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72" r:id="rId8"/>
    <p:sldId id="273" r:id="rId9"/>
    <p:sldId id="274" r:id="rId10"/>
    <p:sldId id="262" r:id="rId11"/>
    <p:sldId id="263" r:id="rId12"/>
    <p:sldId id="264" r:id="rId13"/>
    <p:sldId id="265" r:id="rId14"/>
    <p:sldId id="266" r:id="rId15"/>
    <p:sldId id="267" r:id="rId16"/>
    <p:sldId id="277" r:id="rId17"/>
    <p:sldId id="278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200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0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ECAC1-5C60-6250-193A-31DBE114E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0DC199-B792-1AED-44B7-E9E0B8EF85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8A045F-C575-783C-821E-958DAF63E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1B09-0979-43B2-D33E-FBAB9B011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781870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BBE61-3F4E-7BA2-3415-55BE9A111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4188EC-FDDE-B00B-994C-00941AAA25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92F2A6-2177-7029-6600-CC5615B54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1504F-C1A9-7B73-C8DA-348A5C269C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700005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2EBB4-4195-5AF8-A9BE-F2C96AE83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663C36-6ADE-3416-BCA7-A00716A847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C6339A-AA32-2FCC-8451-C6EF547CD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95EC5-02C9-F3F2-9664-F9B3DD1B92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948427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A81A2-9BC5-0C6A-9936-9A89ED7E0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BC7FFF-44FF-AAD1-6F64-53C2815AF9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D276AB-FAA1-FCF5-4C7C-9789198DE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0E488-5768-CE0A-29A9-D42C0F76B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564303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1CA0C-6FFA-7919-46D0-C373556B5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FBDC41-33AF-41A9-A2C9-AC41A82328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AD8661-AAB5-008C-89BE-A48EC269A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74F4C-8E5D-1A26-E6E3-EDB0ECB5A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67946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hyperlink" Target="https://app.powerbi.com/view?r=eyJrIjoiMGJkMzBiMmEtNzdiYS00ZDI0LTgyYjEtZDIxMThlYzQyYTVkIiwidCI6IjRkMWM0Yzk5LTdiMGUtNDk4Ny1hMTY4LTc4NTJkNjViMzYzMCJ9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hyperlink" Target="https://app.powerbi.com/view?r=eyJrIjoiMGJkMzBiMmEtNzdiYS00ZDI0LTgyYjEtZDIxMThlYzQyYTVkIiwidCI6IjRkMWM0Yzk5LTdiMGUtNDk4Ny1hMTY4LTc4NTJkNjViMzYzMCJ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hyperlink" Target="https://app.powerbi.com/view?r=eyJrIjoiMGJkMzBiMmEtNzdiYS00ZDI0LTgyYjEtZDIxMThlYzQyYTVkIiwidCI6IjRkMWM0Yzk5LTdiMGUtNDk4Ny1hMTY4LTc4NTJkNjViMzYzMCJ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hyperlink" Target="https://app.powerbi.com/view?r=eyJrIjoiMGJkMzBiMmEtNzdiYS00ZDI0LTgyYjEtZDIxMThlYzQyYTVkIiwidCI6IjRkMWM0Yzk5LTdiMGUtNDk4Ny1hMTY4LTc4NTJkNjViMzYzMCJ9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s://www.linkedin.com/in/loferaquel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jr3datastudio.carrd.co/" TargetMode="External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5" Type="http://schemas.openxmlformats.org/officeDocument/2006/relationships/image" Target="../media/image31.svg"/><Relationship Id="rId10" Type="http://schemas.openxmlformats.org/officeDocument/2006/relationships/hyperlink" Target="https://www.linkedin.com/in/ramyi-gacela-gossen-l%C3%B3pez-419bb6294/" TargetMode="External"/><Relationship Id="rId4" Type="http://schemas.openxmlformats.org/officeDocument/2006/relationships/hyperlink" Target="http://www.linkedin.com/in/agustin-felix-albornoz-bruschetti-986391178" TargetMode="External"/><Relationship Id="rId9" Type="http://schemas.openxmlformats.org/officeDocument/2006/relationships/image" Target="../media/image27.svg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Imagen 8" descr="Logotipo&#10;&#10;El contenido generado por IA puede ser incorrecto.">
            <a:extLst>
              <a:ext uri="{FF2B5EF4-FFF2-40B4-BE49-F238E27FC236}">
                <a16:creationId xmlns:a16="http://schemas.microsoft.com/office/drawing/2014/main" id="{B8763AF5-871C-BCEC-F752-3153C67DBE8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8580" y="1250664"/>
            <a:ext cx="7897547" cy="1800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222222"/>
                </a:solidFill>
              </a:defRPr>
            </a:pPr>
            <a:r>
              <a:rPr lang="es-ES" sz="4400" dirty="0">
                <a:solidFill>
                  <a:schemeClr val="bg1"/>
                </a:solidFill>
              </a:rPr>
              <a:t>Proyecto de Análisis de Podcasts </a:t>
            </a:r>
          </a:p>
          <a:p>
            <a:pPr>
              <a:defRPr sz="4000" b="1">
                <a:solidFill>
                  <a:srgbClr val="222222"/>
                </a:solidFill>
              </a:defRPr>
            </a:pPr>
            <a:r>
              <a:rPr lang="es-ES" sz="4400" dirty="0">
                <a:solidFill>
                  <a:schemeClr val="bg1"/>
                </a:solidFill>
              </a:rPr>
              <a:t>                      (Spotify)</a:t>
            </a:r>
          </a:p>
          <a:p>
            <a:pPr algn="ctr">
              <a:spcBef>
                <a:spcPts val="600"/>
              </a:spcBef>
              <a:defRPr sz="1800">
                <a:solidFill>
                  <a:srgbClr val="BFBFBF"/>
                </a:solidFill>
              </a:defRPr>
            </a:pPr>
            <a:r>
              <a:rPr lang="es-ES" dirty="0"/>
              <a:t>Python (EDA) - Power BI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571" y="6263640"/>
            <a:ext cx="46270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solidFill>
                  <a:srgbClr val="BFBFBF"/>
                </a:solidFill>
              </a:rPr>
              <a:t>JR3 Data Studio — Bootcamp Unicorn Academy · 08/2025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93408"/>
            <a:ext cx="9144000" cy="164592"/>
          </a:xfrm>
          <a:prstGeom prst="rect">
            <a:avLst/>
          </a:prstGeom>
          <a:solidFill>
            <a:srgbClr val="1DB9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308612" y="488295"/>
            <a:ext cx="452677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400" b="1" u="sng" dirty="0">
                <a:solidFill>
                  <a:srgbClr val="FFFFFF"/>
                </a:solidFill>
              </a:rPr>
              <a:t>Modelo </a:t>
            </a:r>
            <a:r>
              <a:rPr lang="es-ES" sz="3400" b="1" u="sng" dirty="0">
                <a:solidFill>
                  <a:srgbClr val="FFFFFF"/>
                </a:solidFill>
              </a:rPr>
              <a:t>relacional (PBI)</a:t>
            </a:r>
            <a:endParaRPr sz="3400" b="1" u="sng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93408"/>
            <a:ext cx="9144000" cy="164592"/>
          </a:xfrm>
          <a:prstGeom prst="rect">
            <a:avLst/>
          </a:prstGeom>
          <a:solidFill>
            <a:srgbClr val="6C4B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B6378333-9694-F293-4A9B-2E193775F3D1}"/>
              </a:ext>
            </a:extLst>
          </p:cNvPr>
          <p:cNvSpPr/>
          <p:nvPr/>
        </p:nvSpPr>
        <p:spPr>
          <a:xfrm>
            <a:off x="1514166" y="1248696"/>
            <a:ext cx="6115665" cy="4984956"/>
          </a:xfrm>
          <a:prstGeom prst="rect">
            <a:avLst/>
          </a:prstGeom>
          <a:solidFill>
            <a:srgbClr val="1E1E1E"/>
          </a:solidFill>
          <a:ln w="19050">
            <a:solidFill>
              <a:srgbClr val="6C4B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600" dirty="0">
              <a:solidFill>
                <a:srgbClr val="BFBFBF"/>
              </a:solidFill>
            </a:endParaRPr>
          </a:p>
        </p:txBody>
      </p:sp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D3CA2656-CBBB-DCEA-47CE-34A1AF98CF7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43000" y="-9832"/>
            <a:ext cx="6858000" cy="6858000"/>
          </a:xfrm>
          <a:prstGeom prst="rect">
            <a:avLst/>
          </a:prstGeom>
        </p:spPr>
      </p:pic>
      <p:pic>
        <p:nvPicPr>
          <p:cNvPr id="10" name="Imagen 9" descr="Interfaz de usuario gráfica, Diagrama&#10;&#10;El contenido generado por IA puede ser incorrecto.">
            <a:extLst>
              <a:ext uri="{FF2B5EF4-FFF2-40B4-BE49-F238E27FC236}">
                <a16:creationId xmlns:a16="http://schemas.microsoft.com/office/drawing/2014/main" id="{318E6F8F-37E1-4FF3-5312-C55FA2CB170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1594948" y="1350934"/>
            <a:ext cx="5954103" cy="47893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59DEB942-D59D-B97C-FC29-829DFD0E8E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0366" y="593815"/>
            <a:ext cx="426326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400" b="1" u="sng" dirty="0" err="1">
                <a:solidFill>
                  <a:srgbClr val="FFFFFF"/>
                </a:solidFill>
              </a:rPr>
              <a:t>Arquitectura</a:t>
            </a:r>
            <a:r>
              <a:rPr sz="3400" b="1" u="sng" dirty="0">
                <a:solidFill>
                  <a:srgbClr val="FFFFFF"/>
                </a:solidFill>
              </a:rPr>
              <a:t> / </a:t>
            </a:r>
            <a:r>
              <a:rPr sz="3400" b="1" u="sng" dirty="0" err="1">
                <a:solidFill>
                  <a:srgbClr val="FFFFFF"/>
                </a:solidFill>
              </a:rPr>
              <a:t>Proceso</a:t>
            </a:r>
            <a:endParaRPr sz="3400" b="1" u="sng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08" y="1519937"/>
            <a:ext cx="763278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/>
              <a:t>Extract (API Spotify) → Clean/Normalize (Python/Power Query)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/>
              <a:t>Model (Star schema) → DAX/</a:t>
            </a:r>
            <a:r>
              <a:rPr dirty="0" err="1"/>
              <a:t>Medidas</a:t>
            </a:r>
            <a:endParaRPr dirty="0"/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 err="1"/>
              <a:t>Publicació</a:t>
            </a:r>
            <a:r>
              <a:rPr lang="es-ES" dirty="0"/>
              <a:t>n</a:t>
            </a:r>
            <a:r>
              <a:rPr dirty="0"/>
              <a:t> (Power BI Service) → </a:t>
            </a:r>
            <a:r>
              <a:rPr dirty="0" err="1"/>
              <a:t>Vídeo</a:t>
            </a:r>
            <a:r>
              <a:rPr dirty="0"/>
              <a:t>/</a:t>
            </a:r>
            <a:r>
              <a:rPr dirty="0" err="1"/>
              <a:t>Compartir</a:t>
            </a:r>
            <a:endParaRPr lang="es-ES" dirty="0"/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Arial" panose="020B0604020202020204" pitchFamily="34" charset="0"/>
              <a:buChar char="•"/>
              <a:defRPr sz="2000">
                <a:solidFill>
                  <a:srgbClr val="222222"/>
                </a:solidFill>
              </a:defRPr>
            </a:pPr>
            <a:r>
              <a:rPr lang="es-ES" dirty="0">
                <a:solidFill>
                  <a:schemeClr val="bg1"/>
                </a:solidFill>
              </a:rPr>
              <a:t>Automatización y control de versiones (scripts/notebooks + documentación).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Arial" panose="020B0604020202020204" pitchFamily="34" charset="0"/>
              <a:buChar char="•"/>
              <a:defRPr sz="2000">
                <a:solidFill>
                  <a:srgbClr val="222222"/>
                </a:solidFill>
              </a:defRPr>
            </a:pPr>
            <a:r>
              <a:rPr lang="es-ES" dirty="0">
                <a:solidFill>
                  <a:schemeClr val="bg1"/>
                </a:solidFill>
              </a:rPr>
              <a:t>Seguridad: uso de datos públicos; secretos/API fuera del repositorio.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0" y="6693408"/>
            <a:ext cx="9144000" cy="164592"/>
          </a:xfrm>
          <a:prstGeom prst="rect">
            <a:avLst/>
          </a:prstGeom>
          <a:solidFill>
            <a:srgbClr val="1DB9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Imagen 9" descr="Logotipo&#10;&#10;El contenido generado por IA puede ser incorrecto.">
            <a:extLst>
              <a:ext uri="{FF2B5EF4-FFF2-40B4-BE49-F238E27FC236}">
                <a16:creationId xmlns:a16="http://schemas.microsoft.com/office/drawing/2014/main" id="{716A6EA9-94EA-DC62-36FC-AC8882AA9D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" y="640080"/>
            <a:ext cx="5640840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400" b="1" u="sng" dirty="0">
                <a:solidFill>
                  <a:srgbClr val="FFFFFF"/>
                </a:solidFill>
              </a:rPr>
              <a:t>Dashboard — </a:t>
            </a:r>
            <a:r>
              <a:rPr sz="3400" b="1" u="sng" dirty="0" err="1">
                <a:solidFill>
                  <a:srgbClr val="FFFFFF"/>
                </a:solidFill>
              </a:rPr>
              <a:t>Análisis</a:t>
            </a:r>
            <a:r>
              <a:rPr sz="3400" b="1" u="sng" dirty="0">
                <a:solidFill>
                  <a:srgbClr val="FFFFFF"/>
                </a:solidFill>
              </a:rPr>
              <a:t>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1554480"/>
            <a:ext cx="804672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KPIs: Podcasts, Episodios, Categorías, Top País.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Panel de control unificado (toggle + filtros).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Ranking por país y evolución anual.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0" y="2743199"/>
            <a:ext cx="6361471" cy="3687098"/>
          </a:xfrm>
          <a:prstGeom prst="rect">
            <a:avLst/>
          </a:prstGeom>
          <a:solidFill>
            <a:srgbClr val="1E1E1E"/>
          </a:solidFill>
          <a:ln w="19050">
            <a:solidFill>
              <a:srgbClr val="6C4B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srgbClr val="BFBFBF"/>
                </a:solidFill>
              </a:rPr>
              <a:t>Pega </a:t>
            </a:r>
            <a:r>
              <a:rPr sz="1600" dirty="0" err="1">
                <a:solidFill>
                  <a:srgbClr val="BFBFBF"/>
                </a:solidFill>
              </a:rPr>
              <a:t>captura</a:t>
            </a:r>
            <a:r>
              <a:rPr sz="1600" dirty="0">
                <a:solidFill>
                  <a:srgbClr val="BFBFBF"/>
                </a:solidFill>
              </a:rPr>
              <a:t> de </a:t>
            </a:r>
            <a:r>
              <a:rPr sz="1600" dirty="0" err="1">
                <a:solidFill>
                  <a:srgbClr val="BFBFBF"/>
                </a:solidFill>
              </a:rPr>
              <a:t>Análisis</a:t>
            </a:r>
            <a:r>
              <a:rPr sz="1600" dirty="0">
                <a:solidFill>
                  <a:srgbClr val="BFBFBF"/>
                </a:solidFill>
              </a:rPr>
              <a:t> General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693408"/>
            <a:ext cx="9144000" cy="164592"/>
          </a:xfrm>
          <a:prstGeom prst="rect">
            <a:avLst/>
          </a:prstGeom>
          <a:solidFill>
            <a:srgbClr val="6C4B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hlinkClick r:id="rId4"/>
          </p:cNvPr>
          <p:cNvSpPr/>
          <p:nvPr/>
        </p:nvSpPr>
        <p:spPr>
          <a:xfrm>
            <a:off x="6389370" y="550545"/>
            <a:ext cx="2194560" cy="548640"/>
          </a:xfrm>
          <a:prstGeom prst="roundRect">
            <a:avLst/>
          </a:prstGeom>
          <a:solidFill>
            <a:srgbClr val="1DB954"/>
          </a:solidFill>
          <a:ln>
            <a:solidFill>
              <a:srgbClr val="1DB9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 dirty="0" err="1">
                <a:solidFill>
                  <a:srgbClr val="FFFFFF"/>
                </a:solidFill>
              </a:rPr>
              <a:t>Abrir</a:t>
            </a:r>
            <a:r>
              <a:rPr sz="1400" b="1" dirty="0">
                <a:solidFill>
                  <a:srgbClr val="FFFFFF"/>
                </a:solidFill>
              </a:rPr>
              <a:t> dashboard </a:t>
            </a:r>
            <a:r>
              <a:rPr sz="1400" b="1" dirty="0" err="1">
                <a:solidFill>
                  <a:srgbClr val="FFFFFF"/>
                </a:solidFill>
              </a:rPr>
              <a:t>en</a:t>
            </a:r>
            <a:r>
              <a:rPr sz="1400" b="1" dirty="0">
                <a:solidFill>
                  <a:srgbClr val="FFFFFF"/>
                </a:solidFill>
              </a:rPr>
              <a:t> vivo</a:t>
            </a:r>
          </a:p>
        </p:txBody>
      </p:sp>
      <p:sp>
        <p:nvSpPr>
          <p:cNvPr id="8" name="Rectangle 7"/>
          <p:cNvSpPr/>
          <p:nvPr/>
        </p:nvSpPr>
        <p:spPr>
          <a:xfrm>
            <a:off x="6440804" y="1183394"/>
            <a:ext cx="1371600" cy="14945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6C4B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27E1586-A2BE-4516-B5F3-C24F7D1CB1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61" t="21279" r="16782" b="6835"/>
          <a:stretch/>
        </p:blipFill>
        <p:spPr>
          <a:xfrm>
            <a:off x="1617733" y="2873754"/>
            <a:ext cx="6174003" cy="3414105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3DD53295-2EC5-B2BA-BBD4-6F8041C70A4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535183" y="1268547"/>
            <a:ext cx="1182842" cy="13509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Imagen 9" descr="Logotipo&#10;&#10;El contenido generado por IA puede ser incorrecto.">
            <a:extLst>
              <a:ext uri="{FF2B5EF4-FFF2-40B4-BE49-F238E27FC236}">
                <a16:creationId xmlns:a16="http://schemas.microsoft.com/office/drawing/2014/main" id="{072EFAA0-F26A-4261-4C3B-6B3FE6EB6DD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" y="640080"/>
            <a:ext cx="5890652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400" b="1" u="sng" dirty="0">
                <a:solidFill>
                  <a:srgbClr val="FFFFFF"/>
                </a:solidFill>
              </a:rPr>
              <a:t>Dashboard — Impacto Pre/Post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1554480"/>
            <a:ext cx="804672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Variaciones: volumen, minutos totales y min/episodio.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Comparación por Categoría o País (panel de control).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Δ absolutos para interpretar % extremos.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693408"/>
            <a:ext cx="9144000" cy="164592"/>
          </a:xfrm>
          <a:prstGeom prst="rect">
            <a:avLst/>
          </a:prstGeom>
          <a:solidFill>
            <a:srgbClr val="1DB9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hlinkClick r:id="rId4"/>
          </p:cNvPr>
          <p:cNvSpPr/>
          <p:nvPr/>
        </p:nvSpPr>
        <p:spPr>
          <a:xfrm>
            <a:off x="6779895" y="557784"/>
            <a:ext cx="2194560" cy="548640"/>
          </a:xfrm>
          <a:prstGeom prst="roundRect">
            <a:avLst/>
          </a:prstGeom>
          <a:solidFill>
            <a:srgbClr val="1DB954"/>
          </a:solidFill>
          <a:ln>
            <a:solidFill>
              <a:srgbClr val="1DB9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FFFFFF"/>
                </a:solidFill>
              </a:rPr>
              <a:t>Abrir dashboard en vivo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9895" y="1207008"/>
            <a:ext cx="1371600" cy="1453896"/>
          </a:xfrm>
          <a:prstGeom prst="rect">
            <a:avLst/>
          </a:prstGeom>
          <a:solidFill>
            <a:srgbClr val="1E1E1E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DE04F311-C491-1F9E-CDDE-304C527AFB01}"/>
              </a:ext>
            </a:extLst>
          </p:cNvPr>
          <p:cNvSpPr/>
          <p:nvPr/>
        </p:nvSpPr>
        <p:spPr>
          <a:xfrm>
            <a:off x="1524000" y="2743199"/>
            <a:ext cx="6361471" cy="3687098"/>
          </a:xfrm>
          <a:prstGeom prst="rect">
            <a:avLst/>
          </a:prstGeom>
          <a:solidFill>
            <a:srgbClr val="1E1E1E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600" dirty="0">
              <a:solidFill>
                <a:srgbClr val="BFBFBF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62C5CB2-C3F4-488D-AFE8-7BA201DFD3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419" t="20333" r="17515" b="7033"/>
          <a:stretch/>
        </p:blipFill>
        <p:spPr>
          <a:xfrm>
            <a:off x="1638513" y="2771824"/>
            <a:ext cx="6132444" cy="3528392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C4A070A9-69E7-3A9A-91BE-ADB2A3BDDC4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874776" y="1272340"/>
            <a:ext cx="1182842" cy="13509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Imagen 9" descr="Logotipo&#10;&#10;El contenido generado por IA puede ser incorrecto.">
            <a:extLst>
              <a:ext uri="{FF2B5EF4-FFF2-40B4-BE49-F238E27FC236}">
                <a16:creationId xmlns:a16="http://schemas.microsoft.com/office/drawing/2014/main" id="{DD4906F4-53BC-B2E7-6054-A2C6C963B9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" y="640080"/>
            <a:ext cx="4930581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400" b="1" u="sng" dirty="0">
                <a:solidFill>
                  <a:srgbClr val="FFFFFF"/>
                </a:solidFill>
              </a:rPr>
              <a:t>Dashboard — </a:t>
            </a:r>
            <a:r>
              <a:rPr sz="3400" b="1" u="sng" dirty="0" err="1">
                <a:solidFill>
                  <a:srgbClr val="FFFFFF"/>
                </a:solidFill>
              </a:rPr>
              <a:t>Distribución</a:t>
            </a:r>
            <a:endParaRPr sz="3400" b="1" u="sng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" y="1554480"/>
            <a:ext cx="804672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Rangos de duración (muy corto → muy largo).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Detalle por país y comparación entre grupos.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Top editoriales por volumen.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693408"/>
            <a:ext cx="9144000" cy="164592"/>
          </a:xfrm>
          <a:prstGeom prst="rect">
            <a:avLst/>
          </a:prstGeom>
          <a:solidFill>
            <a:srgbClr val="6C4B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hlinkClick r:id="rId4"/>
          </p:cNvPr>
          <p:cNvSpPr/>
          <p:nvPr/>
        </p:nvSpPr>
        <p:spPr>
          <a:xfrm>
            <a:off x="6217920" y="548640"/>
            <a:ext cx="2194560" cy="548640"/>
          </a:xfrm>
          <a:prstGeom prst="roundRect">
            <a:avLst/>
          </a:prstGeom>
          <a:solidFill>
            <a:srgbClr val="1DB954"/>
          </a:solidFill>
          <a:ln>
            <a:solidFill>
              <a:srgbClr val="1DB9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 dirty="0" err="1">
                <a:solidFill>
                  <a:srgbClr val="FFFFFF"/>
                </a:solidFill>
              </a:rPr>
              <a:t>Abrir</a:t>
            </a:r>
            <a:r>
              <a:rPr sz="1400" b="1" dirty="0">
                <a:solidFill>
                  <a:srgbClr val="FFFFFF"/>
                </a:solidFill>
              </a:rPr>
              <a:t> dashboard </a:t>
            </a:r>
            <a:r>
              <a:rPr sz="1400" b="1" dirty="0" err="1">
                <a:solidFill>
                  <a:srgbClr val="FFFFFF"/>
                </a:solidFill>
              </a:rPr>
              <a:t>en</a:t>
            </a:r>
            <a:r>
              <a:rPr sz="1400" b="1" dirty="0">
                <a:solidFill>
                  <a:srgbClr val="FFFFFF"/>
                </a:solidFill>
              </a:rPr>
              <a:t> vivo</a:t>
            </a:r>
          </a:p>
        </p:txBody>
      </p:sp>
      <p:sp>
        <p:nvSpPr>
          <p:cNvPr id="8" name="Rectangle 7"/>
          <p:cNvSpPr/>
          <p:nvPr/>
        </p:nvSpPr>
        <p:spPr>
          <a:xfrm>
            <a:off x="6217920" y="1188720"/>
            <a:ext cx="1277220" cy="1463040"/>
          </a:xfrm>
          <a:prstGeom prst="rect">
            <a:avLst/>
          </a:prstGeom>
          <a:solidFill>
            <a:srgbClr val="1E1E1E"/>
          </a:solidFill>
          <a:ln>
            <a:solidFill>
              <a:srgbClr val="6C4B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DCDEF60C-C800-F8C0-DE83-ED1A4E1E1E76}"/>
              </a:ext>
            </a:extLst>
          </p:cNvPr>
          <p:cNvSpPr/>
          <p:nvPr/>
        </p:nvSpPr>
        <p:spPr>
          <a:xfrm>
            <a:off x="1524000" y="2743199"/>
            <a:ext cx="6361471" cy="3687098"/>
          </a:xfrm>
          <a:prstGeom prst="rect">
            <a:avLst/>
          </a:prstGeom>
          <a:solidFill>
            <a:srgbClr val="1E1E1E"/>
          </a:solidFill>
          <a:ln w="19050">
            <a:solidFill>
              <a:srgbClr val="6C4B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dirty="0">
                <a:solidFill>
                  <a:srgbClr val="BFBFBF"/>
                </a:solidFill>
              </a:rPr>
              <a:t>Pega </a:t>
            </a:r>
            <a:r>
              <a:rPr sz="1600" dirty="0" err="1">
                <a:solidFill>
                  <a:srgbClr val="BFBFBF"/>
                </a:solidFill>
              </a:rPr>
              <a:t>captura</a:t>
            </a:r>
            <a:r>
              <a:rPr sz="1600" dirty="0">
                <a:solidFill>
                  <a:srgbClr val="BFBFBF"/>
                </a:solidFill>
              </a:rPr>
              <a:t> de </a:t>
            </a:r>
            <a:r>
              <a:rPr sz="1600" dirty="0" err="1">
                <a:solidFill>
                  <a:srgbClr val="BFBFBF"/>
                </a:solidFill>
              </a:rPr>
              <a:t>Análisis</a:t>
            </a:r>
            <a:r>
              <a:rPr sz="1600" dirty="0">
                <a:solidFill>
                  <a:srgbClr val="BFBFBF"/>
                </a:solidFill>
              </a:rPr>
              <a:t> General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97109D-4EF6-4240-885D-3F9C4D5052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403" t="20538" r="17000" b="7647"/>
          <a:stretch/>
        </p:blipFill>
        <p:spPr>
          <a:xfrm>
            <a:off x="1614210" y="2869106"/>
            <a:ext cx="6181049" cy="3488635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FE6765E-DED8-839C-B593-418A47050F6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315373" y="1308781"/>
            <a:ext cx="1121642" cy="12810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Imagen 9" descr="Logotipo&#10;&#10;El contenido generado por IA puede ser incorrecto.">
            <a:extLst>
              <a:ext uri="{FF2B5EF4-FFF2-40B4-BE49-F238E27FC236}">
                <a16:creationId xmlns:a16="http://schemas.microsoft.com/office/drawing/2014/main" id="{E7AC3B9D-F656-839E-F44D-FFB21AB7F08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" y="640080"/>
            <a:ext cx="4178323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400" b="1" dirty="0">
                <a:solidFill>
                  <a:schemeClr val="bg1"/>
                </a:solidFill>
              </a:rPr>
              <a:t>Dashboard — Outliers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1554480"/>
            <a:ext cx="804672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dirty="0" err="1"/>
              <a:t>Detección</a:t>
            </a:r>
            <a:r>
              <a:rPr dirty="0"/>
              <a:t> de </a:t>
            </a:r>
            <a:r>
              <a:rPr dirty="0" err="1"/>
              <a:t>episodios</a:t>
            </a:r>
            <a:r>
              <a:rPr dirty="0"/>
              <a:t> &gt;120 min.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% de outliers y </a:t>
            </a:r>
            <a:r>
              <a:rPr dirty="0" err="1"/>
              <a:t>episodio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largo.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 err="1"/>
              <a:t>Excluir</a:t>
            </a:r>
            <a:r>
              <a:rPr dirty="0"/>
              <a:t> outliers para </a:t>
            </a:r>
            <a:r>
              <a:rPr dirty="0" err="1"/>
              <a:t>promedios</a:t>
            </a:r>
            <a:r>
              <a:rPr dirty="0"/>
              <a:t> </a:t>
            </a:r>
            <a:r>
              <a:rPr dirty="0" err="1"/>
              <a:t>representativos</a:t>
            </a:r>
            <a:r>
              <a:rPr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693408"/>
            <a:ext cx="9144000" cy="164592"/>
          </a:xfrm>
          <a:prstGeom prst="rect">
            <a:avLst/>
          </a:prstGeom>
          <a:solidFill>
            <a:srgbClr val="1DB9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hlinkClick r:id="rId4"/>
          </p:cNvPr>
          <p:cNvSpPr/>
          <p:nvPr/>
        </p:nvSpPr>
        <p:spPr>
          <a:xfrm>
            <a:off x="6217920" y="548640"/>
            <a:ext cx="2194560" cy="548640"/>
          </a:xfrm>
          <a:prstGeom prst="roundRect">
            <a:avLst/>
          </a:prstGeom>
          <a:solidFill>
            <a:srgbClr val="1DB954"/>
          </a:solidFill>
          <a:ln>
            <a:solidFill>
              <a:srgbClr val="1DB9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 dirty="0" err="1">
                <a:solidFill>
                  <a:srgbClr val="FFFFFF"/>
                </a:solidFill>
              </a:rPr>
              <a:t>Abrir</a:t>
            </a:r>
            <a:r>
              <a:rPr sz="1400" b="1" dirty="0">
                <a:solidFill>
                  <a:srgbClr val="FFFFFF"/>
                </a:solidFill>
              </a:rPr>
              <a:t> dashboard </a:t>
            </a:r>
            <a:r>
              <a:rPr sz="1400" b="1" dirty="0" err="1">
                <a:solidFill>
                  <a:srgbClr val="FFFFFF"/>
                </a:solidFill>
              </a:rPr>
              <a:t>en</a:t>
            </a:r>
            <a:r>
              <a:rPr sz="1400" b="1" dirty="0">
                <a:solidFill>
                  <a:srgbClr val="FFFFFF"/>
                </a:solidFill>
              </a:rPr>
              <a:t> vivo</a:t>
            </a:r>
          </a:p>
        </p:txBody>
      </p:sp>
      <p:sp>
        <p:nvSpPr>
          <p:cNvPr id="8" name="Rectangle 7"/>
          <p:cNvSpPr/>
          <p:nvPr/>
        </p:nvSpPr>
        <p:spPr>
          <a:xfrm>
            <a:off x="6217920" y="1188720"/>
            <a:ext cx="1371600" cy="1463040"/>
          </a:xfrm>
          <a:prstGeom prst="rect">
            <a:avLst/>
          </a:prstGeom>
          <a:solidFill>
            <a:srgbClr val="1E1E1E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333A981E-5ECC-58F6-0BC7-764FB2F97E99}"/>
              </a:ext>
            </a:extLst>
          </p:cNvPr>
          <p:cNvSpPr/>
          <p:nvPr/>
        </p:nvSpPr>
        <p:spPr>
          <a:xfrm>
            <a:off x="1524000" y="2743199"/>
            <a:ext cx="6361471" cy="3687098"/>
          </a:xfrm>
          <a:prstGeom prst="rect">
            <a:avLst/>
          </a:prstGeom>
          <a:solidFill>
            <a:srgbClr val="1E1E1E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600" dirty="0">
              <a:solidFill>
                <a:srgbClr val="BFBFBF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687624C-A9E3-4162-A953-F61FB2D55C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10" t="20742" r="17000" b="7238"/>
          <a:stretch/>
        </p:blipFill>
        <p:spPr>
          <a:xfrm>
            <a:off x="1600744" y="2822712"/>
            <a:ext cx="6207981" cy="3498575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346A63B-9365-7E5A-4AC2-2E2F91C50E1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322633" y="1262508"/>
            <a:ext cx="1182842" cy="135093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10C73-4AA6-7008-B2C8-D46E03CC4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438F74F0-70BF-9446-8EDF-8A55F62ECC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914400" y="-164592"/>
            <a:ext cx="6858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910083-2D78-1F5D-949B-3AFCB4570E6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4BD7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FFFFFF"/>
                </a:solidFill>
              </a:defRPr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4BD7"/>
              </a:buClr>
              <a:buSzTx/>
              <a:tabLst/>
              <a:defRPr sz="2000">
                <a:solidFill>
                  <a:srgbClr val="FFFFFF"/>
                </a:solidFill>
              </a:defRPr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FFFFFF"/>
                </a:solidFill>
              </a:defRPr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</a:defRPr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E20E931A-2574-30F3-C672-E62E59CF2D91}"/>
              </a:ext>
            </a:extLst>
          </p:cNvPr>
          <p:cNvSpPr/>
          <p:nvPr/>
        </p:nvSpPr>
        <p:spPr>
          <a:xfrm>
            <a:off x="1619862" y="3931144"/>
            <a:ext cx="5447073" cy="2468368"/>
          </a:xfrm>
          <a:prstGeom prst="rect">
            <a:avLst/>
          </a:prstGeom>
          <a:solidFill>
            <a:srgbClr val="1E1E1E"/>
          </a:solidFill>
          <a:ln w="19050">
            <a:solidFill>
              <a:srgbClr val="6C4B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600" dirty="0">
              <a:solidFill>
                <a:srgbClr val="BFBFB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95570-049C-3410-FF6E-859825D24AF3}"/>
              </a:ext>
            </a:extLst>
          </p:cNvPr>
          <p:cNvSpPr txBox="1"/>
          <p:nvPr/>
        </p:nvSpPr>
        <p:spPr>
          <a:xfrm>
            <a:off x="2200228" y="473371"/>
            <a:ext cx="474354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MySQL  - </a:t>
            </a:r>
            <a:r>
              <a:rPr kumimoji="0" lang="es-ES" sz="4000" b="1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Workwench</a:t>
            </a:r>
            <a:endParaRPr kumimoji="0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9D6C89-2351-B04D-94AD-AF0FDC654924}"/>
              </a:ext>
            </a:extLst>
          </p:cNvPr>
          <p:cNvSpPr/>
          <p:nvPr/>
        </p:nvSpPr>
        <p:spPr>
          <a:xfrm>
            <a:off x="0" y="6693408"/>
            <a:ext cx="9144000" cy="164592"/>
          </a:xfrm>
          <a:prstGeom prst="rect">
            <a:avLst/>
          </a:prstGeom>
          <a:solidFill>
            <a:srgbClr val="6C4B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D6F0A8E-618E-2280-1EAA-EA563ACEB2DB}"/>
              </a:ext>
            </a:extLst>
          </p:cNvPr>
          <p:cNvSpPr txBox="1"/>
          <p:nvPr/>
        </p:nvSpPr>
        <p:spPr>
          <a:xfrm>
            <a:off x="566982" y="1629793"/>
            <a:ext cx="7531509" cy="185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Clr>
                <a:srgbClr val="6C4BD7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s-ES" sz="2000" dirty="0">
                <a:solidFill>
                  <a:srgbClr val="FFFFFF"/>
                </a:solidFill>
              </a:rPr>
              <a:t>Optamos por utilizar esta herramienta como método de “control de calidad” de nuestro data set.</a:t>
            </a:r>
          </a:p>
          <a:p>
            <a:pPr marL="342900" indent="-342900" algn="just">
              <a:lnSpc>
                <a:spcPct val="200000"/>
              </a:lnSpc>
              <a:buClr>
                <a:srgbClr val="6C4BD7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s-ES" sz="2000" dirty="0">
                <a:solidFill>
                  <a:srgbClr val="FFFFFF"/>
                </a:solidFill>
              </a:rPr>
              <a:t>Para realizar consultas rápidas.</a:t>
            </a:r>
          </a:p>
        </p:txBody>
      </p:sp>
      <p:pic>
        <p:nvPicPr>
          <p:cNvPr id="14" name="Imagen 13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8A8FB644-FE9D-67C3-29F9-C6211AFBF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739" y="4096047"/>
            <a:ext cx="5163996" cy="213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10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C33E0-35B7-9431-1AB1-F2B242356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80DE7E-9DA6-BDD2-18F1-FAAF2056A3E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D442FA1C-A3E3-BC14-DB5A-E974A6D675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659455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8C6384-2340-F1F4-C3FD-C982AC0D46DC}"/>
              </a:ext>
            </a:extLst>
          </p:cNvPr>
          <p:cNvSpPr txBox="1"/>
          <p:nvPr/>
        </p:nvSpPr>
        <p:spPr>
          <a:xfrm>
            <a:off x="3028948" y="705772"/>
            <a:ext cx="308610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s-ES" sz="4000" b="1" u="sng" dirty="0">
                <a:solidFill>
                  <a:srgbClr val="FFFFFF"/>
                </a:solidFill>
              </a:rPr>
              <a:t>Conclusiones</a:t>
            </a:r>
            <a:endParaRPr sz="4000" b="1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36FC3-613B-D230-2208-A87D2D53701D}"/>
              </a:ext>
            </a:extLst>
          </p:cNvPr>
          <p:cNvSpPr txBox="1"/>
          <p:nvPr/>
        </p:nvSpPr>
        <p:spPr>
          <a:xfrm>
            <a:off x="847315" y="1762116"/>
            <a:ext cx="7449368" cy="3682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200000"/>
              </a:lnSpc>
              <a:buClr>
                <a:srgbClr val="6C4BD7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Crecimiento desigual → población, riqueza, intereses</a:t>
            </a:r>
          </a:p>
          <a:p>
            <a:pPr marL="457200" lvl="0" indent="-457200">
              <a:lnSpc>
                <a:spcPct val="200000"/>
              </a:lnSpc>
              <a:buClr>
                <a:srgbClr val="6C4BD7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Pandemia → repunte 2020-21 (no uniforme)</a:t>
            </a:r>
          </a:p>
          <a:p>
            <a:pPr marL="457200" lvl="0" indent="-457200">
              <a:lnSpc>
                <a:spcPct val="200000"/>
              </a:lnSpc>
              <a:buClr>
                <a:srgbClr val="6C4BD7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Postpandemia → estabilización / consolidación</a:t>
            </a:r>
          </a:p>
          <a:p>
            <a:pPr marL="457200" lvl="0" indent="-457200">
              <a:lnSpc>
                <a:spcPct val="200000"/>
              </a:lnSpc>
              <a:buClr>
                <a:srgbClr val="6C4BD7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Outliers → &gt;700 min, mayoría &lt;60 min</a:t>
            </a:r>
          </a:p>
          <a:p>
            <a:pPr marL="457200" lvl="0" indent="-457200">
              <a:lnSpc>
                <a:spcPct val="200000"/>
              </a:lnSpc>
              <a:buClr>
                <a:srgbClr val="6C4BD7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Validación → Python + SQL + Power BI = fiables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40886F-9FB7-B272-1C4D-60621C5C32D8}"/>
              </a:ext>
            </a:extLst>
          </p:cNvPr>
          <p:cNvSpPr/>
          <p:nvPr/>
        </p:nvSpPr>
        <p:spPr>
          <a:xfrm>
            <a:off x="0" y="6693408"/>
            <a:ext cx="9144000" cy="164592"/>
          </a:xfrm>
          <a:prstGeom prst="rect">
            <a:avLst/>
          </a:prstGeom>
          <a:solidFill>
            <a:srgbClr val="6C4B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27081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6823177F-9B6D-9695-5F74-11D2C48ACD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7734" y="637184"/>
            <a:ext cx="336853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400" b="1" u="sng" dirty="0">
                <a:solidFill>
                  <a:srgbClr val="FFFFFF"/>
                </a:solidFill>
              </a:rPr>
              <a:t>C</a:t>
            </a:r>
            <a:r>
              <a:rPr sz="3400" b="1" u="sng" dirty="0" err="1">
                <a:solidFill>
                  <a:srgbClr val="FFFFFF"/>
                </a:solidFill>
              </a:rPr>
              <a:t>ierre</a:t>
            </a:r>
            <a:r>
              <a:rPr sz="3400" b="1" u="sng" dirty="0">
                <a:solidFill>
                  <a:srgbClr val="FFFFFF"/>
                </a:solidFill>
              </a:rPr>
              <a:t> / Contacto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9676" y="1496967"/>
            <a:ext cx="7151769" cy="308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sz="2000">
                <a:solidFill>
                  <a:srgbClr val="FFFFFF"/>
                </a:solidFill>
              </a:defRPr>
            </a:pPr>
            <a:r>
              <a:rPr dirty="0"/>
              <a:t>Gracias por </a:t>
            </a:r>
            <a:r>
              <a:rPr lang="es-ES" dirty="0"/>
              <a:t>su </a:t>
            </a:r>
            <a:r>
              <a:rPr dirty="0"/>
              <a:t>atención.</a:t>
            </a:r>
          </a:p>
          <a:p>
            <a:pPr>
              <a:lnSpc>
                <a:spcPct val="200000"/>
              </a:lnSpc>
              <a:defRPr sz="2000">
                <a:solidFill>
                  <a:srgbClr val="FFFFFF"/>
                </a:solidFill>
              </a:defRPr>
            </a:pPr>
            <a:r>
              <a:rPr lang="es-ES" dirty="0"/>
              <a:t>Contáctanos a nuestra web </a:t>
            </a:r>
          </a:p>
          <a:p>
            <a:pPr>
              <a:lnSpc>
                <a:spcPct val="200000"/>
              </a:lnSpc>
              <a:defRPr sz="2000">
                <a:solidFill>
                  <a:srgbClr val="FFFFFF"/>
                </a:solidFill>
              </a:defRPr>
            </a:pPr>
            <a:r>
              <a:rPr lang="da-DK" dirty="0"/>
              <a:t>LinkedIn:  Agustin F. Albornoz B.  </a:t>
            </a:r>
          </a:p>
          <a:p>
            <a:pPr>
              <a:lnSpc>
                <a:spcPct val="200000"/>
              </a:lnSpc>
              <a:defRPr sz="2000">
                <a:solidFill>
                  <a:srgbClr val="FFFFFF"/>
                </a:solidFill>
              </a:defRPr>
            </a:pPr>
            <a:r>
              <a:rPr lang="es-ES" dirty="0"/>
              <a:t>                  </a:t>
            </a:r>
            <a:r>
              <a:rPr lang="es-ES" sz="2000" dirty="0" err="1">
                <a:solidFill>
                  <a:srgbClr val="FFFFFF"/>
                </a:solidFill>
              </a:rPr>
              <a:t>Ramyi</a:t>
            </a:r>
            <a:r>
              <a:rPr lang="es-ES" sz="2000" dirty="0">
                <a:solidFill>
                  <a:srgbClr val="FFFFFF"/>
                </a:solidFill>
              </a:rPr>
              <a:t> Gossen López</a:t>
            </a:r>
          </a:p>
          <a:p>
            <a:pPr>
              <a:lnSpc>
                <a:spcPct val="200000"/>
              </a:lnSpc>
              <a:defRPr sz="2000">
                <a:solidFill>
                  <a:srgbClr val="FFFFFF"/>
                </a:solidFill>
              </a:defRPr>
            </a:pPr>
            <a:r>
              <a:rPr lang="es-ES" dirty="0"/>
              <a:t>                  </a:t>
            </a:r>
            <a:r>
              <a:rPr lang="es-ES" sz="2000" dirty="0">
                <a:solidFill>
                  <a:srgbClr val="FFFFFF"/>
                </a:solidFill>
              </a:rPr>
              <a:t>Raquel Lorenzo </a:t>
            </a:r>
            <a:r>
              <a:rPr lang="es-ES" sz="2000" dirty="0" err="1">
                <a:solidFill>
                  <a:srgbClr val="FFFFFF"/>
                </a:solidFill>
              </a:rPr>
              <a:t>Fdez</a:t>
            </a:r>
            <a:r>
              <a:rPr lang="es-ES" dirty="0"/>
              <a:t>		 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0" y="6693408"/>
            <a:ext cx="9144000" cy="164592"/>
          </a:xfrm>
          <a:prstGeom prst="rect">
            <a:avLst/>
          </a:prstGeom>
          <a:solidFill>
            <a:srgbClr val="6C4B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Gráfico 7" descr="Hombre con relleno sólido">
            <a:hlinkClick r:id="rId4"/>
            <a:extLst>
              <a:ext uri="{FF2B5EF4-FFF2-40B4-BE49-F238E27FC236}">
                <a16:creationId xmlns:a16="http://schemas.microsoft.com/office/drawing/2014/main" id="{90AC5363-DE7E-E311-4C67-660BB3C1E4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8427" y="2926686"/>
            <a:ext cx="396000" cy="396000"/>
          </a:xfrm>
          <a:prstGeom prst="rect">
            <a:avLst/>
          </a:prstGeom>
        </p:spPr>
      </p:pic>
      <p:pic>
        <p:nvPicPr>
          <p:cNvPr id="6" name="Gráfico 5" descr="Mundo contorno">
            <a:hlinkClick r:id="rId7"/>
            <a:extLst>
              <a:ext uri="{FF2B5EF4-FFF2-40B4-BE49-F238E27FC236}">
                <a16:creationId xmlns:a16="http://schemas.microsoft.com/office/drawing/2014/main" id="{D36E31EC-FFA6-8AA8-ABE3-D0978FC5DB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47965" y="2309242"/>
            <a:ext cx="440462" cy="440462"/>
          </a:xfrm>
          <a:prstGeom prst="rect">
            <a:avLst/>
          </a:prstGeom>
        </p:spPr>
      </p:pic>
      <p:pic>
        <p:nvPicPr>
          <p:cNvPr id="9" name="Gráfico 8" descr="Mujer con relleno sólido">
            <a:hlinkClick r:id="rId10"/>
            <a:extLst>
              <a:ext uri="{FF2B5EF4-FFF2-40B4-BE49-F238E27FC236}">
                <a16:creationId xmlns:a16="http://schemas.microsoft.com/office/drawing/2014/main" id="{5435B505-CBF6-16F8-D650-47CAD92ECA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88427" y="3602563"/>
            <a:ext cx="396000" cy="396000"/>
          </a:xfrm>
          <a:prstGeom prst="rect">
            <a:avLst/>
          </a:prstGeom>
        </p:spPr>
      </p:pic>
      <p:pic>
        <p:nvPicPr>
          <p:cNvPr id="10" name="Gráfico 9" descr="Mujer con relleno sólido">
            <a:hlinkClick r:id="rId13"/>
            <a:extLst>
              <a:ext uri="{FF2B5EF4-FFF2-40B4-BE49-F238E27FC236}">
                <a16:creationId xmlns:a16="http://schemas.microsoft.com/office/drawing/2014/main" id="{84D065BB-4D9B-1009-7CEB-7C7B09BFE8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88427" y="4175545"/>
            <a:ext cx="396000" cy="39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8" name="Imagen 17" descr="Logotipo&#10;&#10;El contenido generado por IA puede ser incorrecto.">
            <a:extLst>
              <a:ext uri="{FF2B5EF4-FFF2-40B4-BE49-F238E27FC236}">
                <a16:creationId xmlns:a16="http://schemas.microsoft.com/office/drawing/2014/main" id="{6C547286-CBD0-018A-485F-99D927C6D70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6244" y="341869"/>
            <a:ext cx="19502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800" b="1" u="sng" dirty="0">
                <a:solidFill>
                  <a:srgbClr val="FFFFFF"/>
                </a:solidFill>
              </a:rPr>
              <a:t>Equipo</a:t>
            </a:r>
            <a:endParaRPr sz="4800" b="1" u="sng" dirty="0">
              <a:solidFill>
                <a:srgbClr val="FFFF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61742" y="2126055"/>
            <a:ext cx="1645920" cy="164592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>
            <a:solidFill>
              <a:srgbClr val="6C4B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 dirty="0">
              <a:solidFill>
                <a:srgbClr val="BFBFB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647" y="3907805"/>
            <a:ext cx="213411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 dirty="0" err="1">
                <a:solidFill>
                  <a:srgbClr val="FFFFFF"/>
                </a:solidFill>
              </a:rPr>
              <a:t>Ramyi</a:t>
            </a:r>
            <a:r>
              <a:rPr sz="1800" b="1" dirty="0">
                <a:solidFill>
                  <a:srgbClr val="FFFFFF"/>
                </a:solidFill>
              </a:rPr>
              <a:t> </a:t>
            </a:r>
            <a:r>
              <a:rPr sz="1800" b="1" dirty="0" err="1">
                <a:solidFill>
                  <a:srgbClr val="FFFFFF"/>
                </a:solidFill>
              </a:rPr>
              <a:t>Gossen</a:t>
            </a:r>
            <a:r>
              <a:rPr sz="1800" b="1" dirty="0">
                <a:solidFill>
                  <a:srgbClr val="FFFFFF"/>
                </a:solidFill>
              </a:rPr>
              <a:t> López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7908" y="4315713"/>
            <a:ext cx="1811655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solidFill>
                  <a:srgbClr val="6C4BD7"/>
                </a:solidFill>
              </a:rPr>
              <a:t>Project Manager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862" y="4703202"/>
            <a:ext cx="2011680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</a:defRPr>
            </a:pPr>
            <a:r>
              <a:rPr dirty="0"/>
              <a:t>• </a:t>
            </a:r>
            <a:r>
              <a:rPr dirty="0" err="1"/>
              <a:t>Coordinación</a:t>
            </a:r>
            <a:r>
              <a:rPr dirty="0"/>
              <a:t> y planning</a:t>
            </a:r>
          </a:p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</a:defRPr>
            </a:pPr>
            <a:r>
              <a:rPr dirty="0"/>
              <a:t>• </a:t>
            </a:r>
            <a:r>
              <a:rPr dirty="0" err="1"/>
              <a:t>Consultas</a:t>
            </a:r>
            <a:r>
              <a:rPr dirty="0"/>
              <a:t> MySQL de </a:t>
            </a:r>
            <a:r>
              <a:rPr dirty="0" err="1"/>
              <a:t>apoyo</a:t>
            </a:r>
            <a:endParaRPr dirty="0"/>
          </a:p>
        </p:txBody>
      </p:sp>
      <p:sp>
        <p:nvSpPr>
          <p:cNvPr id="8" name="Oval 7"/>
          <p:cNvSpPr/>
          <p:nvPr/>
        </p:nvSpPr>
        <p:spPr>
          <a:xfrm>
            <a:off x="3757333" y="2126055"/>
            <a:ext cx="1645920" cy="164592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>
            <a:solidFill>
              <a:srgbClr val="1DB9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 dirty="0">
              <a:solidFill>
                <a:srgbClr val="BFBFB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13238" y="3912707"/>
            <a:ext cx="21341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 dirty="0">
                <a:solidFill>
                  <a:srgbClr val="FFFFFF"/>
                </a:solidFill>
              </a:rPr>
              <a:t>Raquel Lorenzo F</a:t>
            </a:r>
            <a:r>
              <a:rPr lang="es-ES" sz="1800" b="1" dirty="0">
                <a:solidFill>
                  <a:srgbClr val="FFFFFF"/>
                </a:solidFill>
              </a:rPr>
              <a:t>de</a:t>
            </a:r>
            <a:r>
              <a:rPr sz="1800" b="1" dirty="0">
                <a:solidFill>
                  <a:srgbClr val="FFFFFF"/>
                </a:solidFill>
              </a:rPr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61967" y="4295212"/>
            <a:ext cx="1986915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solidFill>
                  <a:srgbClr val="1DB954"/>
                </a:solidFill>
              </a:rPr>
              <a:t>Data Analyst · Power BI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96244" y="4679826"/>
            <a:ext cx="2118360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</a:defRPr>
            </a:pPr>
            <a:r>
              <a:rPr dirty="0"/>
              <a:t>• </a:t>
            </a:r>
            <a:r>
              <a:rPr dirty="0" err="1"/>
              <a:t>Modelado</a:t>
            </a:r>
            <a:r>
              <a:rPr dirty="0"/>
              <a:t>/DAX</a:t>
            </a:r>
          </a:p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</a:defRPr>
            </a:pPr>
            <a:r>
              <a:rPr dirty="0"/>
              <a:t>• </a:t>
            </a:r>
            <a:r>
              <a:rPr dirty="0" err="1"/>
              <a:t>Diseño</a:t>
            </a:r>
            <a:r>
              <a:rPr dirty="0"/>
              <a:t> de dashboards y UX</a:t>
            </a:r>
          </a:p>
        </p:txBody>
      </p:sp>
      <p:sp>
        <p:nvSpPr>
          <p:cNvPr id="12" name="Oval 11"/>
          <p:cNvSpPr/>
          <p:nvPr/>
        </p:nvSpPr>
        <p:spPr>
          <a:xfrm>
            <a:off x="6688599" y="2103120"/>
            <a:ext cx="1645920" cy="164592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5400">
            <a:solidFill>
              <a:srgbClr val="FFC1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 dirty="0">
              <a:solidFill>
                <a:srgbClr val="BFBFB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9959" y="3886200"/>
            <a:ext cx="2743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 dirty="0" err="1">
                <a:solidFill>
                  <a:srgbClr val="FFFFFF"/>
                </a:solidFill>
              </a:rPr>
              <a:t>Agustín</a:t>
            </a:r>
            <a:r>
              <a:rPr sz="1800" b="1" dirty="0">
                <a:solidFill>
                  <a:srgbClr val="FFFFFF"/>
                </a:solidFill>
              </a:rPr>
              <a:t> </a:t>
            </a:r>
            <a:r>
              <a:rPr sz="1800" b="1" dirty="0" err="1">
                <a:solidFill>
                  <a:srgbClr val="FFFFFF"/>
                </a:solidFill>
              </a:rPr>
              <a:t>Albornoz</a:t>
            </a:r>
            <a:r>
              <a:rPr sz="1800" b="1" dirty="0">
                <a:solidFill>
                  <a:srgbClr val="FFFFFF"/>
                </a:solidFill>
              </a:rPr>
              <a:t> </a:t>
            </a:r>
            <a:r>
              <a:rPr sz="1800" b="1" dirty="0" err="1">
                <a:solidFill>
                  <a:srgbClr val="FFFFFF"/>
                </a:solidFill>
              </a:rPr>
              <a:t>Bruscetti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10639" y="4301252"/>
            <a:ext cx="1811655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solidFill>
                  <a:srgbClr val="FFC107"/>
                </a:solidFill>
              </a:rPr>
              <a:t>Data Science · Python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10639" y="4699039"/>
            <a:ext cx="1801841" cy="89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</a:defRPr>
            </a:pPr>
            <a:r>
              <a:rPr dirty="0"/>
              <a:t>• </a:t>
            </a:r>
            <a:r>
              <a:rPr dirty="0" err="1"/>
              <a:t>Extracción</a:t>
            </a:r>
            <a:r>
              <a:rPr dirty="0"/>
              <a:t> API Spotify</a:t>
            </a:r>
          </a:p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</a:defRPr>
            </a:pPr>
            <a:r>
              <a:rPr dirty="0"/>
              <a:t>• </a:t>
            </a:r>
            <a:r>
              <a:rPr dirty="0" err="1"/>
              <a:t>Normalización</a:t>
            </a:r>
            <a:r>
              <a:rPr dirty="0"/>
              <a:t> y EDA</a:t>
            </a:r>
            <a:r>
              <a:rPr lang="es-ES" dirty="0"/>
              <a:t> </a:t>
            </a:r>
            <a:r>
              <a:rPr dirty="0" err="1"/>
              <a:t>estadístico</a:t>
            </a:r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0" y="6693408"/>
            <a:ext cx="9144000" cy="164592"/>
          </a:xfrm>
          <a:prstGeom prst="rect">
            <a:avLst/>
          </a:prstGeom>
          <a:solidFill>
            <a:srgbClr val="1DB9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49C7A564-025F-063E-4788-301E5DD436A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2354" y="645102"/>
            <a:ext cx="513929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4000" b="1" u="sng" dirty="0">
                <a:solidFill>
                  <a:srgbClr val="FFFFFF"/>
                </a:solidFill>
              </a:rPr>
              <a:t>Estructura del proyecto</a:t>
            </a:r>
            <a:endParaRPr sz="4000" b="1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6810" y="1690062"/>
            <a:ext cx="685038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rPr lang="es-ES" sz="2600" dirty="0"/>
              <a:t>Datos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lang="es-ES" sz="2600" dirty="0"/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lang="es-ES" sz="2600" dirty="0"/>
              <a:t>Análisis estadístico y descriptivo (Python/Jupyter)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lang="es-ES" sz="2600" dirty="0"/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lang="es-ES" sz="2600" dirty="0"/>
              <a:t>Modelo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lang="es-ES" sz="2600" dirty="0"/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lang="es-ES" sz="2600" dirty="0"/>
              <a:t>Dashboard (Power BI)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lang="es-ES" sz="2600" dirty="0"/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lang="es-ES" sz="2600" dirty="0"/>
              <a:t>Hallazgos (PM)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lang="es-ES" sz="2600" dirty="0"/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lang="es-ES" sz="2600" dirty="0"/>
              <a:t>Cierre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693408"/>
            <a:ext cx="9144000" cy="164592"/>
          </a:xfrm>
          <a:prstGeom prst="rect">
            <a:avLst/>
          </a:prstGeom>
          <a:solidFill>
            <a:srgbClr val="6C4B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AF62C5E2-A0EA-352D-4178-055599BB54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33657" y="499580"/>
            <a:ext cx="347668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400" u="sng" dirty="0">
                <a:solidFill>
                  <a:srgbClr val="FFFFFF"/>
                </a:solidFill>
              </a:rPr>
              <a:t>Objetivo y</a:t>
            </a:r>
            <a:r>
              <a:rPr lang="es-ES" sz="3400" u="sng" dirty="0">
                <a:solidFill>
                  <a:srgbClr val="FFFFFF"/>
                </a:solidFill>
              </a:rPr>
              <a:t> alcance</a:t>
            </a:r>
            <a:endParaRPr sz="3400" u="sng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4302" y="1279320"/>
            <a:ext cx="7655396" cy="493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6C4BD7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s-ES" sz="2000" dirty="0">
                <a:solidFill>
                  <a:schemeClr val="bg1"/>
                </a:solidFill>
              </a:rPr>
              <a:t>Objetivo: construir un sistema para analizar oferta/producción de podcasts y sus características.</a:t>
            </a:r>
            <a:endParaRPr lang="es-ES" sz="2000" dirty="0"/>
          </a:p>
          <a:p>
            <a:pPr marL="342900" indent="-342900">
              <a:lnSpc>
                <a:spcPct val="200000"/>
              </a:lnSpc>
              <a:buClr>
                <a:srgbClr val="6C4BD7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sz="2000" dirty="0" err="1"/>
              <a:t>Analizar</a:t>
            </a:r>
            <a:r>
              <a:rPr sz="2000" dirty="0"/>
              <a:t> la </a:t>
            </a:r>
            <a:r>
              <a:rPr sz="2000" dirty="0" err="1"/>
              <a:t>producción</a:t>
            </a:r>
            <a:r>
              <a:rPr sz="2000" dirty="0"/>
              <a:t> de podcasts (</a:t>
            </a:r>
            <a:r>
              <a:rPr sz="2000" dirty="0" err="1"/>
              <a:t>volumen</a:t>
            </a:r>
            <a:r>
              <a:rPr sz="2000" dirty="0"/>
              <a:t>, </a:t>
            </a:r>
            <a:r>
              <a:rPr sz="2000" dirty="0" err="1"/>
              <a:t>duración</a:t>
            </a:r>
            <a:r>
              <a:rPr sz="2000" dirty="0"/>
              <a:t>, </a:t>
            </a:r>
            <a:r>
              <a:rPr sz="2000" dirty="0" err="1"/>
              <a:t>evolución</a:t>
            </a:r>
            <a:r>
              <a:rPr sz="2000" dirty="0"/>
              <a:t> 2019–2024).</a:t>
            </a:r>
            <a:endParaRPr lang="es-ES" sz="2000" dirty="0"/>
          </a:p>
          <a:p>
            <a:pPr marL="342900" indent="-342900">
              <a:lnSpc>
                <a:spcPct val="200000"/>
              </a:lnSpc>
              <a:buClr>
                <a:srgbClr val="6C4BD7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sz="2000" dirty="0" err="1"/>
              <a:t>Comparar</a:t>
            </a:r>
            <a:r>
              <a:rPr sz="2000" dirty="0"/>
              <a:t> pre/pandemia/post por </a:t>
            </a:r>
            <a:r>
              <a:rPr sz="2000" dirty="0" err="1"/>
              <a:t>país</a:t>
            </a:r>
            <a:r>
              <a:rPr sz="2000" dirty="0"/>
              <a:t>, </a:t>
            </a:r>
            <a:r>
              <a:rPr sz="2000" dirty="0" err="1"/>
              <a:t>categoría</a:t>
            </a:r>
            <a:r>
              <a:rPr sz="2000" dirty="0"/>
              <a:t> e </a:t>
            </a:r>
            <a:r>
              <a:rPr sz="2000" dirty="0" err="1"/>
              <a:t>idioma</a:t>
            </a:r>
            <a:r>
              <a:rPr sz="2000" dirty="0"/>
              <a:t>.</a:t>
            </a:r>
            <a:r>
              <a:rPr lang="es-ES" sz="2000" dirty="0"/>
              <a:t> </a:t>
            </a:r>
            <a:endParaRPr sz="2000" dirty="0"/>
          </a:p>
          <a:p>
            <a:pPr marL="342900" indent="-342900">
              <a:lnSpc>
                <a:spcPct val="200000"/>
              </a:lnSpc>
              <a:buClr>
                <a:srgbClr val="6C4BD7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sz="2000" dirty="0"/>
              <a:t>Fuera de alcance: </a:t>
            </a:r>
            <a:r>
              <a:rPr lang="es-ES" sz="2000" dirty="0">
                <a:solidFill>
                  <a:schemeClr val="bg1"/>
                </a:solidFill>
              </a:rPr>
              <a:t>métricas de consumo/</a:t>
            </a:r>
            <a:r>
              <a:rPr lang="es-ES" sz="2000" dirty="0" err="1">
                <a:solidFill>
                  <a:schemeClr val="bg1"/>
                </a:solidFill>
              </a:rPr>
              <a:t>engagement</a:t>
            </a:r>
            <a:r>
              <a:rPr lang="es-ES" sz="2000" dirty="0">
                <a:solidFill>
                  <a:schemeClr val="bg1"/>
                </a:solidFill>
              </a:rPr>
              <a:t> de usuarios finales.</a:t>
            </a:r>
            <a:r>
              <a:rPr sz="2000" dirty="0"/>
              <a:t> (audiencia/</a:t>
            </a:r>
            <a:r>
              <a:rPr sz="2000" dirty="0" err="1"/>
              <a:t>descargas</a:t>
            </a:r>
            <a:r>
              <a:rPr sz="2000" dirty="0"/>
              <a:t>).</a:t>
            </a:r>
            <a:endParaRPr lang="es-ES" sz="2000" dirty="0"/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0" y="6693408"/>
            <a:ext cx="9144000" cy="164592"/>
          </a:xfrm>
          <a:prstGeom prst="rect">
            <a:avLst/>
          </a:prstGeom>
          <a:solidFill>
            <a:srgbClr val="6C4B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99430963-46EF-615A-BE29-DA79387E5F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3304" y="571254"/>
            <a:ext cx="3817392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400" b="1" u="sng" dirty="0">
                <a:solidFill>
                  <a:srgbClr val="FFFFFF"/>
                </a:solidFill>
              </a:rPr>
              <a:t>Datos y </a:t>
            </a:r>
            <a:r>
              <a:rPr sz="3400" b="1" u="sng" dirty="0" err="1">
                <a:solidFill>
                  <a:srgbClr val="FFFFFF"/>
                </a:solidFill>
              </a:rPr>
              <a:t>limitaciones</a:t>
            </a:r>
            <a:endParaRPr sz="3400" b="1" u="sng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3583" y="1480156"/>
            <a:ext cx="6696833" cy="36994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/>
              <a:t>Fuente: </a:t>
            </a:r>
            <a:r>
              <a:rPr lang="es-ES" dirty="0"/>
              <a:t>catálogos y metadatos públicos/extraídos (Spotify).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s-ES" dirty="0"/>
              <a:t>Calidad: cobertura irregular, valores faltantes; </a:t>
            </a:r>
          </a:p>
          <a:p>
            <a:pPr>
              <a:lnSpc>
                <a:spcPct val="200000"/>
              </a:lnSpc>
              <a:buClr>
                <a:srgbClr val="00B050"/>
              </a:buClr>
              <a:defRPr sz="2000">
                <a:solidFill>
                  <a:srgbClr val="FFFFFF"/>
                </a:solidFill>
              </a:defRPr>
            </a:pPr>
            <a:r>
              <a:rPr lang="es-ES" dirty="0"/>
              <a:t>       se documenta limpieza/estandarización.</a:t>
            </a:r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Periodo</a:t>
            </a:r>
            <a:r>
              <a:rPr dirty="0"/>
              <a:t> 2019–2024; </a:t>
            </a:r>
            <a:r>
              <a:rPr dirty="0" err="1"/>
              <a:t>limpieza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Python/Power Query.</a:t>
            </a:r>
            <a:endParaRPr lang="es-ES" dirty="0"/>
          </a:p>
          <a:p>
            <a:pPr marL="342900" indent="-342900">
              <a:lnSpc>
                <a:spcPct val="200000"/>
              </a:lnSpc>
              <a:buClr>
                <a:srgbClr val="00B050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s-ES" dirty="0"/>
              <a:t>Outliers: episodios ≥120 min se reportan y se excluyen de </a:t>
            </a:r>
          </a:p>
          <a:p>
            <a:pPr>
              <a:lnSpc>
                <a:spcPct val="200000"/>
              </a:lnSpc>
              <a:buClr>
                <a:srgbClr val="00B050"/>
              </a:buClr>
              <a:defRPr sz="2000">
                <a:solidFill>
                  <a:srgbClr val="FFFFFF"/>
                </a:solidFill>
              </a:defRPr>
            </a:pPr>
            <a:r>
              <a:rPr lang="es-ES" dirty="0"/>
              <a:t>      promedios cuando aplique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0" y="6693408"/>
            <a:ext cx="9144000" cy="164592"/>
          </a:xfrm>
          <a:prstGeom prst="rect">
            <a:avLst/>
          </a:prstGeom>
          <a:solidFill>
            <a:srgbClr val="1DB9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Imagen 9" descr="Logotipo&#10;&#10;El contenido generado por IA puede ser incorrecto.">
            <a:extLst>
              <a:ext uri="{FF2B5EF4-FFF2-40B4-BE49-F238E27FC236}">
                <a16:creationId xmlns:a16="http://schemas.microsoft.com/office/drawing/2014/main" id="{82B73535-3732-7001-AB9A-78B168F864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80B2191A-DD51-1628-92AA-84596CB837D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95484" y="463099"/>
            <a:ext cx="2871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u="sng" dirty="0">
                <a:solidFill>
                  <a:srgbClr val="FFFFFF"/>
                </a:solidFill>
              </a:rPr>
              <a:t>Python/Jupyter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510973"/>
            <a:ext cx="7911035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6C4BD7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s-ES" dirty="0"/>
              <a:t>Web scraping a la API de Spotify (extracción de datos).</a:t>
            </a:r>
          </a:p>
          <a:p>
            <a:pPr marL="342900" indent="-342900">
              <a:buClr>
                <a:srgbClr val="6C4BD7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s-ES" dirty="0"/>
              <a:t>Unificación de la información, ya que la extracción se realizo en varias tablas.</a:t>
            </a:r>
          </a:p>
          <a:p>
            <a:pPr marL="342900" indent="-342900">
              <a:buClr>
                <a:srgbClr val="6C4BD7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s-ES" dirty="0"/>
              <a:t>Análisis exploratorio en primera instancia de los datos.</a:t>
            </a:r>
          </a:p>
          <a:p>
            <a:pPr marL="342900" indent="-342900">
              <a:buClr>
                <a:srgbClr val="6C4BD7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s-ES" dirty="0"/>
              <a:t>Limpieza, categorización y organización de los datos.</a:t>
            </a:r>
          </a:p>
          <a:p>
            <a:pPr marL="342900" indent="-342900">
              <a:buClr>
                <a:srgbClr val="6C4BD7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s-ES" dirty="0"/>
              <a:t>Comportamiento de los datos a través de visualizaciones de </a:t>
            </a:r>
            <a:r>
              <a:rPr lang="es-ES" i="1" dirty="0"/>
              <a:t>historiplot</a:t>
            </a:r>
            <a:r>
              <a:rPr lang="es-ES" dirty="0"/>
              <a:t> y </a:t>
            </a:r>
            <a:r>
              <a:rPr lang="es-ES" i="1" dirty="0"/>
              <a:t>boxplot</a:t>
            </a:r>
            <a:r>
              <a:rPr lang="es-ES" dirty="0"/>
              <a:t>. </a:t>
            </a:r>
          </a:p>
          <a:p>
            <a:pPr marL="342900" indent="-342900">
              <a:buClr>
                <a:srgbClr val="6C4BD7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s-ES" dirty="0"/>
              <a:t>Análisis estadístico y descriptivo de los datos que nos permiten determinar condiciones de variables para su estudio.</a:t>
            </a:r>
          </a:p>
          <a:p>
            <a:pPr marL="342900" indent="-342900">
              <a:buClr>
                <a:srgbClr val="6C4BD7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sv-SE" dirty="0"/>
              <a:t>Detección de outliers (&gt;120 min).</a:t>
            </a:r>
          </a:p>
          <a:p>
            <a:pPr marL="342900" indent="-342900">
              <a:buClr>
                <a:srgbClr val="6C4BD7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u="sng" dirty="0"/>
              <a:t>EDA</a:t>
            </a:r>
            <a:r>
              <a:rPr dirty="0"/>
              <a:t>: distributions, percentiles y </a:t>
            </a:r>
            <a:r>
              <a:rPr dirty="0" err="1"/>
              <a:t>faltantes</a:t>
            </a:r>
            <a:r>
              <a:rPr dirty="0"/>
              <a:t> (pandas/</a:t>
            </a:r>
            <a:r>
              <a:rPr dirty="0" err="1"/>
              <a:t>numpy</a:t>
            </a:r>
            <a:r>
              <a:rPr dirty="0"/>
              <a:t>).</a:t>
            </a:r>
            <a:endParaRPr lang="es-ES" dirty="0"/>
          </a:p>
          <a:p>
            <a:pPr marL="342900" indent="-342900">
              <a:buClr>
                <a:srgbClr val="6C4BD7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s-ES" dirty="0"/>
              <a:t>Visualización de </a:t>
            </a:r>
            <a:r>
              <a:rPr lang="es-ES" i="1" dirty="0" err="1"/>
              <a:t>pairplot</a:t>
            </a:r>
            <a:r>
              <a:rPr lang="es-ES" dirty="0"/>
              <a:t> que nos permiten ver las correlaciones de las constantes.</a:t>
            </a:r>
            <a:endParaRPr dirty="0"/>
          </a:p>
          <a:p>
            <a:pPr marL="342900" indent="-342900">
              <a:buClr>
                <a:srgbClr val="6C4BD7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/>
              <a:t>Ex</a:t>
            </a:r>
            <a:r>
              <a:rPr lang="es-ES" dirty="0"/>
              <a:t>portamos el </a:t>
            </a:r>
            <a:r>
              <a:rPr dirty="0"/>
              <a:t>dataset </a:t>
            </a:r>
            <a:r>
              <a:rPr lang="es-ES" dirty="0"/>
              <a:t>con calidad en datos y normalización del mismo </a:t>
            </a:r>
            <a:r>
              <a:rPr dirty="0"/>
              <a:t>para </a:t>
            </a:r>
            <a:r>
              <a:rPr lang="es-ES" dirty="0"/>
              <a:t>poder realizar un dashboard en </a:t>
            </a:r>
            <a:r>
              <a:rPr dirty="0"/>
              <a:t>Power BI.</a:t>
            </a:r>
            <a:endParaRPr lang="es-ES" dirty="0"/>
          </a:p>
          <a:p>
            <a:pPr marL="342900" indent="-342900">
              <a:buClr>
                <a:srgbClr val="6C4BD7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endParaRPr lang="es-ES" dirty="0"/>
          </a:p>
          <a:p>
            <a:pPr marL="342900" indent="-342900">
              <a:buClr>
                <a:srgbClr val="6C4BD7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endParaRPr lang="es-ES" dirty="0"/>
          </a:p>
          <a:p>
            <a:pPr marL="342900" indent="-342900">
              <a:buClr>
                <a:srgbClr val="00B050"/>
              </a:buClr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endParaRPr lang="es-ES" dirty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s-ES" dirty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s-ES" dirty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s-ES"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BFDB76F-DF06-076E-BF1D-AD58EA51D41C}"/>
              </a:ext>
            </a:extLst>
          </p:cNvPr>
          <p:cNvSpPr/>
          <p:nvPr/>
        </p:nvSpPr>
        <p:spPr>
          <a:xfrm>
            <a:off x="0" y="6693408"/>
            <a:ext cx="9144000" cy="164592"/>
          </a:xfrm>
          <a:prstGeom prst="rect">
            <a:avLst/>
          </a:prstGeom>
          <a:solidFill>
            <a:srgbClr val="6C4B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287E2-663F-F406-7400-8A2367220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31DC7522-B3C6-C2C2-8047-4F90A346E6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4EDD80-8DA1-CB90-0CB6-4BEE60D2846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4BE3AFBF-16C2-850A-7E45-8DAD76D53B5B}"/>
              </a:ext>
            </a:extLst>
          </p:cNvPr>
          <p:cNvSpPr/>
          <p:nvPr/>
        </p:nvSpPr>
        <p:spPr>
          <a:xfrm>
            <a:off x="471948" y="382746"/>
            <a:ext cx="4595352" cy="1971675"/>
          </a:xfrm>
          <a:prstGeom prst="rect">
            <a:avLst/>
          </a:prstGeom>
          <a:solidFill>
            <a:srgbClr val="1E1E1E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600" dirty="0">
              <a:solidFill>
                <a:srgbClr val="BFBFBF"/>
              </a:solidFill>
              <a:highlight>
                <a:srgbClr val="008000"/>
              </a:highlight>
            </a:endParaRPr>
          </a:p>
        </p:txBody>
      </p:sp>
      <p:pic>
        <p:nvPicPr>
          <p:cNvPr id="10" name="Imagen 9" descr="Logotipo&#10;&#10;El contenido generado por IA puede ser incorrecto.">
            <a:extLst>
              <a:ext uri="{FF2B5EF4-FFF2-40B4-BE49-F238E27FC236}">
                <a16:creationId xmlns:a16="http://schemas.microsoft.com/office/drawing/2014/main" id="{8080F296-6339-C655-4A46-26F73F94C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6FC21D-1301-4089-3ACA-3F9F1BBE7CF4}"/>
              </a:ext>
            </a:extLst>
          </p:cNvPr>
          <p:cNvSpPr txBox="1"/>
          <p:nvPr/>
        </p:nvSpPr>
        <p:spPr>
          <a:xfrm>
            <a:off x="5738352" y="1801801"/>
            <a:ext cx="25858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u="sng" dirty="0">
                <a:solidFill>
                  <a:srgbClr val="FFFFFF"/>
                </a:solidFill>
              </a:rPr>
              <a:t>Web Scraping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C4E06-410D-72EA-B9AB-A877BFE5F5B3}"/>
              </a:ext>
            </a:extLst>
          </p:cNvPr>
          <p:cNvSpPr txBox="1"/>
          <p:nvPr/>
        </p:nvSpPr>
        <p:spPr>
          <a:xfrm>
            <a:off x="5738352" y="2533848"/>
            <a:ext cx="25858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lang="es-ES" dirty="0"/>
              <a:t>En esta diapositiva podemos visualizar parte del </a:t>
            </a:r>
            <a:r>
              <a:rPr lang="es-ES" i="1" dirty="0"/>
              <a:t>script</a:t>
            </a:r>
            <a:r>
              <a:rPr lang="es-ES" dirty="0"/>
              <a:t> que se realizo para la extracción de los datos desde la API de Spotify.</a:t>
            </a:r>
          </a:p>
        </p:txBody>
      </p:sp>
      <p:pic>
        <p:nvPicPr>
          <p:cNvPr id="17" name="Imagen 16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84D85725-D8D9-8E26-C68C-296DD5F74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46" y="610613"/>
            <a:ext cx="4380003" cy="1565345"/>
          </a:xfrm>
          <a:prstGeom prst="rect">
            <a:avLst/>
          </a:prstGeom>
        </p:spPr>
      </p:pic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37324EC3-1F19-BE85-E639-82B9D7B29BC0}"/>
              </a:ext>
            </a:extLst>
          </p:cNvPr>
          <p:cNvSpPr/>
          <p:nvPr/>
        </p:nvSpPr>
        <p:spPr>
          <a:xfrm>
            <a:off x="471948" y="4580814"/>
            <a:ext cx="4595352" cy="1971675"/>
          </a:xfrm>
          <a:prstGeom prst="rect">
            <a:avLst/>
          </a:prstGeom>
          <a:solidFill>
            <a:srgbClr val="1E1E1E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412B1DDF-BD62-8CF4-9D42-BD9A5B3C201D}"/>
              </a:ext>
            </a:extLst>
          </p:cNvPr>
          <p:cNvSpPr/>
          <p:nvPr/>
        </p:nvSpPr>
        <p:spPr>
          <a:xfrm>
            <a:off x="471948" y="2495339"/>
            <a:ext cx="4595352" cy="1971675"/>
          </a:xfrm>
          <a:prstGeom prst="rect">
            <a:avLst/>
          </a:prstGeom>
          <a:solidFill>
            <a:srgbClr val="1E1E1E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600" dirty="0">
              <a:solidFill>
                <a:srgbClr val="BFBFBF"/>
              </a:solidFill>
            </a:endParaRPr>
          </a:p>
        </p:txBody>
      </p:sp>
      <p:pic>
        <p:nvPicPr>
          <p:cNvPr id="22" name="Imagen 21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323986C2-B4E3-B1D8-3FC4-C68637FC5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50" y="2584825"/>
            <a:ext cx="4191000" cy="1817273"/>
          </a:xfrm>
          <a:prstGeom prst="rect">
            <a:avLst/>
          </a:prstGeom>
        </p:spPr>
      </p:pic>
      <p:pic>
        <p:nvPicPr>
          <p:cNvPr id="24" name="Imagen 23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53C47AFB-8032-45BB-31AE-8ED59DE06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985" y="4657519"/>
            <a:ext cx="3786777" cy="1850582"/>
          </a:xfrm>
          <a:prstGeom prst="rect">
            <a:avLst/>
          </a:prstGeom>
        </p:spPr>
      </p:pic>
      <p:sp>
        <p:nvSpPr>
          <p:cNvPr id="25" name="Rectangle 4">
            <a:extLst>
              <a:ext uri="{FF2B5EF4-FFF2-40B4-BE49-F238E27FC236}">
                <a16:creationId xmlns:a16="http://schemas.microsoft.com/office/drawing/2014/main" id="{A9CECBFA-6498-A380-DCE6-A79C7A156A32}"/>
              </a:ext>
            </a:extLst>
          </p:cNvPr>
          <p:cNvSpPr/>
          <p:nvPr/>
        </p:nvSpPr>
        <p:spPr>
          <a:xfrm>
            <a:off x="0" y="6693408"/>
            <a:ext cx="9144000" cy="164592"/>
          </a:xfrm>
          <a:prstGeom prst="rect">
            <a:avLst/>
          </a:prstGeom>
          <a:solidFill>
            <a:srgbClr val="1DB9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96528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4846E-A175-213F-691A-CECFA9356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D829E25B-71E4-91BA-8EFB-DED60E0017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51581D-3A5D-9F26-6FFC-6760E0358F3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B2120EF7-4982-68C9-B6D0-5E25D266B67D}"/>
              </a:ext>
            </a:extLst>
          </p:cNvPr>
          <p:cNvSpPr/>
          <p:nvPr/>
        </p:nvSpPr>
        <p:spPr>
          <a:xfrm>
            <a:off x="322799" y="382746"/>
            <a:ext cx="5092317" cy="1971675"/>
          </a:xfrm>
          <a:prstGeom prst="rect">
            <a:avLst/>
          </a:prstGeom>
          <a:solidFill>
            <a:srgbClr val="1E1E1E"/>
          </a:solidFill>
          <a:ln w="19050">
            <a:solidFill>
              <a:srgbClr val="6C4B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600" dirty="0">
              <a:solidFill>
                <a:srgbClr val="BFBFBF"/>
              </a:solidFill>
            </a:endParaRPr>
          </a:p>
        </p:txBody>
      </p:sp>
      <p:pic>
        <p:nvPicPr>
          <p:cNvPr id="10" name="Imagen 9" descr="Logotipo&#10;&#10;El contenido generado por IA puede ser incorrecto.">
            <a:extLst>
              <a:ext uri="{FF2B5EF4-FFF2-40B4-BE49-F238E27FC236}">
                <a16:creationId xmlns:a16="http://schemas.microsoft.com/office/drawing/2014/main" id="{A0756C00-3120-A7EF-2D48-07EF407EB95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22B245-FAE9-466B-36E1-D8D3D72BFD80}"/>
              </a:ext>
            </a:extLst>
          </p:cNvPr>
          <p:cNvSpPr txBox="1"/>
          <p:nvPr/>
        </p:nvSpPr>
        <p:spPr>
          <a:xfrm>
            <a:off x="5887500" y="881662"/>
            <a:ext cx="29337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u="sng" dirty="0">
                <a:solidFill>
                  <a:srgbClr val="FFFFFF"/>
                </a:solidFill>
              </a:rPr>
              <a:t>Estandarización de datos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8A95F-2D97-9CF9-6E31-6A16BEEB0ED6}"/>
              </a:ext>
            </a:extLst>
          </p:cNvPr>
          <p:cNvSpPr txBox="1"/>
          <p:nvPr/>
        </p:nvSpPr>
        <p:spPr>
          <a:xfrm>
            <a:off x="5949528" y="2099080"/>
            <a:ext cx="25858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lang="es-ES" dirty="0"/>
              <a:t>En esta diapositiva podemos visualizar parte del </a:t>
            </a:r>
            <a:r>
              <a:rPr lang="es-ES" i="1" dirty="0"/>
              <a:t>script</a:t>
            </a:r>
            <a:r>
              <a:rPr lang="es-ES" dirty="0"/>
              <a:t> que se realizo para la estandarización de los datos.</a:t>
            </a: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A3005D80-3ECB-74C8-D1BD-77B2AE4E6BF7}"/>
              </a:ext>
            </a:extLst>
          </p:cNvPr>
          <p:cNvSpPr/>
          <p:nvPr/>
        </p:nvSpPr>
        <p:spPr>
          <a:xfrm>
            <a:off x="322800" y="4580814"/>
            <a:ext cx="7392450" cy="1971675"/>
          </a:xfrm>
          <a:prstGeom prst="rect">
            <a:avLst/>
          </a:prstGeom>
          <a:solidFill>
            <a:srgbClr val="1E1E1E"/>
          </a:solidFill>
          <a:ln w="19050">
            <a:solidFill>
              <a:srgbClr val="6C4B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600" dirty="0">
              <a:solidFill>
                <a:srgbClr val="BFBFBF"/>
              </a:solidFill>
            </a:endParaRP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E719A4E2-DB1B-C6D6-024D-4A7ED029F36C}"/>
              </a:ext>
            </a:extLst>
          </p:cNvPr>
          <p:cNvSpPr/>
          <p:nvPr/>
        </p:nvSpPr>
        <p:spPr>
          <a:xfrm>
            <a:off x="322799" y="2468220"/>
            <a:ext cx="5092317" cy="1971675"/>
          </a:xfrm>
          <a:prstGeom prst="rect">
            <a:avLst/>
          </a:prstGeom>
          <a:solidFill>
            <a:srgbClr val="1E1E1E"/>
          </a:solidFill>
          <a:ln w="19050">
            <a:solidFill>
              <a:srgbClr val="6C4B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600" dirty="0">
              <a:solidFill>
                <a:srgbClr val="BFBFBF"/>
              </a:solidFill>
            </a:endParaRPr>
          </a:p>
        </p:txBody>
      </p:sp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E0EBD999-AD7B-D416-9976-02D1F5BFC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64" y="464762"/>
            <a:ext cx="4730289" cy="1806366"/>
          </a:xfrm>
          <a:prstGeom prst="rect">
            <a:avLst/>
          </a:prstGeom>
        </p:spPr>
      </p:pic>
      <p:pic>
        <p:nvPicPr>
          <p:cNvPr id="11" name="Imagen 10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653300B1-EA74-C466-A792-06F8A8A0D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039" y="2608516"/>
            <a:ext cx="4914486" cy="1715834"/>
          </a:xfrm>
          <a:prstGeom prst="rect">
            <a:avLst/>
          </a:prstGeom>
        </p:spPr>
      </p:pic>
      <p:pic>
        <p:nvPicPr>
          <p:cNvPr id="21" name="Imagen 20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6040BF3E-827E-88EE-F8F8-5F5A37F20B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64" y="4666166"/>
            <a:ext cx="7097136" cy="1807282"/>
          </a:xfrm>
          <a:prstGeom prst="rect">
            <a:avLst/>
          </a:prstGeom>
        </p:spPr>
      </p:pic>
      <p:sp>
        <p:nvSpPr>
          <p:cNvPr id="23" name="Rectangle 4">
            <a:extLst>
              <a:ext uri="{FF2B5EF4-FFF2-40B4-BE49-F238E27FC236}">
                <a16:creationId xmlns:a16="http://schemas.microsoft.com/office/drawing/2014/main" id="{2FC3E845-90A0-D5A2-B09F-F730A8DF8AC9}"/>
              </a:ext>
            </a:extLst>
          </p:cNvPr>
          <p:cNvSpPr/>
          <p:nvPr/>
        </p:nvSpPr>
        <p:spPr>
          <a:xfrm>
            <a:off x="0" y="6693408"/>
            <a:ext cx="9144000" cy="164592"/>
          </a:xfrm>
          <a:prstGeom prst="rect">
            <a:avLst/>
          </a:prstGeom>
          <a:solidFill>
            <a:srgbClr val="6C4B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74895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2B252-FDF7-583E-5C7D-0699B9FFF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8FFFB-44E3-6B10-3D26-C2D2776FA04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Imagen 9" descr="Logotipo&#10;&#10;El contenido generado por IA puede ser incorrecto.">
            <a:extLst>
              <a:ext uri="{FF2B5EF4-FFF2-40B4-BE49-F238E27FC236}">
                <a16:creationId xmlns:a16="http://schemas.microsoft.com/office/drawing/2014/main" id="{116F6B62-D521-C3A3-9CD8-6CE669D7B60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AD648D51-40F5-2BFD-1877-F0E0095C061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24D67340-E4B1-84A8-F29D-7E7C941A9938}"/>
              </a:ext>
            </a:extLst>
          </p:cNvPr>
          <p:cNvSpPr/>
          <p:nvPr/>
        </p:nvSpPr>
        <p:spPr>
          <a:xfrm>
            <a:off x="5083235" y="390220"/>
            <a:ext cx="3874441" cy="3009372"/>
          </a:xfrm>
          <a:prstGeom prst="rect">
            <a:avLst/>
          </a:prstGeom>
          <a:solidFill>
            <a:srgbClr val="1E1E1E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600" dirty="0">
              <a:solidFill>
                <a:srgbClr val="BFBFB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7C04E-3E70-ABFE-ACDA-50F779510643}"/>
              </a:ext>
            </a:extLst>
          </p:cNvPr>
          <p:cNvSpPr txBox="1"/>
          <p:nvPr/>
        </p:nvSpPr>
        <p:spPr>
          <a:xfrm>
            <a:off x="1626534" y="215106"/>
            <a:ext cx="1635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u="sng" dirty="0">
                <a:solidFill>
                  <a:srgbClr val="FFFFFF"/>
                </a:solidFill>
              </a:rPr>
              <a:t>Análisis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C73EC-8DBF-9D92-17C7-6293DD8FD932}"/>
              </a:ext>
            </a:extLst>
          </p:cNvPr>
          <p:cNvSpPr txBox="1"/>
          <p:nvPr/>
        </p:nvSpPr>
        <p:spPr>
          <a:xfrm>
            <a:off x="366184" y="882069"/>
            <a:ext cx="41455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lang="es-ES" dirty="0"/>
              <a:t>En esta diapositiva podemos visualizar parte del </a:t>
            </a:r>
            <a:r>
              <a:rPr lang="es-ES" i="1" dirty="0"/>
              <a:t>script</a:t>
            </a:r>
            <a:r>
              <a:rPr lang="es-ES" dirty="0"/>
              <a:t> principal que se realizo para el análisis estadístico y descriptivo.</a:t>
            </a: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05524C31-51A9-90CD-667E-7C6D441602F1}"/>
              </a:ext>
            </a:extLst>
          </p:cNvPr>
          <p:cNvSpPr/>
          <p:nvPr/>
        </p:nvSpPr>
        <p:spPr>
          <a:xfrm>
            <a:off x="2862859" y="4561765"/>
            <a:ext cx="6001800" cy="1971675"/>
          </a:xfrm>
          <a:prstGeom prst="rect">
            <a:avLst/>
          </a:prstGeom>
          <a:solidFill>
            <a:srgbClr val="1E1E1E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600" dirty="0">
              <a:solidFill>
                <a:srgbClr val="BFBFBF"/>
              </a:solidFill>
            </a:endParaRP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2753A9DB-37B8-61F1-4AA1-1ABBD030196C}"/>
              </a:ext>
            </a:extLst>
          </p:cNvPr>
          <p:cNvSpPr/>
          <p:nvPr/>
        </p:nvSpPr>
        <p:spPr>
          <a:xfrm>
            <a:off x="253009" y="2320666"/>
            <a:ext cx="4592101" cy="1971675"/>
          </a:xfrm>
          <a:prstGeom prst="rect">
            <a:avLst/>
          </a:prstGeom>
          <a:solidFill>
            <a:srgbClr val="1E1E1E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600" dirty="0">
              <a:solidFill>
                <a:srgbClr val="BFBFBF"/>
              </a:solidFill>
            </a:endParaRPr>
          </a:p>
        </p:txBody>
      </p:sp>
      <p:pic>
        <p:nvPicPr>
          <p:cNvPr id="9" name="Imagen 8" descr="Texto&#10;&#10;El contenido generado por IA puede ser incorrecto.">
            <a:extLst>
              <a:ext uri="{FF2B5EF4-FFF2-40B4-BE49-F238E27FC236}">
                <a16:creationId xmlns:a16="http://schemas.microsoft.com/office/drawing/2014/main" id="{1C62610C-6163-5B54-9DC2-3E595F2FA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634" y="4643953"/>
            <a:ext cx="5771382" cy="1823827"/>
          </a:xfrm>
          <a:prstGeom prst="rect">
            <a:avLst/>
          </a:prstGeom>
        </p:spPr>
      </p:pic>
      <p:pic>
        <p:nvPicPr>
          <p:cNvPr id="14" name="Imagen 13" descr="Texto&#10;&#10;El contenido generado por IA puede ser incorrecto.">
            <a:extLst>
              <a:ext uri="{FF2B5EF4-FFF2-40B4-BE49-F238E27FC236}">
                <a16:creationId xmlns:a16="http://schemas.microsoft.com/office/drawing/2014/main" id="{87DFC994-06AA-A70B-9B46-9B777F0EE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84" y="2408574"/>
            <a:ext cx="4361301" cy="1816557"/>
          </a:xfrm>
          <a:prstGeom prst="rect">
            <a:avLst/>
          </a:prstGeom>
        </p:spPr>
      </p:pic>
      <p:pic>
        <p:nvPicPr>
          <p:cNvPr id="16" name="Imagen 15" descr="Imagen que contiene Diagrama&#10;&#10;El contenido generado por IA puede ser incorrecto.">
            <a:extLst>
              <a:ext uri="{FF2B5EF4-FFF2-40B4-BE49-F238E27FC236}">
                <a16:creationId xmlns:a16="http://schemas.microsoft.com/office/drawing/2014/main" id="{2AE7D8A2-4AD3-3010-69CF-B09AD9833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324" y="443184"/>
            <a:ext cx="3693335" cy="2894279"/>
          </a:xfrm>
          <a:prstGeom prst="rect">
            <a:avLst/>
          </a:prstGeom>
        </p:spPr>
      </p:pic>
      <p:sp>
        <p:nvSpPr>
          <p:cNvPr id="23" name="Rectangle 4">
            <a:extLst>
              <a:ext uri="{FF2B5EF4-FFF2-40B4-BE49-F238E27FC236}">
                <a16:creationId xmlns:a16="http://schemas.microsoft.com/office/drawing/2014/main" id="{397A6303-2364-CCA2-D344-B73069DA6CD2}"/>
              </a:ext>
            </a:extLst>
          </p:cNvPr>
          <p:cNvSpPr/>
          <p:nvPr/>
        </p:nvSpPr>
        <p:spPr>
          <a:xfrm>
            <a:off x="0" y="6693408"/>
            <a:ext cx="9144000" cy="164592"/>
          </a:xfrm>
          <a:prstGeom prst="rect">
            <a:avLst/>
          </a:prstGeom>
          <a:solidFill>
            <a:srgbClr val="1DB9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03830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726</Words>
  <Application>Microsoft Office PowerPoint</Application>
  <PresentationFormat>Presentación en pantalla (4:3)</PresentationFormat>
  <Paragraphs>109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Podcasts 2019–2024 — Python + Power BI</dc:title>
  <dc:subject>Pre-análisis estadístico en Python y visualización en Power BI</dc:subject>
  <dc:creator>JR3 Data Studio</dc:creator>
  <cp:keywords/>
  <dc:description>generated using python-pptx</dc:description>
  <cp:lastModifiedBy>Agustin Albornoz</cp:lastModifiedBy>
  <cp:revision>28</cp:revision>
  <dcterms:created xsi:type="dcterms:W3CDTF">2013-01-27T09:14:16Z</dcterms:created>
  <dcterms:modified xsi:type="dcterms:W3CDTF">2025-08-21T10:16:15Z</dcterms:modified>
  <cp:category/>
</cp:coreProperties>
</file>