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77" r:id="rId3"/>
    <p:sldId id="257" r:id="rId4"/>
    <p:sldId id="275" r:id="rId5"/>
    <p:sldId id="258" r:id="rId6"/>
    <p:sldId id="259" r:id="rId7"/>
    <p:sldId id="261" r:id="rId8"/>
    <p:sldId id="262" r:id="rId9"/>
    <p:sldId id="279" r:id="rId10"/>
    <p:sldId id="263" r:id="rId11"/>
    <p:sldId id="281" r:id="rId12"/>
    <p:sldId id="264" r:id="rId13"/>
    <p:sldId id="265" r:id="rId14"/>
    <p:sldId id="270" r:id="rId15"/>
    <p:sldId id="266" r:id="rId16"/>
    <p:sldId id="271" r:id="rId17"/>
    <p:sldId id="268" r:id="rId18"/>
    <p:sldId id="284" r:id="rId19"/>
    <p:sldId id="269" r:id="rId20"/>
    <p:sldId id="285" r:id="rId21"/>
    <p:sldId id="272" r:id="rId22"/>
    <p:sldId id="286" r:id="rId23"/>
    <p:sldId id="276" r:id="rId24"/>
    <p:sldId id="283" r:id="rId25"/>
    <p:sldId id="273" r:id="rId26"/>
    <p:sldId id="274"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4002"/>
    <a:srgbClr val="02B500"/>
    <a:srgbClr val="666666"/>
    <a:srgbClr val="333333"/>
    <a:srgbClr val="061F49"/>
    <a:srgbClr val="E0852C"/>
    <a:srgbClr val="D54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2"/>
    <p:restoredTop sz="76096"/>
  </p:normalViewPr>
  <p:slideViewPr>
    <p:cSldViewPr snapToGrid="0">
      <p:cViewPr varScale="1">
        <p:scale>
          <a:sx n="90" d="100"/>
          <a:sy n="90" d="100"/>
        </p:scale>
        <p:origin x="13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29E714-3604-D74E-95CB-F8A877D19573}" type="datetimeFigureOut">
              <a:rPr lang="en-US" smtClean="0"/>
              <a:t>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D4C7F-4D2C-D249-B277-F30AF02311BE}" type="slidenum">
              <a:rPr lang="en-US" smtClean="0"/>
              <a:t>‹#›</a:t>
            </a:fld>
            <a:endParaRPr lang="en-US"/>
          </a:p>
        </p:txBody>
      </p:sp>
    </p:spTree>
    <p:extLst>
      <p:ext uri="{BB962C8B-B14F-4D97-AF65-F5344CB8AC3E}">
        <p14:creationId xmlns:p14="http://schemas.microsoft.com/office/powerpoint/2010/main" val="3617028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D4C7F-4D2C-D249-B277-F30AF02311BE}" type="slidenum">
              <a:rPr lang="en-US" smtClean="0"/>
              <a:t>3</a:t>
            </a:fld>
            <a:endParaRPr lang="en-US"/>
          </a:p>
        </p:txBody>
      </p:sp>
    </p:spTree>
    <p:extLst>
      <p:ext uri="{BB962C8B-B14F-4D97-AF65-F5344CB8AC3E}">
        <p14:creationId xmlns:p14="http://schemas.microsoft.com/office/powerpoint/2010/main" val="304213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D4C7F-4D2C-D249-B277-F30AF02311BE}" type="slidenum">
              <a:rPr lang="en-US" smtClean="0"/>
              <a:t>15</a:t>
            </a:fld>
            <a:endParaRPr lang="en-US"/>
          </a:p>
        </p:txBody>
      </p:sp>
    </p:spTree>
    <p:extLst>
      <p:ext uri="{BB962C8B-B14F-4D97-AF65-F5344CB8AC3E}">
        <p14:creationId xmlns:p14="http://schemas.microsoft.com/office/powerpoint/2010/main" val="3557588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D4C7F-4D2C-D249-B277-F30AF02311BE}" type="slidenum">
              <a:rPr lang="en-US" smtClean="0"/>
              <a:t>16</a:t>
            </a:fld>
            <a:endParaRPr lang="en-US"/>
          </a:p>
        </p:txBody>
      </p:sp>
    </p:spTree>
    <p:extLst>
      <p:ext uri="{BB962C8B-B14F-4D97-AF65-F5344CB8AC3E}">
        <p14:creationId xmlns:p14="http://schemas.microsoft.com/office/powerpoint/2010/main" val="1334605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AppleSystemUIFont"/>
              </a:rPr>
              <a:t>If we examine the </a:t>
            </a:r>
            <a:r>
              <a:rPr lang="en-US" b="1" dirty="0">
                <a:solidFill>
                  <a:srgbClr val="0E0E0E"/>
                </a:solidFill>
                <a:effectLst/>
                <a:latin typeface=".AppleSystemUIFont"/>
              </a:rPr>
              <a:t>Cox Proportional Hazards model</a:t>
            </a:r>
            <a:r>
              <a:rPr lang="en-US" dirty="0">
                <a:solidFill>
                  <a:srgbClr val="0E0E0E"/>
                </a:solidFill>
                <a:effectLst/>
                <a:latin typeface=".AppleSystemUIFont"/>
              </a:rPr>
              <a:t>, we notice 3 interesting p-values: </a:t>
            </a:r>
            <a:r>
              <a:rPr lang="en-US" b="1" dirty="0">
                <a:solidFill>
                  <a:srgbClr val="0E0E0E"/>
                </a:solidFill>
                <a:effectLst/>
                <a:latin typeface=".AppleSystemUIFont"/>
              </a:rPr>
              <a:t>ULF and VHF are significant</a:t>
            </a:r>
            <a:r>
              <a:rPr lang="en-US" dirty="0">
                <a:solidFill>
                  <a:srgbClr val="0E0E0E"/>
                </a:solidFill>
                <a:effectLst/>
                <a:latin typeface=".AppleSystemUIFont"/>
              </a:rPr>
              <a:t>, while </a:t>
            </a:r>
            <a:r>
              <a:rPr lang="en-US" b="1" dirty="0">
                <a:solidFill>
                  <a:srgbClr val="0E0E0E"/>
                </a:solidFill>
                <a:effectLst/>
                <a:latin typeface=".AppleSystemUIFont"/>
              </a:rPr>
              <a:t>LF is very close to the significance threshold</a:t>
            </a:r>
            <a:r>
              <a:rPr lang="en-US" dirty="0">
                <a:solidFill>
                  <a:srgbClr val="0E0E0E"/>
                </a:solidFill>
                <a:effectLst/>
                <a:latin typeface=".AppleSystemUIFont"/>
              </a:rPr>
              <a:t>.</a:t>
            </a:r>
          </a:p>
          <a:p>
            <a:endParaRPr lang="en-US" dirty="0">
              <a:solidFill>
                <a:srgbClr val="0E0E0E"/>
              </a:solidFill>
              <a:effectLst/>
              <a:latin typeface=".AppleSystemUIFont"/>
            </a:endParaRPr>
          </a:p>
          <a:p>
            <a:r>
              <a:rPr lang="en-US" dirty="0">
                <a:solidFill>
                  <a:srgbClr val="0E0E0E"/>
                </a:solidFill>
                <a:effectLst/>
                <a:latin typeface=".AppleSystemUIFont"/>
              </a:rPr>
              <a:t>However, when checking the </a:t>
            </a:r>
            <a:r>
              <a:rPr lang="en-US" b="1" dirty="0">
                <a:solidFill>
                  <a:srgbClr val="0E0E0E"/>
                </a:solidFill>
                <a:effectLst/>
                <a:latin typeface=".AppleSystemUIFont"/>
              </a:rPr>
              <a:t>Schoenfeld Residuals test</a:t>
            </a:r>
            <a:r>
              <a:rPr lang="en-US" dirty="0">
                <a:solidFill>
                  <a:srgbClr val="0E0E0E"/>
                </a:solidFill>
                <a:effectLst/>
                <a:latin typeface=".AppleSystemUIFont"/>
              </a:rPr>
              <a:t>, both </a:t>
            </a:r>
            <a:r>
              <a:rPr lang="en-US" b="1" dirty="0">
                <a:solidFill>
                  <a:srgbClr val="0E0E0E"/>
                </a:solidFill>
                <a:effectLst/>
                <a:latin typeface=".AppleSystemUIFont"/>
              </a:rPr>
              <a:t>LF and VHF potentially violate the proportional hazards assumption</a:t>
            </a:r>
            <a:r>
              <a:rPr lang="en-US" dirty="0">
                <a:solidFill>
                  <a:srgbClr val="0E0E0E"/>
                </a:solidFill>
                <a:effectLst/>
                <a:latin typeface=".AppleSystemUIFont"/>
              </a:rPr>
              <a:t>, meaning their effects on survival are </a:t>
            </a:r>
            <a:r>
              <a:rPr lang="en-US" b="1" dirty="0">
                <a:solidFill>
                  <a:srgbClr val="0E0E0E"/>
                </a:solidFill>
                <a:effectLst/>
                <a:latin typeface=".AppleSystemUIFont"/>
              </a:rPr>
              <a:t>not constant over time</a:t>
            </a:r>
            <a:r>
              <a:rPr lang="en-US" dirty="0">
                <a:solidFill>
                  <a:srgbClr val="0E0E0E"/>
                </a:solidFill>
                <a:effectLst/>
                <a:latin typeface=".AppleSystemUIFont"/>
              </a:rPr>
              <a:t>.</a:t>
            </a:r>
          </a:p>
          <a:p>
            <a:endParaRPr lang="en-US" dirty="0">
              <a:solidFill>
                <a:srgbClr val="0E0E0E"/>
              </a:solidFill>
              <a:effectLst/>
              <a:latin typeface=".AppleSystemUIFont"/>
            </a:endParaRPr>
          </a:p>
          <a:p>
            <a:r>
              <a:rPr lang="en-US" dirty="0">
                <a:solidFill>
                  <a:srgbClr val="0E0E0E"/>
                </a:solidFill>
                <a:effectLst/>
                <a:latin typeface=".AppleSystemUIFont"/>
              </a:rPr>
              <a:t>This suggests that </a:t>
            </a:r>
            <a:r>
              <a:rPr lang="en-US" b="1" dirty="0">
                <a:solidFill>
                  <a:srgbClr val="0E0E0E"/>
                </a:solidFill>
                <a:effectLst/>
                <a:latin typeface=".AppleSystemUIFont"/>
              </a:rPr>
              <a:t>ULF is the only HRV metric that remains valid</a:t>
            </a:r>
            <a:r>
              <a:rPr lang="en-US" dirty="0">
                <a:solidFill>
                  <a:srgbClr val="0E0E0E"/>
                </a:solidFill>
                <a:effectLst/>
                <a:latin typeface=".AppleSystemUIFont"/>
              </a:rPr>
              <a:t> under this assumption.</a:t>
            </a:r>
            <a:br>
              <a:rPr lang="en-US" dirty="0">
                <a:solidFill>
                  <a:srgbClr val="0E0E0E"/>
                </a:solidFill>
                <a:effectLst/>
                <a:latin typeface=".AppleSystemUIFont"/>
              </a:rPr>
            </a:br>
            <a:endParaRPr lang="en-US" dirty="0">
              <a:solidFill>
                <a:srgbClr val="0E0E0E"/>
              </a:solidFill>
              <a:effectLst/>
              <a:latin typeface=".AppleSystemUIFont"/>
            </a:endParaRPr>
          </a:p>
          <a:p>
            <a:r>
              <a:rPr lang="en-US" dirty="0">
                <a:solidFill>
                  <a:srgbClr val="0E0E0E"/>
                </a:solidFill>
                <a:effectLst/>
                <a:latin typeface=".AppleSystemUIFont"/>
              </a:rPr>
              <a:t>Yet, when looking at the </a:t>
            </a:r>
            <a:r>
              <a:rPr lang="en-US" b="1" dirty="0">
                <a:solidFill>
                  <a:srgbClr val="0E0E0E"/>
                </a:solidFill>
                <a:effectLst/>
                <a:latin typeface=".AppleSystemUIFont"/>
              </a:rPr>
              <a:t>hazard ratio plot</a:t>
            </a:r>
            <a:r>
              <a:rPr lang="en-US" dirty="0">
                <a:solidFill>
                  <a:srgbClr val="0E0E0E"/>
                </a:solidFill>
                <a:effectLst/>
                <a:latin typeface=".AppleSystemUIFont"/>
              </a:rPr>
              <a:t>, </a:t>
            </a:r>
            <a:r>
              <a:rPr lang="en-US" b="1" dirty="0">
                <a:solidFill>
                  <a:srgbClr val="0E0E0E"/>
                </a:solidFill>
                <a:effectLst/>
                <a:latin typeface=".AppleSystemUIFont"/>
              </a:rPr>
              <a:t>ULF has a positive coefficient (1.88)</a:t>
            </a:r>
            <a:r>
              <a:rPr lang="en-US" dirty="0">
                <a:solidFill>
                  <a:srgbClr val="0E0E0E"/>
                </a:solidFill>
                <a:effectLst/>
                <a:latin typeface=".AppleSystemUIFont"/>
              </a:rPr>
              <a:t>, implying that </a:t>
            </a:r>
            <a:r>
              <a:rPr lang="en-US" b="1" dirty="0">
                <a:solidFill>
                  <a:srgbClr val="0E0E0E"/>
                </a:solidFill>
                <a:effectLst/>
                <a:latin typeface=".AppleSystemUIFont"/>
              </a:rPr>
              <a:t>a higher ULF percentage is associated with an increased risk of death</a:t>
            </a:r>
            <a:r>
              <a:rPr lang="en-US" dirty="0">
                <a:solidFill>
                  <a:srgbClr val="0E0E0E"/>
                </a:solidFill>
                <a:effectLst/>
                <a:latin typeface=".AppleSystemUIFont"/>
              </a:rPr>
              <a:t>. This contradicts physiological expectations, as </a:t>
            </a:r>
            <a:r>
              <a:rPr lang="en-US" b="1" dirty="0">
                <a:solidFill>
                  <a:srgbClr val="0E0E0E"/>
                </a:solidFill>
                <a:effectLst/>
                <a:latin typeface=".AppleSystemUIFont"/>
              </a:rPr>
              <a:t>higher ULF is typically linked to better autonomic balance and lower mortality risk</a:t>
            </a:r>
            <a:r>
              <a:rPr lang="en-US" dirty="0">
                <a:solidFill>
                  <a:srgbClr val="0E0E0E"/>
                </a:solidFill>
                <a:effectLst/>
                <a:latin typeface=".AppleSystemUIFont"/>
              </a:rPr>
              <a:t>.</a:t>
            </a:r>
            <a:br>
              <a:rPr lang="en-US" dirty="0">
                <a:solidFill>
                  <a:srgbClr val="0E0E0E"/>
                </a:solidFill>
                <a:effectLst/>
                <a:latin typeface=".AppleSystemUIFont"/>
              </a:rPr>
            </a:br>
            <a:endParaRPr lang="en-US" dirty="0">
              <a:solidFill>
                <a:srgbClr val="0E0E0E"/>
              </a:solidFill>
              <a:effectLst/>
              <a:latin typeface=".AppleSystemUIFont"/>
            </a:endParaRPr>
          </a:p>
          <a:p>
            <a:r>
              <a:rPr lang="en-US" dirty="0">
                <a:solidFill>
                  <a:srgbClr val="0E0E0E"/>
                </a:solidFill>
                <a:effectLst/>
                <a:latin typeface=".AppleSystemUIFont"/>
              </a:rPr>
              <a:t>Thus, </a:t>
            </a:r>
            <a:r>
              <a:rPr lang="en-US" b="1" dirty="0">
                <a:solidFill>
                  <a:srgbClr val="0E0E0E"/>
                </a:solidFill>
                <a:effectLst/>
                <a:latin typeface=".AppleSystemUIFont"/>
              </a:rPr>
              <a:t>this model does not seem reliable</a:t>
            </a:r>
            <a:r>
              <a:rPr lang="en-US" dirty="0">
                <a:solidFill>
                  <a:srgbClr val="0E0E0E"/>
                </a:solidFill>
                <a:effectLst/>
                <a:latin typeface=".AppleSystemUIFont"/>
              </a:rPr>
              <a:t>. The </a:t>
            </a:r>
            <a:r>
              <a:rPr lang="en-US" b="1" dirty="0">
                <a:solidFill>
                  <a:srgbClr val="0E0E0E"/>
                </a:solidFill>
                <a:effectLst/>
                <a:latin typeface=".AppleSystemUIFont"/>
              </a:rPr>
              <a:t>AIC (92) is high</a:t>
            </a:r>
            <a:r>
              <a:rPr lang="en-US" dirty="0">
                <a:solidFill>
                  <a:srgbClr val="0E0E0E"/>
                </a:solidFill>
                <a:effectLst/>
                <a:latin typeface=".AppleSystemUIFont"/>
              </a:rPr>
              <a:t>, indicating a </a:t>
            </a:r>
            <a:r>
              <a:rPr lang="en-US" b="1" dirty="0">
                <a:solidFill>
                  <a:srgbClr val="0E0E0E"/>
                </a:solidFill>
                <a:effectLst/>
                <a:latin typeface=".AppleSystemUIFont"/>
              </a:rPr>
              <a:t>less optimal fit</a:t>
            </a:r>
            <a:r>
              <a:rPr lang="en-US" dirty="0">
                <a:solidFill>
                  <a:srgbClr val="0E0E0E"/>
                </a:solidFill>
                <a:effectLst/>
                <a:latin typeface=".AppleSystemUIFont"/>
              </a:rPr>
              <a:t>, while the </a:t>
            </a:r>
            <a:r>
              <a:rPr lang="en-US" b="1" dirty="0">
                <a:solidFill>
                  <a:srgbClr val="0E0E0E"/>
                </a:solidFill>
                <a:effectLst/>
                <a:latin typeface=".AppleSystemUIFont"/>
              </a:rPr>
              <a:t>C-index (0.77) is decent but could be improved</a:t>
            </a:r>
            <a:r>
              <a:rPr lang="en-US" dirty="0">
                <a:solidFill>
                  <a:srgbClr val="0E0E0E"/>
                </a:solidFill>
                <a:effectLst/>
                <a:latin typeface=".AppleSystemUIFont"/>
              </a:rPr>
              <a:t>.</a:t>
            </a:r>
          </a:p>
          <a:p>
            <a:endParaRPr lang="en-US" dirty="0"/>
          </a:p>
        </p:txBody>
      </p:sp>
      <p:sp>
        <p:nvSpPr>
          <p:cNvPr id="4" name="Slide Number Placeholder 3"/>
          <p:cNvSpPr>
            <a:spLocks noGrp="1"/>
          </p:cNvSpPr>
          <p:nvPr>
            <p:ph type="sldNum" sz="quarter" idx="5"/>
          </p:nvPr>
        </p:nvSpPr>
        <p:spPr/>
        <p:txBody>
          <a:bodyPr/>
          <a:lstStyle/>
          <a:p>
            <a:fld id="{AD2D4C7F-4D2C-D249-B277-F30AF02311BE}" type="slidenum">
              <a:rPr lang="en-US" smtClean="0"/>
              <a:t>17</a:t>
            </a:fld>
            <a:endParaRPr lang="en-US"/>
          </a:p>
        </p:txBody>
      </p:sp>
    </p:spTree>
    <p:extLst>
      <p:ext uri="{BB962C8B-B14F-4D97-AF65-F5344CB8AC3E}">
        <p14:creationId xmlns:p14="http://schemas.microsoft.com/office/powerpoint/2010/main" val="1704201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AppleSystemUIFont"/>
              </a:rPr>
              <a:t>One key covariate that must be included in our model is </a:t>
            </a:r>
            <a:r>
              <a:rPr lang="en-US" b="1" dirty="0">
                <a:solidFill>
                  <a:srgbClr val="0E0E0E"/>
                </a:solidFill>
                <a:effectLst/>
                <a:latin typeface=".AppleSystemUIFont"/>
              </a:rPr>
              <a:t>Age</a:t>
            </a:r>
            <a:r>
              <a:rPr lang="en-US" dirty="0">
                <a:solidFill>
                  <a:srgbClr val="0E0E0E"/>
                </a:solidFill>
                <a:effectLst/>
                <a:latin typeface=".AppleSystemUIFont"/>
              </a:rPr>
              <a:t>. It is an obvious and well-established factor influencing mortality, so incorporating it into our model is essential.</a:t>
            </a:r>
            <a:br>
              <a:rPr lang="en-US" dirty="0">
                <a:effectLst/>
              </a:rPr>
            </a:br>
            <a:endParaRPr lang="en-US" dirty="0">
              <a:effectLst/>
            </a:endParaRPr>
          </a:p>
          <a:p>
            <a:r>
              <a:rPr lang="en-US" b="1" dirty="0">
                <a:solidFill>
                  <a:srgbClr val="0E0E0E"/>
                </a:solidFill>
                <a:effectLst/>
                <a:latin typeface=".AppleSystemUIFont"/>
              </a:rPr>
              <a:t>Results</a:t>
            </a:r>
            <a:endParaRPr lang="en-US" dirty="0">
              <a:solidFill>
                <a:srgbClr val="0E0E0E"/>
              </a:solidFill>
              <a:effectLst/>
              <a:latin typeface=".AppleSystemUIFont"/>
            </a:endParaRPr>
          </a:p>
          <a:p>
            <a:r>
              <a:rPr lang="en-US" dirty="0">
                <a:solidFill>
                  <a:srgbClr val="0E0E0E"/>
                </a:solidFill>
                <a:effectLst/>
                <a:latin typeface=".AppleSystemUIFont"/>
              </a:rPr>
              <a:t>When examining the </a:t>
            </a:r>
            <a:r>
              <a:rPr lang="en-US" b="1" dirty="0">
                <a:solidFill>
                  <a:srgbClr val="0E0E0E"/>
                </a:solidFill>
                <a:effectLst/>
                <a:latin typeface=".AppleSystemUIFont"/>
              </a:rPr>
              <a:t>Cox Proportional Hazards model</a:t>
            </a:r>
            <a:r>
              <a:rPr lang="en-US" dirty="0">
                <a:solidFill>
                  <a:srgbClr val="0E0E0E"/>
                </a:solidFill>
                <a:effectLst/>
                <a:latin typeface=".AppleSystemUIFont"/>
              </a:rPr>
              <a:t>, we observe </a:t>
            </a:r>
            <a:r>
              <a:rPr lang="en-US" b="1" dirty="0">
                <a:solidFill>
                  <a:srgbClr val="0E0E0E"/>
                </a:solidFill>
                <a:effectLst/>
                <a:latin typeface=".AppleSystemUIFont"/>
              </a:rPr>
              <a:t>five significant p-values</a:t>
            </a:r>
            <a:r>
              <a:rPr lang="en-US" dirty="0">
                <a:solidFill>
                  <a:srgbClr val="0E0E0E"/>
                </a:solidFill>
                <a:effectLst/>
                <a:latin typeface=".AppleSystemUIFont"/>
              </a:rPr>
              <a:t>:</a:t>
            </a:r>
          </a:p>
          <a:p>
            <a:pPr>
              <a:spcBef>
                <a:spcPts val="900"/>
              </a:spcBef>
            </a:pPr>
            <a:r>
              <a:rPr lang="en-US" dirty="0">
                <a:solidFill>
                  <a:srgbClr val="0E0E0E"/>
                </a:solidFill>
                <a:effectLst/>
                <a:latin typeface=".AppleSystemUIFont"/>
              </a:rPr>
              <a:t>• </a:t>
            </a:r>
            <a:r>
              <a:rPr lang="en-US" b="1" dirty="0">
                <a:solidFill>
                  <a:srgbClr val="0E0E0E"/>
                </a:solidFill>
                <a:effectLst/>
                <a:latin typeface=".AppleSystemUIFont"/>
              </a:rPr>
              <a:t>Age</a:t>
            </a:r>
            <a:r>
              <a:rPr lang="en-US" dirty="0">
                <a:solidFill>
                  <a:srgbClr val="0E0E0E"/>
                </a:solidFill>
                <a:effectLst/>
                <a:latin typeface=".AppleSystemUIFont"/>
              </a:rPr>
              <a:t>, confirming that our data and model make sense.</a:t>
            </a:r>
          </a:p>
          <a:p>
            <a:pPr>
              <a:spcBef>
                <a:spcPts val="900"/>
              </a:spcBef>
            </a:pPr>
            <a:r>
              <a:rPr lang="en-US" dirty="0">
                <a:solidFill>
                  <a:srgbClr val="0E0E0E"/>
                </a:solidFill>
                <a:effectLst/>
                <a:latin typeface=".AppleSystemUIFont"/>
              </a:rPr>
              <a:t>• </a:t>
            </a:r>
            <a:r>
              <a:rPr lang="en-US" b="1" dirty="0">
                <a:solidFill>
                  <a:srgbClr val="0E0E0E"/>
                </a:solidFill>
                <a:effectLst/>
                <a:latin typeface=".AppleSystemUIFont"/>
              </a:rPr>
              <a:t>LF, ULF, and VHF</a:t>
            </a:r>
            <a:r>
              <a:rPr lang="en-US" dirty="0">
                <a:solidFill>
                  <a:srgbClr val="0E0E0E"/>
                </a:solidFill>
                <a:effectLst/>
                <a:latin typeface=".AppleSystemUIFont"/>
              </a:rPr>
              <a:t>, which were already significant in the previous model.</a:t>
            </a:r>
          </a:p>
          <a:p>
            <a:pPr>
              <a:spcBef>
                <a:spcPts val="900"/>
              </a:spcBef>
            </a:pPr>
            <a:r>
              <a:rPr lang="en-US" dirty="0">
                <a:solidFill>
                  <a:srgbClr val="0E0E0E"/>
                </a:solidFill>
                <a:effectLst/>
                <a:latin typeface=".AppleSystemUIFont"/>
              </a:rPr>
              <a:t>• </a:t>
            </a:r>
            <a:r>
              <a:rPr lang="en-US" b="1" dirty="0">
                <a:solidFill>
                  <a:srgbClr val="0E0E0E"/>
                </a:solidFill>
                <a:effectLst/>
                <a:latin typeface=".AppleSystemUIFont"/>
              </a:rPr>
              <a:t>SDNN</a:t>
            </a:r>
            <a:r>
              <a:rPr lang="en-US" dirty="0">
                <a:solidFill>
                  <a:srgbClr val="0E0E0E"/>
                </a:solidFill>
                <a:effectLst/>
                <a:latin typeface=".AppleSystemUIFont"/>
              </a:rPr>
              <a:t>, which now appears significant as well.</a:t>
            </a:r>
          </a:p>
          <a:p>
            <a:endParaRPr lang="en-US" dirty="0">
              <a:solidFill>
                <a:srgbClr val="0E0E0E"/>
              </a:solidFill>
              <a:effectLst/>
              <a:latin typeface=".AppleSystemUIFont"/>
            </a:endParaRPr>
          </a:p>
          <a:p>
            <a:r>
              <a:rPr lang="en-US" dirty="0">
                <a:solidFill>
                  <a:srgbClr val="0E0E0E"/>
                </a:solidFill>
                <a:effectLst/>
                <a:latin typeface=".AppleSystemUIFont"/>
              </a:rPr>
              <a:t>However, checking the </a:t>
            </a:r>
            <a:r>
              <a:rPr lang="en-US" b="1" dirty="0">
                <a:solidFill>
                  <a:srgbClr val="0E0E0E"/>
                </a:solidFill>
                <a:effectLst/>
                <a:latin typeface=".AppleSystemUIFont"/>
              </a:rPr>
              <a:t>Schoenfeld Residuals test</a:t>
            </a:r>
            <a:r>
              <a:rPr lang="en-US" dirty="0">
                <a:solidFill>
                  <a:srgbClr val="0E0E0E"/>
                </a:solidFill>
                <a:effectLst/>
                <a:latin typeface=".AppleSystemUIFont"/>
              </a:rPr>
              <a:t>, we find that </a:t>
            </a:r>
            <a:r>
              <a:rPr lang="en-US" b="1" dirty="0">
                <a:solidFill>
                  <a:srgbClr val="0E0E0E"/>
                </a:solidFill>
                <a:effectLst/>
                <a:latin typeface=".AppleSystemUIFont"/>
              </a:rPr>
              <a:t>ULF violates the proportional hazards assumption</a:t>
            </a:r>
            <a:r>
              <a:rPr lang="en-US" dirty="0">
                <a:solidFill>
                  <a:srgbClr val="0E0E0E"/>
                </a:solidFill>
                <a:effectLst/>
                <a:latin typeface=".AppleSystemUIFont"/>
              </a:rPr>
              <a:t>, meaning its effect on survival is </a:t>
            </a:r>
            <a:r>
              <a:rPr lang="en-US" b="1" dirty="0">
                <a:solidFill>
                  <a:srgbClr val="0E0E0E"/>
                </a:solidFill>
                <a:effectLst/>
                <a:latin typeface=".AppleSystemUIFont"/>
              </a:rPr>
              <a:t>not constant over time</a:t>
            </a:r>
            <a:r>
              <a:rPr lang="en-US" dirty="0">
                <a:solidFill>
                  <a:srgbClr val="0E0E0E"/>
                </a:solidFill>
                <a:effectLst/>
                <a:latin typeface=".AppleSystemUIFont"/>
              </a:rPr>
              <a:t>. On the other hand, </a:t>
            </a:r>
            <a:r>
              <a:rPr lang="en-US" b="1" dirty="0">
                <a:solidFill>
                  <a:srgbClr val="0E0E0E"/>
                </a:solidFill>
                <a:effectLst/>
                <a:latin typeface=".AppleSystemUIFont"/>
              </a:rPr>
              <a:t>Age, LF, VHF, and SDNN pass the test</a:t>
            </a:r>
            <a:r>
              <a:rPr lang="en-US" dirty="0">
                <a:solidFill>
                  <a:srgbClr val="0E0E0E"/>
                </a:solidFill>
                <a:effectLst/>
                <a:latin typeface=".AppleSystemUIFont"/>
              </a:rPr>
              <a:t>, making them </a:t>
            </a:r>
            <a:r>
              <a:rPr lang="en-US" b="1" dirty="0">
                <a:solidFill>
                  <a:srgbClr val="0E0E0E"/>
                </a:solidFill>
                <a:effectLst/>
                <a:latin typeface=".AppleSystemUIFont"/>
              </a:rPr>
              <a:t>valid and significant predictors</a:t>
            </a:r>
            <a:r>
              <a:rPr lang="en-US" dirty="0">
                <a:solidFill>
                  <a:srgbClr val="0E0E0E"/>
                </a:solidFill>
                <a:effectLst/>
                <a:latin typeface=".AppleSystemUIFont"/>
              </a:rPr>
              <a:t> in this updated model.</a:t>
            </a:r>
          </a:p>
          <a:p>
            <a:endParaRPr lang="en-US" dirty="0">
              <a:solidFill>
                <a:srgbClr val="0E0E0E"/>
              </a:solidFill>
              <a:effectLst/>
              <a:latin typeface=".AppleSystemUIFon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AppleSystemUIFont"/>
              </a:rPr>
              <a:t>So, these results suggest that </a:t>
            </a:r>
            <a:r>
              <a:rPr lang="en-US" b="1" dirty="0">
                <a:solidFill>
                  <a:srgbClr val="0E0E0E"/>
                </a:solidFill>
                <a:effectLst/>
                <a:latin typeface=".AppleSystemUIFont"/>
              </a:rPr>
              <a:t>Age is a confounder in the relationship between HRV metrics and survival</a:t>
            </a:r>
            <a:r>
              <a:rPr lang="en-US" dirty="0">
                <a:solidFill>
                  <a:srgbClr val="0E0E0E"/>
                </a:solidFill>
                <a:effectLst/>
                <a:latin typeface=".AppleSystemUIFont"/>
              </a:rPr>
              <a:t>. By including Age, the </a:t>
            </a:r>
            <a:r>
              <a:rPr lang="en-US" b="1" dirty="0">
                <a:solidFill>
                  <a:srgbClr val="0E0E0E"/>
                </a:solidFill>
                <a:effectLst/>
                <a:latin typeface=".AppleSystemUIFont"/>
              </a:rPr>
              <a:t>most important HRV metrics shift</a:t>
            </a:r>
            <a:r>
              <a:rPr lang="en-US" dirty="0">
                <a:solidFill>
                  <a:srgbClr val="0E0E0E"/>
                </a:solidFill>
                <a:effectLst/>
                <a:latin typeface=".AppleSystemUIFont"/>
              </a:rPr>
              <a:t>—previously, </a:t>
            </a:r>
            <a:r>
              <a:rPr lang="en-US" b="1" dirty="0">
                <a:solidFill>
                  <a:srgbClr val="0E0E0E"/>
                </a:solidFill>
                <a:effectLst/>
                <a:latin typeface=".AppleSystemUIFont"/>
              </a:rPr>
              <a:t>ULF was a key predictor</a:t>
            </a:r>
            <a:r>
              <a:rPr lang="en-US" dirty="0">
                <a:solidFill>
                  <a:srgbClr val="0E0E0E"/>
                </a:solidFill>
                <a:effectLst/>
                <a:latin typeface=".AppleSystemUIFont"/>
              </a:rPr>
              <a:t>, but now </a:t>
            </a:r>
            <a:r>
              <a:rPr lang="en-US" b="1" dirty="0">
                <a:solidFill>
                  <a:srgbClr val="0E0E0E"/>
                </a:solidFill>
                <a:effectLst/>
                <a:latin typeface=".AppleSystemUIFont"/>
              </a:rPr>
              <a:t>SDNN, LF, and VHF take precedence</a:t>
            </a:r>
            <a:r>
              <a:rPr lang="en-US" dirty="0">
                <a:solidFill>
                  <a:srgbClr val="0E0E0E"/>
                </a:solidFill>
                <a:effectLst/>
                <a:latin typeface=".AppleSystemUIFont"/>
              </a:rPr>
              <a:t>.</a:t>
            </a:r>
          </a:p>
          <a:p>
            <a:endParaRPr lang="en-US" dirty="0">
              <a:solidFill>
                <a:srgbClr val="0E0E0E"/>
              </a:solidFill>
              <a:effectLst/>
              <a:latin typeface=".AppleSystemUIFont"/>
            </a:endParaRPr>
          </a:p>
          <a:p>
            <a:r>
              <a:rPr lang="en-US" dirty="0">
                <a:solidFill>
                  <a:srgbClr val="0E0E0E"/>
                </a:solidFill>
                <a:effectLst/>
                <a:latin typeface=".AppleSystemUIFont"/>
              </a:rPr>
              <a:t>We also observe  a </a:t>
            </a:r>
            <a:r>
              <a:rPr lang="en-US" b="1" dirty="0">
                <a:solidFill>
                  <a:srgbClr val="0E0E0E"/>
                </a:solidFill>
                <a:effectLst/>
                <a:latin typeface=".AppleSystemUIFont"/>
              </a:rPr>
              <a:t>clear improvement</a:t>
            </a:r>
            <a:r>
              <a:rPr lang="en-US" dirty="0">
                <a:solidFill>
                  <a:srgbClr val="0E0E0E"/>
                </a:solidFill>
                <a:effectLst/>
                <a:latin typeface=".AppleSystemUIFont"/>
              </a:rPr>
              <a:t> over the previous model, as seen in the </a:t>
            </a:r>
            <a:r>
              <a:rPr lang="en-US" b="1" dirty="0">
                <a:solidFill>
                  <a:srgbClr val="0E0E0E"/>
                </a:solidFill>
                <a:effectLst/>
                <a:latin typeface=".AppleSystemUIFont"/>
              </a:rPr>
              <a:t>decrease in AIC (from 92 to 72)</a:t>
            </a:r>
            <a:r>
              <a:rPr lang="en-US" dirty="0">
                <a:solidFill>
                  <a:srgbClr val="0E0E0E"/>
                </a:solidFill>
                <a:effectLst/>
                <a:latin typeface=".AppleSystemUIFont"/>
              </a:rPr>
              <a:t> and </a:t>
            </a:r>
            <a:r>
              <a:rPr lang="en-US" b="1" dirty="0">
                <a:solidFill>
                  <a:srgbClr val="0E0E0E"/>
                </a:solidFill>
                <a:effectLst/>
                <a:latin typeface=".AppleSystemUIFont"/>
              </a:rPr>
              <a:t>increase in C-index (from 0.77 to 0.91)</a:t>
            </a:r>
            <a:r>
              <a:rPr lang="en-US" dirty="0">
                <a:solidFill>
                  <a:srgbClr val="0E0E0E"/>
                </a:solidFill>
                <a:effectLst/>
                <a:latin typeface=".AppleSystemUIFont"/>
              </a:rPr>
              <a:t>, both showing a much better fit and predictive performance.</a:t>
            </a:r>
          </a:p>
          <a:p>
            <a:br>
              <a:rPr lang="en-US" dirty="0">
                <a:effectLst/>
              </a:rPr>
            </a:br>
            <a:endParaRPr lang="en-US" dirty="0">
              <a:effectLst/>
            </a:endParaRPr>
          </a:p>
          <a:p>
            <a:r>
              <a:rPr lang="en-US" dirty="0">
                <a:solidFill>
                  <a:srgbClr val="0E0E0E"/>
                </a:solidFill>
                <a:effectLst/>
                <a:latin typeface=".AppleSystemUIFont"/>
              </a:rPr>
              <a:t>Looking at the </a:t>
            </a:r>
            <a:r>
              <a:rPr lang="en-US" b="1" dirty="0">
                <a:solidFill>
                  <a:srgbClr val="0E0E0E"/>
                </a:solidFill>
                <a:effectLst/>
                <a:latin typeface=".AppleSystemUIFont"/>
              </a:rPr>
              <a:t>hazard ratio plot</a:t>
            </a:r>
            <a:r>
              <a:rPr lang="en-US" dirty="0">
                <a:solidFill>
                  <a:srgbClr val="0E0E0E"/>
                </a:solidFill>
                <a:effectLst/>
                <a:latin typeface=".AppleSystemUIFont"/>
              </a:rPr>
              <a:t>:</a:t>
            </a:r>
          </a:p>
          <a:p>
            <a:pPr>
              <a:spcBef>
                <a:spcPts val="900"/>
              </a:spcBef>
            </a:pPr>
            <a:r>
              <a:rPr lang="en-US" dirty="0">
                <a:solidFill>
                  <a:srgbClr val="0E0E0E"/>
                </a:solidFill>
                <a:effectLst/>
                <a:latin typeface=".AppleSystemUIFont"/>
              </a:rPr>
              <a:t>• </a:t>
            </a:r>
            <a:r>
              <a:rPr lang="en-US" b="1" dirty="0">
                <a:solidFill>
                  <a:srgbClr val="0E0E0E"/>
                </a:solidFill>
                <a:effectLst/>
                <a:latin typeface=".AppleSystemUIFont"/>
              </a:rPr>
              <a:t>Age has a positive coefficient</a:t>
            </a:r>
            <a:r>
              <a:rPr lang="en-US" dirty="0">
                <a:solidFill>
                  <a:srgbClr val="0E0E0E"/>
                </a:solidFill>
                <a:effectLst/>
                <a:latin typeface=".AppleSystemUIFont"/>
              </a:rPr>
              <a:t>, as expected—</a:t>
            </a:r>
            <a:r>
              <a:rPr lang="en-US" b="1" dirty="0">
                <a:solidFill>
                  <a:srgbClr val="0E0E0E"/>
                </a:solidFill>
                <a:effectLst/>
                <a:latin typeface=".AppleSystemUIFont"/>
              </a:rPr>
              <a:t>older individuals have a higher risk of mortality</a:t>
            </a:r>
            <a:r>
              <a:rPr lang="en-US" dirty="0">
                <a:solidFill>
                  <a:srgbClr val="0E0E0E"/>
                </a:solidFill>
                <a:effectLst/>
                <a:latin typeface=".AppleSystemUIFont"/>
              </a:rPr>
              <a:t>.</a:t>
            </a:r>
          </a:p>
          <a:p>
            <a:pPr>
              <a:spcBef>
                <a:spcPts val="900"/>
              </a:spcBef>
            </a:pPr>
            <a:r>
              <a:rPr lang="en-US" dirty="0">
                <a:solidFill>
                  <a:srgbClr val="0E0E0E"/>
                </a:solidFill>
                <a:effectLst/>
                <a:latin typeface=".AppleSystemUIFont"/>
              </a:rPr>
              <a:t>• </a:t>
            </a:r>
            <a:r>
              <a:rPr lang="en-US" b="1" dirty="0">
                <a:solidFill>
                  <a:srgbClr val="0E0E0E"/>
                </a:solidFill>
                <a:effectLst/>
                <a:latin typeface=".AppleSystemUIFont"/>
              </a:rPr>
              <a:t>VHF also has a positive coefficient</a:t>
            </a:r>
            <a:r>
              <a:rPr lang="en-US" dirty="0">
                <a:solidFill>
                  <a:srgbClr val="0E0E0E"/>
                </a:solidFill>
                <a:effectLst/>
                <a:latin typeface=".AppleSystemUIFont"/>
              </a:rPr>
              <a:t>, which aligns with literature expectation.</a:t>
            </a:r>
          </a:p>
          <a:p>
            <a:pPr>
              <a:spcBef>
                <a:spcPts val="900"/>
              </a:spcBef>
            </a:pPr>
            <a:r>
              <a:rPr lang="en-US" dirty="0">
                <a:solidFill>
                  <a:srgbClr val="0E0E0E"/>
                </a:solidFill>
                <a:effectLst/>
                <a:latin typeface=".AppleSystemUIFont"/>
              </a:rPr>
              <a:t>• </a:t>
            </a:r>
            <a:r>
              <a:rPr lang="en-US" b="1" dirty="0">
                <a:solidFill>
                  <a:srgbClr val="0E0E0E"/>
                </a:solidFill>
                <a:effectLst/>
                <a:latin typeface=".AppleSystemUIFont"/>
              </a:rPr>
              <a:t>SDNN has a negative coefficient</a:t>
            </a:r>
            <a:r>
              <a:rPr lang="en-US" dirty="0">
                <a:solidFill>
                  <a:srgbClr val="0E0E0E"/>
                </a:solidFill>
                <a:effectLst/>
                <a:latin typeface=".AppleSystemUIFont"/>
              </a:rPr>
              <a:t>, which is expected—</a:t>
            </a:r>
            <a:r>
              <a:rPr lang="en-US" b="1" dirty="0">
                <a:solidFill>
                  <a:srgbClr val="0E0E0E"/>
                </a:solidFill>
                <a:effectLst/>
                <a:latin typeface=".AppleSystemUIFont"/>
              </a:rPr>
              <a:t>lower SDNN indicates better HRV and autonomic function, which correlates with improved survival and lower mortality risk</a:t>
            </a:r>
            <a:r>
              <a:rPr lang="en-US" dirty="0">
                <a:solidFill>
                  <a:srgbClr val="0E0E0E"/>
                </a:solidFill>
                <a:effectLst/>
                <a:latin typeface=".AppleSystemUIFont"/>
              </a:rPr>
              <a:t>.</a:t>
            </a:r>
          </a:p>
          <a:p>
            <a:pPr>
              <a:spcBef>
                <a:spcPts val="900"/>
              </a:spcBef>
            </a:pPr>
            <a:r>
              <a:rPr lang="en-US" dirty="0">
                <a:solidFill>
                  <a:srgbClr val="0E0E0E"/>
                </a:solidFill>
                <a:effectLst/>
                <a:latin typeface=".AppleSystemUIFont"/>
              </a:rPr>
              <a:t>• </a:t>
            </a:r>
            <a:r>
              <a:rPr lang="en-US" b="1" dirty="0">
                <a:solidFill>
                  <a:srgbClr val="0E0E0E"/>
                </a:solidFill>
                <a:effectLst/>
                <a:latin typeface=".AppleSystemUIFont"/>
              </a:rPr>
              <a:t>LF has a large positive coefficient</a:t>
            </a:r>
            <a:r>
              <a:rPr lang="en-US" dirty="0">
                <a:solidFill>
                  <a:srgbClr val="0E0E0E"/>
                </a:solidFill>
                <a:effectLst/>
                <a:latin typeface=".AppleSystemUIFont"/>
              </a:rPr>
              <a:t>, which may depend on the context but can be physiologically plausible.</a:t>
            </a:r>
            <a:br>
              <a:rPr lang="en-US" dirty="0">
                <a:effectLst/>
              </a:rPr>
            </a:br>
            <a:endParaRPr lang="en-US" dirty="0">
              <a:effectLst/>
            </a:endParaRPr>
          </a:p>
          <a:p>
            <a:r>
              <a:rPr lang="en-US" b="1" dirty="0">
                <a:solidFill>
                  <a:srgbClr val="0E0E0E"/>
                </a:solidFill>
                <a:effectLst/>
                <a:latin typeface=".AppleSystemUIFont"/>
              </a:rPr>
              <a:t>Conclusion</a:t>
            </a:r>
            <a:endParaRPr lang="en-US" dirty="0">
              <a:solidFill>
                <a:srgbClr val="0E0E0E"/>
              </a:solidFill>
              <a:effectLst/>
              <a:latin typeface=".AppleSystemUIFont"/>
            </a:endParaRPr>
          </a:p>
          <a:p>
            <a:r>
              <a:rPr lang="en-US" dirty="0">
                <a:solidFill>
                  <a:srgbClr val="0E0E0E"/>
                </a:solidFill>
                <a:effectLst/>
                <a:latin typeface=".AppleSystemUIFont"/>
              </a:rPr>
              <a:t>By adding Age as a confounding variable, our model has improved significantly. </a:t>
            </a:r>
            <a:r>
              <a:rPr lang="en-US" b="1" dirty="0">
                <a:solidFill>
                  <a:srgbClr val="0E0E0E"/>
                </a:solidFill>
                <a:effectLst/>
                <a:latin typeface=".AppleSystemUIFont"/>
              </a:rPr>
              <a:t>Three HRV metrics (SDNN, LF, VHF) remain significant</a:t>
            </a:r>
            <a:r>
              <a:rPr lang="en-US" dirty="0">
                <a:solidFill>
                  <a:srgbClr val="0E0E0E"/>
                </a:solidFill>
                <a:effectLst/>
                <a:latin typeface=".AppleSystemUIFont"/>
              </a:rPr>
              <a:t>, and all pass the proportional hazards assumption check.</a:t>
            </a:r>
          </a:p>
          <a:p>
            <a:r>
              <a:rPr lang="en-US" dirty="0">
                <a:solidFill>
                  <a:srgbClr val="0E0E0E"/>
                </a:solidFill>
                <a:effectLst/>
                <a:latin typeface=".AppleSystemUIFont"/>
              </a:rPr>
              <a:t>The AIC and C-index confirm this is a much </a:t>
            </a:r>
            <a:r>
              <a:rPr lang="en-US" b="1" dirty="0">
                <a:solidFill>
                  <a:srgbClr val="0E0E0E"/>
                </a:solidFill>
                <a:effectLst/>
                <a:latin typeface=".AppleSystemUIFont"/>
              </a:rPr>
              <a:t>stronger and more reliable model</a:t>
            </a:r>
            <a:r>
              <a:rPr lang="en-US" dirty="0">
                <a:solidFill>
                  <a:srgbClr val="0E0E0E"/>
                </a:solidFill>
                <a:effectLst/>
                <a:latin typeface=".AppleSystemUIFont"/>
              </a:rPr>
              <a:t>, demonstrating the </a:t>
            </a:r>
            <a:r>
              <a:rPr lang="en-US" b="1" dirty="0">
                <a:solidFill>
                  <a:srgbClr val="0E0E0E"/>
                </a:solidFill>
                <a:effectLst/>
                <a:latin typeface=".AppleSystemUIFont"/>
              </a:rPr>
              <a:t>importance of accounting for Age</a:t>
            </a:r>
            <a:r>
              <a:rPr lang="en-US" dirty="0">
                <a:solidFill>
                  <a:srgbClr val="0E0E0E"/>
                </a:solidFill>
                <a:effectLst/>
                <a:latin typeface=".AppleSystemUIFont"/>
              </a:rPr>
              <a:t> when analyzing HRV and survival.</a:t>
            </a:r>
          </a:p>
          <a:p>
            <a:endParaRPr lang="en-US" dirty="0">
              <a:effectLst/>
            </a:endParaRPr>
          </a:p>
        </p:txBody>
      </p:sp>
      <p:sp>
        <p:nvSpPr>
          <p:cNvPr id="4" name="Slide Number Placeholder 3"/>
          <p:cNvSpPr>
            <a:spLocks noGrp="1"/>
          </p:cNvSpPr>
          <p:nvPr>
            <p:ph type="sldNum" sz="quarter" idx="5"/>
          </p:nvPr>
        </p:nvSpPr>
        <p:spPr/>
        <p:txBody>
          <a:bodyPr/>
          <a:lstStyle/>
          <a:p>
            <a:fld id="{AD2D4C7F-4D2C-D249-B277-F30AF02311BE}" type="slidenum">
              <a:rPr lang="en-US" smtClean="0"/>
              <a:t>18</a:t>
            </a:fld>
            <a:endParaRPr lang="en-US"/>
          </a:p>
        </p:txBody>
      </p:sp>
    </p:spTree>
    <p:extLst>
      <p:ext uri="{BB962C8B-B14F-4D97-AF65-F5344CB8AC3E}">
        <p14:creationId xmlns:p14="http://schemas.microsoft.com/office/powerpoint/2010/main" val="3627338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AppleSystemUIFont"/>
              </a:rPr>
              <a:t>Since Age improved our model significantly, let’s now include multiple covariates: </a:t>
            </a:r>
            <a:r>
              <a:rPr lang="en-US" b="1" dirty="0">
                <a:solidFill>
                  <a:srgbClr val="0E0E0E"/>
                </a:solidFill>
                <a:effectLst/>
                <a:latin typeface=".AppleSystemUIFont"/>
              </a:rPr>
              <a:t>Age, Gender, Cholesterol, and Hypertension.</a:t>
            </a:r>
            <a:br>
              <a:rPr lang="en-US" dirty="0">
                <a:solidFill>
                  <a:srgbClr val="0E0E0E"/>
                </a:solidFill>
                <a:effectLst/>
                <a:latin typeface=".AppleSystemUIFont"/>
              </a:rPr>
            </a:br>
            <a:endParaRPr lang="en-US" dirty="0">
              <a:solidFill>
                <a:srgbClr val="0E0E0E"/>
              </a:solidFill>
              <a:effectLst/>
              <a:latin typeface=".AppleSystemUIFont"/>
            </a:endParaRPr>
          </a:p>
          <a:p>
            <a:r>
              <a:rPr lang="en-US" dirty="0">
                <a:solidFill>
                  <a:srgbClr val="0E0E0E"/>
                </a:solidFill>
                <a:effectLst/>
                <a:latin typeface=".AppleSystemUIFont"/>
              </a:rPr>
              <a:t>We observe the same </a:t>
            </a:r>
            <a:r>
              <a:rPr lang="en-US" b="1" dirty="0">
                <a:solidFill>
                  <a:srgbClr val="0E0E0E"/>
                </a:solidFill>
                <a:effectLst/>
                <a:latin typeface=".AppleSystemUIFont"/>
              </a:rPr>
              <a:t>five significant variables</a:t>
            </a:r>
            <a:r>
              <a:rPr lang="en-US" dirty="0">
                <a:solidFill>
                  <a:srgbClr val="0E0E0E"/>
                </a:solidFill>
                <a:effectLst/>
                <a:latin typeface=".AppleSystemUIFont"/>
              </a:rPr>
              <a:t> as before: </a:t>
            </a:r>
            <a:r>
              <a:rPr lang="en-US" b="1" dirty="0">
                <a:solidFill>
                  <a:srgbClr val="0E0E0E"/>
                </a:solidFill>
                <a:effectLst/>
                <a:latin typeface=".AppleSystemUIFont"/>
              </a:rPr>
              <a:t>Age, LF, ULF, SDNN, and VHF (on the threshold).</a:t>
            </a:r>
            <a:endParaRPr lang="en-US" dirty="0">
              <a:solidFill>
                <a:srgbClr val="0E0E0E"/>
              </a:solidFill>
              <a:effectLst/>
              <a:latin typeface=".AppleSystemUIFont"/>
            </a:endParaRPr>
          </a:p>
          <a:p>
            <a:br>
              <a:rPr lang="en-US" dirty="0">
                <a:solidFill>
                  <a:srgbClr val="0E0E0E"/>
                </a:solidFill>
                <a:effectLst/>
                <a:latin typeface=".AppleSystemUIFont"/>
              </a:rPr>
            </a:br>
            <a:endParaRPr lang="en-US" dirty="0">
              <a:solidFill>
                <a:srgbClr val="0E0E0E"/>
              </a:solidFill>
              <a:effectLst/>
              <a:latin typeface=".AppleSystemUIFont"/>
            </a:endParaRPr>
          </a:p>
          <a:p>
            <a:r>
              <a:rPr lang="en-US" dirty="0">
                <a:solidFill>
                  <a:srgbClr val="0E0E0E"/>
                </a:solidFill>
                <a:effectLst/>
                <a:latin typeface=".AppleSystemUIFont"/>
              </a:rPr>
              <a:t>Importantly, </a:t>
            </a:r>
            <a:r>
              <a:rPr lang="en-US" b="1" dirty="0">
                <a:solidFill>
                  <a:srgbClr val="0E0E0E"/>
                </a:solidFill>
                <a:effectLst/>
                <a:latin typeface=".AppleSystemUIFont"/>
              </a:rPr>
              <a:t>they all pass the proportional hazards assumption check</a:t>
            </a:r>
            <a:r>
              <a:rPr lang="en-US" dirty="0">
                <a:solidFill>
                  <a:srgbClr val="0E0E0E"/>
                </a:solidFill>
                <a:effectLst/>
                <a:latin typeface=".AppleSystemUIFont"/>
              </a:rPr>
              <a:t>, meaning their effects on survival remain constant over time—making this model much more reliable and robust.</a:t>
            </a:r>
          </a:p>
          <a:p>
            <a:br>
              <a:rPr lang="en-US" dirty="0">
                <a:solidFill>
                  <a:srgbClr val="0E0E0E"/>
                </a:solidFill>
                <a:effectLst/>
                <a:latin typeface=".AppleSystemUIFont"/>
              </a:rPr>
            </a:br>
            <a:endParaRPr lang="en-US" dirty="0">
              <a:solidFill>
                <a:srgbClr val="0E0E0E"/>
              </a:solidFill>
              <a:effectLst/>
              <a:latin typeface=".AppleSystemUIFont"/>
            </a:endParaRPr>
          </a:p>
          <a:p>
            <a:r>
              <a:rPr lang="en-US" dirty="0">
                <a:solidFill>
                  <a:srgbClr val="0E0E0E"/>
                </a:solidFill>
                <a:effectLst/>
                <a:latin typeface=".AppleSystemUIFont"/>
              </a:rPr>
              <a:t>Additionally, we see a </a:t>
            </a:r>
            <a:r>
              <a:rPr lang="en-US" b="1" dirty="0">
                <a:solidFill>
                  <a:srgbClr val="0E0E0E"/>
                </a:solidFill>
                <a:effectLst/>
                <a:latin typeface=".AppleSystemUIFont"/>
              </a:rPr>
              <a:t>small improvement in the C-index</a:t>
            </a:r>
            <a:r>
              <a:rPr lang="en-US" dirty="0">
                <a:solidFill>
                  <a:srgbClr val="0E0E0E"/>
                </a:solidFill>
                <a:effectLst/>
                <a:latin typeface=".AppleSystemUIFont"/>
              </a:rPr>
              <a:t>, indicating a slight increase in predictive power. The </a:t>
            </a:r>
            <a:r>
              <a:rPr lang="en-US" b="1" dirty="0">
                <a:solidFill>
                  <a:srgbClr val="0E0E0E"/>
                </a:solidFill>
                <a:effectLst/>
                <a:latin typeface=".AppleSystemUIFont"/>
              </a:rPr>
              <a:t>AIC increases slightly</a:t>
            </a:r>
            <a:r>
              <a:rPr lang="en-US" dirty="0">
                <a:solidFill>
                  <a:srgbClr val="0E0E0E"/>
                </a:solidFill>
                <a:effectLst/>
                <a:latin typeface=".AppleSystemUIFont"/>
              </a:rPr>
              <a:t>, but this trade-off suggests that the model is capturing more meaningful variability.</a:t>
            </a:r>
          </a:p>
          <a:p>
            <a:br>
              <a:rPr lang="en-US" dirty="0">
                <a:solidFill>
                  <a:srgbClr val="0E0E0E"/>
                </a:solidFill>
                <a:effectLst/>
                <a:latin typeface=".AppleSystemUIFont"/>
              </a:rPr>
            </a:br>
            <a:endParaRPr lang="en-US" dirty="0">
              <a:solidFill>
                <a:srgbClr val="0E0E0E"/>
              </a:solidFill>
              <a:effectLst/>
              <a:latin typeface=".AppleSystemUIFont"/>
            </a:endParaRPr>
          </a:p>
          <a:p>
            <a:r>
              <a:rPr lang="en-US" dirty="0">
                <a:solidFill>
                  <a:srgbClr val="0E0E0E"/>
                </a:solidFill>
                <a:effectLst/>
                <a:latin typeface=".AppleSystemUIFont"/>
              </a:rPr>
              <a:t>This is a </a:t>
            </a:r>
            <a:r>
              <a:rPr lang="en-US" b="1" dirty="0">
                <a:solidFill>
                  <a:srgbClr val="0E0E0E"/>
                </a:solidFill>
                <a:effectLst/>
                <a:latin typeface=".AppleSystemUIFont"/>
              </a:rPr>
              <a:t>very promising model</a:t>
            </a:r>
            <a:r>
              <a:rPr lang="en-US" dirty="0">
                <a:solidFill>
                  <a:srgbClr val="0E0E0E"/>
                </a:solidFill>
                <a:effectLst/>
                <a:latin typeface=".AppleSystemUIFont"/>
              </a:rPr>
              <a:t>, as we now have nearly all covariates meeting the key statistical assumptions.</a:t>
            </a:r>
          </a:p>
          <a:p>
            <a:pPr>
              <a:spcBef>
                <a:spcPts val="900"/>
              </a:spcBef>
            </a:pPr>
            <a:endParaRPr lang="en-US" dirty="0"/>
          </a:p>
        </p:txBody>
      </p:sp>
      <p:sp>
        <p:nvSpPr>
          <p:cNvPr id="4" name="Slide Number Placeholder 3"/>
          <p:cNvSpPr>
            <a:spLocks noGrp="1"/>
          </p:cNvSpPr>
          <p:nvPr>
            <p:ph type="sldNum" sz="quarter" idx="5"/>
          </p:nvPr>
        </p:nvSpPr>
        <p:spPr/>
        <p:txBody>
          <a:bodyPr/>
          <a:lstStyle/>
          <a:p>
            <a:fld id="{AD2D4C7F-4D2C-D249-B277-F30AF02311BE}" type="slidenum">
              <a:rPr lang="en-US" smtClean="0"/>
              <a:t>19</a:t>
            </a:fld>
            <a:endParaRPr lang="en-US"/>
          </a:p>
        </p:txBody>
      </p:sp>
    </p:spTree>
    <p:extLst>
      <p:ext uri="{BB962C8B-B14F-4D97-AF65-F5344CB8AC3E}">
        <p14:creationId xmlns:p14="http://schemas.microsoft.com/office/powerpoint/2010/main" val="4196903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E0E0E"/>
                </a:solidFill>
                <a:effectLst/>
                <a:latin typeface=".AppleSystemUIFont"/>
              </a:rPr>
              <a:t>Hazard Ratio Plot Interpretation</a:t>
            </a:r>
            <a:endParaRPr lang="en-US" dirty="0">
              <a:solidFill>
                <a:srgbClr val="0E0E0E"/>
              </a:solidFill>
              <a:effectLst/>
              <a:latin typeface=".AppleSystemUIFont"/>
            </a:endParaRPr>
          </a:p>
          <a:p>
            <a:pPr>
              <a:spcBef>
                <a:spcPts val="900"/>
              </a:spcBef>
            </a:pPr>
            <a:r>
              <a:rPr lang="en-US" dirty="0">
                <a:solidFill>
                  <a:srgbClr val="0E0E0E"/>
                </a:solidFill>
                <a:effectLst/>
                <a:latin typeface=".AppleSystemUIFont"/>
              </a:rPr>
              <a:t>• </a:t>
            </a:r>
            <a:r>
              <a:rPr lang="en-US" b="1" dirty="0">
                <a:solidFill>
                  <a:srgbClr val="0E0E0E"/>
                </a:solidFill>
                <a:effectLst/>
                <a:latin typeface=".AppleSystemUIFont"/>
              </a:rPr>
              <a:t>AGE, VHF, and LF → Positive coefficients</a:t>
            </a:r>
            <a:r>
              <a:rPr lang="en-US" dirty="0">
                <a:solidFill>
                  <a:srgbClr val="0E0E0E"/>
                </a:solidFill>
                <a:effectLst/>
                <a:latin typeface=".AppleSystemUIFont"/>
              </a:rPr>
              <a:t>: Higher values are associated with increased mortality risk, which aligns with expectations.</a:t>
            </a:r>
          </a:p>
          <a:p>
            <a:pPr>
              <a:spcBef>
                <a:spcPts val="900"/>
              </a:spcBef>
            </a:pPr>
            <a:r>
              <a:rPr lang="en-US" dirty="0">
                <a:solidFill>
                  <a:srgbClr val="0E0E0E"/>
                </a:solidFill>
                <a:effectLst/>
                <a:latin typeface=".AppleSystemUIFont"/>
              </a:rPr>
              <a:t>• </a:t>
            </a:r>
            <a:r>
              <a:rPr lang="en-US" b="1" dirty="0">
                <a:solidFill>
                  <a:srgbClr val="0E0E0E"/>
                </a:solidFill>
                <a:effectLst/>
                <a:latin typeface=".AppleSystemUIFont"/>
              </a:rPr>
              <a:t>SDNN → Negative coefficient</a:t>
            </a:r>
            <a:r>
              <a:rPr lang="en-US" dirty="0">
                <a:solidFill>
                  <a:srgbClr val="0E0E0E"/>
                </a:solidFill>
                <a:effectLst/>
                <a:latin typeface=".AppleSystemUIFont"/>
              </a:rPr>
              <a:t>: Higher SDNN reflects better HRV and autonomic function, which correlates with improved survival and lower mortality risk.</a:t>
            </a:r>
          </a:p>
          <a:p>
            <a:br>
              <a:rPr lang="en-US" dirty="0">
                <a:solidFill>
                  <a:srgbClr val="0E0E0E"/>
                </a:solidFill>
                <a:effectLst/>
                <a:latin typeface=".AppleSystemUIFont"/>
              </a:rPr>
            </a:br>
            <a:endParaRPr lang="en-US" dirty="0">
              <a:solidFill>
                <a:srgbClr val="0E0E0E"/>
              </a:solidFill>
              <a:effectLst/>
              <a:latin typeface=".AppleSystemUIFont"/>
            </a:endParaRPr>
          </a:p>
          <a:p>
            <a:r>
              <a:rPr lang="en-US" b="1" dirty="0">
                <a:solidFill>
                  <a:srgbClr val="0E0E0E"/>
                </a:solidFill>
                <a:effectLst/>
                <a:latin typeface=".AppleSystemUIFont"/>
              </a:rPr>
              <a:t>Conclusion</a:t>
            </a:r>
            <a:endParaRPr lang="en-US" dirty="0">
              <a:solidFill>
                <a:srgbClr val="0E0E0E"/>
              </a:solidFill>
              <a:effectLst/>
              <a:latin typeface=".AppleSystemUIFont"/>
            </a:endParaRPr>
          </a:p>
          <a:p>
            <a:r>
              <a:rPr lang="en-US" dirty="0">
                <a:solidFill>
                  <a:srgbClr val="0E0E0E"/>
                </a:solidFill>
                <a:effectLst/>
                <a:latin typeface=".AppleSystemUIFont"/>
              </a:rPr>
              <a:t>Adding </a:t>
            </a:r>
            <a:r>
              <a:rPr lang="en-US" b="1" dirty="0">
                <a:solidFill>
                  <a:srgbClr val="0E0E0E"/>
                </a:solidFill>
                <a:effectLst/>
                <a:latin typeface=".AppleSystemUIFont"/>
              </a:rPr>
              <a:t>Age, Gender, Cholesterol, and Hypertension</a:t>
            </a:r>
            <a:r>
              <a:rPr lang="en-US" dirty="0">
                <a:solidFill>
                  <a:srgbClr val="0E0E0E"/>
                </a:solidFill>
                <a:effectLst/>
                <a:latin typeface=".AppleSystemUIFont"/>
              </a:rPr>
              <a:t> further refines the model while keeping </a:t>
            </a:r>
            <a:r>
              <a:rPr lang="en-US" b="1" dirty="0">
                <a:solidFill>
                  <a:srgbClr val="0E0E0E"/>
                </a:solidFill>
                <a:effectLst/>
                <a:latin typeface=".AppleSystemUIFont"/>
              </a:rPr>
              <a:t>LF, SDNN, ULF, and VHF</a:t>
            </a:r>
            <a:r>
              <a:rPr lang="en-US" dirty="0">
                <a:solidFill>
                  <a:srgbClr val="0E0E0E"/>
                </a:solidFill>
                <a:effectLst/>
                <a:latin typeface=".AppleSystemUIFont"/>
              </a:rPr>
              <a:t> as key HRV metrics for survival.</a:t>
            </a:r>
          </a:p>
          <a:p>
            <a:r>
              <a:rPr lang="en-US" dirty="0">
                <a:solidFill>
                  <a:srgbClr val="0E0E0E"/>
                </a:solidFill>
                <a:effectLst/>
                <a:latin typeface=".AppleSystemUIFont"/>
              </a:rPr>
              <a:t>The fact that nearly </a:t>
            </a:r>
            <a:r>
              <a:rPr lang="en-US" b="1" dirty="0">
                <a:solidFill>
                  <a:srgbClr val="0E0E0E"/>
                </a:solidFill>
                <a:effectLst/>
                <a:latin typeface=".AppleSystemUIFont"/>
              </a:rPr>
              <a:t>all variables pass the proportional hazards assumption</a:t>
            </a:r>
            <a:r>
              <a:rPr lang="en-US" dirty="0">
                <a:solidFill>
                  <a:srgbClr val="0E0E0E"/>
                </a:solidFill>
                <a:effectLst/>
                <a:latin typeface=".AppleSystemUIFont"/>
              </a:rPr>
              <a:t> makes this model both statistically strong and highly promising for interpretation. </a:t>
            </a:r>
            <a:r>
              <a:rPr lang="en-US" b="1" dirty="0">
                <a:solidFill>
                  <a:srgbClr val="0E0E0E"/>
                </a:solidFill>
                <a:effectLst/>
                <a:latin typeface=".AppleSystemUIFont"/>
              </a:rPr>
              <a:t>Age</a:t>
            </a:r>
            <a:r>
              <a:rPr lang="en-US" dirty="0">
                <a:solidFill>
                  <a:srgbClr val="0E0E0E"/>
                </a:solidFill>
                <a:effectLst/>
                <a:latin typeface=".AppleSystemUIFont"/>
              </a:rPr>
              <a:t> is the main confounder improving the model; </a:t>
            </a:r>
            <a:r>
              <a:rPr lang="en-US" b="1" dirty="0">
                <a:solidFill>
                  <a:srgbClr val="0E0E0E"/>
                </a:solidFill>
                <a:effectLst/>
                <a:latin typeface=".AppleSystemUIFont"/>
              </a:rPr>
              <a:t>other variables</a:t>
            </a:r>
            <a:r>
              <a:rPr lang="en-US" dirty="0">
                <a:solidFill>
                  <a:srgbClr val="0E0E0E"/>
                </a:solidFill>
                <a:effectLst/>
                <a:latin typeface=".AppleSystemUIFont"/>
              </a:rPr>
              <a:t> (Gender, Cholesterol, Hypertension) are potential confounders but have a lesser impact.</a:t>
            </a:r>
          </a:p>
          <a:p>
            <a:endParaRPr lang="en-US" dirty="0"/>
          </a:p>
        </p:txBody>
      </p:sp>
      <p:sp>
        <p:nvSpPr>
          <p:cNvPr id="4" name="Slide Number Placeholder 3"/>
          <p:cNvSpPr>
            <a:spLocks noGrp="1"/>
          </p:cNvSpPr>
          <p:nvPr>
            <p:ph type="sldNum" sz="quarter" idx="5"/>
          </p:nvPr>
        </p:nvSpPr>
        <p:spPr/>
        <p:txBody>
          <a:bodyPr/>
          <a:lstStyle/>
          <a:p>
            <a:fld id="{AD2D4C7F-4D2C-D249-B277-F30AF02311BE}" type="slidenum">
              <a:rPr lang="en-US" smtClean="0"/>
              <a:t>20</a:t>
            </a:fld>
            <a:endParaRPr lang="en-US"/>
          </a:p>
        </p:txBody>
      </p:sp>
    </p:spTree>
    <p:extLst>
      <p:ext uri="{BB962C8B-B14F-4D97-AF65-F5344CB8AC3E}">
        <p14:creationId xmlns:p14="http://schemas.microsoft.com/office/powerpoint/2010/main" val="1228221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D4C7F-4D2C-D249-B277-F30AF02311BE}" type="slidenum">
              <a:rPr lang="en-US" smtClean="0"/>
              <a:t>21</a:t>
            </a:fld>
            <a:endParaRPr lang="en-US"/>
          </a:p>
        </p:txBody>
      </p:sp>
    </p:spTree>
    <p:extLst>
      <p:ext uri="{BB962C8B-B14F-4D97-AF65-F5344CB8AC3E}">
        <p14:creationId xmlns:p14="http://schemas.microsoft.com/office/powerpoint/2010/main" val="413555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D4C7F-4D2C-D249-B277-F30AF02311BE}" type="slidenum">
              <a:rPr lang="en-US" smtClean="0"/>
              <a:t>22</a:t>
            </a:fld>
            <a:endParaRPr lang="en-US"/>
          </a:p>
        </p:txBody>
      </p:sp>
    </p:spTree>
    <p:extLst>
      <p:ext uri="{BB962C8B-B14F-4D97-AF65-F5344CB8AC3E}">
        <p14:creationId xmlns:p14="http://schemas.microsoft.com/office/powerpoint/2010/main" val="3636803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D4C7F-4D2C-D249-B277-F30AF02311BE}" type="slidenum">
              <a:rPr lang="en-US" smtClean="0"/>
              <a:t>24</a:t>
            </a:fld>
            <a:endParaRPr lang="en-US"/>
          </a:p>
        </p:txBody>
      </p:sp>
    </p:spTree>
    <p:extLst>
      <p:ext uri="{BB962C8B-B14F-4D97-AF65-F5344CB8AC3E}">
        <p14:creationId xmlns:p14="http://schemas.microsoft.com/office/powerpoint/2010/main" val="4247010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AD2D4C7F-4D2C-D249-B277-F30AF02311BE}" type="slidenum">
              <a:rPr lang="en-US" smtClean="0"/>
              <a:t>26</a:t>
            </a:fld>
            <a:endParaRPr lang="en-US"/>
          </a:p>
        </p:txBody>
      </p:sp>
    </p:spTree>
    <p:extLst>
      <p:ext uri="{BB962C8B-B14F-4D97-AF65-F5344CB8AC3E}">
        <p14:creationId xmlns:p14="http://schemas.microsoft.com/office/powerpoint/2010/main" val="1564392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AppleSystemUIFont"/>
              </a:rPr>
              <a:t>The </a:t>
            </a:r>
            <a:r>
              <a:rPr lang="en-US" b="1" dirty="0">
                <a:solidFill>
                  <a:srgbClr val="0E0E0E"/>
                </a:solidFill>
                <a:effectLst/>
                <a:latin typeface=".AppleSystemUIFont"/>
              </a:rPr>
              <a:t>autonomic nervous system (ANS)</a:t>
            </a:r>
            <a:r>
              <a:rPr lang="en-US" dirty="0">
                <a:solidFill>
                  <a:srgbClr val="0E0E0E"/>
                </a:solidFill>
                <a:effectLst/>
                <a:latin typeface=".AppleSystemUIFont"/>
              </a:rPr>
              <a:t> is responsible for regulating involuntary body functions = SNS + PNS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AppleSystemUIFont"/>
              </a:rPr>
              <a:t>The </a:t>
            </a:r>
            <a:r>
              <a:rPr lang="en-US" b="1" dirty="0">
                <a:solidFill>
                  <a:srgbClr val="0E0E0E"/>
                </a:solidFill>
                <a:effectLst/>
                <a:latin typeface=".AppleSystemUIFont"/>
              </a:rPr>
              <a:t>sympathetic nervous system (SNS)</a:t>
            </a:r>
            <a:r>
              <a:rPr lang="en-US" dirty="0">
                <a:solidFill>
                  <a:srgbClr val="0E0E0E"/>
                </a:solidFill>
                <a:effectLst/>
                <a:latin typeface=".AppleSystemUIFont"/>
              </a:rPr>
              <a:t> prepares the body for stress (fight or flight).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AppleSystemUIFont"/>
              </a:rPr>
              <a:t>The </a:t>
            </a:r>
            <a:r>
              <a:rPr lang="en-US" b="1" dirty="0">
                <a:solidFill>
                  <a:srgbClr val="0E0E0E"/>
                </a:solidFill>
                <a:effectLst/>
                <a:latin typeface=".AppleSystemUIFont"/>
              </a:rPr>
              <a:t>parasympathetic nervous system (PNS)</a:t>
            </a:r>
            <a:r>
              <a:rPr lang="en-US" dirty="0">
                <a:solidFill>
                  <a:srgbClr val="0E0E0E"/>
                </a:solidFill>
                <a:effectLst/>
                <a:latin typeface=".AppleSystemUIFont"/>
              </a:rPr>
              <a:t> helps the body recover and relax (rest and digest).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AppleSystemUIFont"/>
              </a:rPr>
              <a:t>The </a:t>
            </a:r>
            <a:r>
              <a:rPr lang="en-US" b="1" dirty="0">
                <a:solidFill>
                  <a:srgbClr val="0E0E0E"/>
                </a:solidFill>
                <a:effectLst/>
                <a:latin typeface=".AppleSystemUIFont"/>
              </a:rPr>
              <a:t>somatic nervous system (SNS)</a:t>
            </a:r>
            <a:r>
              <a:rPr lang="en-US" dirty="0">
                <a:solidFill>
                  <a:srgbClr val="0E0E0E"/>
                </a:solidFill>
                <a:effectLst/>
                <a:latin typeface=".AppleSystemUIFont"/>
              </a:rPr>
              <a:t> is responsible for </a:t>
            </a:r>
            <a:r>
              <a:rPr lang="en-US" b="1" dirty="0">
                <a:solidFill>
                  <a:srgbClr val="0E0E0E"/>
                </a:solidFill>
                <a:effectLst/>
                <a:latin typeface=".AppleSystemUIFont"/>
              </a:rPr>
              <a:t>voluntary</a:t>
            </a:r>
            <a:r>
              <a:rPr lang="en-US" dirty="0">
                <a:solidFill>
                  <a:srgbClr val="0E0E0E"/>
                </a:solidFill>
                <a:effectLst/>
                <a:latin typeface=".AppleSystemUIFont"/>
              </a:rPr>
              <a:t> control of body movements via skeletal muscles so opposite of ANS</a:t>
            </a:r>
          </a:p>
          <a:p>
            <a:endParaRPr lang="en-US" dirty="0"/>
          </a:p>
        </p:txBody>
      </p:sp>
      <p:sp>
        <p:nvSpPr>
          <p:cNvPr id="4" name="Slide Number Placeholder 3"/>
          <p:cNvSpPr>
            <a:spLocks noGrp="1"/>
          </p:cNvSpPr>
          <p:nvPr>
            <p:ph type="sldNum" sz="quarter" idx="5"/>
          </p:nvPr>
        </p:nvSpPr>
        <p:spPr/>
        <p:txBody>
          <a:bodyPr/>
          <a:lstStyle/>
          <a:p>
            <a:fld id="{AD2D4C7F-4D2C-D249-B277-F30AF02311BE}" type="slidenum">
              <a:rPr lang="en-US" smtClean="0"/>
              <a:t>7</a:t>
            </a:fld>
            <a:endParaRPr lang="en-US"/>
          </a:p>
        </p:txBody>
      </p:sp>
    </p:spTree>
    <p:extLst>
      <p:ext uri="{BB962C8B-B14F-4D97-AF65-F5344CB8AC3E}">
        <p14:creationId xmlns:p14="http://schemas.microsoft.com/office/powerpoint/2010/main" val="323138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AppleSystemUIFont"/>
              </a:rPr>
              <a:t>The Lomb-</a:t>
            </a:r>
            <a:r>
              <a:rPr lang="en-US" dirty="0" err="1">
                <a:solidFill>
                  <a:srgbClr val="0E0E0E"/>
                </a:solidFill>
                <a:effectLst/>
                <a:latin typeface=".AppleSystemUIFont"/>
              </a:rPr>
              <a:t>Scargle</a:t>
            </a:r>
            <a:r>
              <a:rPr lang="en-US" dirty="0">
                <a:solidFill>
                  <a:srgbClr val="0E0E0E"/>
                </a:solidFill>
                <a:effectLst/>
                <a:latin typeface=".AppleSystemUIFont"/>
              </a:rPr>
              <a:t> method doesn’t assume that the data is regularly spaced, and instead, it adjusts the Fourier components to account for the uneven sampling. This makes interpolation unnecessary because the method can directly handle the uneven time intervals.</a:t>
            </a:r>
          </a:p>
        </p:txBody>
      </p:sp>
      <p:sp>
        <p:nvSpPr>
          <p:cNvPr id="4" name="Slide Number Placeholder 3"/>
          <p:cNvSpPr>
            <a:spLocks noGrp="1"/>
          </p:cNvSpPr>
          <p:nvPr>
            <p:ph type="sldNum" sz="quarter" idx="5"/>
          </p:nvPr>
        </p:nvSpPr>
        <p:spPr/>
        <p:txBody>
          <a:bodyPr/>
          <a:lstStyle/>
          <a:p>
            <a:fld id="{AD2D4C7F-4D2C-D249-B277-F30AF02311BE}" type="slidenum">
              <a:rPr lang="en-US" smtClean="0"/>
              <a:t>8</a:t>
            </a:fld>
            <a:endParaRPr lang="en-US"/>
          </a:p>
        </p:txBody>
      </p:sp>
    </p:spTree>
    <p:extLst>
      <p:ext uri="{BB962C8B-B14F-4D97-AF65-F5344CB8AC3E}">
        <p14:creationId xmlns:p14="http://schemas.microsoft.com/office/powerpoint/2010/main" val="1034435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AppleSystemUIFont"/>
              </a:rPr>
              <a:t>The </a:t>
            </a:r>
            <a:r>
              <a:rPr lang="en-US" b="1" dirty="0">
                <a:solidFill>
                  <a:srgbClr val="0E0E0E"/>
                </a:solidFill>
                <a:effectLst/>
                <a:latin typeface=".AppleSystemUIFont"/>
              </a:rPr>
              <a:t>autonomic nervous system (ANS)</a:t>
            </a:r>
            <a:r>
              <a:rPr lang="en-US" dirty="0">
                <a:solidFill>
                  <a:srgbClr val="0E0E0E"/>
                </a:solidFill>
                <a:effectLst/>
                <a:latin typeface=".AppleSystemUIFont"/>
              </a:rPr>
              <a:t> is responsible for regulating involuntary body functions = SNS + PNS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AppleSystemUIFont"/>
              </a:rPr>
              <a:t>The </a:t>
            </a:r>
            <a:r>
              <a:rPr lang="en-US" b="1" dirty="0">
                <a:solidFill>
                  <a:srgbClr val="0E0E0E"/>
                </a:solidFill>
                <a:effectLst/>
                <a:latin typeface=".AppleSystemUIFont"/>
              </a:rPr>
              <a:t>sympathetic nervous system (SNS)</a:t>
            </a:r>
            <a:r>
              <a:rPr lang="en-US" dirty="0">
                <a:solidFill>
                  <a:srgbClr val="0E0E0E"/>
                </a:solidFill>
                <a:effectLst/>
                <a:latin typeface=".AppleSystemUIFont"/>
              </a:rPr>
              <a:t> prepares the body for stress (fight or flight).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AppleSystemUIFont"/>
              </a:rPr>
              <a:t>The </a:t>
            </a:r>
            <a:r>
              <a:rPr lang="en-US" b="1" dirty="0">
                <a:solidFill>
                  <a:srgbClr val="0E0E0E"/>
                </a:solidFill>
                <a:effectLst/>
                <a:latin typeface=".AppleSystemUIFont"/>
              </a:rPr>
              <a:t>parasympathetic nervous system (PNS)</a:t>
            </a:r>
            <a:r>
              <a:rPr lang="en-US" dirty="0">
                <a:solidFill>
                  <a:srgbClr val="0E0E0E"/>
                </a:solidFill>
                <a:effectLst/>
                <a:latin typeface=".AppleSystemUIFont"/>
              </a:rPr>
              <a:t> helps the body recover and relax (rest and digest).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AppleSystemUIFont"/>
              </a:rPr>
              <a:t>The </a:t>
            </a:r>
            <a:r>
              <a:rPr lang="en-US" b="1" dirty="0">
                <a:solidFill>
                  <a:srgbClr val="0E0E0E"/>
                </a:solidFill>
                <a:effectLst/>
                <a:latin typeface=".AppleSystemUIFont"/>
              </a:rPr>
              <a:t>somatic nervous system (SNS)</a:t>
            </a:r>
            <a:r>
              <a:rPr lang="en-US" dirty="0">
                <a:solidFill>
                  <a:srgbClr val="0E0E0E"/>
                </a:solidFill>
                <a:effectLst/>
                <a:latin typeface=".AppleSystemUIFont"/>
              </a:rPr>
              <a:t> is responsible for </a:t>
            </a:r>
            <a:r>
              <a:rPr lang="en-US" b="1" dirty="0">
                <a:solidFill>
                  <a:srgbClr val="0E0E0E"/>
                </a:solidFill>
                <a:effectLst/>
                <a:latin typeface=".AppleSystemUIFont"/>
              </a:rPr>
              <a:t>voluntary</a:t>
            </a:r>
            <a:r>
              <a:rPr lang="en-US" dirty="0">
                <a:solidFill>
                  <a:srgbClr val="0E0E0E"/>
                </a:solidFill>
                <a:effectLst/>
                <a:latin typeface=".AppleSystemUIFont"/>
              </a:rPr>
              <a:t> control of body movements via skeletal muscles so opposite of 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p:cNvSpPr>
            <a:spLocks noGrp="1"/>
          </p:cNvSpPr>
          <p:nvPr>
            <p:ph type="sldNum" sz="quarter" idx="5"/>
          </p:nvPr>
        </p:nvSpPr>
        <p:spPr/>
        <p:txBody>
          <a:bodyPr/>
          <a:lstStyle/>
          <a:p>
            <a:fld id="{AD2D4C7F-4D2C-D249-B277-F30AF02311BE}" type="slidenum">
              <a:rPr lang="en-US" smtClean="0"/>
              <a:t>9</a:t>
            </a:fld>
            <a:endParaRPr lang="en-US"/>
          </a:p>
        </p:txBody>
      </p:sp>
    </p:spTree>
    <p:extLst>
      <p:ext uri="{BB962C8B-B14F-4D97-AF65-F5344CB8AC3E}">
        <p14:creationId xmlns:p14="http://schemas.microsoft.com/office/powerpoint/2010/main" val="3551287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D2D4C7F-4D2C-D249-B277-F30AF02311BE}" type="slidenum">
              <a:rPr lang="en-US" smtClean="0"/>
              <a:t>10</a:t>
            </a:fld>
            <a:endParaRPr lang="en-US"/>
          </a:p>
        </p:txBody>
      </p:sp>
    </p:spTree>
    <p:extLst>
      <p:ext uri="{BB962C8B-B14F-4D97-AF65-F5344CB8AC3E}">
        <p14:creationId xmlns:p14="http://schemas.microsoft.com/office/powerpoint/2010/main" val="350231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D4C7F-4D2C-D249-B277-F30AF02311BE}" type="slidenum">
              <a:rPr lang="en-US" smtClean="0"/>
              <a:t>11</a:t>
            </a:fld>
            <a:endParaRPr lang="en-US"/>
          </a:p>
        </p:txBody>
      </p:sp>
    </p:spTree>
    <p:extLst>
      <p:ext uri="{BB962C8B-B14F-4D97-AF65-F5344CB8AC3E}">
        <p14:creationId xmlns:p14="http://schemas.microsoft.com/office/powerpoint/2010/main" val="240593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D4C7F-4D2C-D249-B277-F30AF02311BE}" type="slidenum">
              <a:rPr lang="en-US" smtClean="0"/>
              <a:t>12</a:t>
            </a:fld>
            <a:endParaRPr lang="en-US"/>
          </a:p>
        </p:txBody>
      </p:sp>
    </p:spTree>
    <p:extLst>
      <p:ext uri="{BB962C8B-B14F-4D97-AF65-F5344CB8AC3E}">
        <p14:creationId xmlns:p14="http://schemas.microsoft.com/office/powerpoint/2010/main" val="1585919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D4C7F-4D2C-D249-B277-F30AF02311BE}" type="slidenum">
              <a:rPr lang="en-US" smtClean="0"/>
              <a:t>13</a:t>
            </a:fld>
            <a:endParaRPr lang="en-US"/>
          </a:p>
        </p:txBody>
      </p:sp>
    </p:spTree>
    <p:extLst>
      <p:ext uri="{BB962C8B-B14F-4D97-AF65-F5344CB8AC3E}">
        <p14:creationId xmlns:p14="http://schemas.microsoft.com/office/powerpoint/2010/main" val="4278547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0E0E0E"/>
              </a:solidFill>
              <a:effectLst/>
              <a:latin typeface=".AppleSystemUIFont"/>
            </a:endParaRPr>
          </a:p>
        </p:txBody>
      </p:sp>
      <p:sp>
        <p:nvSpPr>
          <p:cNvPr id="4" name="Slide Number Placeholder 3"/>
          <p:cNvSpPr>
            <a:spLocks noGrp="1"/>
          </p:cNvSpPr>
          <p:nvPr>
            <p:ph type="sldNum" sz="quarter" idx="5"/>
          </p:nvPr>
        </p:nvSpPr>
        <p:spPr/>
        <p:txBody>
          <a:bodyPr/>
          <a:lstStyle/>
          <a:p>
            <a:fld id="{AD2D4C7F-4D2C-D249-B277-F30AF02311BE}" type="slidenum">
              <a:rPr lang="en-US" smtClean="0"/>
              <a:t>14</a:t>
            </a:fld>
            <a:endParaRPr lang="en-US"/>
          </a:p>
        </p:txBody>
      </p:sp>
    </p:spTree>
    <p:extLst>
      <p:ext uri="{BB962C8B-B14F-4D97-AF65-F5344CB8AC3E}">
        <p14:creationId xmlns:p14="http://schemas.microsoft.com/office/powerpoint/2010/main" val="1703148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1E9A-D9C4-D94B-273C-629BB70E2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E148D8-7AE5-93D5-67E8-B6935CFBF3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386991-42D7-D53A-3F8B-6B7B16D484B9}"/>
              </a:ext>
            </a:extLst>
          </p:cNvPr>
          <p:cNvSpPr>
            <a:spLocks noGrp="1"/>
          </p:cNvSpPr>
          <p:nvPr>
            <p:ph type="dt" sz="half" idx="10"/>
          </p:nvPr>
        </p:nvSpPr>
        <p:spPr/>
        <p:txBody>
          <a:bodyPr/>
          <a:lstStyle/>
          <a:p>
            <a:fld id="{F1C9F45A-E77A-594A-AFBB-F02275186EFE}" type="datetimeFigureOut">
              <a:rPr lang="en-US" smtClean="0"/>
              <a:t>2/4/25</a:t>
            </a:fld>
            <a:endParaRPr lang="en-US"/>
          </a:p>
        </p:txBody>
      </p:sp>
      <p:sp>
        <p:nvSpPr>
          <p:cNvPr id="5" name="Footer Placeholder 4">
            <a:extLst>
              <a:ext uri="{FF2B5EF4-FFF2-40B4-BE49-F238E27FC236}">
                <a16:creationId xmlns:a16="http://schemas.microsoft.com/office/drawing/2014/main" id="{8A77B177-A7A4-5EDA-F9B3-32AD69701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1E7540-1797-5194-3FCB-8BF3388D43A8}"/>
              </a:ext>
            </a:extLst>
          </p:cNvPr>
          <p:cNvSpPr>
            <a:spLocks noGrp="1"/>
          </p:cNvSpPr>
          <p:nvPr>
            <p:ph type="sldNum" sz="quarter" idx="12"/>
          </p:nvPr>
        </p:nvSpPr>
        <p:spPr/>
        <p:txBody>
          <a:bodyPr/>
          <a:lstStyle/>
          <a:p>
            <a:fld id="{90B14C17-760A-114A-9C74-44340CB7F14C}" type="slidenum">
              <a:rPr lang="en-US" smtClean="0"/>
              <a:t>‹#›</a:t>
            </a:fld>
            <a:endParaRPr lang="en-US"/>
          </a:p>
        </p:txBody>
      </p:sp>
    </p:spTree>
    <p:extLst>
      <p:ext uri="{BB962C8B-B14F-4D97-AF65-F5344CB8AC3E}">
        <p14:creationId xmlns:p14="http://schemas.microsoft.com/office/powerpoint/2010/main" val="404480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2788-C10C-B86D-F4E0-1BD6087AC8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3AC6AE-586C-4E52-1C23-DB8F3F0BFC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F7A36-C0A0-16D3-7DD2-6EB302097451}"/>
              </a:ext>
            </a:extLst>
          </p:cNvPr>
          <p:cNvSpPr>
            <a:spLocks noGrp="1"/>
          </p:cNvSpPr>
          <p:nvPr>
            <p:ph type="dt" sz="half" idx="10"/>
          </p:nvPr>
        </p:nvSpPr>
        <p:spPr/>
        <p:txBody>
          <a:bodyPr/>
          <a:lstStyle/>
          <a:p>
            <a:fld id="{F1C9F45A-E77A-594A-AFBB-F02275186EFE}" type="datetimeFigureOut">
              <a:rPr lang="en-US" smtClean="0"/>
              <a:t>2/4/25</a:t>
            </a:fld>
            <a:endParaRPr lang="en-US"/>
          </a:p>
        </p:txBody>
      </p:sp>
      <p:sp>
        <p:nvSpPr>
          <p:cNvPr id="5" name="Footer Placeholder 4">
            <a:extLst>
              <a:ext uri="{FF2B5EF4-FFF2-40B4-BE49-F238E27FC236}">
                <a16:creationId xmlns:a16="http://schemas.microsoft.com/office/drawing/2014/main" id="{9C3B4D94-939B-4D8D-1F61-97FD80F12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76ADA-EE7D-7A78-6275-20BB99F852FE}"/>
              </a:ext>
            </a:extLst>
          </p:cNvPr>
          <p:cNvSpPr>
            <a:spLocks noGrp="1"/>
          </p:cNvSpPr>
          <p:nvPr>
            <p:ph type="sldNum" sz="quarter" idx="12"/>
          </p:nvPr>
        </p:nvSpPr>
        <p:spPr/>
        <p:txBody>
          <a:bodyPr/>
          <a:lstStyle/>
          <a:p>
            <a:fld id="{90B14C17-760A-114A-9C74-44340CB7F14C}" type="slidenum">
              <a:rPr lang="en-US" smtClean="0"/>
              <a:t>‹#›</a:t>
            </a:fld>
            <a:endParaRPr lang="en-US"/>
          </a:p>
        </p:txBody>
      </p:sp>
    </p:spTree>
    <p:extLst>
      <p:ext uri="{BB962C8B-B14F-4D97-AF65-F5344CB8AC3E}">
        <p14:creationId xmlns:p14="http://schemas.microsoft.com/office/powerpoint/2010/main" val="2808025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5DE604-0BDB-4BA4-4643-5501BC9265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10542D-F640-A04B-5E40-6FD595D451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F6723-68C1-B920-754A-CE0963019A68}"/>
              </a:ext>
            </a:extLst>
          </p:cNvPr>
          <p:cNvSpPr>
            <a:spLocks noGrp="1"/>
          </p:cNvSpPr>
          <p:nvPr>
            <p:ph type="dt" sz="half" idx="10"/>
          </p:nvPr>
        </p:nvSpPr>
        <p:spPr/>
        <p:txBody>
          <a:bodyPr/>
          <a:lstStyle/>
          <a:p>
            <a:fld id="{F1C9F45A-E77A-594A-AFBB-F02275186EFE}" type="datetimeFigureOut">
              <a:rPr lang="en-US" smtClean="0"/>
              <a:t>2/4/25</a:t>
            </a:fld>
            <a:endParaRPr lang="en-US"/>
          </a:p>
        </p:txBody>
      </p:sp>
      <p:sp>
        <p:nvSpPr>
          <p:cNvPr id="5" name="Footer Placeholder 4">
            <a:extLst>
              <a:ext uri="{FF2B5EF4-FFF2-40B4-BE49-F238E27FC236}">
                <a16:creationId xmlns:a16="http://schemas.microsoft.com/office/drawing/2014/main" id="{6509CF87-1DFD-29A0-66F6-6D2D460C6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4D688-BBE6-CF19-D7F3-0C0CF3A0863D}"/>
              </a:ext>
            </a:extLst>
          </p:cNvPr>
          <p:cNvSpPr>
            <a:spLocks noGrp="1"/>
          </p:cNvSpPr>
          <p:nvPr>
            <p:ph type="sldNum" sz="quarter" idx="12"/>
          </p:nvPr>
        </p:nvSpPr>
        <p:spPr/>
        <p:txBody>
          <a:bodyPr/>
          <a:lstStyle/>
          <a:p>
            <a:fld id="{90B14C17-760A-114A-9C74-44340CB7F14C}" type="slidenum">
              <a:rPr lang="en-US" smtClean="0"/>
              <a:t>‹#›</a:t>
            </a:fld>
            <a:endParaRPr lang="en-US"/>
          </a:p>
        </p:txBody>
      </p:sp>
    </p:spTree>
    <p:extLst>
      <p:ext uri="{BB962C8B-B14F-4D97-AF65-F5344CB8AC3E}">
        <p14:creationId xmlns:p14="http://schemas.microsoft.com/office/powerpoint/2010/main" val="396985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B226-97A0-F163-256A-2AD6FDED91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8A15E2-1C09-494E-7B51-30ECF85DE5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54AE3-3EB9-5F42-9A5D-E3B4F544E23D}"/>
              </a:ext>
            </a:extLst>
          </p:cNvPr>
          <p:cNvSpPr>
            <a:spLocks noGrp="1"/>
          </p:cNvSpPr>
          <p:nvPr>
            <p:ph type="dt" sz="half" idx="10"/>
          </p:nvPr>
        </p:nvSpPr>
        <p:spPr/>
        <p:txBody>
          <a:bodyPr/>
          <a:lstStyle/>
          <a:p>
            <a:fld id="{F1C9F45A-E77A-594A-AFBB-F02275186EFE}" type="datetimeFigureOut">
              <a:rPr lang="en-US" smtClean="0"/>
              <a:t>2/4/25</a:t>
            </a:fld>
            <a:endParaRPr lang="en-US"/>
          </a:p>
        </p:txBody>
      </p:sp>
      <p:sp>
        <p:nvSpPr>
          <p:cNvPr id="5" name="Footer Placeholder 4">
            <a:extLst>
              <a:ext uri="{FF2B5EF4-FFF2-40B4-BE49-F238E27FC236}">
                <a16:creationId xmlns:a16="http://schemas.microsoft.com/office/drawing/2014/main" id="{797917D6-6AEF-B6F5-A385-70ED323D7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0DBC2-444C-927A-37B7-F6D1047128AC}"/>
              </a:ext>
            </a:extLst>
          </p:cNvPr>
          <p:cNvSpPr>
            <a:spLocks noGrp="1"/>
          </p:cNvSpPr>
          <p:nvPr>
            <p:ph type="sldNum" sz="quarter" idx="12"/>
          </p:nvPr>
        </p:nvSpPr>
        <p:spPr/>
        <p:txBody>
          <a:bodyPr/>
          <a:lstStyle/>
          <a:p>
            <a:fld id="{90B14C17-760A-114A-9C74-44340CB7F14C}" type="slidenum">
              <a:rPr lang="en-US" smtClean="0"/>
              <a:t>‹#›</a:t>
            </a:fld>
            <a:endParaRPr lang="en-US"/>
          </a:p>
        </p:txBody>
      </p:sp>
    </p:spTree>
    <p:extLst>
      <p:ext uri="{BB962C8B-B14F-4D97-AF65-F5344CB8AC3E}">
        <p14:creationId xmlns:p14="http://schemas.microsoft.com/office/powerpoint/2010/main" val="3626472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F4E0-0FDF-A8CF-06A6-9602986405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7FCF18-4355-19FB-EC34-7C486A5BC0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300560-9E76-639D-5AE4-9F604236599A}"/>
              </a:ext>
            </a:extLst>
          </p:cNvPr>
          <p:cNvSpPr>
            <a:spLocks noGrp="1"/>
          </p:cNvSpPr>
          <p:nvPr>
            <p:ph type="dt" sz="half" idx="10"/>
          </p:nvPr>
        </p:nvSpPr>
        <p:spPr/>
        <p:txBody>
          <a:bodyPr/>
          <a:lstStyle/>
          <a:p>
            <a:fld id="{F1C9F45A-E77A-594A-AFBB-F02275186EFE}" type="datetimeFigureOut">
              <a:rPr lang="en-US" smtClean="0"/>
              <a:t>2/4/25</a:t>
            </a:fld>
            <a:endParaRPr lang="en-US"/>
          </a:p>
        </p:txBody>
      </p:sp>
      <p:sp>
        <p:nvSpPr>
          <p:cNvPr id="5" name="Footer Placeholder 4">
            <a:extLst>
              <a:ext uri="{FF2B5EF4-FFF2-40B4-BE49-F238E27FC236}">
                <a16:creationId xmlns:a16="http://schemas.microsoft.com/office/drawing/2014/main" id="{CA33C75F-AB80-E24C-38D1-CDA5C2811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A5ED6-F6FC-B48D-99A0-C2E337A76A38}"/>
              </a:ext>
            </a:extLst>
          </p:cNvPr>
          <p:cNvSpPr>
            <a:spLocks noGrp="1"/>
          </p:cNvSpPr>
          <p:nvPr>
            <p:ph type="sldNum" sz="quarter" idx="12"/>
          </p:nvPr>
        </p:nvSpPr>
        <p:spPr/>
        <p:txBody>
          <a:bodyPr/>
          <a:lstStyle/>
          <a:p>
            <a:fld id="{90B14C17-760A-114A-9C74-44340CB7F14C}" type="slidenum">
              <a:rPr lang="en-US" smtClean="0"/>
              <a:t>‹#›</a:t>
            </a:fld>
            <a:endParaRPr lang="en-US"/>
          </a:p>
        </p:txBody>
      </p:sp>
    </p:spTree>
    <p:extLst>
      <p:ext uri="{BB962C8B-B14F-4D97-AF65-F5344CB8AC3E}">
        <p14:creationId xmlns:p14="http://schemas.microsoft.com/office/powerpoint/2010/main" val="287077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3036D-8691-34CC-DA30-C7EEF1A159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9964C-BC30-FBFD-F85F-7A19A95141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BBDB23-32C0-5A54-FBE7-C99F2E01D0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C7DB50-DA4E-E1D9-B78D-BD61869E9026}"/>
              </a:ext>
            </a:extLst>
          </p:cNvPr>
          <p:cNvSpPr>
            <a:spLocks noGrp="1"/>
          </p:cNvSpPr>
          <p:nvPr>
            <p:ph type="dt" sz="half" idx="10"/>
          </p:nvPr>
        </p:nvSpPr>
        <p:spPr/>
        <p:txBody>
          <a:bodyPr/>
          <a:lstStyle/>
          <a:p>
            <a:fld id="{F1C9F45A-E77A-594A-AFBB-F02275186EFE}" type="datetimeFigureOut">
              <a:rPr lang="en-US" smtClean="0"/>
              <a:t>2/4/25</a:t>
            </a:fld>
            <a:endParaRPr lang="en-US"/>
          </a:p>
        </p:txBody>
      </p:sp>
      <p:sp>
        <p:nvSpPr>
          <p:cNvPr id="6" name="Footer Placeholder 5">
            <a:extLst>
              <a:ext uri="{FF2B5EF4-FFF2-40B4-BE49-F238E27FC236}">
                <a16:creationId xmlns:a16="http://schemas.microsoft.com/office/drawing/2014/main" id="{30162E4A-9C79-BCC6-CAB3-49EF73BBF4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349BD-1AB2-060D-BBA0-6080386CACA3}"/>
              </a:ext>
            </a:extLst>
          </p:cNvPr>
          <p:cNvSpPr>
            <a:spLocks noGrp="1"/>
          </p:cNvSpPr>
          <p:nvPr>
            <p:ph type="sldNum" sz="quarter" idx="12"/>
          </p:nvPr>
        </p:nvSpPr>
        <p:spPr/>
        <p:txBody>
          <a:bodyPr/>
          <a:lstStyle/>
          <a:p>
            <a:fld id="{90B14C17-760A-114A-9C74-44340CB7F14C}" type="slidenum">
              <a:rPr lang="en-US" smtClean="0"/>
              <a:t>‹#›</a:t>
            </a:fld>
            <a:endParaRPr lang="en-US"/>
          </a:p>
        </p:txBody>
      </p:sp>
    </p:spTree>
    <p:extLst>
      <p:ext uri="{BB962C8B-B14F-4D97-AF65-F5344CB8AC3E}">
        <p14:creationId xmlns:p14="http://schemas.microsoft.com/office/powerpoint/2010/main" val="4255339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6F67-1677-88A6-ADB7-A59E637013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7D40E5-D590-055C-4501-8B303A1F9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284A8D-72EC-69F4-3F0A-72A8837B21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BC46DF-5707-5D1D-B733-DCDDCC9838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69E22F-2D9D-E0DA-02CE-A1F6BDB1AE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2A95BD-D973-0AA0-3158-30EB90338DAC}"/>
              </a:ext>
            </a:extLst>
          </p:cNvPr>
          <p:cNvSpPr>
            <a:spLocks noGrp="1"/>
          </p:cNvSpPr>
          <p:nvPr>
            <p:ph type="dt" sz="half" idx="10"/>
          </p:nvPr>
        </p:nvSpPr>
        <p:spPr/>
        <p:txBody>
          <a:bodyPr/>
          <a:lstStyle/>
          <a:p>
            <a:fld id="{F1C9F45A-E77A-594A-AFBB-F02275186EFE}" type="datetimeFigureOut">
              <a:rPr lang="en-US" smtClean="0"/>
              <a:t>2/4/25</a:t>
            </a:fld>
            <a:endParaRPr lang="en-US"/>
          </a:p>
        </p:txBody>
      </p:sp>
      <p:sp>
        <p:nvSpPr>
          <p:cNvPr id="8" name="Footer Placeholder 7">
            <a:extLst>
              <a:ext uri="{FF2B5EF4-FFF2-40B4-BE49-F238E27FC236}">
                <a16:creationId xmlns:a16="http://schemas.microsoft.com/office/drawing/2014/main" id="{206CADAA-37DA-A336-1435-4C8E52B967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09F1DD-30A8-3F5F-8B10-C4F70715D96C}"/>
              </a:ext>
            </a:extLst>
          </p:cNvPr>
          <p:cNvSpPr>
            <a:spLocks noGrp="1"/>
          </p:cNvSpPr>
          <p:nvPr>
            <p:ph type="sldNum" sz="quarter" idx="12"/>
          </p:nvPr>
        </p:nvSpPr>
        <p:spPr/>
        <p:txBody>
          <a:bodyPr/>
          <a:lstStyle/>
          <a:p>
            <a:fld id="{90B14C17-760A-114A-9C74-44340CB7F14C}" type="slidenum">
              <a:rPr lang="en-US" smtClean="0"/>
              <a:t>‹#›</a:t>
            </a:fld>
            <a:endParaRPr lang="en-US"/>
          </a:p>
        </p:txBody>
      </p:sp>
    </p:spTree>
    <p:extLst>
      <p:ext uri="{BB962C8B-B14F-4D97-AF65-F5344CB8AC3E}">
        <p14:creationId xmlns:p14="http://schemas.microsoft.com/office/powerpoint/2010/main" val="40289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5B4F-B0C3-136B-2E9B-CC6A1B11CC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B3F04F-C5CD-87C9-A047-F02CEF14F17A}"/>
              </a:ext>
            </a:extLst>
          </p:cNvPr>
          <p:cNvSpPr>
            <a:spLocks noGrp="1"/>
          </p:cNvSpPr>
          <p:nvPr>
            <p:ph type="dt" sz="half" idx="10"/>
          </p:nvPr>
        </p:nvSpPr>
        <p:spPr/>
        <p:txBody>
          <a:bodyPr/>
          <a:lstStyle/>
          <a:p>
            <a:fld id="{F1C9F45A-E77A-594A-AFBB-F02275186EFE}" type="datetimeFigureOut">
              <a:rPr lang="en-US" smtClean="0"/>
              <a:t>2/4/25</a:t>
            </a:fld>
            <a:endParaRPr lang="en-US"/>
          </a:p>
        </p:txBody>
      </p:sp>
      <p:sp>
        <p:nvSpPr>
          <p:cNvPr id="4" name="Footer Placeholder 3">
            <a:extLst>
              <a:ext uri="{FF2B5EF4-FFF2-40B4-BE49-F238E27FC236}">
                <a16:creationId xmlns:a16="http://schemas.microsoft.com/office/drawing/2014/main" id="{B81CBA8C-1681-1A68-9972-6679ACC519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640E6D-5B0B-02B5-BAD0-7BF931D339DF}"/>
              </a:ext>
            </a:extLst>
          </p:cNvPr>
          <p:cNvSpPr>
            <a:spLocks noGrp="1"/>
          </p:cNvSpPr>
          <p:nvPr>
            <p:ph type="sldNum" sz="quarter" idx="12"/>
          </p:nvPr>
        </p:nvSpPr>
        <p:spPr/>
        <p:txBody>
          <a:bodyPr/>
          <a:lstStyle/>
          <a:p>
            <a:fld id="{90B14C17-760A-114A-9C74-44340CB7F14C}" type="slidenum">
              <a:rPr lang="en-US" smtClean="0"/>
              <a:t>‹#›</a:t>
            </a:fld>
            <a:endParaRPr lang="en-US"/>
          </a:p>
        </p:txBody>
      </p:sp>
    </p:spTree>
    <p:extLst>
      <p:ext uri="{BB962C8B-B14F-4D97-AF65-F5344CB8AC3E}">
        <p14:creationId xmlns:p14="http://schemas.microsoft.com/office/powerpoint/2010/main" val="43676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D9CFA-6471-4BD7-579A-C13E8120EFBF}"/>
              </a:ext>
            </a:extLst>
          </p:cNvPr>
          <p:cNvSpPr>
            <a:spLocks noGrp="1"/>
          </p:cNvSpPr>
          <p:nvPr>
            <p:ph type="dt" sz="half" idx="10"/>
          </p:nvPr>
        </p:nvSpPr>
        <p:spPr/>
        <p:txBody>
          <a:bodyPr/>
          <a:lstStyle/>
          <a:p>
            <a:fld id="{F1C9F45A-E77A-594A-AFBB-F02275186EFE}" type="datetimeFigureOut">
              <a:rPr lang="en-US" smtClean="0"/>
              <a:t>2/4/25</a:t>
            </a:fld>
            <a:endParaRPr lang="en-US"/>
          </a:p>
        </p:txBody>
      </p:sp>
      <p:sp>
        <p:nvSpPr>
          <p:cNvPr id="3" name="Footer Placeholder 2">
            <a:extLst>
              <a:ext uri="{FF2B5EF4-FFF2-40B4-BE49-F238E27FC236}">
                <a16:creationId xmlns:a16="http://schemas.microsoft.com/office/drawing/2014/main" id="{0DF813B5-53B9-D8EB-8D44-40174A37D5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8F4884-341A-C76F-1CFA-3C14B4A8E2F5}"/>
              </a:ext>
            </a:extLst>
          </p:cNvPr>
          <p:cNvSpPr>
            <a:spLocks noGrp="1"/>
          </p:cNvSpPr>
          <p:nvPr>
            <p:ph type="sldNum" sz="quarter" idx="12"/>
          </p:nvPr>
        </p:nvSpPr>
        <p:spPr/>
        <p:txBody>
          <a:bodyPr/>
          <a:lstStyle/>
          <a:p>
            <a:fld id="{90B14C17-760A-114A-9C74-44340CB7F14C}" type="slidenum">
              <a:rPr lang="en-US" smtClean="0"/>
              <a:t>‹#›</a:t>
            </a:fld>
            <a:endParaRPr lang="en-US"/>
          </a:p>
        </p:txBody>
      </p:sp>
    </p:spTree>
    <p:extLst>
      <p:ext uri="{BB962C8B-B14F-4D97-AF65-F5344CB8AC3E}">
        <p14:creationId xmlns:p14="http://schemas.microsoft.com/office/powerpoint/2010/main" val="137941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7668-E378-4C64-235E-C9EBD57F2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B714B1-08AD-8600-6D33-9A3C72D06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AC6B0A-F71E-FC22-E838-B40B902BE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E9E1F-00BA-FF29-F6A4-C9CDB4B18719}"/>
              </a:ext>
            </a:extLst>
          </p:cNvPr>
          <p:cNvSpPr>
            <a:spLocks noGrp="1"/>
          </p:cNvSpPr>
          <p:nvPr>
            <p:ph type="dt" sz="half" idx="10"/>
          </p:nvPr>
        </p:nvSpPr>
        <p:spPr/>
        <p:txBody>
          <a:bodyPr/>
          <a:lstStyle/>
          <a:p>
            <a:fld id="{F1C9F45A-E77A-594A-AFBB-F02275186EFE}" type="datetimeFigureOut">
              <a:rPr lang="en-US" smtClean="0"/>
              <a:t>2/4/25</a:t>
            </a:fld>
            <a:endParaRPr lang="en-US"/>
          </a:p>
        </p:txBody>
      </p:sp>
      <p:sp>
        <p:nvSpPr>
          <p:cNvPr id="6" name="Footer Placeholder 5">
            <a:extLst>
              <a:ext uri="{FF2B5EF4-FFF2-40B4-BE49-F238E27FC236}">
                <a16:creationId xmlns:a16="http://schemas.microsoft.com/office/drawing/2014/main" id="{B41C8C80-BA59-4403-EF3F-F470363D1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E45AD-5622-72F0-2212-92756F1BE604}"/>
              </a:ext>
            </a:extLst>
          </p:cNvPr>
          <p:cNvSpPr>
            <a:spLocks noGrp="1"/>
          </p:cNvSpPr>
          <p:nvPr>
            <p:ph type="sldNum" sz="quarter" idx="12"/>
          </p:nvPr>
        </p:nvSpPr>
        <p:spPr/>
        <p:txBody>
          <a:bodyPr/>
          <a:lstStyle/>
          <a:p>
            <a:fld id="{90B14C17-760A-114A-9C74-44340CB7F14C}" type="slidenum">
              <a:rPr lang="en-US" smtClean="0"/>
              <a:t>‹#›</a:t>
            </a:fld>
            <a:endParaRPr lang="en-US"/>
          </a:p>
        </p:txBody>
      </p:sp>
    </p:spTree>
    <p:extLst>
      <p:ext uri="{BB962C8B-B14F-4D97-AF65-F5344CB8AC3E}">
        <p14:creationId xmlns:p14="http://schemas.microsoft.com/office/powerpoint/2010/main" val="16199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35D8-FB4E-97ED-2133-F37D8951B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C3BD31-6FEB-6098-BD7E-6F3570ED89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2A5199-3353-5059-697C-A158B0D6C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DD950-7B4F-0DAD-3845-1B4678B8C593}"/>
              </a:ext>
            </a:extLst>
          </p:cNvPr>
          <p:cNvSpPr>
            <a:spLocks noGrp="1"/>
          </p:cNvSpPr>
          <p:nvPr>
            <p:ph type="dt" sz="half" idx="10"/>
          </p:nvPr>
        </p:nvSpPr>
        <p:spPr/>
        <p:txBody>
          <a:bodyPr/>
          <a:lstStyle/>
          <a:p>
            <a:fld id="{F1C9F45A-E77A-594A-AFBB-F02275186EFE}" type="datetimeFigureOut">
              <a:rPr lang="en-US" smtClean="0"/>
              <a:t>2/4/25</a:t>
            </a:fld>
            <a:endParaRPr lang="en-US"/>
          </a:p>
        </p:txBody>
      </p:sp>
      <p:sp>
        <p:nvSpPr>
          <p:cNvPr id="6" name="Footer Placeholder 5">
            <a:extLst>
              <a:ext uri="{FF2B5EF4-FFF2-40B4-BE49-F238E27FC236}">
                <a16:creationId xmlns:a16="http://schemas.microsoft.com/office/drawing/2014/main" id="{40B714DA-378C-B8F8-0D61-AFF66BB953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A9FFBD-2A8A-1A57-ED80-87A668D0B550}"/>
              </a:ext>
            </a:extLst>
          </p:cNvPr>
          <p:cNvSpPr>
            <a:spLocks noGrp="1"/>
          </p:cNvSpPr>
          <p:nvPr>
            <p:ph type="sldNum" sz="quarter" idx="12"/>
          </p:nvPr>
        </p:nvSpPr>
        <p:spPr/>
        <p:txBody>
          <a:bodyPr/>
          <a:lstStyle/>
          <a:p>
            <a:fld id="{90B14C17-760A-114A-9C74-44340CB7F14C}" type="slidenum">
              <a:rPr lang="en-US" smtClean="0"/>
              <a:t>‹#›</a:t>
            </a:fld>
            <a:endParaRPr lang="en-US"/>
          </a:p>
        </p:txBody>
      </p:sp>
    </p:spTree>
    <p:extLst>
      <p:ext uri="{BB962C8B-B14F-4D97-AF65-F5344CB8AC3E}">
        <p14:creationId xmlns:p14="http://schemas.microsoft.com/office/powerpoint/2010/main" val="413305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79F7C9-1D57-4339-90A4-0F6BF9FD7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4D0C25-A7AE-8F02-9559-44582BC4A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0B98D3-C049-D15D-C480-5AF8BE75D2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1C9F45A-E77A-594A-AFBB-F02275186EFE}" type="datetimeFigureOut">
              <a:rPr lang="en-US" smtClean="0"/>
              <a:t>2/4/25</a:t>
            </a:fld>
            <a:endParaRPr lang="en-US"/>
          </a:p>
        </p:txBody>
      </p:sp>
      <p:sp>
        <p:nvSpPr>
          <p:cNvPr id="5" name="Footer Placeholder 4">
            <a:extLst>
              <a:ext uri="{FF2B5EF4-FFF2-40B4-BE49-F238E27FC236}">
                <a16:creationId xmlns:a16="http://schemas.microsoft.com/office/drawing/2014/main" id="{2E11A271-AED6-258B-672B-AE074A7054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0515F8B-6DD4-5FE1-D3FF-2F1DE2218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B14C17-760A-114A-9C74-44340CB7F14C}" type="slidenum">
              <a:rPr lang="en-US" smtClean="0"/>
              <a:t>‹#›</a:t>
            </a:fld>
            <a:endParaRPr lang="en-US"/>
          </a:p>
        </p:txBody>
      </p:sp>
    </p:spTree>
    <p:extLst>
      <p:ext uri="{BB962C8B-B14F-4D97-AF65-F5344CB8AC3E}">
        <p14:creationId xmlns:p14="http://schemas.microsoft.com/office/powerpoint/2010/main" val="1963010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neuropsychology.github.io/NeuroKit/functions/ecg.html"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sleepdata.org/datasets/shhs/pages/13-hrv-analysis.md" TargetMode="External"/><Relationship Id="rId5" Type="http://schemas.openxmlformats.org/officeDocument/2006/relationships/hyperlink" Target="https://neuropsychology.github.io/NeuroKit/functions/ecg.html"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1F4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C00774-75BE-20B8-F5F3-C9C1A9988B0D}"/>
              </a:ext>
            </a:extLst>
          </p:cNvPr>
          <p:cNvPicPr>
            <a:picLocks noChangeAspect="1"/>
          </p:cNvPicPr>
          <p:nvPr/>
        </p:nvPicPr>
        <p:blipFill>
          <a:blip r:embed="rId2"/>
          <a:srcRect l="16129" t="10715" r="19936" b="15790"/>
          <a:stretch/>
        </p:blipFill>
        <p:spPr>
          <a:xfrm>
            <a:off x="0" y="0"/>
            <a:ext cx="2687424" cy="1737731"/>
          </a:xfrm>
          <a:prstGeom prst="rect">
            <a:avLst/>
          </a:prstGeom>
        </p:spPr>
      </p:pic>
      <p:sp>
        <p:nvSpPr>
          <p:cNvPr id="9" name="TextBox 8">
            <a:extLst>
              <a:ext uri="{FF2B5EF4-FFF2-40B4-BE49-F238E27FC236}">
                <a16:creationId xmlns:a16="http://schemas.microsoft.com/office/drawing/2014/main" id="{B768B7CB-2C0F-2604-8628-C3A793C0C2FF}"/>
              </a:ext>
            </a:extLst>
          </p:cNvPr>
          <p:cNvSpPr txBox="1"/>
          <p:nvPr/>
        </p:nvSpPr>
        <p:spPr>
          <a:xfrm>
            <a:off x="2687424" y="2781168"/>
            <a:ext cx="6358125" cy="2215991"/>
          </a:xfrm>
          <a:prstGeom prst="rect">
            <a:avLst/>
          </a:prstGeom>
          <a:noFill/>
        </p:spPr>
        <p:txBody>
          <a:bodyPr wrap="square" rtlCol="0">
            <a:spAutoFit/>
          </a:bodyPr>
          <a:lstStyle/>
          <a:p>
            <a:pPr algn="ctr"/>
            <a:r>
              <a:rPr lang="en-US" sz="2400" b="1" dirty="0" err="1">
                <a:solidFill>
                  <a:schemeClr val="bg1"/>
                </a:solidFill>
                <a:latin typeface="Helvetica" pitchFamily="2" charset="0"/>
              </a:rPr>
              <a:t>MoonLAIT</a:t>
            </a:r>
            <a:r>
              <a:rPr lang="en-US" sz="2400" b="1" dirty="0">
                <a:solidFill>
                  <a:schemeClr val="bg1"/>
                </a:solidFill>
                <a:latin typeface="Helvetica" pitchFamily="2" charset="0"/>
              </a:rPr>
              <a:t> – Leng Lab</a:t>
            </a:r>
          </a:p>
          <a:p>
            <a:pPr algn="ctr"/>
            <a:endParaRPr lang="en-US" sz="2400" b="1" dirty="0">
              <a:solidFill>
                <a:schemeClr val="bg1"/>
              </a:solidFill>
              <a:latin typeface="Helvetica" pitchFamily="2" charset="0"/>
            </a:endParaRPr>
          </a:p>
          <a:p>
            <a:pPr algn="ctr"/>
            <a:r>
              <a:rPr lang="en-US" sz="2400" b="1" dirty="0">
                <a:solidFill>
                  <a:schemeClr val="bg1"/>
                </a:solidFill>
                <a:latin typeface="Helvetica" pitchFamily="2" charset="0"/>
              </a:rPr>
              <a:t>Interview for Research Data Analyst</a:t>
            </a:r>
          </a:p>
          <a:p>
            <a:pPr algn="ctr"/>
            <a:r>
              <a:rPr lang="en-US" sz="2400" b="1" dirty="0">
                <a:solidFill>
                  <a:schemeClr val="bg1"/>
                </a:solidFill>
                <a:latin typeface="Helvetica" pitchFamily="2" charset="0"/>
              </a:rPr>
              <a:t>Alice Albrecht</a:t>
            </a:r>
          </a:p>
          <a:p>
            <a:pPr algn="ctr"/>
            <a:r>
              <a:rPr lang="en-US" sz="2400" b="1" dirty="0">
                <a:solidFill>
                  <a:schemeClr val="bg1"/>
                </a:solidFill>
                <a:effectLst/>
                <a:latin typeface="Helvetica" pitchFamily="2" charset="0"/>
              </a:rPr>
              <a:t>February 4th, 2025</a:t>
            </a:r>
            <a:br>
              <a:rPr lang="en-US" dirty="0"/>
            </a:br>
            <a:endParaRPr lang="en-US" dirty="0"/>
          </a:p>
        </p:txBody>
      </p:sp>
      <p:pic>
        <p:nvPicPr>
          <p:cNvPr id="13" name="Picture 12" descr="A logo with text on it&#10;&#10;AI-generated content may be incorrect.">
            <a:extLst>
              <a:ext uri="{FF2B5EF4-FFF2-40B4-BE49-F238E27FC236}">
                <a16:creationId xmlns:a16="http://schemas.microsoft.com/office/drawing/2014/main" id="{0DAE6F4D-D4CC-6233-6C1C-ABF0EC259651}"/>
              </a:ext>
            </a:extLst>
          </p:cNvPr>
          <p:cNvPicPr>
            <a:picLocks noChangeAspect="1"/>
          </p:cNvPicPr>
          <p:nvPr/>
        </p:nvPicPr>
        <p:blipFill>
          <a:blip r:embed="rId3"/>
          <a:srcRect l="35131" t="-683" r="37573" b="34263"/>
          <a:stretch/>
        </p:blipFill>
        <p:spPr>
          <a:xfrm>
            <a:off x="10389535" y="0"/>
            <a:ext cx="1802465" cy="1958453"/>
          </a:xfrm>
          <a:prstGeom prst="rect">
            <a:avLst/>
          </a:prstGeom>
        </p:spPr>
      </p:pic>
    </p:spTree>
    <p:extLst>
      <p:ext uri="{BB962C8B-B14F-4D97-AF65-F5344CB8AC3E}">
        <p14:creationId xmlns:p14="http://schemas.microsoft.com/office/powerpoint/2010/main" val="562881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8939D-D347-4BAB-F820-23E9E2F5C2F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199C70D-28CD-185B-EDC6-3FE11E93B968}"/>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bg1"/>
                </a:solidFill>
                <a:effectLst/>
                <a:latin typeface="Helvetica" pitchFamily="2" charset="0"/>
              </a:rPr>
              <a:t>Poincaré</a:t>
            </a:r>
            <a:r>
              <a:rPr lang="en-US" sz="2400" b="1" dirty="0">
                <a:solidFill>
                  <a:schemeClr val="bg1"/>
                </a:solidFill>
                <a:effectLst/>
                <a:latin typeface="Helvetica" pitchFamily="2" charset="0"/>
              </a:rPr>
              <a:t> Plot and Non-Linear HRV Metrics </a:t>
            </a:r>
            <a:endParaRPr lang="en-US" sz="2400" dirty="0">
              <a:solidFill>
                <a:schemeClr val="bg1"/>
              </a:solidFill>
              <a:effectLst/>
              <a:latin typeface="Helvetica" pitchFamily="2" charset="0"/>
            </a:endParaRPr>
          </a:p>
        </p:txBody>
      </p:sp>
      <p:sp>
        <p:nvSpPr>
          <p:cNvPr id="4" name="Rectangle 3">
            <a:extLst>
              <a:ext uri="{FF2B5EF4-FFF2-40B4-BE49-F238E27FC236}">
                <a16:creationId xmlns:a16="http://schemas.microsoft.com/office/drawing/2014/main" id="{143E2A4B-0110-2E08-D0B5-CE2A3030654F}"/>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E92F379-07AB-1223-43A3-0DFCC4657905}"/>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4D2426F2-D852-51AA-2557-597431893299}"/>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F2EE45B0-576F-3661-2D7D-356EACF10556}"/>
              </a:ext>
            </a:extLst>
          </p:cNvPr>
          <p:cNvPicPr>
            <a:picLocks noChangeAspect="1"/>
          </p:cNvPicPr>
          <p:nvPr/>
        </p:nvPicPr>
        <p:blipFill>
          <a:blip r:embed="rId4"/>
          <a:srcRect l="35131" t="-683" r="37573" b="34263"/>
          <a:stretch/>
        </p:blipFill>
        <p:spPr>
          <a:xfrm>
            <a:off x="1407590" y="5947830"/>
            <a:ext cx="837676" cy="910170"/>
          </a:xfrm>
          <a:prstGeom prst="rect">
            <a:avLst/>
          </a:prstGeom>
        </p:spPr>
      </p:pic>
      <p:pic>
        <p:nvPicPr>
          <p:cNvPr id="6" name="Picture 5" descr="A diagram of a graph&#10;&#10;AI-generated content may be incorrect.">
            <a:extLst>
              <a:ext uri="{FF2B5EF4-FFF2-40B4-BE49-F238E27FC236}">
                <a16:creationId xmlns:a16="http://schemas.microsoft.com/office/drawing/2014/main" id="{36F6E60C-9E25-7A99-4741-77AC2D68020E}"/>
              </a:ext>
            </a:extLst>
          </p:cNvPr>
          <p:cNvPicPr>
            <a:picLocks noChangeAspect="1"/>
          </p:cNvPicPr>
          <p:nvPr/>
        </p:nvPicPr>
        <p:blipFill>
          <a:blip r:embed="rId5"/>
          <a:stretch>
            <a:fillRect/>
          </a:stretch>
        </p:blipFill>
        <p:spPr>
          <a:xfrm>
            <a:off x="331757" y="975493"/>
            <a:ext cx="4928942" cy="4928942"/>
          </a:xfrm>
          <a:prstGeom prst="rect">
            <a:avLst/>
          </a:prstGeom>
        </p:spPr>
      </p:pic>
      <p:sp>
        <p:nvSpPr>
          <p:cNvPr id="2" name="Rounded Rectangle 1">
            <a:extLst>
              <a:ext uri="{FF2B5EF4-FFF2-40B4-BE49-F238E27FC236}">
                <a16:creationId xmlns:a16="http://schemas.microsoft.com/office/drawing/2014/main" id="{13B1FE75-EB3A-97C1-9C80-AE82EF0F0E33}"/>
              </a:ext>
            </a:extLst>
          </p:cNvPr>
          <p:cNvSpPr/>
          <p:nvPr/>
        </p:nvSpPr>
        <p:spPr>
          <a:xfrm>
            <a:off x="8822856" y="3624831"/>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BB4002"/>
                </a:solidFill>
                <a:effectLst/>
                <a:latin typeface="Helvetica" pitchFamily="2" charset="0"/>
              </a:rPr>
              <a:t>SD2 (Long-Term HRV)</a:t>
            </a:r>
            <a:br>
              <a:rPr lang="en-US" sz="1400" b="1" dirty="0">
                <a:solidFill>
                  <a:srgbClr val="BB4002"/>
                </a:solidFill>
                <a:latin typeface="Helvetica" pitchFamily="2" charset="0"/>
              </a:rPr>
            </a:br>
            <a:r>
              <a:rPr lang="en-US" sz="1400" dirty="0">
                <a:solidFill>
                  <a:schemeClr val="bg1"/>
                </a:solidFill>
                <a:effectLst/>
                <a:latin typeface="Helvetica" pitchFamily="2" charset="0"/>
              </a:rPr>
              <a:t> Represents </a:t>
            </a:r>
            <a:r>
              <a:rPr lang="en-US" sz="1400" b="1" dirty="0">
                <a:solidFill>
                  <a:schemeClr val="bg1"/>
                </a:solidFill>
                <a:effectLst/>
                <a:latin typeface="Helvetica" pitchFamily="2" charset="0"/>
              </a:rPr>
              <a:t>both sympathetic and parasympathetic influences</a:t>
            </a:r>
            <a:r>
              <a:rPr lang="en-US" sz="1400" dirty="0">
                <a:solidFill>
                  <a:schemeClr val="bg1"/>
                </a:solidFill>
                <a:effectLst/>
                <a:latin typeface="Helvetica" pitchFamily="2" charset="0"/>
              </a:rPr>
              <a:t> over longer time scales.</a:t>
            </a:r>
          </a:p>
        </p:txBody>
      </p:sp>
      <p:sp>
        <p:nvSpPr>
          <p:cNvPr id="7" name="Rounded Rectangle 6">
            <a:extLst>
              <a:ext uri="{FF2B5EF4-FFF2-40B4-BE49-F238E27FC236}">
                <a16:creationId xmlns:a16="http://schemas.microsoft.com/office/drawing/2014/main" id="{F801A554-B394-58E0-EF7C-A88BEAE2C5CB}"/>
              </a:ext>
            </a:extLst>
          </p:cNvPr>
          <p:cNvSpPr/>
          <p:nvPr/>
        </p:nvSpPr>
        <p:spPr>
          <a:xfrm>
            <a:off x="5448395" y="3624831"/>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1400" dirty="0">
                <a:solidFill>
                  <a:srgbClr val="BB4002"/>
                </a:solidFill>
                <a:effectLst/>
                <a:latin typeface="Helvetica" pitchFamily="2" charset="0"/>
              </a:rPr>
              <a:t> </a:t>
            </a:r>
            <a:r>
              <a:rPr lang="en-US" sz="1400" b="1" dirty="0">
                <a:solidFill>
                  <a:srgbClr val="BB4002"/>
                </a:solidFill>
                <a:effectLst/>
                <a:latin typeface="Helvetica" pitchFamily="2" charset="0"/>
              </a:rPr>
              <a:t>SD1 (Short-Term HRV)</a:t>
            </a:r>
            <a:br>
              <a:rPr lang="en-US" sz="1400" b="1" dirty="0">
                <a:solidFill>
                  <a:srgbClr val="BB4002"/>
                </a:solidFill>
                <a:latin typeface="Helvetica" pitchFamily="2" charset="0"/>
              </a:rPr>
            </a:br>
            <a:r>
              <a:rPr lang="en-US" sz="1400" dirty="0">
                <a:solidFill>
                  <a:schemeClr val="bg1"/>
                </a:solidFill>
                <a:effectLst/>
                <a:latin typeface="Helvetica" pitchFamily="2" charset="0"/>
              </a:rPr>
              <a:t>Reflects </a:t>
            </a:r>
            <a:r>
              <a:rPr lang="en-US" sz="1400" b="1" dirty="0">
                <a:solidFill>
                  <a:schemeClr val="bg1"/>
                </a:solidFill>
                <a:effectLst/>
                <a:latin typeface="Helvetica" pitchFamily="2" charset="0"/>
              </a:rPr>
              <a:t>short-term variability</a:t>
            </a:r>
            <a:r>
              <a:rPr lang="en-US" sz="1400" dirty="0">
                <a:solidFill>
                  <a:schemeClr val="bg1"/>
                </a:solidFill>
                <a:effectLst/>
                <a:latin typeface="Helvetica" pitchFamily="2" charset="0"/>
              </a:rPr>
              <a:t> and </a:t>
            </a:r>
            <a:r>
              <a:rPr lang="en-US" sz="1400" b="1" dirty="0">
                <a:solidFill>
                  <a:schemeClr val="bg1"/>
                </a:solidFill>
                <a:effectLst/>
                <a:latin typeface="Helvetica" pitchFamily="2" charset="0"/>
              </a:rPr>
              <a:t>parasympathetic activity</a:t>
            </a:r>
            <a:r>
              <a:rPr lang="en-US" sz="1400" dirty="0">
                <a:solidFill>
                  <a:schemeClr val="bg1"/>
                </a:solidFill>
                <a:effectLst/>
                <a:latin typeface="Helvetica" pitchFamily="2" charset="0"/>
              </a:rPr>
              <a:t>.</a:t>
            </a:r>
          </a:p>
        </p:txBody>
      </p:sp>
      <p:sp>
        <p:nvSpPr>
          <p:cNvPr id="9" name="TextBox 8">
            <a:extLst>
              <a:ext uri="{FF2B5EF4-FFF2-40B4-BE49-F238E27FC236}">
                <a16:creationId xmlns:a16="http://schemas.microsoft.com/office/drawing/2014/main" id="{0E788CEB-76F3-D1C6-822E-99CBCFE11EEF}"/>
              </a:ext>
            </a:extLst>
          </p:cNvPr>
          <p:cNvSpPr txBox="1"/>
          <p:nvPr/>
        </p:nvSpPr>
        <p:spPr>
          <a:xfrm>
            <a:off x="5622578" y="2281053"/>
            <a:ext cx="6400555" cy="954107"/>
          </a:xfrm>
          <a:prstGeom prst="rect">
            <a:avLst/>
          </a:prstGeom>
          <a:noFill/>
        </p:spPr>
        <p:txBody>
          <a:bodyPr wrap="square" rtlCol="0">
            <a:spAutoFit/>
          </a:bodyPr>
          <a:lstStyle/>
          <a:p>
            <a:pPr marL="285750" indent="-285750">
              <a:buFont typeface="Wingdings" pitchFamily="2" charset="2"/>
              <a:buChar char="Ø"/>
            </a:pPr>
            <a:r>
              <a:rPr lang="en-US" sz="1400" dirty="0">
                <a:solidFill>
                  <a:srgbClr val="0E0E0E"/>
                </a:solidFill>
                <a:effectLst/>
                <a:latin typeface="Helvetica" pitchFamily="2" charset="0"/>
              </a:rPr>
              <a:t>The </a:t>
            </a:r>
            <a:r>
              <a:rPr lang="en-US" sz="1400" b="1" dirty="0" err="1">
                <a:solidFill>
                  <a:srgbClr val="0E0E0E"/>
                </a:solidFill>
                <a:effectLst/>
                <a:latin typeface="Helvetica" pitchFamily="2" charset="0"/>
              </a:rPr>
              <a:t>Poincaré</a:t>
            </a:r>
            <a:r>
              <a:rPr lang="en-US" sz="1400" b="1" dirty="0">
                <a:solidFill>
                  <a:srgbClr val="0E0E0E"/>
                </a:solidFill>
                <a:effectLst/>
                <a:latin typeface="Helvetica" pitchFamily="2" charset="0"/>
              </a:rPr>
              <a:t> plot</a:t>
            </a:r>
            <a:r>
              <a:rPr lang="en-US" sz="1400" dirty="0">
                <a:solidFill>
                  <a:srgbClr val="0E0E0E"/>
                </a:solidFill>
                <a:effectLst/>
                <a:latin typeface="Helvetica" pitchFamily="2" charset="0"/>
              </a:rPr>
              <a:t> visualizes the relationship between successive </a:t>
            </a:r>
            <a:r>
              <a:rPr lang="en-US" sz="1400" b="1" dirty="0">
                <a:solidFill>
                  <a:srgbClr val="0E0E0E"/>
                </a:solidFill>
                <a:effectLst/>
                <a:latin typeface="Helvetica" pitchFamily="2" charset="0"/>
              </a:rPr>
              <a:t>NN intervals</a:t>
            </a:r>
            <a:r>
              <a:rPr lang="en-US" sz="1400" dirty="0">
                <a:solidFill>
                  <a:srgbClr val="0E0E0E"/>
                </a:solidFill>
                <a:effectLst/>
                <a:latin typeface="Helvetica" pitchFamily="2" charset="0"/>
              </a:rPr>
              <a:t>, showing nonlinear HRV patterns not captured by linear methods.</a:t>
            </a:r>
          </a:p>
          <a:p>
            <a:pPr marL="285750" indent="-285750">
              <a:buFont typeface="Wingdings" pitchFamily="2" charset="2"/>
              <a:buChar char="Ø"/>
            </a:pPr>
            <a:endParaRPr lang="en-US" sz="1400" dirty="0">
              <a:solidFill>
                <a:srgbClr val="0E0E0E"/>
              </a:solidFill>
              <a:effectLst/>
              <a:latin typeface="Helvetica" pitchFamily="2" charset="0"/>
            </a:endParaRPr>
          </a:p>
          <a:p>
            <a:pPr marL="285750" indent="-285750">
              <a:buFont typeface="Wingdings" pitchFamily="2" charset="2"/>
              <a:buChar char="Ø"/>
            </a:pPr>
            <a:r>
              <a:rPr lang="en-US" sz="1400" dirty="0">
                <a:solidFill>
                  <a:srgbClr val="0E0E0E"/>
                </a:solidFill>
                <a:effectLst/>
                <a:latin typeface="Helvetica" pitchFamily="2" charset="0"/>
              </a:rPr>
              <a:t>The ellipse illustrate the direction and strength of these HRV components.</a:t>
            </a:r>
          </a:p>
        </p:txBody>
      </p:sp>
      <p:sp>
        <p:nvSpPr>
          <p:cNvPr id="12" name="TextBox 11">
            <a:extLst>
              <a:ext uri="{FF2B5EF4-FFF2-40B4-BE49-F238E27FC236}">
                <a16:creationId xmlns:a16="http://schemas.microsoft.com/office/drawing/2014/main" id="{43CE3BDE-DBF3-EF20-0B12-97D6E716B124}"/>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spTree>
    <p:extLst>
      <p:ext uri="{BB962C8B-B14F-4D97-AF65-F5344CB8AC3E}">
        <p14:creationId xmlns:p14="http://schemas.microsoft.com/office/powerpoint/2010/main" val="2784073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71F8E-DF17-EEAE-4EDA-33A93EC98D5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8818EC58-80A2-4CB5-CD6C-8328F9FCE78B}"/>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Helvetica" pitchFamily="2" charset="0"/>
              </a:rPr>
              <a:t>All metrics used for Survival Analysis</a:t>
            </a:r>
          </a:p>
        </p:txBody>
      </p:sp>
      <p:sp>
        <p:nvSpPr>
          <p:cNvPr id="4" name="Rectangle 3">
            <a:extLst>
              <a:ext uri="{FF2B5EF4-FFF2-40B4-BE49-F238E27FC236}">
                <a16:creationId xmlns:a16="http://schemas.microsoft.com/office/drawing/2014/main" id="{B4781120-41FB-2F64-CB40-C4337C45C5D7}"/>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6E3AAA9-BDA8-DCB9-77C1-9900632A7587}"/>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2F133A6F-E7F1-91BE-C03E-738DCCB03C12}"/>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317506C1-1FD9-3B90-C551-D5BC1FA7C0DB}"/>
              </a:ext>
            </a:extLst>
          </p:cNvPr>
          <p:cNvPicPr>
            <a:picLocks noChangeAspect="1"/>
          </p:cNvPicPr>
          <p:nvPr/>
        </p:nvPicPr>
        <p:blipFill>
          <a:blip r:embed="rId4"/>
          <a:srcRect l="35131" t="-683" r="37573" b="34263"/>
          <a:stretch/>
        </p:blipFill>
        <p:spPr>
          <a:xfrm>
            <a:off x="1407590" y="5947830"/>
            <a:ext cx="837676" cy="910170"/>
          </a:xfrm>
          <a:prstGeom prst="rect">
            <a:avLst/>
          </a:prstGeom>
        </p:spPr>
      </p:pic>
      <p:grpSp>
        <p:nvGrpSpPr>
          <p:cNvPr id="6" name="Group 5">
            <a:extLst>
              <a:ext uri="{FF2B5EF4-FFF2-40B4-BE49-F238E27FC236}">
                <a16:creationId xmlns:a16="http://schemas.microsoft.com/office/drawing/2014/main" id="{E3B56FEA-E66C-877F-1CE7-CBB1DF6814E1}"/>
              </a:ext>
            </a:extLst>
          </p:cNvPr>
          <p:cNvGrpSpPr/>
          <p:nvPr/>
        </p:nvGrpSpPr>
        <p:grpSpPr>
          <a:xfrm>
            <a:off x="631449" y="1035983"/>
            <a:ext cx="11438633" cy="3462626"/>
            <a:chOff x="279760" y="1578805"/>
            <a:chExt cx="13416999" cy="3496490"/>
          </a:xfrm>
        </p:grpSpPr>
        <p:sp>
          <p:nvSpPr>
            <p:cNvPr id="2" name="Rounded Rectangle 1">
              <a:extLst>
                <a:ext uri="{FF2B5EF4-FFF2-40B4-BE49-F238E27FC236}">
                  <a16:creationId xmlns:a16="http://schemas.microsoft.com/office/drawing/2014/main" id="{092BD4E3-F159-8FFB-EEB9-C2C8DAEBCCD3}"/>
                </a:ext>
              </a:extLst>
            </p:cNvPr>
            <p:cNvSpPr/>
            <p:nvPr/>
          </p:nvSpPr>
          <p:spPr>
            <a:xfrm>
              <a:off x="279760" y="1595282"/>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1000" dirty="0">
                  <a:solidFill>
                    <a:srgbClr val="E0852C"/>
                  </a:solidFill>
                  <a:effectLst/>
                  <a:latin typeface="Helvetica" pitchFamily="2" charset="0"/>
                </a:rPr>
                <a:t> </a:t>
              </a:r>
              <a:r>
                <a:rPr lang="en-US" sz="1000" b="1" dirty="0">
                  <a:solidFill>
                    <a:srgbClr val="BB4002"/>
                  </a:solidFill>
                  <a:effectLst/>
                  <a:latin typeface="Helvetica" pitchFamily="2" charset="0"/>
                </a:rPr>
                <a:t>ULF (Ultra-Low Frequency, &lt;0.003 Hz)</a:t>
              </a:r>
              <a:br>
                <a:rPr lang="en-US" sz="1000" b="1" dirty="0">
                  <a:solidFill>
                    <a:srgbClr val="BB4002"/>
                  </a:solidFill>
                  <a:effectLst/>
                  <a:latin typeface="Helvetica" pitchFamily="2" charset="0"/>
                </a:rPr>
              </a:br>
              <a:r>
                <a:rPr lang="en-US" sz="1000" dirty="0">
                  <a:solidFill>
                    <a:schemeClr val="bg1"/>
                  </a:solidFill>
                  <a:effectLst/>
                  <a:latin typeface="Helvetica" pitchFamily="2" charset="0"/>
                </a:rPr>
                <a:t>Very slow HRV changes, linked to long-term </a:t>
              </a:r>
              <a:r>
                <a:rPr lang="en-US" sz="1000" b="1" dirty="0">
                  <a:solidFill>
                    <a:schemeClr val="bg1"/>
                  </a:solidFill>
                  <a:effectLst/>
                  <a:latin typeface="Helvetica" pitchFamily="2" charset="0"/>
                </a:rPr>
                <a:t>circadian and metabolic regulation</a:t>
              </a:r>
              <a:r>
                <a:rPr lang="en-US" sz="1000" dirty="0">
                  <a:solidFill>
                    <a:schemeClr val="bg1"/>
                  </a:solidFill>
                  <a:effectLst/>
                  <a:latin typeface="Helvetica" pitchFamily="2" charset="0"/>
                </a:rPr>
                <a:t>.</a:t>
              </a:r>
            </a:p>
          </p:txBody>
        </p:sp>
        <p:sp>
          <p:nvSpPr>
            <p:cNvPr id="3" name="Rounded Rectangle 2">
              <a:extLst>
                <a:ext uri="{FF2B5EF4-FFF2-40B4-BE49-F238E27FC236}">
                  <a16:creationId xmlns:a16="http://schemas.microsoft.com/office/drawing/2014/main" id="{632738CD-EE9B-C677-CAC8-A82C4064852B}"/>
                </a:ext>
              </a:extLst>
            </p:cNvPr>
            <p:cNvSpPr/>
            <p:nvPr/>
          </p:nvSpPr>
          <p:spPr>
            <a:xfrm>
              <a:off x="279760" y="2785785"/>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BB4002"/>
                  </a:solidFill>
                  <a:effectLst/>
                  <a:latin typeface="Helvetica" pitchFamily="2" charset="0"/>
                </a:rPr>
                <a:t>VLF (Very-Low Frequency, 0.003–0.04 Hz)</a:t>
              </a:r>
              <a:br>
                <a:rPr lang="en-US" sz="1000" b="1" dirty="0">
                  <a:solidFill>
                    <a:srgbClr val="BB4002"/>
                  </a:solidFill>
                  <a:effectLst/>
                  <a:latin typeface="Helvetica" pitchFamily="2" charset="0"/>
                </a:rPr>
              </a:br>
              <a:r>
                <a:rPr lang="en-US" sz="1000" dirty="0">
                  <a:solidFill>
                    <a:schemeClr val="bg1"/>
                  </a:solidFill>
                  <a:effectLst/>
                  <a:latin typeface="Helvetica" pitchFamily="2" charset="0"/>
                </a:rPr>
                <a:t>Associated with </a:t>
              </a:r>
              <a:r>
                <a:rPr lang="en-US" sz="1000" b="1" dirty="0">
                  <a:solidFill>
                    <a:schemeClr val="bg1"/>
                  </a:solidFill>
                  <a:effectLst/>
                  <a:latin typeface="Helvetica" pitchFamily="2" charset="0"/>
                </a:rPr>
                <a:t>thermoregulation, hormonal activity, and vagal tone</a:t>
              </a:r>
              <a:r>
                <a:rPr lang="en-US" sz="1000" dirty="0">
                  <a:solidFill>
                    <a:schemeClr val="bg1"/>
                  </a:solidFill>
                  <a:effectLst/>
                  <a:latin typeface="Helvetica" pitchFamily="2" charset="0"/>
                </a:rPr>
                <a:t>.</a:t>
              </a:r>
            </a:p>
          </p:txBody>
        </p:sp>
        <p:sp>
          <p:nvSpPr>
            <p:cNvPr id="7" name="Rounded Rectangle 6">
              <a:extLst>
                <a:ext uri="{FF2B5EF4-FFF2-40B4-BE49-F238E27FC236}">
                  <a16:creationId xmlns:a16="http://schemas.microsoft.com/office/drawing/2014/main" id="{7DE00E97-2C48-25D9-4725-B33A18FEBFB1}"/>
                </a:ext>
              </a:extLst>
            </p:cNvPr>
            <p:cNvSpPr/>
            <p:nvPr/>
          </p:nvSpPr>
          <p:spPr>
            <a:xfrm>
              <a:off x="279760" y="3988294"/>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BB4002"/>
                  </a:solidFill>
                  <a:effectLst/>
                  <a:latin typeface="Helvetica" pitchFamily="2" charset="0"/>
                </a:rPr>
                <a:t>LF (Low Frequency, 0.04–0.15 Hz)</a:t>
              </a:r>
              <a:br>
                <a:rPr lang="en-US" sz="1000" b="1" dirty="0">
                  <a:solidFill>
                    <a:srgbClr val="BB4002"/>
                  </a:solidFill>
                  <a:effectLst/>
                  <a:latin typeface="Helvetica" pitchFamily="2" charset="0"/>
                </a:rPr>
              </a:br>
              <a:r>
                <a:rPr lang="en-US" sz="1000" dirty="0">
                  <a:solidFill>
                    <a:schemeClr val="bg1"/>
                  </a:solidFill>
                  <a:effectLst/>
                  <a:latin typeface="Helvetica" pitchFamily="2" charset="0"/>
                </a:rPr>
                <a:t>Reflects a mix of </a:t>
              </a:r>
              <a:r>
                <a:rPr lang="en-US" sz="1000" b="1" dirty="0">
                  <a:solidFill>
                    <a:schemeClr val="bg1"/>
                  </a:solidFill>
                  <a:effectLst/>
                  <a:latin typeface="Helvetica" pitchFamily="2" charset="0"/>
                </a:rPr>
                <a:t>sympathetic and parasympathetic activity</a:t>
              </a:r>
              <a:r>
                <a:rPr lang="en-US" sz="1000" dirty="0">
                  <a:solidFill>
                    <a:schemeClr val="bg1"/>
                  </a:solidFill>
                  <a:effectLst/>
                  <a:latin typeface="Helvetica" pitchFamily="2" charset="0"/>
                </a:rPr>
                <a:t>; often linked to blood pressure regulation.</a:t>
              </a:r>
            </a:p>
          </p:txBody>
        </p:sp>
        <p:sp>
          <p:nvSpPr>
            <p:cNvPr id="9" name="Rounded Rectangle 8">
              <a:extLst>
                <a:ext uri="{FF2B5EF4-FFF2-40B4-BE49-F238E27FC236}">
                  <a16:creationId xmlns:a16="http://schemas.microsoft.com/office/drawing/2014/main" id="{D67A5FA1-3AF6-3F4C-B073-02EED4DD58EB}"/>
                </a:ext>
              </a:extLst>
            </p:cNvPr>
            <p:cNvSpPr/>
            <p:nvPr/>
          </p:nvSpPr>
          <p:spPr>
            <a:xfrm>
              <a:off x="3671181" y="3988294"/>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BB4002"/>
                  </a:solidFill>
                  <a:effectLst/>
                  <a:latin typeface="Helvetica" pitchFamily="2" charset="0"/>
                </a:rPr>
                <a:t>LF/HF Ratio</a:t>
              </a:r>
              <a:br>
                <a:rPr lang="en-US" sz="1000" b="1" dirty="0">
                  <a:solidFill>
                    <a:schemeClr val="bg1"/>
                  </a:solidFill>
                  <a:effectLst/>
                  <a:latin typeface="Helvetica" pitchFamily="2" charset="0"/>
                </a:rPr>
              </a:br>
              <a:r>
                <a:rPr lang="en-US" sz="1000" dirty="0">
                  <a:solidFill>
                    <a:schemeClr val="bg1"/>
                  </a:solidFill>
                  <a:effectLst/>
                  <a:latin typeface="Helvetica" pitchFamily="2" charset="0"/>
                </a:rPr>
                <a:t>Balance between sympathetic and parasympathetic activity, used as indicator of autonomic nervous system modulation.</a:t>
              </a:r>
            </a:p>
          </p:txBody>
        </p:sp>
        <p:sp>
          <p:nvSpPr>
            <p:cNvPr id="12" name="Rounded Rectangle 11">
              <a:extLst>
                <a:ext uri="{FF2B5EF4-FFF2-40B4-BE49-F238E27FC236}">
                  <a16:creationId xmlns:a16="http://schemas.microsoft.com/office/drawing/2014/main" id="{201ACC1C-0827-0073-9575-85564DAD53F5}"/>
                </a:ext>
              </a:extLst>
            </p:cNvPr>
            <p:cNvSpPr/>
            <p:nvPr/>
          </p:nvSpPr>
          <p:spPr>
            <a:xfrm>
              <a:off x="3671181" y="1595282"/>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BB4002"/>
                  </a:solidFill>
                  <a:effectLst/>
                  <a:latin typeface="Helvetica" pitchFamily="2" charset="0"/>
                </a:rPr>
                <a:t>HF (High Frequency, 0.15–0.4 Hz)</a:t>
              </a:r>
              <a:br>
                <a:rPr lang="en-US" sz="1000" b="1" dirty="0">
                  <a:solidFill>
                    <a:srgbClr val="BB4002"/>
                  </a:solidFill>
                  <a:effectLst/>
                  <a:latin typeface="Helvetica" pitchFamily="2" charset="0"/>
                </a:rPr>
              </a:br>
              <a:r>
                <a:rPr lang="en-US" sz="1000" b="1" dirty="0">
                  <a:solidFill>
                    <a:schemeClr val="bg1"/>
                  </a:solidFill>
                  <a:effectLst/>
                  <a:latin typeface="Helvetica" pitchFamily="2" charset="0"/>
                </a:rPr>
                <a:t>R</a:t>
              </a:r>
              <a:r>
                <a:rPr lang="en-US" sz="1000" dirty="0">
                  <a:solidFill>
                    <a:schemeClr val="bg1"/>
                  </a:solidFill>
                  <a:effectLst/>
                  <a:latin typeface="Helvetica" pitchFamily="2" charset="0"/>
                </a:rPr>
                <a:t>epresents </a:t>
              </a:r>
              <a:r>
                <a:rPr lang="en-US" sz="1000" b="1" dirty="0">
                  <a:solidFill>
                    <a:schemeClr val="bg1"/>
                  </a:solidFill>
                  <a:effectLst/>
                  <a:latin typeface="Helvetica" pitchFamily="2" charset="0"/>
                </a:rPr>
                <a:t>parasympathetic (vagal) activity</a:t>
              </a:r>
              <a:r>
                <a:rPr lang="en-US" sz="1000" dirty="0">
                  <a:solidFill>
                    <a:schemeClr val="bg1"/>
                  </a:solidFill>
                  <a:effectLst/>
                  <a:latin typeface="Helvetica" pitchFamily="2" charset="0"/>
                </a:rPr>
                <a:t>, closely tied to breathing rate.</a:t>
              </a:r>
            </a:p>
          </p:txBody>
        </p:sp>
        <p:sp>
          <p:nvSpPr>
            <p:cNvPr id="13" name="Rounded Rectangle 12">
              <a:extLst>
                <a:ext uri="{FF2B5EF4-FFF2-40B4-BE49-F238E27FC236}">
                  <a16:creationId xmlns:a16="http://schemas.microsoft.com/office/drawing/2014/main" id="{0D11F970-DA86-0EFF-9378-EC3D2AFB9345}"/>
                </a:ext>
              </a:extLst>
            </p:cNvPr>
            <p:cNvSpPr/>
            <p:nvPr/>
          </p:nvSpPr>
          <p:spPr>
            <a:xfrm>
              <a:off x="3671181" y="2785785"/>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BB4002"/>
                  </a:solidFill>
                  <a:effectLst/>
                  <a:latin typeface="Helvetica" pitchFamily="2" charset="0"/>
                </a:rPr>
                <a:t>VHF (Very-High Frequency, &gt;0.4 Hz)</a:t>
              </a:r>
              <a:br>
                <a:rPr lang="en-US" sz="1000" b="1" dirty="0">
                  <a:solidFill>
                    <a:srgbClr val="BB4002"/>
                  </a:solidFill>
                  <a:effectLst/>
                  <a:latin typeface="Helvetica" pitchFamily="2" charset="0"/>
                </a:rPr>
              </a:br>
              <a:r>
                <a:rPr lang="en-US" sz="1000" dirty="0">
                  <a:solidFill>
                    <a:schemeClr val="bg1"/>
                  </a:solidFill>
                  <a:effectLst/>
                  <a:latin typeface="Helvetica" pitchFamily="2" charset="0"/>
                </a:rPr>
                <a:t>Less commonly analyzed, potentially related to </a:t>
              </a:r>
              <a:r>
                <a:rPr lang="en-US" sz="1000" b="1" dirty="0">
                  <a:solidFill>
                    <a:schemeClr val="bg1"/>
                  </a:solidFill>
                  <a:effectLst/>
                  <a:latin typeface="Helvetica" pitchFamily="2" charset="0"/>
                </a:rPr>
                <a:t>mechanical cardiac processes</a:t>
              </a:r>
              <a:r>
                <a:rPr lang="en-US" sz="1000" dirty="0">
                  <a:solidFill>
                    <a:schemeClr val="bg1"/>
                  </a:solidFill>
                  <a:effectLst/>
                  <a:latin typeface="Helvetica" pitchFamily="2" charset="0"/>
                </a:rPr>
                <a:t>.</a:t>
              </a:r>
            </a:p>
          </p:txBody>
        </p:sp>
        <p:sp>
          <p:nvSpPr>
            <p:cNvPr id="19" name="Rounded Rectangle 18">
              <a:extLst>
                <a:ext uri="{FF2B5EF4-FFF2-40B4-BE49-F238E27FC236}">
                  <a16:creationId xmlns:a16="http://schemas.microsoft.com/office/drawing/2014/main" id="{6F00E2C6-3A12-35B4-7D2F-96169E207704}"/>
                </a:ext>
              </a:extLst>
            </p:cNvPr>
            <p:cNvSpPr/>
            <p:nvPr/>
          </p:nvSpPr>
          <p:spPr>
            <a:xfrm>
              <a:off x="7062602" y="1586509"/>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BB4002"/>
                  </a:solidFill>
                  <a:effectLst/>
                  <a:latin typeface="Helvetica" pitchFamily="2" charset="0"/>
                </a:rPr>
                <a:t>AVNN (Average NN Interval)</a:t>
              </a:r>
              <a:r>
                <a:rPr lang="en-US" sz="1000" dirty="0">
                  <a:solidFill>
                    <a:srgbClr val="BB4002"/>
                  </a:solidFill>
                  <a:effectLst/>
                  <a:latin typeface="Helvetica" pitchFamily="2" charset="0"/>
                </a:rPr>
                <a:t> </a:t>
              </a:r>
            </a:p>
            <a:p>
              <a:pPr algn="ctr"/>
              <a:r>
                <a:rPr lang="en-US" sz="1000" dirty="0">
                  <a:solidFill>
                    <a:schemeClr val="bg1"/>
                  </a:solidFill>
                  <a:effectLst/>
                  <a:latin typeface="Helvetica" pitchFamily="2" charset="0"/>
                </a:rPr>
                <a:t>Mean time in </a:t>
              </a:r>
              <a:r>
                <a:rPr lang="en-US" sz="1000" dirty="0" err="1">
                  <a:solidFill>
                    <a:schemeClr val="bg1"/>
                  </a:solidFill>
                  <a:effectLst/>
                  <a:latin typeface="Helvetica" pitchFamily="2" charset="0"/>
                </a:rPr>
                <a:t>ms</a:t>
              </a:r>
              <a:r>
                <a:rPr lang="en-US" sz="1000" dirty="0">
                  <a:solidFill>
                    <a:schemeClr val="bg1"/>
                  </a:solidFill>
                  <a:effectLst/>
                  <a:latin typeface="Helvetica" pitchFamily="2" charset="0"/>
                </a:rPr>
                <a:t> between successive </a:t>
              </a:r>
              <a:r>
                <a:rPr lang="en-US" sz="1000" b="1" dirty="0">
                  <a:solidFill>
                    <a:schemeClr val="bg1"/>
                  </a:solidFill>
                  <a:effectLst/>
                  <a:latin typeface="Helvetica" pitchFamily="2" charset="0"/>
                </a:rPr>
                <a:t>normal</a:t>
              </a:r>
              <a:r>
                <a:rPr lang="en-US" sz="1000" dirty="0">
                  <a:solidFill>
                    <a:schemeClr val="bg1"/>
                  </a:solidFill>
                  <a:effectLst/>
                  <a:latin typeface="Helvetica" pitchFamily="2" charset="0"/>
                </a:rPr>
                <a:t> R-peaks (NN intervals)</a:t>
              </a:r>
            </a:p>
          </p:txBody>
        </p:sp>
        <p:sp>
          <p:nvSpPr>
            <p:cNvPr id="20" name="Rounded Rectangle 19">
              <a:extLst>
                <a:ext uri="{FF2B5EF4-FFF2-40B4-BE49-F238E27FC236}">
                  <a16:creationId xmlns:a16="http://schemas.microsoft.com/office/drawing/2014/main" id="{9B452F09-5762-D3C6-38EB-3D8D61D7C324}"/>
                </a:ext>
              </a:extLst>
            </p:cNvPr>
            <p:cNvSpPr/>
            <p:nvPr/>
          </p:nvSpPr>
          <p:spPr>
            <a:xfrm>
              <a:off x="10415065" y="1578805"/>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BB4002"/>
                  </a:solidFill>
                  <a:effectLst/>
                  <a:latin typeface="Helvetica" pitchFamily="2" charset="0"/>
                </a:rPr>
                <a:t>SDNN(Standard Deviation </a:t>
              </a:r>
            </a:p>
            <a:p>
              <a:pPr algn="ctr"/>
              <a:r>
                <a:rPr lang="en-US" sz="1000" b="1" dirty="0">
                  <a:solidFill>
                    <a:srgbClr val="BB4002"/>
                  </a:solidFill>
                  <a:effectLst/>
                  <a:latin typeface="Helvetica" pitchFamily="2" charset="0"/>
                </a:rPr>
                <a:t>of NN Intervals)</a:t>
              </a:r>
              <a:r>
                <a:rPr lang="en-US" sz="1000" dirty="0">
                  <a:solidFill>
                    <a:srgbClr val="BB4002"/>
                  </a:solidFill>
                  <a:effectLst/>
                  <a:latin typeface="Helvetica" pitchFamily="2" charset="0"/>
                </a:rPr>
                <a:t> </a:t>
              </a:r>
            </a:p>
            <a:p>
              <a:pPr algn="ctr"/>
              <a:r>
                <a:rPr lang="en-US" sz="1000" dirty="0">
                  <a:solidFill>
                    <a:schemeClr val="bg1"/>
                  </a:solidFill>
                  <a:effectLst/>
                  <a:latin typeface="Helvetica" pitchFamily="2" charset="0"/>
                </a:rPr>
                <a:t>Measures overall HRV by quantifying </a:t>
              </a:r>
              <a:r>
                <a:rPr lang="en-US" sz="1000" b="1" dirty="0">
                  <a:solidFill>
                    <a:schemeClr val="bg1"/>
                  </a:solidFill>
                  <a:effectLst/>
                  <a:latin typeface="Helvetica" pitchFamily="2" charset="0"/>
                </a:rPr>
                <a:t>beat-to-beat variability</a:t>
              </a:r>
              <a:r>
                <a:rPr lang="en-US" sz="1000" dirty="0">
                  <a:solidFill>
                    <a:schemeClr val="bg1"/>
                  </a:solidFill>
                  <a:effectLst/>
                  <a:latin typeface="Helvetica" pitchFamily="2" charset="0"/>
                </a:rPr>
                <a:t> over a period.</a:t>
              </a:r>
            </a:p>
          </p:txBody>
        </p:sp>
        <p:sp>
          <p:nvSpPr>
            <p:cNvPr id="21" name="Rounded Rectangle 20">
              <a:extLst>
                <a:ext uri="{FF2B5EF4-FFF2-40B4-BE49-F238E27FC236}">
                  <a16:creationId xmlns:a16="http://schemas.microsoft.com/office/drawing/2014/main" id="{39484D9C-2645-8BB1-F706-41484ECA422E}"/>
                </a:ext>
              </a:extLst>
            </p:cNvPr>
            <p:cNvSpPr/>
            <p:nvPr/>
          </p:nvSpPr>
          <p:spPr>
            <a:xfrm>
              <a:off x="7062602" y="2774652"/>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1000" b="1" dirty="0">
                  <a:solidFill>
                    <a:srgbClr val="BB4002"/>
                  </a:solidFill>
                  <a:effectLst/>
                  <a:latin typeface="Helvetica" pitchFamily="2" charset="0"/>
                </a:rPr>
                <a:t>RMSSD (Root Mean Square of Successive Differences)</a:t>
              </a:r>
              <a:br>
                <a:rPr lang="en-US" sz="1000" b="1" dirty="0">
                  <a:solidFill>
                    <a:srgbClr val="BB4002"/>
                  </a:solidFill>
                  <a:latin typeface="Helvetica" pitchFamily="2" charset="0"/>
                </a:rPr>
              </a:br>
              <a:r>
                <a:rPr lang="en-US" sz="1000" dirty="0">
                  <a:solidFill>
                    <a:schemeClr val="bg1"/>
                  </a:solidFill>
                  <a:effectLst/>
                  <a:latin typeface="Helvetica" pitchFamily="2" charset="0"/>
                </a:rPr>
                <a:t>Reflects short-term HRV by measuring rapid </a:t>
              </a:r>
              <a:r>
                <a:rPr lang="en-US" sz="1000" b="1" dirty="0">
                  <a:solidFill>
                    <a:schemeClr val="bg1"/>
                  </a:solidFill>
                  <a:effectLst/>
                  <a:latin typeface="Helvetica" pitchFamily="2" charset="0"/>
                </a:rPr>
                <a:t>fluctuations in heart rate</a:t>
              </a:r>
              <a:r>
                <a:rPr lang="en-US" sz="1000" dirty="0">
                  <a:solidFill>
                    <a:schemeClr val="bg1"/>
                  </a:solidFill>
                  <a:effectLst/>
                  <a:latin typeface="Helvetica" pitchFamily="2" charset="0"/>
                </a:rPr>
                <a:t>.</a:t>
              </a:r>
            </a:p>
          </p:txBody>
        </p:sp>
        <p:sp>
          <p:nvSpPr>
            <p:cNvPr id="22" name="Rounded Rectangle 21">
              <a:extLst>
                <a:ext uri="{FF2B5EF4-FFF2-40B4-BE49-F238E27FC236}">
                  <a16:creationId xmlns:a16="http://schemas.microsoft.com/office/drawing/2014/main" id="{C33C455F-5C71-348A-F172-3FB4985014ED}"/>
                </a:ext>
              </a:extLst>
            </p:cNvPr>
            <p:cNvSpPr/>
            <p:nvPr/>
          </p:nvSpPr>
          <p:spPr>
            <a:xfrm>
              <a:off x="10415065" y="2766948"/>
              <a:ext cx="3281694" cy="1097119"/>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1000" b="1" dirty="0">
                  <a:solidFill>
                    <a:srgbClr val="BB4002"/>
                  </a:solidFill>
                  <a:effectLst/>
                  <a:latin typeface="Helvetica" pitchFamily="2" charset="0"/>
                </a:rPr>
                <a:t>pNN50 (Percentage of NN50)</a:t>
              </a:r>
              <a:br>
                <a:rPr lang="en-US" sz="1000" b="1" dirty="0">
                  <a:solidFill>
                    <a:srgbClr val="BB4002"/>
                  </a:solidFill>
                  <a:effectLst/>
                  <a:latin typeface="Helvetica" pitchFamily="2" charset="0"/>
                </a:rPr>
              </a:br>
              <a:r>
                <a:rPr lang="en-US" sz="1000" dirty="0">
                  <a:solidFill>
                    <a:schemeClr val="bg1"/>
                  </a:solidFill>
                  <a:effectLst/>
                  <a:latin typeface="Helvetica" pitchFamily="2" charset="0"/>
                </a:rPr>
                <a:t>Percentage of consecutive NN intervals that differ by </a:t>
              </a:r>
              <a:r>
                <a:rPr lang="en-US" sz="1000" b="1" dirty="0">
                  <a:solidFill>
                    <a:schemeClr val="bg1"/>
                  </a:solidFill>
                  <a:effectLst/>
                  <a:latin typeface="Helvetica" pitchFamily="2" charset="0"/>
                </a:rPr>
                <a:t>more than 50 </a:t>
              </a:r>
              <a:r>
                <a:rPr lang="en-US" sz="1000" b="1" dirty="0" err="1">
                  <a:solidFill>
                    <a:schemeClr val="bg1"/>
                  </a:solidFill>
                  <a:effectLst/>
                  <a:latin typeface="Helvetica" pitchFamily="2" charset="0"/>
                </a:rPr>
                <a:t>ms</a:t>
              </a:r>
              <a:r>
                <a:rPr lang="en-US" sz="1000" dirty="0">
                  <a:solidFill>
                    <a:schemeClr val="bg1"/>
                  </a:solidFill>
                  <a:effectLst/>
                  <a:latin typeface="Helvetica" pitchFamily="2" charset="0"/>
                </a:rPr>
                <a:t>, indicating </a:t>
              </a:r>
              <a:r>
                <a:rPr lang="en-US" sz="1000" b="1" dirty="0">
                  <a:solidFill>
                    <a:schemeClr val="bg1"/>
                  </a:solidFill>
                  <a:effectLst/>
                  <a:latin typeface="Helvetica" pitchFamily="2" charset="0"/>
                </a:rPr>
                <a:t>parasympathetic activity</a:t>
              </a:r>
              <a:endParaRPr lang="en-US" sz="1000" dirty="0">
                <a:solidFill>
                  <a:schemeClr val="bg1"/>
                </a:solidFill>
                <a:effectLst/>
                <a:latin typeface="Helvetica" pitchFamily="2" charset="0"/>
              </a:endParaRPr>
            </a:p>
          </p:txBody>
        </p:sp>
        <p:sp>
          <p:nvSpPr>
            <p:cNvPr id="15" name="Rounded Rectangle 14">
              <a:extLst>
                <a:ext uri="{FF2B5EF4-FFF2-40B4-BE49-F238E27FC236}">
                  <a16:creationId xmlns:a16="http://schemas.microsoft.com/office/drawing/2014/main" id="{4E7F6E24-1BB2-213A-F5F7-DB93BC01276F}"/>
                </a:ext>
              </a:extLst>
            </p:cNvPr>
            <p:cNvSpPr/>
            <p:nvPr/>
          </p:nvSpPr>
          <p:spPr>
            <a:xfrm>
              <a:off x="10415064" y="3988294"/>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BB4002"/>
                  </a:solidFill>
                  <a:effectLst/>
                  <a:latin typeface="Helvetica" pitchFamily="2" charset="0"/>
                </a:rPr>
                <a:t>SD2 (Long-Term HRV)</a:t>
              </a:r>
              <a:br>
                <a:rPr lang="en-US" sz="1000" b="1" dirty="0">
                  <a:solidFill>
                    <a:srgbClr val="BB4002"/>
                  </a:solidFill>
                  <a:latin typeface="Helvetica" pitchFamily="2" charset="0"/>
                </a:rPr>
              </a:br>
              <a:r>
                <a:rPr lang="en-US" sz="1000" dirty="0">
                  <a:solidFill>
                    <a:schemeClr val="bg1"/>
                  </a:solidFill>
                  <a:effectLst/>
                  <a:latin typeface="Helvetica" pitchFamily="2" charset="0"/>
                </a:rPr>
                <a:t> Represents </a:t>
              </a:r>
              <a:r>
                <a:rPr lang="en-US" sz="1000" b="1" dirty="0">
                  <a:solidFill>
                    <a:schemeClr val="bg1"/>
                  </a:solidFill>
                  <a:effectLst/>
                  <a:latin typeface="Helvetica" pitchFamily="2" charset="0"/>
                </a:rPr>
                <a:t>both sympathetic and parasympathetic influences</a:t>
              </a:r>
              <a:r>
                <a:rPr lang="en-US" sz="1000" dirty="0">
                  <a:solidFill>
                    <a:schemeClr val="bg1"/>
                  </a:solidFill>
                  <a:effectLst/>
                  <a:latin typeface="Helvetica" pitchFamily="2" charset="0"/>
                </a:rPr>
                <a:t> over longer time scales.</a:t>
              </a:r>
            </a:p>
          </p:txBody>
        </p:sp>
        <p:sp>
          <p:nvSpPr>
            <p:cNvPr id="16" name="Rounded Rectangle 15">
              <a:extLst>
                <a:ext uri="{FF2B5EF4-FFF2-40B4-BE49-F238E27FC236}">
                  <a16:creationId xmlns:a16="http://schemas.microsoft.com/office/drawing/2014/main" id="{36C45B00-4162-F7E4-4C43-FB722A3304D4}"/>
                </a:ext>
              </a:extLst>
            </p:cNvPr>
            <p:cNvSpPr/>
            <p:nvPr/>
          </p:nvSpPr>
          <p:spPr>
            <a:xfrm>
              <a:off x="7062602" y="3974282"/>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1000" dirty="0">
                  <a:solidFill>
                    <a:srgbClr val="BB4002"/>
                  </a:solidFill>
                  <a:effectLst/>
                  <a:latin typeface="Helvetica" pitchFamily="2" charset="0"/>
                </a:rPr>
                <a:t> </a:t>
              </a:r>
              <a:r>
                <a:rPr lang="en-US" sz="1000" b="1" dirty="0">
                  <a:solidFill>
                    <a:srgbClr val="BB4002"/>
                  </a:solidFill>
                  <a:effectLst/>
                  <a:latin typeface="Helvetica" pitchFamily="2" charset="0"/>
                </a:rPr>
                <a:t>SD1 (Short-Term HRV)</a:t>
              </a:r>
              <a:br>
                <a:rPr lang="en-US" sz="1000" b="1" dirty="0">
                  <a:solidFill>
                    <a:srgbClr val="BB4002"/>
                  </a:solidFill>
                  <a:latin typeface="Helvetica" pitchFamily="2" charset="0"/>
                </a:rPr>
              </a:br>
              <a:r>
                <a:rPr lang="en-US" sz="1000" dirty="0">
                  <a:solidFill>
                    <a:schemeClr val="bg1"/>
                  </a:solidFill>
                  <a:effectLst/>
                  <a:latin typeface="Helvetica" pitchFamily="2" charset="0"/>
                </a:rPr>
                <a:t>Reflects </a:t>
              </a:r>
              <a:r>
                <a:rPr lang="en-US" sz="1000" b="1" dirty="0">
                  <a:solidFill>
                    <a:schemeClr val="bg1"/>
                  </a:solidFill>
                  <a:effectLst/>
                  <a:latin typeface="Helvetica" pitchFamily="2" charset="0"/>
                </a:rPr>
                <a:t>short-term variability</a:t>
              </a:r>
              <a:r>
                <a:rPr lang="en-US" sz="1000" dirty="0">
                  <a:solidFill>
                    <a:schemeClr val="bg1"/>
                  </a:solidFill>
                  <a:effectLst/>
                  <a:latin typeface="Helvetica" pitchFamily="2" charset="0"/>
                </a:rPr>
                <a:t> and </a:t>
              </a:r>
              <a:r>
                <a:rPr lang="en-US" sz="1000" b="1" dirty="0">
                  <a:solidFill>
                    <a:schemeClr val="bg1"/>
                  </a:solidFill>
                  <a:effectLst/>
                  <a:latin typeface="Helvetica" pitchFamily="2" charset="0"/>
                </a:rPr>
                <a:t>parasympathetic activity</a:t>
              </a:r>
              <a:r>
                <a:rPr lang="en-US" sz="1000" dirty="0">
                  <a:solidFill>
                    <a:schemeClr val="bg1"/>
                  </a:solidFill>
                  <a:effectLst/>
                  <a:latin typeface="Helvetica" pitchFamily="2" charset="0"/>
                </a:rPr>
                <a:t>.</a:t>
              </a:r>
            </a:p>
          </p:txBody>
        </p:sp>
      </p:grpSp>
      <p:grpSp>
        <p:nvGrpSpPr>
          <p:cNvPr id="31" name="Group 30">
            <a:extLst>
              <a:ext uri="{FF2B5EF4-FFF2-40B4-BE49-F238E27FC236}">
                <a16:creationId xmlns:a16="http://schemas.microsoft.com/office/drawing/2014/main" id="{7E02C158-3BD8-8A03-4675-BDBF0B9498AC}"/>
              </a:ext>
            </a:extLst>
          </p:cNvPr>
          <p:cNvGrpSpPr/>
          <p:nvPr/>
        </p:nvGrpSpPr>
        <p:grpSpPr>
          <a:xfrm>
            <a:off x="631449" y="4976814"/>
            <a:ext cx="11438631" cy="636254"/>
            <a:chOff x="764449" y="4976814"/>
            <a:chExt cx="11438631" cy="636254"/>
          </a:xfrm>
        </p:grpSpPr>
        <p:sp>
          <p:nvSpPr>
            <p:cNvPr id="14" name="Rounded Rectangle 13">
              <a:extLst>
                <a:ext uri="{FF2B5EF4-FFF2-40B4-BE49-F238E27FC236}">
                  <a16:creationId xmlns:a16="http://schemas.microsoft.com/office/drawing/2014/main" id="{80BBDBA6-161D-725D-4C00-9D9708159131}"/>
                </a:ext>
              </a:extLst>
            </p:cNvPr>
            <p:cNvSpPr/>
            <p:nvPr/>
          </p:nvSpPr>
          <p:spPr>
            <a:xfrm>
              <a:off x="764449" y="4976814"/>
              <a:ext cx="2255188" cy="636254"/>
            </a:xfrm>
            <a:prstGeom prst="roundRect">
              <a:avLst/>
            </a:prstGeom>
            <a:solidFill>
              <a:srgbClr val="061F49"/>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BB4002"/>
                  </a:solidFill>
                  <a:effectLst/>
                  <a:latin typeface="Helvetica" pitchFamily="2" charset="0"/>
                </a:rPr>
                <a:t>AGE</a:t>
              </a:r>
              <a:endParaRPr lang="en-US" sz="1000" dirty="0">
                <a:solidFill>
                  <a:srgbClr val="BB4002"/>
                </a:solidFill>
                <a:effectLst/>
                <a:latin typeface="Helvetica" pitchFamily="2" charset="0"/>
              </a:endParaRPr>
            </a:p>
          </p:txBody>
        </p:sp>
        <p:sp>
          <p:nvSpPr>
            <p:cNvPr id="17" name="Rounded Rectangle 16">
              <a:extLst>
                <a:ext uri="{FF2B5EF4-FFF2-40B4-BE49-F238E27FC236}">
                  <a16:creationId xmlns:a16="http://schemas.microsoft.com/office/drawing/2014/main" id="{DFCAC5F6-CA76-BCA9-11BB-9D5D6B9A608C}"/>
                </a:ext>
              </a:extLst>
            </p:cNvPr>
            <p:cNvSpPr/>
            <p:nvPr/>
          </p:nvSpPr>
          <p:spPr>
            <a:xfrm>
              <a:off x="3060310" y="4976814"/>
              <a:ext cx="2255188" cy="636254"/>
            </a:xfrm>
            <a:prstGeom prst="roundRect">
              <a:avLst/>
            </a:prstGeom>
            <a:solidFill>
              <a:srgbClr val="061F49"/>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BB4002"/>
                  </a:solidFill>
                  <a:effectLst/>
                  <a:latin typeface="Helvetica" pitchFamily="2" charset="0"/>
                </a:rPr>
                <a:t>GENDER</a:t>
              </a:r>
              <a:endParaRPr lang="en-US" sz="1000" dirty="0">
                <a:solidFill>
                  <a:srgbClr val="BB4002"/>
                </a:solidFill>
                <a:effectLst/>
                <a:latin typeface="Helvetica" pitchFamily="2" charset="0"/>
              </a:endParaRPr>
            </a:p>
          </p:txBody>
        </p:sp>
        <p:sp>
          <p:nvSpPr>
            <p:cNvPr id="18" name="Rounded Rectangle 17">
              <a:extLst>
                <a:ext uri="{FF2B5EF4-FFF2-40B4-BE49-F238E27FC236}">
                  <a16:creationId xmlns:a16="http://schemas.microsoft.com/office/drawing/2014/main" id="{F20E86EC-48F7-9B4E-235F-682E144A7992}"/>
                </a:ext>
              </a:extLst>
            </p:cNvPr>
            <p:cNvSpPr/>
            <p:nvPr/>
          </p:nvSpPr>
          <p:spPr>
            <a:xfrm>
              <a:off x="5356171" y="4976814"/>
              <a:ext cx="2255188" cy="636254"/>
            </a:xfrm>
            <a:prstGeom prst="roundRect">
              <a:avLst/>
            </a:prstGeom>
            <a:solidFill>
              <a:srgbClr val="061F49"/>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BB4002"/>
                  </a:solidFill>
                  <a:latin typeface="Helvetica" pitchFamily="2" charset="0"/>
                </a:rPr>
                <a:t>BODY MASS INDEX (BMI)</a:t>
              </a:r>
              <a:endParaRPr lang="en-US" sz="1000" dirty="0">
                <a:solidFill>
                  <a:srgbClr val="BB4002"/>
                </a:solidFill>
                <a:effectLst/>
                <a:latin typeface="Helvetica" pitchFamily="2" charset="0"/>
              </a:endParaRPr>
            </a:p>
          </p:txBody>
        </p:sp>
        <p:sp>
          <p:nvSpPr>
            <p:cNvPr id="23" name="Rounded Rectangle 22">
              <a:extLst>
                <a:ext uri="{FF2B5EF4-FFF2-40B4-BE49-F238E27FC236}">
                  <a16:creationId xmlns:a16="http://schemas.microsoft.com/office/drawing/2014/main" id="{1C7432F0-A005-E57F-F152-750376D2E353}"/>
                </a:ext>
              </a:extLst>
            </p:cNvPr>
            <p:cNvSpPr/>
            <p:nvPr/>
          </p:nvSpPr>
          <p:spPr>
            <a:xfrm>
              <a:off x="7652032" y="4976814"/>
              <a:ext cx="2255188" cy="636254"/>
            </a:xfrm>
            <a:prstGeom prst="roundRect">
              <a:avLst/>
            </a:prstGeom>
            <a:solidFill>
              <a:srgbClr val="061F49"/>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BB4002"/>
                  </a:solidFill>
                  <a:effectLst/>
                  <a:latin typeface="Helvetica" pitchFamily="2" charset="0"/>
                </a:rPr>
                <a:t>CHOLESTEROL</a:t>
              </a:r>
              <a:endParaRPr lang="en-US" sz="1000" dirty="0">
                <a:solidFill>
                  <a:srgbClr val="BB4002"/>
                </a:solidFill>
                <a:effectLst/>
                <a:latin typeface="Helvetica" pitchFamily="2" charset="0"/>
              </a:endParaRPr>
            </a:p>
          </p:txBody>
        </p:sp>
        <p:sp>
          <p:nvSpPr>
            <p:cNvPr id="24" name="Rounded Rectangle 23">
              <a:extLst>
                <a:ext uri="{FF2B5EF4-FFF2-40B4-BE49-F238E27FC236}">
                  <a16:creationId xmlns:a16="http://schemas.microsoft.com/office/drawing/2014/main" id="{F42A50FE-2646-6F47-85CA-4793B9032092}"/>
                </a:ext>
              </a:extLst>
            </p:cNvPr>
            <p:cNvSpPr/>
            <p:nvPr/>
          </p:nvSpPr>
          <p:spPr>
            <a:xfrm>
              <a:off x="9947892" y="4976814"/>
              <a:ext cx="2255188" cy="636254"/>
            </a:xfrm>
            <a:prstGeom prst="roundRect">
              <a:avLst/>
            </a:prstGeom>
            <a:solidFill>
              <a:srgbClr val="061F49"/>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BB4002"/>
                  </a:solidFill>
                  <a:effectLst/>
                  <a:latin typeface="Helvetica" pitchFamily="2" charset="0"/>
                </a:rPr>
                <a:t>HYPERTENSION</a:t>
              </a:r>
              <a:endParaRPr lang="en-US" sz="1000" dirty="0">
                <a:solidFill>
                  <a:srgbClr val="BB4002"/>
                </a:solidFill>
                <a:effectLst/>
                <a:latin typeface="Helvetica" pitchFamily="2" charset="0"/>
              </a:endParaRPr>
            </a:p>
          </p:txBody>
        </p:sp>
      </p:grpSp>
      <p:cxnSp>
        <p:nvCxnSpPr>
          <p:cNvPr id="26" name="Straight Connector 25">
            <a:extLst>
              <a:ext uri="{FF2B5EF4-FFF2-40B4-BE49-F238E27FC236}">
                <a16:creationId xmlns:a16="http://schemas.microsoft.com/office/drawing/2014/main" id="{37C860DC-2046-AFCD-01AA-4A0F9F6771A6}"/>
              </a:ext>
            </a:extLst>
          </p:cNvPr>
          <p:cNvCxnSpPr>
            <a:cxnSpLocks/>
          </p:cNvCxnSpPr>
          <p:nvPr/>
        </p:nvCxnSpPr>
        <p:spPr>
          <a:xfrm>
            <a:off x="0" y="4682876"/>
            <a:ext cx="12192000" cy="0"/>
          </a:xfrm>
          <a:prstGeom prst="line">
            <a:avLst/>
          </a:prstGeom>
          <a:ln w="25400">
            <a:solidFill>
              <a:srgbClr val="061F49"/>
            </a:solidFill>
            <a:prstDash val="dash"/>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96F553F-E37E-711D-78AD-6A288A2BB88B}"/>
              </a:ext>
            </a:extLst>
          </p:cNvPr>
          <p:cNvSpPr txBox="1"/>
          <p:nvPr/>
        </p:nvSpPr>
        <p:spPr>
          <a:xfrm rot="16200000">
            <a:off x="-224114" y="2594736"/>
            <a:ext cx="1241558" cy="276999"/>
          </a:xfrm>
          <a:prstGeom prst="rect">
            <a:avLst/>
          </a:prstGeom>
          <a:noFill/>
        </p:spPr>
        <p:txBody>
          <a:bodyPr wrap="none" rtlCol="0">
            <a:spAutoFit/>
          </a:bodyPr>
          <a:lstStyle/>
          <a:p>
            <a:r>
              <a:rPr lang="en-US" sz="1200" b="1" dirty="0">
                <a:latin typeface="Helvetica" pitchFamily="2" charset="0"/>
              </a:rPr>
              <a:t>HRV METRCIS</a:t>
            </a:r>
          </a:p>
        </p:txBody>
      </p:sp>
      <p:sp>
        <p:nvSpPr>
          <p:cNvPr id="30" name="TextBox 29">
            <a:extLst>
              <a:ext uri="{FF2B5EF4-FFF2-40B4-BE49-F238E27FC236}">
                <a16:creationId xmlns:a16="http://schemas.microsoft.com/office/drawing/2014/main" id="{E613CE77-3D31-04AF-5A2D-A50ADFC29EB1}"/>
              </a:ext>
            </a:extLst>
          </p:cNvPr>
          <p:cNvSpPr txBox="1"/>
          <p:nvPr/>
        </p:nvSpPr>
        <p:spPr>
          <a:xfrm rot="16200000">
            <a:off x="-188463" y="5171110"/>
            <a:ext cx="1170257" cy="276999"/>
          </a:xfrm>
          <a:prstGeom prst="rect">
            <a:avLst/>
          </a:prstGeom>
          <a:noFill/>
        </p:spPr>
        <p:txBody>
          <a:bodyPr wrap="none" rtlCol="0">
            <a:spAutoFit/>
          </a:bodyPr>
          <a:lstStyle/>
          <a:p>
            <a:r>
              <a:rPr lang="en-US" sz="1200" b="1" dirty="0">
                <a:latin typeface="Helvetica" pitchFamily="2" charset="0"/>
              </a:rPr>
              <a:t>COVARIATES</a:t>
            </a:r>
          </a:p>
        </p:txBody>
      </p:sp>
      <p:sp>
        <p:nvSpPr>
          <p:cNvPr id="33" name="TextBox 32">
            <a:extLst>
              <a:ext uri="{FF2B5EF4-FFF2-40B4-BE49-F238E27FC236}">
                <a16:creationId xmlns:a16="http://schemas.microsoft.com/office/drawing/2014/main" id="{5FB8EC28-4305-C327-3139-B20AD9FE168A}"/>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spTree>
    <p:extLst>
      <p:ext uri="{BB962C8B-B14F-4D97-AF65-F5344CB8AC3E}">
        <p14:creationId xmlns:p14="http://schemas.microsoft.com/office/powerpoint/2010/main" val="43917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372D2-A306-F664-0539-FB08AB5D8CD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F8BB11AA-871E-29B8-A355-948E92A4BD15}"/>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Data Preprocessing:  Variance and Balance</a:t>
            </a:r>
          </a:p>
        </p:txBody>
      </p:sp>
      <p:sp>
        <p:nvSpPr>
          <p:cNvPr id="4" name="Rectangle 3">
            <a:extLst>
              <a:ext uri="{FF2B5EF4-FFF2-40B4-BE49-F238E27FC236}">
                <a16:creationId xmlns:a16="http://schemas.microsoft.com/office/drawing/2014/main" id="{12CB943E-B7A6-135A-1269-A0DF2A4B9FCE}"/>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F7D7137-38A4-9EA8-83AB-3F2BFD3AF1D9}"/>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C22EF090-AE8F-B129-E051-81671B79B4BE}"/>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5B48976F-8065-F901-7011-959609FAD0AF}"/>
              </a:ext>
            </a:extLst>
          </p:cNvPr>
          <p:cNvPicPr>
            <a:picLocks noChangeAspect="1"/>
          </p:cNvPicPr>
          <p:nvPr/>
        </p:nvPicPr>
        <p:blipFill>
          <a:blip r:embed="rId4"/>
          <a:srcRect l="35131" t="-683" r="37573" b="34263"/>
          <a:stretch/>
        </p:blipFill>
        <p:spPr>
          <a:xfrm>
            <a:off x="1407590" y="5947830"/>
            <a:ext cx="837676" cy="910170"/>
          </a:xfrm>
          <a:prstGeom prst="rect">
            <a:avLst/>
          </a:prstGeom>
        </p:spPr>
      </p:pic>
      <p:pic>
        <p:nvPicPr>
          <p:cNvPr id="6" name="Picture 5" descr="A graph of different colored bars&#10;&#10;AI-generated content may be incorrect.">
            <a:extLst>
              <a:ext uri="{FF2B5EF4-FFF2-40B4-BE49-F238E27FC236}">
                <a16:creationId xmlns:a16="http://schemas.microsoft.com/office/drawing/2014/main" id="{47406374-D9D3-BDA7-4DC3-15EF6589F960}"/>
              </a:ext>
            </a:extLst>
          </p:cNvPr>
          <p:cNvPicPr>
            <a:picLocks noChangeAspect="1"/>
          </p:cNvPicPr>
          <p:nvPr/>
        </p:nvPicPr>
        <p:blipFill>
          <a:blip r:embed="rId5"/>
          <a:stretch>
            <a:fillRect/>
          </a:stretch>
        </p:blipFill>
        <p:spPr>
          <a:xfrm>
            <a:off x="363798" y="1088573"/>
            <a:ext cx="6440776" cy="4648744"/>
          </a:xfrm>
          <a:prstGeom prst="rect">
            <a:avLst/>
          </a:prstGeom>
        </p:spPr>
      </p:pic>
      <p:sp>
        <p:nvSpPr>
          <p:cNvPr id="2" name="TextBox 1">
            <a:extLst>
              <a:ext uri="{FF2B5EF4-FFF2-40B4-BE49-F238E27FC236}">
                <a16:creationId xmlns:a16="http://schemas.microsoft.com/office/drawing/2014/main" id="{655703B2-1702-2DFA-7081-38852C420A4B}"/>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sp>
        <p:nvSpPr>
          <p:cNvPr id="3" name="TextBox 2">
            <a:extLst>
              <a:ext uri="{FF2B5EF4-FFF2-40B4-BE49-F238E27FC236}">
                <a16:creationId xmlns:a16="http://schemas.microsoft.com/office/drawing/2014/main" id="{EA956C38-A19F-0D5E-8C56-8598CB5AEA0A}"/>
              </a:ext>
            </a:extLst>
          </p:cNvPr>
          <p:cNvSpPr txBox="1"/>
          <p:nvPr/>
        </p:nvSpPr>
        <p:spPr>
          <a:xfrm>
            <a:off x="7466057" y="1262593"/>
            <a:ext cx="3683431" cy="738664"/>
          </a:xfrm>
          <a:prstGeom prst="rect">
            <a:avLst/>
          </a:prstGeom>
          <a:noFill/>
        </p:spPr>
        <p:txBody>
          <a:bodyPr wrap="square" rtlCol="0">
            <a:spAutoFit/>
          </a:bodyPr>
          <a:lstStyle/>
          <a:p>
            <a:pPr marL="285750" indent="-285750">
              <a:buFont typeface="Wingdings" pitchFamily="2" charset="2"/>
              <a:buChar char="Ø"/>
            </a:pPr>
            <a:r>
              <a:rPr lang="en-US" sz="1400" dirty="0">
                <a:latin typeface="Helvetica" pitchFamily="2" charset="0"/>
              </a:rPr>
              <a:t>H</a:t>
            </a:r>
            <a:r>
              <a:rPr lang="en-US" sz="1400" b="0" dirty="0">
                <a:effectLst/>
                <a:latin typeface="Helvetica" pitchFamily="2" charset="0"/>
              </a:rPr>
              <a:t>igh variance for the continuous variable </a:t>
            </a:r>
          </a:p>
          <a:p>
            <a:pPr marL="285750" indent="-285750">
              <a:buFont typeface="Wingdings" pitchFamily="2" charset="2"/>
              <a:buChar char="Ø"/>
            </a:pPr>
            <a:endParaRPr lang="en-US" sz="1400" dirty="0">
              <a:latin typeface="Helvetica" pitchFamily="2" charset="0"/>
            </a:endParaRPr>
          </a:p>
          <a:p>
            <a:pPr marL="285750" indent="-285750">
              <a:buFont typeface="Wingdings" pitchFamily="2" charset="2"/>
              <a:buChar char="Ø"/>
            </a:pPr>
            <a:r>
              <a:rPr lang="en-US" sz="1400" dirty="0">
                <a:latin typeface="Helvetica" pitchFamily="2" charset="0"/>
              </a:rPr>
              <a:t>G</a:t>
            </a:r>
            <a:r>
              <a:rPr lang="en-US" sz="1400" b="0" dirty="0">
                <a:effectLst/>
                <a:latin typeface="Helvetica" pitchFamily="2" charset="0"/>
              </a:rPr>
              <a:t>ood balance for binary features</a:t>
            </a:r>
          </a:p>
        </p:txBody>
      </p:sp>
      <p:pic>
        <p:nvPicPr>
          <p:cNvPr id="9" name="Picture 8" descr="A graph of a bar chart&#10;&#10;AI-generated content may be incorrect.">
            <a:extLst>
              <a:ext uri="{FF2B5EF4-FFF2-40B4-BE49-F238E27FC236}">
                <a16:creationId xmlns:a16="http://schemas.microsoft.com/office/drawing/2014/main" id="{BAB8BE9B-3AEC-E11D-384E-A229CEEE260D}"/>
              </a:ext>
            </a:extLst>
          </p:cNvPr>
          <p:cNvPicPr>
            <a:picLocks noChangeAspect="1"/>
          </p:cNvPicPr>
          <p:nvPr/>
        </p:nvPicPr>
        <p:blipFill>
          <a:blip r:embed="rId6"/>
          <a:stretch>
            <a:fillRect/>
          </a:stretch>
        </p:blipFill>
        <p:spPr>
          <a:xfrm>
            <a:off x="7179901" y="2200283"/>
            <a:ext cx="4670732" cy="3397592"/>
          </a:xfrm>
          <a:prstGeom prst="rect">
            <a:avLst/>
          </a:prstGeom>
        </p:spPr>
      </p:pic>
    </p:spTree>
    <p:extLst>
      <p:ext uri="{BB962C8B-B14F-4D97-AF65-F5344CB8AC3E}">
        <p14:creationId xmlns:p14="http://schemas.microsoft.com/office/powerpoint/2010/main" val="2073469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748B-0242-6C76-F44E-FC326C2C839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86D884BA-7B7D-C598-DB59-83FFDF6C7FC9}"/>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Data Preprocessing: Correlation</a:t>
            </a:r>
          </a:p>
        </p:txBody>
      </p:sp>
      <p:sp>
        <p:nvSpPr>
          <p:cNvPr id="4" name="Rectangle 3">
            <a:extLst>
              <a:ext uri="{FF2B5EF4-FFF2-40B4-BE49-F238E27FC236}">
                <a16:creationId xmlns:a16="http://schemas.microsoft.com/office/drawing/2014/main" id="{CFB20085-BA10-61FD-4B36-4A176C53C53D}"/>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5B2D890-640B-00F7-C84C-A1BC5C12A0D1}"/>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A8C70D5F-0854-0497-E4CD-87CF3741A2A8}"/>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CEF723B0-1CE4-E10A-8DE0-1A110992B68A}"/>
              </a:ext>
            </a:extLst>
          </p:cNvPr>
          <p:cNvPicPr>
            <a:picLocks noChangeAspect="1"/>
          </p:cNvPicPr>
          <p:nvPr/>
        </p:nvPicPr>
        <p:blipFill>
          <a:blip r:embed="rId4"/>
          <a:srcRect l="35131" t="-683" r="37573" b="34263"/>
          <a:stretch/>
        </p:blipFill>
        <p:spPr>
          <a:xfrm>
            <a:off x="1407590" y="5947830"/>
            <a:ext cx="837676" cy="910170"/>
          </a:xfrm>
          <a:prstGeom prst="rect">
            <a:avLst/>
          </a:prstGeom>
        </p:spPr>
      </p:pic>
      <p:pic>
        <p:nvPicPr>
          <p:cNvPr id="9" name="Picture 8" descr="A chart of different colored squares&#10;&#10;AI-generated content may be incorrect.">
            <a:extLst>
              <a:ext uri="{FF2B5EF4-FFF2-40B4-BE49-F238E27FC236}">
                <a16:creationId xmlns:a16="http://schemas.microsoft.com/office/drawing/2014/main" id="{4D56D0E5-0014-EC6D-CD33-2CDEC84E73CD}"/>
              </a:ext>
            </a:extLst>
          </p:cNvPr>
          <p:cNvPicPr>
            <a:picLocks noChangeAspect="1"/>
          </p:cNvPicPr>
          <p:nvPr/>
        </p:nvPicPr>
        <p:blipFill>
          <a:blip r:embed="rId5"/>
          <a:stretch>
            <a:fillRect/>
          </a:stretch>
        </p:blipFill>
        <p:spPr>
          <a:xfrm>
            <a:off x="3793095" y="964483"/>
            <a:ext cx="5093328" cy="4908796"/>
          </a:xfrm>
          <a:prstGeom prst="rect">
            <a:avLst/>
          </a:prstGeom>
        </p:spPr>
      </p:pic>
      <p:sp>
        <p:nvSpPr>
          <p:cNvPr id="2" name="TextBox 1">
            <a:extLst>
              <a:ext uri="{FF2B5EF4-FFF2-40B4-BE49-F238E27FC236}">
                <a16:creationId xmlns:a16="http://schemas.microsoft.com/office/drawing/2014/main" id="{CB1E5324-FC07-9D78-7DE7-0A301D76A9BE}"/>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cxnSp>
        <p:nvCxnSpPr>
          <p:cNvPr id="7" name="Straight Arrow Connector 6">
            <a:extLst>
              <a:ext uri="{FF2B5EF4-FFF2-40B4-BE49-F238E27FC236}">
                <a16:creationId xmlns:a16="http://schemas.microsoft.com/office/drawing/2014/main" id="{0B0D2175-1C7E-DE87-EFBC-3B620F48397F}"/>
              </a:ext>
            </a:extLst>
          </p:cNvPr>
          <p:cNvCxnSpPr>
            <a:cxnSpLocks/>
          </p:cNvCxnSpPr>
          <p:nvPr/>
        </p:nvCxnSpPr>
        <p:spPr>
          <a:xfrm>
            <a:off x="3302000" y="2620871"/>
            <a:ext cx="812800" cy="0"/>
          </a:xfrm>
          <a:prstGeom prst="straightConnector1">
            <a:avLst/>
          </a:prstGeom>
          <a:ln w="50800">
            <a:solidFill>
              <a:srgbClr val="061F49"/>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EE4AC38-A5F3-E331-1785-FA99303F20BB}"/>
              </a:ext>
            </a:extLst>
          </p:cNvPr>
          <p:cNvCxnSpPr>
            <a:cxnSpLocks/>
          </p:cNvCxnSpPr>
          <p:nvPr/>
        </p:nvCxnSpPr>
        <p:spPr>
          <a:xfrm>
            <a:off x="3302000" y="4813738"/>
            <a:ext cx="922867" cy="0"/>
          </a:xfrm>
          <a:prstGeom prst="straightConnector1">
            <a:avLst/>
          </a:prstGeom>
          <a:ln w="50800">
            <a:solidFill>
              <a:srgbClr val="061F49"/>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A43941BF-19AC-7394-9648-AE29C4B68FA0}"/>
              </a:ext>
            </a:extLst>
          </p:cNvPr>
          <p:cNvCxnSpPr>
            <a:cxnSpLocks/>
          </p:cNvCxnSpPr>
          <p:nvPr/>
        </p:nvCxnSpPr>
        <p:spPr>
          <a:xfrm>
            <a:off x="3302000" y="5101604"/>
            <a:ext cx="922867" cy="0"/>
          </a:xfrm>
          <a:prstGeom prst="straightConnector1">
            <a:avLst/>
          </a:prstGeom>
          <a:ln w="50800">
            <a:solidFill>
              <a:srgbClr val="061F49"/>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8C5E051-910D-4A95-8A47-426CEEFFF5E1}"/>
              </a:ext>
            </a:extLst>
          </p:cNvPr>
          <p:cNvCxnSpPr>
            <a:cxnSpLocks/>
          </p:cNvCxnSpPr>
          <p:nvPr/>
        </p:nvCxnSpPr>
        <p:spPr>
          <a:xfrm>
            <a:off x="3302000" y="3984004"/>
            <a:ext cx="694298" cy="0"/>
          </a:xfrm>
          <a:prstGeom prst="straightConnector1">
            <a:avLst/>
          </a:prstGeom>
          <a:ln w="50800">
            <a:solidFill>
              <a:srgbClr val="061F49"/>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D2EB4A34-4609-83C7-69A3-2D48548A639C}"/>
              </a:ext>
            </a:extLst>
          </p:cNvPr>
          <p:cNvSpPr txBox="1"/>
          <p:nvPr/>
        </p:nvSpPr>
        <p:spPr>
          <a:xfrm>
            <a:off x="487518" y="2726005"/>
            <a:ext cx="2598205" cy="1815882"/>
          </a:xfrm>
          <a:prstGeom prst="rect">
            <a:avLst/>
          </a:prstGeom>
          <a:noFill/>
        </p:spPr>
        <p:txBody>
          <a:bodyPr wrap="square" rtlCol="0">
            <a:spAutoFit/>
          </a:bodyPr>
          <a:lstStyle/>
          <a:p>
            <a:pPr algn="ctr"/>
            <a:r>
              <a:rPr lang="en-US" sz="1400" b="1" dirty="0">
                <a:solidFill>
                  <a:srgbClr val="0E0E0E"/>
                </a:solidFill>
                <a:effectLst/>
                <a:latin typeface="Helvetica" pitchFamily="2" charset="0"/>
              </a:rPr>
              <a:t>Features to drop to </a:t>
            </a:r>
          </a:p>
          <a:p>
            <a:pPr algn="ctr"/>
            <a:r>
              <a:rPr lang="en-US" sz="1400" b="1" dirty="0">
                <a:solidFill>
                  <a:srgbClr val="0E0E0E"/>
                </a:solidFill>
                <a:effectLst/>
                <a:latin typeface="Helvetica" pitchFamily="2" charset="0"/>
              </a:rPr>
              <a:t>avoid correlation </a:t>
            </a:r>
            <a:r>
              <a:rPr lang="en-US" sz="1400" i="1" dirty="0">
                <a:solidFill>
                  <a:srgbClr val="0E0E0E"/>
                </a:solidFill>
                <a:effectLst/>
                <a:latin typeface="Helvetica" pitchFamily="2" charset="0"/>
              </a:rPr>
              <a:t>(threshold=0.9)</a:t>
            </a:r>
          </a:p>
          <a:p>
            <a:pPr algn="ctr"/>
            <a:endParaRPr lang="en-US" sz="1400" dirty="0">
              <a:solidFill>
                <a:srgbClr val="0E0E0E"/>
              </a:solidFill>
              <a:effectLst/>
              <a:latin typeface="Helvetica" pitchFamily="2" charset="0"/>
            </a:endParaRPr>
          </a:p>
          <a:p>
            <a:pPr algn="ctr"/>
            <a:endParaRPr lang="en-US" sz="1400" dirty="0">
              <a:solidFill>
                <a:srgbClr val="0E0E0E"/>
              </a:solidFill>
              <a:effectLst/>
              <a:latin typeface="Helvetica" pitchFamily="2" charset="0"/>
            </a:endParaRPr>
          </a:p>
          <a:p>
            <a:pPr algn="ctr"/>
            <a:r>
              <a:rPr lang="en-US" sz="1400" dirty="0">
                <a:solidFill>
                  <a:srgbClr val="0E0E0E"/>
                </a:solidFill>
                <a:effectLst/>
                <a:latin typeface="Helvetica" pitchFamily="2" charset="0"/>
              </a:rPr>
              <a:t>Note: Cox Proportional Hazards is highly sensitive to correlations between features</a:t>
            </a:r>
          </a:p>
        </p:txBody>
      </p:sp>
    </p:spTree>
    <p:extLst>
      <p:ext uri="{BB962C8B-B14F-4D97-AF65-F5344CB8AC3E}">
        <p14:creationId xmlns:p14="http://schemas.microsoft.com/office/powerpoint/2010/main" val="3614785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C21AB-76C6-1CAA-346C-F144B76078A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753F1F9-68AE-C0BE-6BF0-641E9AFA8805}"/>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Data Preprocessing: Correlation</a:t>
            </a:r>
          </a:p>
        </p:txBody>
      </p:sp>
      <p:sp>
        <p:nvSpPr>
          <p:cNvPr id="4" name="Rectangle 3">
            <a:extLst>
              <a:ext uri="{FF2B5EF4-FFF2-40B4-BE49-F238E27FC236}">
                <a16:creationId xmlns:a16="http://schemas.microsoft.com/office/drawing/2014/main" id="{469EFA71-56C6-BDAD-9615-6D1D6B3193AF}"/>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AC54AC5-ACF1-0C46-3491-C3BE964AB9C7}"/>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0AAA8EC1-6FD4-599F-47D0-230ED91A2709}"/>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0E7BEA74-B56D-2EA9-99A2-1B27BCCBD9D7}"/>
              </a:ext>
            </a:extLst>
          </p:cNvPr>
          <p:cNvPicPr>
            <a:picLocks noChangeAspect="1"/>
          </p:cNvPicPr>
          <p:nvPr/>
        </p:nvPicPr>
        <p:blipFill>
          <a:blip r:embed="rId4"/>
          <a:srcRect l="35131" t="-683" r="37573" b="34263"/>
          <a:stretch/>
        </p:blipFill>
        <p:spPr>
          <a:xfrm>
            <a:off x="1407590" y="5947830"/>
            <a:ext cx="837676" cy="910170"/>
          </a:xfrm>
          <a:prstGeom prst="rect">
            <a:avLst/>
          </a:prstGeom>
        </p:spPr>
      </p:pic>
      <p:pic>
        <p:nvPicPr>
          <p:cNvPr id="6" name="Picture 5" descr="A screenshot of a chart&#10;&#10;AI-generated content may be incorrect.">
            <a:extLst>
              <a:ext uri="{FF2B5EF4-FFF2-40B4-BE49-F238E27FC236}">
                <a16:creationId xmlns:a16="http://schemas.microsoft.com/office/drawing/2014/main" id="{30A561C6-494C-2CB8-CC7A-58EEE5364F7E}"/>
              </a:ext>
            </a:extLst>
          </p:cNvPr>
          <p:cNvPicPr>
            <a:picLocks noChangeAspect="1"/>
          </p:cNvPicPr>
          <p:nvPr/>
        </p:nvPicPr>
        <p:blipFill>
          <a:blip r:embed="rId5"/>
          <a:stretch>
            <a:fillRect/>
          </a:stretch>
        </p:blipFill>
        <p:spPr>
          <a:xfrm>
            <a:off x="3843554" y="980249"/>
            <a:ext cx="4694082" cy="4908796"/>
          </a:xfrm>
          <a:prstGeom prst="rect">
            <a:avLst/>
          </a:prstGeom>
        </p:spPr>
      </p:pic>
      <p:sp>
        <p:nvSpPr>
          <p:cNvPr id="2" name="TextBox 1">
            <a:extLst>
              <a:ext uri="{FF2B5EF4-FFF2-40B4-BE49-F238E27FC236}">
                <a16:creationId xmlns:a16="http://schemas.microsoft.com/office/drawing/2014/main" id="{FBE281B4-C248-D301-699F-C2F18FBE3CEC}"/>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cxnSp>
        <p:nvCxnSpPr>
          <p:cNvPr id="9" name="Straight Arrow Connector 8">
            <a:extLst>
              <a:ext uri="{FF2B5EF4-FFF2-40B4-BE49-F238E27FC236}">
                <a16:creationId xmlns:a16="http://schemas.microsoft.com/office/drawing/2014/main" id="{C33081BF-11C3-2195-DFBA-FCBD455A22EB}"/>
              </a:ext>
            </a:extLst>
          </p:cNvPr>
          <p:cNvCxnSpPr>
            <a:cxnSpLocks/>
          </p:cNvCxnSpPr>
          <p:nvPr/>
        </p:nvCxnSpPr>
        <p:spPr>
          <a:xfrm>
            <a:off x="9046766" y="3290322"/>
            <a:ext cx="694298" cy="0"/>
          </a:xfrm>
          <a:prstGeom prst="straightConnector1">
            <a:avLst/>
          </a:prstGeom>
          <a:ln w="50800">
            <a:solidFill>
              <a:srgbClr val="061F49"/>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74880666-FD00-1C3C-5E51-6E32D61895F5}"/>
              </a:ext>
            </a:extLst>
          </p:cNvPr>
          <p:cNvSpPr txBox="1"/>
          <p:nvPr/>
        </p:nvSpPr>
        <p:spPr>
          <a:xfrm>
            <a:off x="9861809" y="3028712"/>
            <a:ext cx="1631253" cy="523220"/>
          </a:xfrm>
          <a:prstGeom prst="rect">
            <a:avLst/>
          </a:prstGeom>
          <a:noFill/>
        </p:spPr>
        <p:txBody>
          <a:bodyPr wrap="square" rtlCol="0">
            <a:spAutoFit/>
          </a:bodyPr>
          <a:lstStyle/>
          <a:p>
            <a:pPr algn="ctr"/>
            <a:r>
              <a:rPr lang="en-US" sz="1400" b="1" dirty="0">
                <a:solidFill>
                  <a:srgbClr val="0E0E0E"/>
                </a:solidFill>
                <a:latin typeface="Helvetica" pitchFamily="2" charset="0"/>
              </a:rPr>
              <a:t>Less C</a:t>
            </a:r>
            <a:r>
              <a:rPr lang="en-US" sz="1400" b="1" dirty="0">
                <a:solidFill>
                  <a:srgbClr val="0E0E0E"/>
                </a:solidFill>
                <a:effectLst/>
                <a:latin typeface="Helvetica" pitchFamily="2" charset="0"/>
              </a:rPr>
              <a:t>orrelated Dataset</a:t>
            </a:r>
            <a:endParaRPr lang="en-US" sz="1400" dirty="0">
              <a:solidFill>
                <a:srgbClr val="0E0E0E"/>
              </a:solidFill>
              <a:effectLst/>
              <a:latin typeface="Helvetica" pitchFamily="2" charset="0"/>
            </a:endParaRPr>
          </a:p>
        </p:txBody>
      </p:sp>
    </p:spTree>
    <p:extLst>
      <p:ext uri="{BB962C8B-B14F-4D97-AF65-F5344CB8AC3E}">
        <p14:creationId xmlns:p14="http://schemas.microsoft.com/office/powerpoint/2010/main" val="2785075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2D76C-177A-BAC2-0CAD-5E00E253684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3248E58B-08DB-9676-E9BB-FD4EA81DDEFA}"/>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Survival Analysis Outcomes</a:t>
            </a:r>
          </a:p>
        </p:txBody>
      </p:sp>
      <p:sp>
        <p:nvSpPr>
          <p:cNvPr id="4" name="Rectangle 3">
            <a:extLst>
              <a:ext uri="{FF2B5EF4-FFF2-40B4-BE49-F238E27FC236}">
                <a16:creationId xmlns:a16="http://schemas.microsoft.com/office/drawing/2014/main" id="{B76DE755-B5C0-DF57-F932-A0B3760EF6E6}"/>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A9DF0E-7CBC-7760-1493-4CBC8DB4936C}"/>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19346F06-59FE-7D9F-B81F-9E216B03FC08}"/>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98B5E6CB-99BA-9AB3-2CBA-C74B3A7641ED}"/>
              </a:ext>
            </a:extLst>
          </p:cNvPr>
          <p:cNvPicPr>
            <a:picLocks noChangeAspect="1"/>
          </p:cNvPicPr>
          <p:nvPr/>
        </p:nvPicPr>
        <p:blipFill>
          <a:blip r:embed="rId4"/>
          <a:srcRect l="35131" t="-683" r="37573" b="34263"/>
          <a:stretch/>
        </p:blipFill>
        <p:spPr>
          <a:xfrm>
            <a:off x="1407590" y="5947830"/>
            <a:ext cx="837676" cy="910170"/>
          </a:xfrm>
          <a:prstGeom prst="rect">
            <a:avLst/>
          </a:prstGeom>
        </p:spPr>
      </p:pic>
      <p:pic>
        <p:nvPicPr>
          <p:cNvPr id="7" name="Picture 6" descr="A graph showing a number of blue lines&#10;&#10;AI-generated content may be incorrect.">
            <a:extLst>
              <a:ext uri="{FF2B5EF4-FFF2-40B4-BE49-F238E27FC236}">
                <a16:creationId xmlns:a16="http://schemas.microsoft.com/office/drawing/2014/main" id="{239E287A-DB84-8EB4-5E7C-2FF5F1101789}"/>
              </a:ext>
            </a:extLst>
          </p:cNvPr>
          <p:cNvPicPr>
            <a:picLocks noChangeAspect="1"/>
          </p:cNvPicPr>
          <p:nvPr/>
        </p:nvPicPr>
        <p:blipFill>
          <a:blip r:embed="rId5"/>
          <a:stretch>
            <a:fillRect/>
          </a:stretch>
        </p:blipFill>
        <p:spPr>
          <a:xfrm>
            <a:off x="6723783" y="1638847"/>
            <a:ext cx="4658923" cy="3686832"/>
          </a:xfrm>
          <a:prstGeom prst="rect">
            <a:avLst/>
          </a:prstGeom>
        </p:spPr>
      </p:pic>
      <p:sp>
        <p:nvSpPr>
          <p:cNvPr id="2" name="TextBox 1">
            <a:extLst>
              <a:ext uri="{FF2B5EF4-FFF2-40B4-BE49-F238E27FC236}">
                <a16:creationId xmlns:a16="http://schemas.microsoft.com/office/drawing/2014/main" id="{CD735DB9-4B30-3FB1-DCDA-DF28055A4148}"/>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sp>
        <p:nvSpPr>
          <p:cNvPr id="6" name="TextBox 5">
            <a:extLst>
              <a:ext uri="{FF2B5EF4-FFF2-40B4-BE49-F238E27FC236}">
                <a16:creationId xmlns:a16="http://schemas.microsoft.com/office/drawing/2014/main" id="{7206F42F-ABBD-D945-0324-8F2E5264A1B6}"/>
              </a:ext>
            </a:extLst>
          </p:cNvPr>
          <p:cNvSpPr txBox="1"/>
          <p:nvPr/>
        </p:nvSpPr>
        <p:spPr>
          <a:xfrm>
            <a:off x="7071951" y="1412501"/>
            <a:ext cx="4151778" cy="276999"/>
          </a:xfrm>
          <a:prstGeom prst="rect">
            <a:avLst/>
          </a:prstGeom>
          <a:noFill/>
        </p:spPr>
        <p:txBody>
          <a:bodyPr wrap="none" rtlCol="0">
            <a:spAutoFit/>
          </a:bodyPr>
          <a:lstStyle/>
          <a:p>
            <a:r>
              <a:rPr lang="en-US" sz="1200" dirty="0">
                <a:solidFill>
                  <a:srgbClr val="0E0E0E"/>
                </a:solidFill>
                <a:effectLst/>
                <a:latin typeface="Helvetica" pitchFamily="2" charset="0"/>
              </a:rPr>
              <a:t>Kaplan-Meier Survival Curve: Survival Function Over Time</a:t>
            </a:r>
          </a:p>
        </p:txBody>
      </p:sp>
      <p:cxnSp>
        <p:nvCxnSpPr>
          <p:cNvPr id="9" name="Straight Connector 8">
            <a:extLst>
              <a:ext uri="{FF2B5EF4-FFF2-40B4-BE49-F238E27FC236}">
                <a16:creationId xmlns:a16="http://schemas.microsoft.com/office/drawing/2014/main" id="{9ACE4CCF-1889-FAC2-C533-3870492E97DD}"/>
              </a:ext>
            </a:extLst>
          </p:cNvPr>
          <p:cNvCxnSpPr>
            <a:cxnSpLocks/>
          </p:cNvCxnSpPr>
          <p:nvPr/>
        </p:nvCxnSpPr>
        <p:spPr>
          <a:xfrm>
            <a:off x="6285189" y="921657"/>
            <a:ext cx="0" cy="5014686"/>
          </a:xfrm>
          <a:prstGeom prst="line">
            <a:avLst/>
          </a:prstGeom>
          <a:ln w="25400">
            <a:solidFill>
              <a:srgbClr val="061F49"/>
            </a:solidFill>
          </a:ln>
        </p:spPr>
        <p:style>
          <a:lnRef idx="2">
            <a:schemeClr val="dk1"/>
          </a:lnRef>
          <a:fillRef idx="0">
            <a:schemeClr val="dk1"/>
          </a:fillRef>
          <a:effectRef idx="1">
            <a:schemeClr val="dk1"/>
          </a:effectRef>
          <a:fontRef idx="minor">
            <a:schemeClr val="tx1"/>
          </a:fontRef>
        </p:style>
      </p:cxnSp>
      <p:pic>
        <p:nvPicPr>
          <p:cNvPr id="13" name="Picture 12">
            <a:extLst>
              <a:ext uri="{FF2B5EF4-FFF2-40B4-BE49-F238E27FC236}">
                <a16:creationId xmlns:a16="http://schemas.microsoft.com/office/drawing/2014/main" id="{AF2325BA-091B-2F59-E652-87265B44B61F}"/>
              </a:ext>
            </a:extLst>
          </p:cNvPr>
          <p:cNvPicPr>
            <a:picLocks noChangeAspect="1"/>
          </p:cNvPicPr>
          <p:nvPr/>
        </p:nvPicPr>
        <p:blipFill>
          <a:blip r:embed="rId6"/>
          <a:stretch>
            <a:fillRect/>
          </a:stretch>
        </p:blipFill>
        <p:spPr>
          <a:xfrm>
            <a:off x="537540" y="1318090"/>
            <a:ext cx="5054600" cy="4140200"/>
          </a:xfrm>
          <a:prstGeom prst="rect">
            <a:avLst/>
          </a:prstGeom>
        </p:spPr>
      </p:pic>
      <p:sp>
        <p:nvSpPr>
          <p:cNvPr id="3" name="TextBox 2">
            <a:extLst>
              <a:ext uri="{FF2B5EF4-FFF2-40B4-BE49-F238E27FC236}">
                <a16:creationId xmlns:a16="http://schemas.microsoft.com/office/drawing/2014/main" id="{77F6484F-8157-425C-E510-0E0A99E8021E}"/>
              </a:ext>
            </a:extLst>
          </p:cNvPr>
          <p:cNvSpPr txBox="1"/>
          <p:nvPr/>
        </p:nvSpPr>
        <p:spPr>
          <a:xfrm rot="16200000">
            <a:off x="5926296" y="3290500"/>
            <a:ext cx="1487908" cy="276999"/>
          </a:xfrm>
          <a:prstGeom prst="rect">
            <a:avLst/>
          </a:prstGeom>
          <a:noFill/>
        </p:spPr>
        <p:txBody>
          <a:bodyPr wrap="none" rtlCol="0">
            <a:spAutoFit/>
          </a:bodyPr>
          <a:lstStyle/>
          <a:p>
            <a:r>
              <a:rPr lang="en-US" sz="1200" dirty="0">
                <a:solidFill>
                  <a:srgbClr val="0E0E0E"/>
                </a:solidFill>
                <a:effectLst/>
                <a:latin typeface="Helvetica" pitchFamily="2" charset="0"/>
              </a:rPr>
              <a:t>Survival Probability</a:t>
            </a:r>
          </a:p>
        </p:txBody>
      </p:sp>
    </p:spTree>
    <p:extLst>
      <p:ext uri="{BB962C8B-B14F-4D97-AF65-F5344CB8AC3E}">
        <p14:creationId xmlns:p14="http://schemas.microsoft.com/office/powerpoint/2010/main" val="2182407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786C1-D78C-7F77-36FB-FAC22D59E32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92A4E50-AA3F-CFFC-5A5D-5B468DACEDC8}"/>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Multivariate Survival Analysis – Statistical Metrics</a:t>
            </a:r>
          </a:p>
        </p:txBody>
      </p:sp>
      <p:sp>
        <p:nvSpPr>
          <p:cNvPr id="4" name="Rectangle 3">
            <a:extLst>
              <a:ext uri="{FF2B5EF4-FFF2-40B4-BE49-F238E27FC236}">
                <a16:creationId xmlns:a16="http://schemas.microsoft.com/office/drawing/2014/main" id="{83E216E8-C68F-48A4-C510-AD57BC98C680}"/>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DE8FD3-B050-C6C8-B653-D6C1CB2CD942}"/>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531DC594-83E7-3FA1-DE51-4BDF2D80F215}"/>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CAFDAA66-2B67-A97B-7157-E3013DF203DB}"/>
              </a:ext>
            </a:extLst>
          </p:cNvPr>
          <p:cNvPicPr>
            <a:picLocks noChangeAspect="1"/>
          </p:cNvPicPr>
          <p:nvPr/>
        </p:nvPicPr>
        <p:blipFill>
          <a:blip r:embed="rId4"/>
          <a:srcRect l="35131" t="-683" r="37573" b="34263"/>
          <a:stretch/>
        </p:blipFill>
        <p:spPr>
          <a:xfrm>
            <a:off x="1407590" y="5947830"/>
            <a:ext cx="837676" cy="910170"/>
          </a:xfrm>
          <a:prstGeom prst="rect">
            <a:avLst/>
          </a:prstGeom>
        </p:spPr>
      </p:pic>
      <p:sp>
        <p:nvSpPr>
          <p:cNvPr id="2" name="TextBox 1">
            <a:extLst>
              <a:ext uri="{FF2B5EF4-FFF2-40B4-BE49-F238E27FC236}">
                <a16:creationId xmlns:a16="http://schemas.microsoft.com/office/drawing/2014/main" id="{0FCFB103-875F-BC28-01A0-D52B322FF24E}"/>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sp>
        <p:nvSpPr>
          <p:cNvPr id="6" name="TextBox 5">
            <a:extLst>
              <a:ext uri="{FF2B5EF4-FFF2-40B4-BE49-F238E27FC236}">
                <a16:creationId xmlns:a16="http://schemas.microsoft.com/office/drawing/2014/main" id="{070E16B1-F2FA-99E4-C1E2-CBC5E8794EFA}"/>
              </a:ext>
            </a:extLst>
          </p:cNvPr>
          <p:cNvSpPr txBox="1"/>
          <p:nvPr/>
        </p:nvSpPr>
        <p:spPr>
          <a:xfrm>
            <a:off x="1432664" y="1434427"/>
            <a:ext cx="9326671" cy="3785652"/>
          </a:xfrm>
          <a:prstGeom prst="rect">
            <a:avLst/>
          </a:prstGeom>
          <a:noFill/>
        </p:spPr>
        <p:txBody>
          <a:bodyPr wrap="square">
            <a:spAutoFit/>
          </a:bodyPr>
          <a:lstStyle/>
          <a:p>
            <a:pPr marL="285750" indent="-285750">
              <a:spcBef>
                <a:spcPts val="900"/>
              </a:spcBef>
              <a:buFont typeface="Wingdings" pitchFamily="2" charset="2"/>
              <a:buChar char="Ø"/>
            </a:pPr>
            <a:r>
              <a:rPr lang="en-US" sz="1400" b="1" dirty="0">
                <a:solidFill>
                  <a:srgbClr val="0E0E0E"/>
                </a:solidFill>
                <a:effectLst/>
                <a:latin typeface="Helvetica" pitchFamily="2" charset="0"/>
              </a:rPr>
              <a:t>C-index (Concordance Index)</a:t>
            </a:r>
            <a:r>
              <a:rPr lang="en-US" sz="1400" dirty="0">
                <a:solidFill>
                  <a:srgbClr val="0E0E0E"/>
                </a:solidFill>
                <a:effectLst/>
                <a:latin typeface="Helvetica" pitchFamily="2" charset="0"/>
              </a:rPr>
              <a:t>: Measures the model’s discriminatory power. A </a:t>
            </a:r>
            <a:r>
              <a:rPr lang="en-US" sz="1400" b="1" dirty="0">
                <a:solidFill>
                  <a:srgbClr val="0E0E0E"/>
                </a:solidFill>
                <a:effectLst/>
                <a:latin typeface="Helvetica" pitchFamily="2" charset="0"/>
              </a:rPr>
              <a:t>higher</a:t>
            </a:r>
            <a:r>
              <a:rPr lang="en-US" sz="1400" dirty="0">
                <a:solidFill>
                  <a:srgbClr val="0E0E0E"/>
                </a:solidFill>
                <a:effectLst/>
                <a:latin typeface="Helvetica" pitchFamily="2" charset="0"/>
              </a:rPr>
              <a:t> C-index indicates </a:t>
            </a:r>
            <a:r>
              <a:rPr lang="en-US" sz="1400" b="1" dirty="0">
                <a:solidFill>
                  <a:srgbClr val="0E0E0E"/>
                </a:solidFill>
                <a:effectLst/>
                <a:latin typeface="Helvetica" pitchFamily="2" charset="0"/>
              </a:rPr>
              <a:t>better </a:t>
            </a:r>
            <a:r>
              <a:rPr lang="en-US" sz="1400" dirty="0">
                <a:solidFill>
                  <a:srgbClr val="0E0E0E"/>
                </a:solidFill>
                <a:effectLst/>
                <a:latin typeface="Helvetica" pitchFamily="2" charset="0"/>
              </a:rPr>
              <a:t>ability to differentiate between individuals at different risk levels.</a:t>
            </a:r>
          </a:p>
          <a:p>
            <a:pPr marL="285750" indent="-285750">
              <a:spcBef>
                <a:spcPts val="900"/>
              </a:spcBef>
              <a:buFont typeface="Wingdings" pitchFamily="2" charset="2"/>
              <a:buChar char="Ø"/>
            </a:pPr>
            <a:endParaRPr lang="en-US" sz="1400" b="1" dirty="0">
              <a:solidFill>
                <a:srgbClr val="0E0E0E"/>
              </a:solidFill>
              <a:latin typeface="Helvetica" pitchFamily="2" charset="0"/>
            </a:endParaRPr>
          </a:p>
          <a:p>
            <a:pPr marL="285750" indent="-285750">
              <a:spcBef>
                <a:spcPts val="900"/>
              </a:spcBef>
              <a:buFont typeface="Wingdings" pitchFamily="2" charset="2"/>
              <a:buChar char="Ø"/>
            </a:pPr>
            <a:r>
              <a:rPr lang="en-US" sz="1400" b="1" dirty="0">
                <a:solidFill>
                  <a:srgbClr val="0E0E0E"/>
                </a:solidFill>
                <a:effectLst/>
                <a:latin typeface="Helvetica" pitchFamily="2" charset="0"/>
              </a:rPr>
              <a:t>AIC (Akaike Information Criterion)</a:t>
            </a:r>
            <a:r>
              <a:rPr lang="en-US" sz="1400" dirty="0">
                <a:solidFill>
                  <a:srgbClr val="0E0E0E"/>
                </a:solidFill>
                <a:effectLst/>
                <a:latin typeface="Helvetica" pitchFamily="2" charset="0"/>
              </a:rPr>
              <a:t>: A measure of the model’s goodness of fit, balancing model fit and complexity. </a:t>
            </a:r>
            <a:r>
              <a:rPr lang="en-US" sz="1400" b="1" dirty="0">
                <a:solidFill>
                  <a:srgbClr val="0E0E0E"/>
                </a:solidFill>
                <a:effectLst/>
                <a:latin typeface="Helvetica" pitchFamily="2" charset="0"/>
              </a:rPr>
              <a:t>Lower</a:t>
            </a:r>
            <a:r>
              <a:rPr lang="en-US" sz="1400" dirty="0">
                <a:solidFill>
                  <a:srgbClr val="0E0E0E"/>
                </a:solidFill>
                <a:effectLst/>
                <a:latin typeface="Helvetica" pitchFamily="2" charset="0"/>
              </a:rPr>
              <a:t> AIC values indicate a </a:t>
            </a:r>
            <a:r>
              <a:rPr lang="en-US" sz="1400" b="1" dirty="0">
                <a:solidFill>
                  <a:srgbClr val="0E0E0E"/>
                </a:solidFill>
                <a:effectLst/>
                <a:latin typeface="Helvetica" pitchFamily="2" charset="0"/>
              </a:rPr>
              <a:t>better</a:t>
            </a:r>
            <a:r>
              <a:rPr lang="en-US" sz="1400" dirty="0">
                <a:solidFill>
                  <a:srgbClr val="0E0E0E"/>
                </a:solidFill>
                <a:effectLst/>
                <a:latin typeface="Helvetica" pitchFamily="2" charset="0"/>
              </a:rPr>
              <a:t>-fitting model.</a:t>
            </a:r>
          </a:p>
          <a:p>
            <a:pPr marL="285750" indent="-285750">
              <a:spcBef>
                <a:spcPts val="900"/>
              </a:spcBef>
              <a:buFont typeface="Wingdings" pitchFamily="2" charset="2"/>
              <a:buChar char="Ø"/>
            </a:pPr>
            <a:endParaRPr lang="en-US" sz="1400" dirty="0">
              <a:solidFill>
                <a:srgbClr val="0E0E0E"/>
              </a:solidFill>
              <a:latin typeface="Helvetica" pitchFamily="2" charset="0"/>
            </a:endParaRPr>
          </a:p>
          <a:p>
            <a:pPr marL="285750" indent="-285750">
              <a:spcBef>
                <a:spcPts val="900"/>
              </a:spcBef>
              <a:buFont typeface="Wingdings" pitchFamily="2" charset="2"/>
              <a:buChar char="Ø"/>
            </a:pPr>
            <a:r>
              <a:rPr lang="en-US" sz="1400" dirty="0">
                <a:solidFill>
                  <a:srgbClr val="0E0E0E"/>
                </a:solidFill>
                <a:effectLst/>
                <a:latin typeface="Helvetica" pitchFamily="2" charset="0"/>
              </a:rPr>
              <a:t>The </a:t>
            </a:r>
            <a:r>
              <a:rPr lang="en-US" sz="1400" b="1" dirty="0">
                <a:solidFill>
                  <a:srgbClr val="0E0E0E"/>
                </a:solidFill>
                <a:effectLst/>
                <a:latin typeface="Helvetica" pitchFamily="2" charset="0"/>
              </a:rPr>
              <a:t>Cox Proportional Hazards model</a:t>
            </a:r>
            <a:r>
              <a:rPr lang="en-US" sz="1400" dirty="0">
                <a:solidFill>
                  <a:srgbClr val="0E0E0E"/>
                </a:solidFill>
                <a:effectLst/>
                <a:latin typeface="Helvetica" pitchFamily="2" charset="0"/>
              </a:rPr>
              <a:t> estimates the relationship between features and the risk of an event.</a:t>
            </a:r>
          </a:p>
          <a:p>
            <a:pPr marL="742950" lvl="1" indent="-285750">
              <a:buFont typeface="Arial" panose="020B0604020202020204" pitchFamily="34" charset="0"/>
              <a:buChar char="•"/>
            </a:pPr>
            <a:r>
              <a:rPr lang="en-US" sz="1400" b="1" dirty="0">
                <a:solidFill>
                  <a:srgbClr val="0E0E0E"/>
                </a:solidFill>
                <a:effectLst/>
                <a:latin typeface="Helvetica" pitchFamily="2" charset="0"/>
              </a:rPr>
              <a:t>p-value &gt;  0.05</a:t>
            </a:r>
            <a:r>
              <a:rPr lang="en-US" sz="1400" dirty="0">
                <a:solidFill>
                  <a:srgbClr val="0E0E0E"/>
                </a:solidFill>
                <a:effectLst/>
                <a:latin typeface="Helvetica" pitchFamily="2" charset="0"/>
              </a:rPr>
              <a:t>  → Feature is </a:t>
            </a:r>
            <a:r>
              <a:rPr lang="en-US" sz="1400" b="1" dirty="0">
                <a:solidFill>
                  <a:srgbClr val="0E0E0E"/>
                </a:solidFill>
                <a:effectLst/>
                <a:latin typeface="Helvetica" pitchFamily="2" charset="0"/>
              </a:rPr>
              <a:t>not significant</a:t>
            </a:r>
            <a:r>
              <a:rPr lang="en-US" sz="1400" dirty="0">
                <a:solidFill>
                  <a:srgbClr val="0E0E0E"/>
                </a:solidFill>
                <a:effectLst/>
                <a:latin typeface="Helvetica" pitchFamily="2" charset="0"/>
              </a:rPr>
              <a:t>, suggesting it doesn’t impact survival.</a:t>
            </a:r>
          </a:p>
          <a:p>
            <a:pPr marL="742950" lvl="1" indent="-285750">
              <a:buFont typeface="Arial" panose="020B0604020202020204" pitchFamily="34" charset="0"/>
              <a:buChar char="•"/>
            </a:pPr>
            <a:r>
              <a:rPr lang="en-US" sz="1400" b="1" dirty="0">
                <a:solidFill>
                  <a:srgbClr val="0E0E0E"/>
                </a:solidFill>
                <a:effectLst/>
                <a:latin typeface="Helvetica" pitchFamily="2" charset="0"/>
              </a:rPr>
              <a:t>p-value &lt;= 0.05</a:t>
            </a:r>
            <a:r>
              <a:rPr lang="en-US" sz="1400" dirty="0">
                <a:solidFill>
                  <a:srgbClr val="0E0E0E"/>
                </a:solidFill>
                <a:effectLst/>
                <a:latin typeface="Helvetica" pitchFamily="2" charset="0"/>
              </a:rPr>
              <a:t> → Feature is </a:t>
            </a:r>
            <a:r>
              <a:rPr lang="en-US" sz="1400" b="1" dirty="0">
                <a:solidFill>
                  <a:srgbClr val="0E0E0E"/>
                </a:solidFill>
                <a:effectLst/>
                <a:latin typeface="Helvetica" pitchFamily="2" charset="0"/>
              </a:rPr>
              <a:t>significant</a:t>
            </a:r>
            <a:r>
              <a:rPr lang="en-US" sz="1400" dirty="0">
                <a:solidFill>
                  <a:srgbClr val="0E0E0E"/>
                </a:solidFill>
                <a:effectLst/>
                <a:latin typeface="Helvetica" pitchFamily="2" charset="0"/>
              </a:rPr>
              <a:t>, indicating it affects survival.”</a:t>
            </a:r>
          </a:p>
          <a:p>
            <a:pPr marL="285750" indent="-285750">
              <a:buFont typeface="Arial" panose="020B0604020202020204" pitchFamily="34" charset="0"/>
              <a:buChar char="•"/>
            </a:pPr>
            <a:endParaRPr lang="en-US" sz="1400" dirty="0">
              <a:solidFill>
                <a:srgbClr val="0E0E0E"/>
              </a:solidFill>
              <a:latin typeface="Helvetica" pitchFamily="2" charset="0"/>
            </a:endParaRPr>
          </a:p>
          <a:p>
            <a:pPr marL="285750" indent="-285750">
              <a:buFont typeface="Arial" panose="020B0604020202020204" pitchFamily="34" charset="0"/>
              <a:buChar char="•"/>
            </a:pPr>
            <a:endParaRPr lang="en-US" sz="1400" dirty="0">
              <a:solidFill>
                <a:srgbClr val="0E0E0E"/>
              </a:solidFill>
              <a:latin typeface="Helvetica" pitchFamily="2" charset="0"/>
            </a:endParaRPr>
          </a:p>
          <a:p>
            <a:pPr marL="285750" indent="-285750">
              <a:buFont typeface="Wingdings" pitchFamily="2" charset="2"/>
              <a:buChar char="Ø"/>
            </a:pPr>
            <a:r>
              <a:rPr lang="en-US" sz="1400" dirty="0">
                <a:solidFill>
                  <a:srgbClr val="0E0E0E"/>
                </a:solidFill>
                <a:effectLst/>
                <a:latin typeface="Helvetica" pitchFamily="2" charset="0"/>
              </a:rPr>
              <a:t>The </a:t>
            </a:r>
            <a:r>
              <a:rPr lang="en-US" sz="1400" b="1" dirty="0">
                <a:solidFill>
                  <a:srgbClr val="0E0E0E"/>
                </a:solidFill>
                <a:effectLst/>
                <a:latin typeface="Helvetica" pitchFamily="2" charset="0"/>
              </a:rPr>
              <a:t>Schoenfeld Residuals test</a:t>
            </a:r>
            <a:r>
              <a:rPr lang="en-US" sz="1400" dirty="0">
                <a:solidFill>
                  <a:srgbClr val="0E0E0E"/>
                </a:solidFill>
                <a:effectLst/>
                <a:latin typeface="Helvetica" pitchFamily="2" charset="0"/>
              </a:rPr>
              <a:t> checks the proportional hazards assumption for each feature. </a:t>
            </a:r>
          </a:p>
          <a:p>
            <a:pPr marL="742950" lvl="1" indent="-285750">
              <a:buFont typeface="Arial" panose="020B0604020202020204" pitchFamily="34" charset="0"/>
              <a:buChar char="•"/>
            </a:pPr>
            <a:r>
              <a:rPr lang="en-US" sz="1400" b="1" dirty="0">
                <a:solidFill>
                  <a:srgbClr val="0E0E0E"/>
                </a:solidFill>
                <a:effectLst/>
                <a:latin typeface="Helvetica" pitchFamily="2" charset="0"/>
              </a:rPr>
              <a:t>p-value &gt;  0.05 </a:t>
            </a:r>
            <a:r>
              <a:rPr lang="en-US" sz="1400" dirty="0">
                <a:solidFill>
                  <a:srgbClr val="0E0E0E"/>
                </a:solidFill>
                <a:effectLst/>
                <a:latin typeface="Helvetica" pitchFamily="2" charset="0"/>
              </a:rPr>
              <a:t>  → No violation of the proportional hazards assumption, should be </a:t>
            </a:r>
            <a:r>
              <a:rPr lang="en-US" sz="1400" b="1" dirty="0">
                <a:solidFill>
                  <a:srgbClr val="0E0E0E"/>
                </a:solidFill>
                <a:effectLst/>
                <a:latin typeface="Helvetica" pitchFamily="2" charset="0"/>
              </a:rPr>
              <a:t>constant over time</a:t>
            </a:r>
            <a:r>
              <a:rPr lang="en-US" sz="1400" dirty="0">
                <a:solidFill>
                  <a:srgbClr val="0E0E0E"/>
                </a:solidFill>
                <a:effectLst/>
                <a:latin typeface="Helvetica" pitchFamily="2" charset="0"/>
              </a:rPr>
              <a:t>.</a:t>
            </a:r>
          </a:p>
          <a:p>
            <a:pPr marL="742950" lvl="1" indent="-285750">
              <a:buFont typeface="Arial" panose="020B0604020202020204" pitchFamily="34" charset="0"/>
              <a:buChar char="•"/>
            </a:pPr>
            <a:r>
              <a:rPr lang="en-US" sz="1400" b="1" dirty="0">
                <a:solidFill>
                  <a:srgbClr val="0E0E0E"/>
                </a:solidFill>
                <a:effectLst/>
                <a:latin typeface="Helvetica" pitchFamily="2" charset="0"/>
              </a:rPr>
              <a:t>p-value &lt;= 0.05</a:t>
            </a:r>
            <a:r>
              <a:rPr lang="en-US" sz="1400" dirty="0">
                <a:solidFill>
                  <a:srgbClr val="0E0E0E"/>
                </a:solidFill>
                <a:effectLst/>
                <a:latin typeface="Helvetica" pitchFamily="2" charset="0"/>
              </a:rPr>
              <a:t>  → There is a potential violation of the proportional hazards assumption, meaning its effect on hazard </a:t>
            </a:r>
            <a:r>
              <a:rPr lang="en-US" sz="1400" b="1" dirty="0">
                <a:solidFill>
                  <a:srgbClr val="0E0E0E"/>
                </a:solidFill>
                <a:effectLst/>
                <a:latin typeface="Helvetica" pitchFamily="2" charset="0"/>
              </a:rPr>
              <a:t>may not be constant over time.</a:t>
            </a:r>
          </a:p>
        </p:txBody>
      </p:sp>
    </p:spTree>
    <p:extLst>
      <p:ext uri="{BB962C8B-B14F-4D97-AF65-F5344CB8AC3E}">
        <p14:creationId xmlns:p14="http://schemas.microsoft.com/office/powerpoint/2010/main" val="128095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3CBC6-9B62-9D6E-E463-8A327812CF2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3F0FCB5-24F2-959E-02C5-A119E9C15707}"/>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Multivariate Survival Analysis – HRV metrics</a:t>
            </a:r>
          </a:p>
        </p:txBody>
      </p:sp>
      <p:sp>
        <p:nvSpPr>
          <p:cNvPr id="4" name="Rectangle 3">
            <a:extLst>
              <a:ext uri="{FF2B5EF4-FFF2-40B4-BE49-F238E27FC236}">
                <a16:creationId xmlns:a16="http://schemas.microsoft.com/office/drawing/2014/main" id="{51B0014A-1365-79B4-057E-B2DF1772C6D8}"/>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72A4C7D-CFE1-9FAD-E808-74CF1AE1434E}"/>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E16A5862-4C2D-2C81-062A-108B7CD3A12C}"/>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210ECD2C-2E6A-8BA6-43F3-EAF293FC97AA}"/>
              </a:ext>
            </a:extLst>
          </p:cNvPr>
          <p:cNvPicPr>
            <a:picLocks noChangeAspect="1"/>
          </p:cNvPicPr>
          <p:nvPr/>
        </p:nvPicPr>
        <p:blipFill>
          <a:blip r:embed="rId4"/>
          <a:srcRect l="35131" t="-683" r="37573" b="34263"/>
          <a:stretch/>
        </p:blipFill>
        <p:spPr>
          <a:xfrm>
            <a:off x="1407590" y="5947830"/>
            <a:ext cx="837676" cy="910170"/>
          </a:xfrm>
          <a:prstGeom prst="rect">
            <a:avLst/>
          </a:prstGeom>
        </p:spPr>
      </p:pic>
      <p:sp>
        <p:nvSpPr>
          <p:cNvPr id="2" name="TextBox 1">
            <a:extLst>
              <a:ext uri="{FF2B5EF4-FFF2-40B4-BE49-F238E27FC236}">
                <a16:creationId xmlns:a16="http://schemas.microsoft.com/office/drawing/2014/main" id="{6F033262-E978-E746-A9FC-F4A300B2A168}"/>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pic>
        <p:nvPicPr>
          <p:cNvPr id="7" name="Picture 6" descr="A screenshot of a computer&#10;&#10;AI-generated content may be incorrect.">
            <a:extLst>
              <a:ext uri="{FF2B5EF4-FFF2-40B4-BE49-F238E27FC236}">
                <a16:creationId xmlns:a16="http://schemas.microsoft.com/office/drawing/2014/main" id="{BA27B9E2-4EED-A002-AC2B-0EA1601BF904}"/>
              </a:ext>
            </a:extLst>
          </p:cNvPr>
          <p:cNvPicPr>
            <a:picLocks noChangeAspect="1"/>
          </p:cNvPicPr>
          <p:nvPr/>
        </p:nvPicPr>
        <p:blipFill>
          <a:blip r:embed="rId5"/>
          <a:srcRect b="66021"/>
          <a:stretch/>
        </p:blipFill>
        <p:spPr>
          <a:xfrm>
            <a:off x="605643" y="4038944"/>
            <a:ext cx="5068172" cy="1466764"/>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C57CD875-1EFA-B2F5-91A8-827BBEE920A2}"/>
              </a:ext>
            </a:extLst>
          </p:cNvPr>
          <p:cNvPicPr>
            <a:picLocks noChangeAspect="1"/>
          </p:cNvPicPr>
          <p:nvPr/>
        </p:nvPicPr>
        <p:blipFill>
          <a:blip r:embed="rId5"/>
          <a:srcRect t="36455"/>
          <a:stretch/>
        </p:blipFill>
        <p:spPr>
          <a:xfrm>
            <a:off x="605643" y="1295977"/>
            <a:ext cx="5068172" cy="2742967"/>
          </a:xfrm>
          <a:prstGeom prst="rect">
            <a:avLst/>
          </a:prstGeom>
        </p:spPr>
      </p:pic>
      <p:pic>
        <p:nvPicPr>
          <p:cNvPr id="12" name="Picture 11">
            <a:extLst>
              <a:ext uri="{FF2B5EF4-FFF2-40B4-BE49-F238E27FC236}">
                <a16:creationId xmlns:a16="http://schemas.microsoft.com/office/drawing/2014/main" id="{1B64A609-FCBC-EF25-93C3-FB21840B1C5E}"/>
              </a:ext>
            </a:extLst>
          </p:cNvPr>
          <p:cNvPicPr>
            <a:picLocks noChangeAspect="1"/>
          </p:cNvPicPr>
          <p:nvPr/>
        </p:nvPicPr>
        <p:blipFill>
          <a:blip r:embed="rId6"/>
          <a:stretch>
            <a:fillRect/>
          </a:stretch>
        </p:blipFill>
        <p:spPr>
          <a:xfrm>
            <a:off x="6518187" y="1470573"/>
            <a:ext cx="5364271" cy="3826349"/>
          </a:xfrm>
          <a:prstGeom prst="rect">
            <a:avLst/>
          </a:prstGeom>
        </p:spPr>
      </p:pic>
      <p:sp>
        <p:nvSpPr>
          <p:cNvPr id="13" name="Rectangle 12">
            <a:extLst>
              <a:ext uri="{FF2B5EF4-FFF2-40B4-BE49-F238E27FC236}">
                <a16:creationId xmlns:a16="http://schemas.microsoft.com/office/drawing/2014/main" id="{942F5B27-77C1-01D8-B438-C31781A411C4}"/>
              </a:ext>
            </a:extLst>
          </p:cNvPr>
          <p:cNvSpPr/>
          <p:nvPr/>
        </p:nvSpPr>
        <p:spPr>
          <a:xfrm>
            <a:off x="736069" y="2716292"/>
            <a:ext cx="4378361" cy="150607"/>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5C1CC9-B1F1-E7FD-BCD7-C27DED41D5BD}"/>
              </a:ext>
            </a:extLst>
          </p:cNvPr>
          <p:cNvSpPr/>
          <p:nvPr/>
        </p:nvSpPr>
        <p:spPr>
          <a:xfrm>
            <a:off x="736069" y="3146603"/>
            <a:ext cx="4378361" cy="150607"/>
          </a:xfrm>
          <a:prstGeom prst="rect">
            <a:avLst/>
          </a:prstGeom>
          <a:noFill/>
          <a:ln>
            <a:solidFill>
              <a:srgbClr val="02B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9E51221-5A81-358E-3DF4-434B7AE40C37}"/>
              </a:ext>
            </a:extLst>
          </p:cNvPr>
          <p:cNvSpPr/>
          <p:nvPr/>
        </p:nvSpPr>
        <p:spPr>
          <a:xfrm>
            <a:off x="736069" y="3361757"/>
            <a:ext cx="4378361" cy="150607"/>
          </a:xfrm>
          <a:prstGeom prst="rect">
            <a:avLst/>
          </a:prstGeom>
          <a:noFill/>
          <a:ln>
            <a:solidFill>
              <a:srgbClr val="02B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044FFB1-939D-80B4-CE5C-374490F63D0B}"/>
              </a:ext>
            </a:extLst>
          </p:cNvPr>
          <p:cNvSpPr txBox="1"/>
          <p:nvPr/>
        </p:nvSpPr>
        <p:spPr>
          <a:xfrm>
            <a:off x="7362559" y="5275197"/>
            <a:ext cx="5364271" cy="461665"/>
          </a:xfrm>
          <a:prstGeom prst="rect">
            <a:avLst/>
          </a:prstGeom>
          <a:noFill/>
        </p:spPr>
        <p:txBody>
          <a:bodyPr wrap="square" rtlCol="0">
            <a:spAutoFit/>
          </a:bodyPr>
          <a:lstStyle/>
          <a:p>
            <a:pPr>
              <a:spcBef>
                <a:spcPts val="900"/>
              </a:spcBef>
            </a:pPr>
            <a:r>
              <a:rPr lang="en-US" sz="800" dirty="0">
                <a:solidFill>
                  <a:srgbClr val="BB4002"/>
                </a:solidFill>
                <a:effectLst/>
                <a:latin typeface="Helvetica" pitchFamily="2" charset="0"/>
              </a:rPr>
              <a:t>Positive </a:t>
            </a:r>
            <a:r>
              <a:rPr lang="en-US" sz="800" dirty="0" err="1">
                <a:solidFill>
                  <a:srgbClr val="BB4002"/>
                </a:solidFill>
                <a:effectLst/>
                <a:latin typeface="Helvetica" pitchFamily="2" charset="0"/>
              </a:rPr>
              <a:t>coef</a:t>
            </a:r>
            <a:r>
              <a:rPr lang="en-US" sz="800" dirty="0">
                <a:solidFill>
                  <a:srgbClr val="BB4002"/>
                </a:solidFill>
                <a:effectLst/>
                <a:latin typeface="Helvetica" pitchFamily="2" charset="0"/>
              </a:rPr>
              <a:t> expected</a:t>
            </a:r>
            <a:r>
              <a:rPr lang="en-US" sz="800" dirty="0">
                <a:solidFill>
                  <a:srgbClr val="BB4002"/>
                </a:solidFill>
                <a:latin typeface="Helvetica" pitchFamily="2" charset="0"/>
              </a:rPr>
              <a:t>: </a:t>
            </a:r>
            <a:r>
              <a:rPr lang="en-US" sz="800" dirty="0">
                <a:solidFill>
                  <a:srgbClr val="BB4002"/>
                </a:solidFill>
                <a:effectLst/>
                <a:latin typeface="Helvetica" pitchFamily="2" charset="0"/>
              </a:rPr>
              <a:t>VHF</a:t>
            </a:r>
          </a:p>
          <a:p>
            <a:r>
              <a:rPr lang="en-US" sz="800" dirty="0">
                <a:solidFill>
                  <a:srgbClr val="BB4002"/>
                </a:solidFill>
                <a:latin typeface="Helvetica" pitchFamily="2" charset="0"/>
              </a:rPr>
              <a:t>Negative</a:t>
            </a:r>
            <a:r>
              <a:rPr lang="en-US" sz="800" dirty="0">
                <a:solidFill>
                  <a:srgbClr val="BB4002"/>
                </a:solidFill>
                <a:effectLst/>
                <a:latin typeface="Helvetica" pitchFamily="2" charset="0"/>
              </a:rPr>
              <a:t> </a:t>
            </a:r>
            <a:r>
              <a:rPr lang="en-US" sz="800" dirty="0" err="1">
                <a:solidFill>
                  <a:srgbClr val="BB4002"/>
                </a:solidFill>
                <a:effectLst/>
                <a:latin typeface="Helvetica" pitchFamily="2" charset="0"/>
              </a:rPr>
              <a:t>coef</a:t>
            </a:r>
            <a:r>
              <a:rPr lang="en-US" sz="800" dirty="0">
                <a:solidFill>
                  <a:srgbClr val="BB4002"/>
                </a:solidFill>
                <a:effectLst/>
                <a:latin typeface="Helvetica" pitchFamily="2" charset="0"/>
              </a:rPr>
              <a:t> expected </a:t>
            </a:r>
            <a:r>
              <a:rPr lang="en-US" sz="800" dirty="0">
                <a:solidFill>
                  <a:srgbClr val="BB4002"/>
                </a:solidFill>
                <a:latin typeface="Helvetica" pitchFamily="2" charset="0"/>
              </a:rPr>
              <a:t>: </a:t>
            </a:r>
            <a:r>
              <a:rPr lang="en-US" sz="800" dirty="0">
                <a:solidFill>
                  <a:srgbClr val="BB4002"/>
                </a:solidFill>
                <a:effectLst/>
                <a:latin typeface="Helvetica" pitchFamily="2" charset="0"/>
              </a:rPr>
              <a:t>AVNN, SDNN, pNN50, ULF, LF/HF ratio</a:t>
            </a:r>
          </a:p>
          <a:p>
            <a:r>
              <a:rPr lang="en-US" sz="800" dirty="0">
                <a:solidFill>
                  <a:srgbClr val="BB4002"/>
                </a:solidFill>
                <a:latin typeface="Helvetica" pitchFamily="2" charset="0"/>
              </a:rPr>
              <a:t>Context dependent: LF, VLF</a:t>
            </a:r>
            <a:endParaRPr lang="en-US" sz="800" dirty="0">
              <a:solidFill>
                <a:srgbClr val="BB4002"/>
              </a:solidFill>
              <a:effectLst/>
              <a:latin typeface="Helvetica" pitchFamily="2" charset="0"/>
            </a:endParaRPr>
          </a:p>
        </p:txBody>
      </p:sp>
      <p:sp>
        <p:nvSpPr>
          <p:cNvPr id="18" name="TextBox 17">
            <a:extLst>
              <a:ext uri="{FF2B5EF4-FFF2-40B4-BE49-F238E27FC236}">
                <a16:creationId xmlns:a16="http://schemas.microsoft.com/office/drawing/2014/main" id="{ED7A7065-ABB3-2B5E-222B-B59AED05FA29}"/>
              </a:ext>
            </a:extLst>
          </p:cNvPr>
          <p:cNvSpPr txBox="1"/>
          <p:nvPr/>
        </p:nvSpPr>
        <p:spPr>
          <a:xfrm>
            <a:off x="7863284" y="1124499"/>
            <a:ext cx="3348052" cy="307777"/>
          </a:xfrm>
          <a:prstGeom prst="rect">
            <a:avLst/>
          </a:prstGeom>
          <a:noFill/>
        </p:spPr>
        <p:txBody>
          <a:bodyPr wrap="square">
            <a:spAutoFit/>
          </a:bodyPr>
          <a:lstStyle/>
          <a:p>
            <a:pPr algn="ctr"/>
            <a:r>
              <a:rPr lang="en-US" sz="1400" dirty="0">
                <a:solidFill>
                  <a:srgbClr val="0E0E0E"/>
                </a:solidFill>
                <a:effectLst/>
                <a:latin typeface="Helvetica" pitchFamily="2" charset="0"/>
              </a:rPr>
              <a:t>Hazard Ratios for Predictors of Mortality</a:t>
            </a:r>
          </a:p>
        </p:txBody>
      </p:sp>
    </p:spTree>
    <p:extLst>
      <p:ext uri="{BB962C8B-B14F-4D97-AF65-F5344CB8AC3E}">
        <p14:creationId xmlns:p14="http://schemas.microsoft.com/office/powerpoint/2010/main" val="3820394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F5D60-9631-0CEC-B03F-C0F7B53E1968}"/>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31CEB31E-0E1D-EF5A-08F1-741185C3E2E0}"/>
              </a:ext>
            </a:extLst>
          </p:cNvPr>
          <p:cNvPicPr>
            <a:picLocks noChangeAspect="1"/>
          </p:cNvPicPr>
          <p:nvPr/>
        </p:nvPicPr>
        <p:blipFill>
          <a:blip r:embed="rId3"/>
          <a:srcRect t="35314"/>
          <a:stretch/>
        </p:blipFill>
        <p:spPr>
          <a:xfrm>
            <a:off x="646644" y="1147953"/>
            <a:ext cx="5000335" cy="2994679"/>
          </a:xfrm>
          <a:prstGeom prst="rect">
            <a:avLst/>
          </a:prstGeom>
        </p:spPr>
      </p:pic>
      <p:sp>
        <p:nvSpPr>
          <p:cNvPr id="11" name="Rectangle 10">
            <a:extLst>
              <a:ext uri="{FF2B5EF4-FFF2-40B4-BE49-F238E27FC236}">
                <a16:creationId xmlns:a16="http://schemas.microsoft.com/office/drawing/2014/main" id="{A98F8BAF-BAAE-BF9F-D615-26CA48A832E3}"/>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Multivariate Survival Analysis – HRV metrics with AGE</a:t>
            </a:r>
          </a:p>
        </p:txBody>
      </p:sp>
      <p:sp>
        <p:nvSpPr>
          <p:cNvPr id="4" name="Rectangle 3">
            <a:extLst>
              <a:ext uri="{FF2B5EF4-FFF2-40B4-BE49-F238E27FC236}">
                <a16:creationId xmlns:a16="http://schemas.microsoft.com/office/drawing/2014/main" id="{53703FAA-A454-99D4-EDC5-ECDB542618FF}"/>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46ED1C-0397-F282-1038-4695CF6EA0B3}"/>
              </a:ext>
            </a:extLst>
          </p:cNvPr>
          <p:cNvPicPr>
            <a:picLocks noChangeAspect="1"/>
          </p:cNvPicPr>
          <p:nvPr/>
        </p:nvPicPr>
        <p:blipFill>
          <a:blip r:embed="rId4"/>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AA220320-8955-74A3-AF31-64668645C0D5}"/>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81712512-0A00-787A-A6DF-1D569FA09436}"/>
              </a:ext>
            </a:extLst>
          </p:cNvPr>
          <p:cNvPicPr>
            <a:picLocks noChangeAspect="1"/>
          </p:cNvPicPr>
          <p:nvPr/>
        </p:nvPicPr>
        <p:blipFill>
          <a:blip r:embed="rId5"/>
          <a:srcRect l="35131" t="-683" r="37573" b="34263"/>
          <a:stretch/>
        </p:blipFill>
        <p:spPr>
          <a:xfrm>
            <a:off x="1407590" y="5947830"/>
            <a:ext cx="837676" cy="910170"/>
          </a:xfrm>
          <a:prstGeom prst="rect">
            <a:avLst/>
          </a:prstGeom>
        </p:spPr>
      </p:pic>
      <p:sp>
        <p:nvSpPr>
          <p:cNvPr id="2" name="TextBox 1">
            <a:extLst>
              <a:ext uri="{FF2B5EF4-FFF2-40B4-BE49-F238E27FC236}">
                <a16:creationId xmlns:a16="http://schemas.microsoft.com/office/drawing/2014/main" id="{70BECCDC-B206-68ED-6385-44602D12ECEC}"/>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pic>
        <p:nvPicPr>
          <p:cNvPr id="3" name="Picture 2" descr="A graph of a number of individuals&#10;&#10;AI-generated content may be incorrect.">
            <a:extLst>
              <a:ext uri="{FF2B5EF4-FFF2-40B4-BE49-F238E27FC236}">
                <a16:creationId xmlns:a16="http://schemas.microsoft.com/office/drawing/2014/main" id="{C7F53BCC-BA4B-ACC1-3203-A5819C160390}"/>
              </a:ext>
            </a:extLst>
          </p:cNvPr>
          <p:cNvPicPr>
            <a:picLocks noChangeAspect="1"/>
          </p:cNvPicPr>
          <p:nvPr/>
        </p:nvPicPr>
        <p:blipFill>
          <a:blip r:embed="rId6"/>
          <a:stretch>
            <a:fillRect/>
          </a:stretch>
        </p:blipFill>
        <p:spPr>
          <a:xfrm>
            <a:off x="6347789" y="1312898"/>
            <a:ext cx="5537200" cy="3949700"/>
          </a:xfrm>
          <a:prstGeom prst="rect">
            <a:avLst/>
          </a:prstGeom>
        </p:spPr>
      </p:pic>
      <p:pic>
        <p:nvPicPr>
          <p:cNvPr id="6" name="Picture 5">
            <a:extLst>
              <a:ext uri="{FF2B5EF4-FFF2-40B4-BE49-F238E27FC236}">
                <a16:creationId xmlns:a16="http://schemas.microsoft.com/office/drawing/2014/main" id="{555EB47F-179D-17F9-724A-B794F486BB9E}"/>
              </a:ext>
            </a:extLst>
          </p:cNvPr>
          <p:cNvPicPr>
            <a:picLocks noChangeAspect="1"/>
          </p:cNvPicPr>
          <p:nvPr/>
        </p:nvPicPr>
        <p:blipFill>
          <a:blip r:embed="rId3"/>
          <a:srcRect b="66303"/>
          <a:stretch/>
        </p:blipFill>
        <p:spPr>
          <a:xfrm>
            <a:off x="646644" y="4142632"/>
            <a:ext cx="5000335" cy="1560017"/>
          </a:xfrm>
          <a:prstGeom prst="rect">
            <a:avLst/>
          </a:prstGeom>
        </p:spPr>
      </p:pic>
      <p:sp>
        <p:nvSpPr>
          <p:cNvPr id="14" name="Rectangle 13">
            <a:extLst>
              <a:ext uri="{FF2B5EF4-FFF2-40B4-BE49-F238E27FC236}">
                <a16:creationId xmlns:a16="http://schemas.microsoft.com/office/drawing/2014/main" id="{0DDA6EB0-4C81-0465-D979-7442F2C2F16B}"/>
              </a:ext>
            </a:extLst>
          </p:cNvPr>
          <p:cNvSpPr/>
          <p:nvPr/>
        </p:nvSpPr>
        <p:spPr>
          <a:xfrm>
            <a:off x="736069" y="2183802"/>
            <a:ext cx="4378361" cy="150607"/>
          </a:xfrm>
          <a:prstGeom prst="rect">
            <a:avLst/>
          </a:prstGeom>
          <a:noFill/>
          <a:ln>
            <a:solidFill>
              <a:srgbClr val="02B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314C963-21EC-860B-1329-EC76B6379FDA}"/>
              </a:ext>
            </a:extLst>
          </p:cNvPr>
          <p:cNvSpPr/>
          <p:nvPr/>
        </p:nvSpPr>
        <p:spPr>
          <a:xfrm>
            <a:off x="736069" y="2813114"/>
            <a:ext cx="4378361" cy="150607"/>
          </a:xfrm>
          <a:prstGeom prst="rect">
            <a:avLst/>
          </a:prstGeom>
          <a:noFill/>
          <a:ln>
            <a:solidFill>
              <a:srgbClr val="02B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0294B2-3C70-FF26-63F8-8E47771B137D}"/>
              </a:ext>
            </a:extLst>
          </p:cNvPr>
          <p:cNvSpPr/>
          <p:nvPr/>
        </p:nvSpPr>
        <p:spPr>
          <a:xfrm>
            <a:off x="736069" y="3030061"/>
            <a:ext cx="4378361" cy="150607"/>
          </a:xfrm>
          <a:prstGeom prst="rect">
            <a:avLst/>
          </a:prstGeom>
          <a:noFill/>
          <a:ln>
            <a:solidFill>
              <a:srgbClr val="02B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399E89F-12E0-5EDE-0EA5-FBD7E47991A8}"/>
              </a:ext>
            </a:extLst>
          </p:cNvPr>
          <p:cNvSpPr/>
          <p:nvPr/>
        </p:nvSpPr>
        <p:spPr>
          <a:xfrm>
            <a:off x="736069" y="3225493"/>
            <a:ext cx="4378361" cy="150607"/>
          </a:xfrm>
          <a:prstGeom prst="rect">
            <a:avLst/>
          </a:prstGeom>
          <a:noFill/>
          <a:ln>
            <a:solidFill>
              <a:srgbClr val="02B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7FF79C-338B-B5FE-6E01-AA6876964FDC}"/>
              </a:ext>
            </a:extLst>
          </p:cNvPr>
          <p:cNvSpPr/>
          <p:nvPr/>
        </p:nvSpPr>
        <p:spPr>
          <a:xfrm>
            <a:off x="736069" y="3429889"/>
            <a:ext cx="4378361" cy="150607"/>
          </a:xfrm>
          <a:prstGeom prst="rect">
            <a:avLst/>
          </a:prstGeom>
          <a:noFill/>
          <a:ln>
            <a:solidFill>
              <a:srgbClr val="02B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B387333-BE9F-DE4D-622E-B97B9EA22846}"/>
              </a:ext>
            </a:extLst>
          </p:cNvPr>
          <p:cNvSpPr txBox="1"/>
          <p:nvPr/>
        </p:nvSpPr>
        <p:spPr>
          <a:xfrm>
            <a:off x="7651249" y="1005121"/>
            <a:ext cx="3348052" cy="307777"/>
          </a:xfrm>
          <a:prstGeom prst="rect">
            <a:avLst/>
          </a:prstGeom>
          <a:noFill/>
        </p:spPr>
        <p:txBody>
          <a:bodyPr wrap="square">
            <a:spAutoFit/>
          </a:bodyPr>
          <a:lstStyle/>
          <a:p>
            <a:pPr algn="ctr"/>
            <a:r>
              <a:rPr lang="en-US" sz="1400" dirty="0">
                <a:solidFill>
                  <a:srgbClr val="0E0E0E"/>
                </a:solidFill>
                <a:effectLst/>
                <a:latin typeface="Helvetica" pitchFamily="2" charset="0"/>
              </a:rPr>
              <a:t>Hazard Ratios for Predictors of Mortality</a:t>
            </a:r>
          </a:p>
        </p:txBody>
      </p:sp>
      <p:sp>
        <p:nvSpPr>
          <p:cNvPr id="24" name="TextBox 23">
            <a:extLst>
              <a:ext uri="{FF2B5EF4-FFF2-40B4-BE49-F238E27FC236}">
                <a16:creationId xmlns:a16="http://schemas.microsoft.com/office/drawing/2014/main" id="{10572B6A-1170-B225-2039-3F0CC53EC730}"/>
              </a:ext>
            </a:extLst>
          </p:cNvPr>
          <p:cNvSpPr txBox="1"/>
          <p:nvPr/>
        </p:nvSpPr>
        <p:spPr>
          <a:xfrm>
            <a:off x="7251797" y="5296922"/>
            <a:ext cx="5364271" cy="461665"/>
          </a:xfrm>
          <a:prstGeom prst="rect">
            <a:avLst/>
          </a:prstGeom>
          <a:noFill/>
        </p:spPr>
        <p:txBody>
          <a:bodyPr wrap="square" rtlCol="0">
            <a:spAutoFit/>
          </a:bodyPr>
          <a:lstStyle/>
          <a:p>
            <a:pPr>
              <a:spcBef>
                <a:spcPts val="900"/>
              </a:spcBef>
            </a:pPr>
            <a:r>
              <a:rPr lang="en-US" sz="800" dirty="0">
                <a:solidFill>
                  <a:srgbClr val="BB4002"/>
                </a:solidFill>
                <a:effectLst/>
                <a:latin typeface="Helvetica" pitchFamily="2" charset="0"/>
              </a:rPr>
              <a:t>Positive </a:t>
            </a:r>
            <a:r>
              <a:rPr lang="en-US" sz="800" dirty="0" err="1">
                <a:solidFill>
                  <a:srgbClr val="BB4002"/>
                </a:solidFill>
                <a:effectLst/>
                <a:latin typeface="Helvetica" pitchFamily="2" charset="0"/>
              </a:rPr>
              <a:t>coef</a:t>
            </a:r>
            <a:r>
              <a:rPr lang="en-US" sz="800" dirty="0">
                <a:solidFill>
                  <a:srgbClr val="BB4002"/>
                </a:solidFill>
                <a:effectLst/>
                <a:latin typeface="Helvetica" pitchFamily="2" charset="0"/>
              </a:rPr>
              <a:t> expected</a:t>
            </a:r>
            <a:r>
              <a:rPr lang="en-US" sz="800" dirty="0">
                <a:solidFill>
                  <a:srgbClr val="BB4002"/>
                </a:solidFill>
                <a:latin typeface="Helvetica" pitchFamily="2" charset="0"/>
              </a:rPr>
              <a:t>: </a:t>
            </a:r>
            <a:r>
              <a:rPr lang="en-US" sz="800" dirty="0">
                <a:solidFill>
                  <a:srgbClr val="BB4002"/>
                </a:solidFill>
                <a:effectLst/>
                <a:latin typeface="Helvetica" pitchFamily="2" charset="0"/>
              </a:rPr>
              <a:t>AGE, VHF</a:t>
            </a:r>
          </a:p>
          <a:p>
            <a:r>
              <a:rPr lang="en-US" sz="800" dirty="0">
                <a:solidFill>
                  <a:srgbClr val="BB4002"/>
                </a:solidFill>
                <a:latin typeface="Helvetica" pitchFamily="2" charset="0"/>
              </a:rPr>
              <a:t>Negative</a:t>
            </a:r>
            <a:r>
              <a:rPr lang="en-US" sz="800" dirty="0">
                <a:solidFill>
                  <a:srgbClr val="BB4002"/>
                </a:solidFill>
                <a:effectLst/>
                <a:latin typeface="Helvetica" pitchFamily="2" charset="0"/>
              </a:rPr>
              <a:t> </a:t>
            </a:r>
            <a:r>
              <a:rPr lang="en-US" sz="800" dirty="0" err="1">
                <a:solidFill>
                  <a:srgbClr val="BB4002"/>
                </a:solidFill>
                <a:effectLst/>
                <a:latin typeface="Helvetica" pitchFamily="2" charset="0"/>
              </a:rPr>
              <a:t>coef</a:t>
            </a:r>
            <a:r>
              <a:rPr lang="en-US" sz="800" dirty="0">
                <a:solidFill>
                  <a:srgbClr val="BB4002"/>
                </a:solidFill>
                <a:effectLst/>
                <a:latin typeface="Helvetica" pitchFamily="2" charset="0"/>
              </a:rPr>
              <a:t> expected </a:t>
            </a:r>
            <a:r>
              <a:rPr lang="en-US" sz="800" dirty="0">
                <a:solidFill>
                  <a:srgbClr val="BB4002"/>
                </a:solidFill>
                <a:latin typeface="Helvetica" pitchFamily="2" charset="0"/>
              </a:rPr>
              <a:t>: </a:t>
            </a:r>
            <a:r>
              <a:rPr lang="en-US" sz="800" dirty="0">
                <a:solidFill>
                  <a:srgbClr val="BB4002"/>
                </a:solidFill>
                <a:effectLst/>
                <a:latin typeface="Helvetica" pitchFamily="2" charset="0"/>
              </a:rPr>
              <a:t>AVNN, SDNN, pNN50, ULF, LF/HF ratio</a:t>
            </a:r>
          </a:p>
          <a:p>
            <a:r>
              <a:rPr lang="en-US" sz="800" dirty="0">
                <a:solidFill>
                  <a:srgbClr val="BB4002"/>
                </a:solidFill>
                <a:latin typeface="Helvetica" pitchFamily="2" charset="0"/>
              </a:rPr>
              <a:t>Context dependent: LF, VLF</a:t>
            </a:r>
            <a:endParaRPr lang="en-US" sz="800" dirty="0">
              <a:solidFill>
                <a:srgbClr val="BB4002"/>
              </a:solidFill>
              <a:effectLst/>
              <a:latin typeface="Helvetica" pitchFamily="2" charset="0"/>
            </a:endParaRPr>
          </a:p>
        </p:txBody>
      </p:sp>
    </p:spTree>
    <p:extLst>
      <p:ext uri="{BB962C8B-B14F-4D97-AF65-F5344CB8AC3E}">
        <p14:creationId xmlns:p14="http://schemas.microsoft.com/office/powerpoint/2010/main" val="3897619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3A81D-9E5F-7554-F93D-6DAE0009C51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327951D-3784-E6E2-C4E8-8DCAE350F7FD}"/>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Multivariate Survival Analysis – HRV metrics with all covariates</a:t>
            </a:r>
          </a:p>
        </p:txBody>
      </p:sp>
      <p:sp>
        <p:nvSpPr>
          <p:cNvPr id="4" name="Rectangle 3">
            <a:extLst>
              <a:ext uri="{FF2B5EF4-FFF2-40B4-BE49-F238E27FC236}">
                <a16:creationId xmlns:a16="http://schemas.microsoft.com/office/drawing/2014/main" id="{BFC9D7AE-36BD-381B-DF5E-620095518CF7}"/>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BB1C9F7-9323-C1AF-A582-153995EC3AE9}"/>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16402B99-009F-3E52-808B-ADF3FAFE0937}"/>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F23B48CC-6253-0439-E920-9AD933417156}"/>
              </a:ext>
            </a:extLst>
          </p:cNvPr>
          <p:cNvPicPr>
            <a:picLocks noChangeAspect="1"/>
          </p:cNvPicPr>
          <p:nvPr/>
        </p:nvPicPr>
        <p:blipFill>
          <a:blip r:embed="rId4"/>
          <a:srcRect l="35131" t="-683" r="37573" b="34263"/>
          <a:stretch/>
        </p:blipFill>
        <p:spPr>
          <a:xfrm>
            <a:off x="1407590" y="5947830"/>
            <a:ext cx="837676" cy="910170"/>
          </a:xfrm>
          <a:prstGeom prst="rect">
            <a:avLst/>
          </a:prstGeom>
        </p:spPr>
      </p:pic>
      <p:sp>
        <p:nvSpPr>
          <p:cNvPr id="2" name="TextBox 1">
            <a:extLst>
              <a:ext uri="{FF2B5EF4-FFF2-40B4-BE49-F238E27FC236}">
                <a16:creationId xmlns:a16="http://schemas.microsoft.com/office/drawing/2014/main" id="{9D7B5DB3-7C02-4528-9037-531F921C6787}"/>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pic>
        <p:nvPicPr>
          <p:cNvPr id="20" name="Picture 19" descr="A screenshot of a computer&#10;&#10;AI-generated content may be incorrect.">
            <a:extLst>
              <a:ext uri="{FF2B5EF4-FFF2-40B4-BE49-F238E27FC236}">
                <a16:creationId xmlns:a16="http://schemas.microsoft.com/office/drawing/2014/main" id="{888E15FC-6F63-2A93-81F0-01E393A02224}"/>
              </a:ext>
            </a:extLst>
          </p:cNvPr>
          <p:cNvPicPr>
            <a:picLocks noChangeAspect="1"/>
          </p:cNvPicPr>
          <p:nvPr/>
        </p:nvPicPr>
        <p:blipFill>
          <a:blip r:embed="rId5"/>
          <a:srcRect t="39381"/>
          <a:stretch/>
        </p:blipFill>
        <p:spPr>
          <a:xfrm>
            <a:off x="390652" y="1536447"/>
            <a:ext cx="5058541" cy="3748530"/>
          </a:xfrm>
          <a:prstGeom prst="rect">
            <a:avLst/>
          </a:prstGeom>
        </p:spPr>
      </p:pic>
      <p:sp>
        <p:nvSpPr>
          <p:cNvPr id="21" name="Rectangle 20">
            <a:extLst>
              <a:ext uri="{FF2B5EF4-FFF2-40B4-BE49-F238E27FC236}">
                <a16:creationId xmlns:a16="http://schemas.microsoft.com/office/drawing/2014/main" id="{90471159-FF3E-8FFF-E34C-FB3BE5622ECA}"/>
              </a:ext>
            </a:extLst>
          </p:cNvPr>
          <p:cNvSpPr/>
          <p:nvPr/>
        </p:nvSpPr>
        <p:spPr>
          <a:xfrm>
            <a:off x="485886" y="2533413"/>
            <a:ext cx="4641094" cy="145241"/>
          </a:xfrm>
          <a:prstGeom prst="rect">
            <a:avLst/>
          </a:prstGeom>
          <a:noFill/>
          <a:ln>
            <a:solidFill>
              <a:srgbClr val="02B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1A77181-C395-2EFE-90AC-C76C4ADDD64A}"/>
              </a:ext>
            </a:extLst>
          </p:cNvPr>
          <p:cNvSpPr/>
          <p:nvPr/>
        </p:nvSpPr>
        <p:spPr>
          <a:xfrm>
            <a:off x="485886" y="4019760"/>
            <a:ext cx="4641094" cy="145241"/>
          </a:xfrm>
          <a:prstGeom prst="rect">
            <a:avLst/>
          </a:prstGeom>
          <a:noFill/>
          <a:ln>
            <a:solidFill>
              <a:srgbClr val="02B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3" name="Rectangle 22">
            <a:extLst>
              <a:ext uri="{FF2B5EF4-FFF2-40B4-BE49-F238E27FC236}">
                <a16:creationId xmlns:a16="http://schemas.microsoft.com/office/drawing/2014/main" id="{383546D1-4F60-75AE-778B-39FF2BDB7252}"/>
              </a:ext>
            </a:extLst>
          </p:cNvPr>
          <p:cNvSpPr/>
          <p:nvPr/>
        </p:nvSpPr>
        <p:spPr>
          <a:xfrm>
            <a:off x="485886" y="4234919"/>
            <a:ext cx="4641094" cy="145241"/>
          </a:xfrm>
          <a:prstGeom prst="rect">
            <a:avLst/>
          </a:prstGeom>
          <a:noFill/>
          <a:ln>
            <a:solidFill>
              <a:srgbClr val="02B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2D6B0CE-D019-793B-7AF9-F410EB07391F}"/>
              </a:ext>
            </a:extLst>
          </p:cNvPr>
          <p:cNvSpPr/>
          <p:nvPr/>
        </p:nvSpPr>
        <p:spPr>
          <a:xfrm>
            <a:off x="485886" y="4441108"/>
            <a:ext cx="4641094" cy="145241"/>
          </a:xfrm>
          <a:prstGeom prst="rect">
            <a:avLst/>
          </a:prstGeom>
          <a:noFill/>
          <a:ln>
            <a:solidFill>
              <a:srgbClr val="02B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A9DC27-2359-9C60-58D5-18EBBE69E32D}"/>
              </a:ext>
            </a:extLst>
          </p:cNvPr>
          <p:cNvSpPr/>
          <p:nvPr/>
        </p:nvSpPr>
        <p:spPr>
          <a:xfrm>
            <a:off x="485886" y="4647298"/>
            <a:ext cx="4641094" cy="145241"/>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screenshot of a computer&#10;&#10;AI-generated content may be incorrect.">
            <a:extLst>
              <a:ext uri="{FF2B5EF4-FFF2-40B4-BE49-F238E27FC236}">
                <a16:creationId xmlns:a16="http://schemas.microsoft.com/office/drawing/2014/main" id="{D158A4DF-352D-3B2F-A9F8-2C4F8A7477AB}"/>
              </a:ext>
            </a:extLst>
          </p:cNvPr>
          <p:cNvPicPr>
            <a:picLocks noChangeAspect="1"/>
          </p:cNvPicPr>
          <p:nvPr/>
        </p:nvPicPr>
        <p:blipFill>
          <a:blip r:embed="rId5"/>
          <a:srcRect b="63169"/>
          <a:stretch/>
        </p:blipFill>
        <p:spPr>
          <a:xfrm>
            <a:off x="6225319" y="1987365"/>
            <a:ext cx="5058541" cy="2277545"/>
          </a:xfrm>
          <a:prstGeom prst="rect">
            <a:avLst/>
          </a:prstGeom>
        </p:spPr>
      </p:pic>
    </p:spTree>
    <p:extLst>
      <p:ext uri="{BB962C8B-B14F-4D97-AF65-F5344CB8AC3E}">
        <p14:creationId xmlns:p14="http://schemas.microsoft.com/office/powerpoint/2010/main" val="420489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25E75-B71F-5ED7-F302-EFCA8BB5EFB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4A0A183-BB80-64B9-1901-3BFF9C502A34}"/>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Dataset Presentation </a:t>
            </a:r>
          </a:p>
        </p:txBody>
      </p:sp>
      <p:sp>
        <p:nvSpPr>
          <p:cNvPr id="4" name="Rectangle 3">
            <a:extLst>
              <a:ext uri="{FF2B5EF4-FFF2-40B4-BE49-F238E27FC236}">
                <a16:creationId xmlns:a16="http://schemas.microsoft.com/office/drawing/2014/main" id="{F7FE2084-76D5-9D92-3AF5-A44B5BF85258}"/>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0922F03-0D28-31F5-BBCD-579E9A1FE345}"/>
              </a:ext>
            </a:extLst>
          </p:cNvPr>
          <p:cNvPicPr>
            <a:picLocks noChangeAspect="1"/>
          </p:cNvPicPr>
          <p:nvPr/>
        </p:nvPicPr>
        <p:blipFill>
          <a:blip r:embed="rId2"/>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286D6B5C-481B-3DE9-8619-995B91630721}"/>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73B7C58D-CC09-9C98-7879-628A9B2C25B4}"/>
              </a:ext>
            </a:extLst>
          </p:cNvPr>
          <p:cNvPicPr>
            <a:picLocks noChangeAspect="1"/>
          </p:cNvPicPr>
          <p:nvPr/>
        </p:nvPicPr>
        <p:blipFill>
          <a:blip r:embed="rId3"/>
          <a:srcRect l="35131" t="-683" r="37573" b="34263"/>
          <a:stretch/>
        </p:blipFill>
        <p:spPr>
          <a:xfrm>
            <a:off x="1407590" y="5947830"/>
            <a:ext cx="837676" cy="910170"/>
          </a:xfrm>
          <a:prstGeom prst="rect">
            <a:avLst/>
          </a:prstGeom>
        </p:spPr>
      </p:pic>
      <p:sp>
        <p:nvSpPr>
          <p:cNvPr id="2" name="TextBox 1">
            <a:extLst>
              <a:ext uri="{FF2B5EF4-FFF2-40B4-BE49-F238E27FC236}">
                <a16:creationId xmlns:a16="http://schemas.microsoft.com/office/drawing/2014/main" id="{7882BA28-41D3-149D-54CD-7978409352C6}"/>
              </a:ext>
            </a:extLst>
          </p:cNvPr>
          <p:cNvSpPr txBox="1"/>
          <p:nvPr/>
        </p:nvSpPr>
        <p:spPr>
          <a:xfrm>
            <a:off x="6437569" y="1112981"/>
            <a:ext cx="5617773" cy="4632037"/>
          </a:xfrm>
          <a:prstGeom prst="rect">
            <a:avLst/>
          </a:prstGeom>
          <a:noFill/>
        </p:spPr>
        <p:txBody>
          <a:bodyPr wrap="square" rtlCol="0">
            <a:spAutoFit/>
          </a:bodyPr>
          <a:lstStyle/>
          <a:p>
            <a:r>
              <a:rPr lang="en-US" sz="1400" b="1" dirty="0">
                <a:solidFill>
                  <a:srgbClr val="0E0E0E"/>
                </a:solidFill>
                <a:effectLst/>
                <a:latin typeface="Helvetica" pitchFamily="2" charset="0"/>
              </a:rPr>
              <a:t>For Each Subject:</a:t>
            </a:r>
          </a:p>
          <a:p>
            <a:endParaRPr lang="en-US" sz="1400" b="1" dirty="0">
              <a:solidFill>
                <a:srgbClr val="0E0E0E"/>
              </a:solidFill>
              <a:latin typeface="Helvetica" pitchFamily="2" charset="0"/>
            </a:endParaRPr>
          </a:p>
          <a:p>
            <a:pPr marL="342900" indent="-342900">
              <a:buFont typeface="Wingdings" pitchFamily="2" charset="2"/>
              <a:buChar char="Ø"/>
            </a:pPr>
            <a:r>
              <a:rPr lang="en-US" sz="1400" b="1" dirty="0">
                <a:solidFill>
                  <a:srgbClr val="0E0E0E"/>
                </a:solidFill>
                <a:effectLst/>
                <a:latin typeface="Helvetica" pitchFamily="2" charset="0"/>
              </a:rPr>
              <a:t>EDF File:</a:t>
            </a:r>
            <a:r>
              <a:rPr lang="en-US" sz="1400" dirty="0">
                <a:solidFill>
                  <a:srgbClr val="0E0E0E"/>
                </a:solidFill>
                <a:effectLst/>
                <a:latin typeface="Helvetica" pitchFamily="2" charset="0"/>
              </a:rPr>
              <a:t> Contains full </a:t>
            </a:r>
            <a:r>
              <a:rPr lang="en-US" sz="1400" b="1" dirty="0">
                <a:solidFill>
                  <a:srgbClr val="0E0E0E"/>
                </a:solidFill>
                <a:effectLst/>
                <a:latin typeface="Helvetica" pitchFamily="2" charset="0"/>
              </a:rPr>
              <a:t>Polysomnography (PSG)</a:t>
            </a:r>
            <a:r>
              <a:rPr lang="en-US" sz="1400" dirty="0">
                <a:solidFill>
                  <a:srgbClr val="0E0E0E"/>
                </a:solidFill>
                <a:effectLst/>
                <a:latin typeface="Helvetica" pitchFamily="2" charset="0"/>
              </a:rPr>
              <a:t> recordings, from which we will extract key </a:t>
            </a:r>
            <a:r>
              <a:rPr lang="en-US" sz="1400" dirty="0" err="1">
                <a:solidFill>
                  <a:srgbClr val="0E0E0E"/>
                </a:solidFill>
                <a:effectLst/>
                <a:latin typeface="Helvetica" pitchFamily="2" charset="0"/>
              </a:rPr>
              <a:t>biosignals</a:t>
            </a:r>
            <a:r>
              <a:rPr lang="en-US" sz="1400" dirty="0">
                <a:solidFill>
                  <a:srgbClr val="0E0E0E"/>
                </a:solidFill>
                <a:effectLst/>
                <a:latin typeface="Helvetica" pitchFamily="2" charset="0"/>
              </a:rPr>
              <a:t>:</a:t>
            </a:r>
          </a:p>
          <a:p>
            <a:pPr marL="742950" lvl="1" indent="-285750">
              <a:buFont typeface="Arial" panose="020B0604020202020204" pitchFamily="34" charset="0"/>
              <a:buChar char="•"/>
            </a:pPr>
            <a:r>
              <a:rPr lang="en-US" sz="1400" b="1" dirty="0">
                <a:solidFill>
                  <a:srgbClr val="0E0E0E"/>
                </a:solidFill>
                <a:effectLst/>
                <a:latin typeface="Helvetica" pitchFamily="2" charset="0"/>
              </a:rPr>
              <a:t>Electrocardiogram (ECG)</a:t>
            </a:r>
            <a:r>
              <a:rPr lang="en-US" sz="1400" dirty="0">
                <a:solidFill>
                  <a:srgbClr val="0E0E0E"/>
                </a:solidFill>
                <a:effectLst/>
                <a:latin typeface="Helvetica" pitchFamily="2" charset="0"/>
              </a:rPr>
              <a:t> – Heart activity</a:t>
            </a:r>
          </a:p>
          <a:p>
            <a:pPr marL="742950" lvl="1" indent="-285750">
              <a:buFont typeface="Arial" panose="020B0604020202020204" pitchFamily="34" charset="0"/>
              <a:buChar char="•"/>
            </a:pPr>
            <a:r>
              <a:rPr lang="en-US" sz="1400" b="1" dirty="0">
                <a:solidFill>
                  <a:srgbClr val="0E0E0E"/>
                </a:solidFill>
                <a:effectLst/>
                <a:latin typeface="Helvetica" pitchFamily="2" charset="0"/>
              </a:rPr>
              <a:t>Electroencephalogram (EEG)</a:t>
            </a:r>
            <a:r>
              <a:rPr lang="en-US" sz="1400" dirty="0">
                <a:solidFill>
                  <a:srgbClr val="0E0E0E"/>
                </a:solidFill>
                <a:effectLst/>
                <a:latin typeface="Helvetica" pitchFamily="2" charset="0"/>
              </a:rPr>
              <a:t> – Brain activity</a:t>
            </a:r>
          </a:p>
          <a:p>
            <a:pPr marL="742950" lvl="1" indent="-285750">
              <a:buFont typeface="Arial" panose="020B0604020202020204" pitchFamily="34" charset="0"/>
              <a:buChar char="•"/>
            </a:pPr>
            <a:r>
              <a:rPr lang="en-US" sz="1400" b="1" dirty="0">
                <a:solidFill>
                  <a:srgbClr val="0E0E0E"/>
                </a:solidFill>
                <a:effectLst/>
                <a:latin typeface="Helvetica" pitchFamily="2" charset="0"/>
              </a:rPr>
              <a:t>Electrooculogram (EOG):</a:t>
            </a:r>
            <a:r>
              <a:rPr lang="en-US" sz="1400" dirty="0">
                <a:solidFill>
                  <a:srgbClr val="0E0E0E"/>
                </a:solidFill>
                <a:effectLst/>
                <a:latin typeface="Helvetica" pitchFamily="2" charset="0"/>
              </a:rPr>
              <a:t> Eye movement</a:t>
            </a:r>
          </a:p>
          <a:p>
            <a:pPr marL="742950" lvl="1" indent="-285750">
              <a:buFont typeface="Arial" panose="020B0604020202020204" pitchFamily="34" charset="0"/>
              <a:buChar char="•"/>
            </a:pPr>
            <a:r>
              <a:rPr lang="en-US" sz="1400" b="1" dirty="0">
                <a:solidFill>
                  <a:srgbClr val="0E0E0E"/>
                </a:solidFill>
                <a:effectLst/>
                <a:latin typeface="Helvetica" pitchFamily="2" charset="0"/>
              </a:rPr>
              <a:t>Electromyogram (EMG)</a:t>
            </a:r>
            <a:r>
              <a:rPr lang="en-US" sz="1400" dirty="0">
                <a:solidFill>
                  <a:srgbClr val="0E0E0E"/>
                </a:solidFill>
                <a:effectLst/>
                <a:latin typeface="Helvetica" pitchFamily="2" charset="0"/>
              </a:rPr>
              <a:t> – Muscle activity</a:t>
            </a:r>
          </a:p>
          <a:p>
            <a:pPr lvl="1"/>
            <a:endParaRPr lang="en-US" sz="1400" dirty="0">
              <a:solidFill>
                <a:srgbClr val="0E0E0E"/>
              </a:solidFill>
              <a:effectLst/>
              <a:latin typeface="Helvetica" pitchFamily="2" charset="0"/>
            </a:endParaRPr>
          </a:p>
          <a:p>
            <a:pPr marL="285750" indent="-285750">
              <a:buFont typeface="Wingdings" pitchFamily="2" charset="2"/>
              <a:buChar char="Ø"/>
            </a:pPr>
            <a:r>
              <a:rPr lang="en-US" sz="1400" b="1" dirty="0">
                <a:solidFill>
                  <a:srgbClr val="0E0E0E"/>
                </a:solidFill>
                <a:effectLst/>
                <a:latin typeface="Helvetica" pitchFamily="2" charset="0"/>
              </a:rPr>
              <a:t>XML File:</a:t>
            </a:r>
            <a:r>
              <a:rPr lang="en-US" sz="1400" dirty="0">
                <a:solidFill>
                  <a:srgbClr val="0E0E0E"/>
                </a:solidFill>
                <a:effectLst/>
                <a:latin typeface="Helvetica" pitchFamily="2" charset="0"/>
              </a:rPr>
              <a:t> Includes annotated sleep data, providing:</a:t>
            </a:r>
          </a:p>
          <a:p>
            <a:pPr marL="742950" lvl="1" indent="-285750">
              <a:buFont typeface="Arial" panose="020B0604020202020204" pitchFamily="34" charset="0"/>
              <a:buChar char="•"/>
            </a:pPr>
            <a:r>
              <a:rPr lang="en-US" sz="1400" b="1" dirty="0">
                <a:solidFill>
                  <a:srgbClr val="0E0E0E"/>
                </a:solidFill>
                <a:effectLst/>
                <a:latin typeface="Helvetica" pitchFamily="2" charset="0"/>
              </a:rPr>
              <a:t>Sleep stages</a:t>
            </a:r>
            <a:r>
              <a:rPr lang="en-US" sz="1400" dirty="0">
                <a:solidFill>
                  <a:srgbClr val="0E0E0E"/>
                </a:solidFill>
                <a:effectLst/>
                <a:latin typeface="Helvetica" pitchFamily="2" charset="0"/>
              </a:rPr>
              <a:t> (e.g., Stage1, REM)</a:t>
            </a:r>
          </a:p>
          <a:p>
            <a:pPr marL="742950" lvl="1" indent="-285750">
              <a:buFont typeface="Arial" panose="020B0604020202020204" pitchFamily="34" charset="0"/>
              <a:buChar char="•"/>
            </a:pPr>
            <a:r>
              <a:rPr lang="en-US" sz="1400" b="1" dirty="0">
                <a:solidFill>
                  <a:srgbClr val="0E0E0E"/>
                </a:solidFill>
                <a:effectLst/>
                <a:latin typeface="Helvetica" pitchFamily="2" charset="0"/>
              </a:rPr>
              <a:t>Respiratory events</a:t>
            </a:r>
            <a:r>
              <a:rPr lang="en-US" sz="1400" dirty="0">
                <a:solidFill>
                  <a:srgbClr val="0E0E0E"/>
                </a:solidFill>
                <a:effectLst/>
                <a:latin typeface="Helvetica" pitchFamily="2" charset="0"/>
              </a:rPr>
              <a:t> (e.g., apneas, hypopneas)</a:t>
            </a:r>
          </a:p>
          <a:p>
            <a:pPr marL="742950" lvl="1" indent="-285750">
              <a:buFont typeface="Arial" panose="020B0604020202020204" pitchFamily="34" charset="0"/>
              <a:buChar char="•"/>
            </a:pPr>
            <a:r>
              <a:rPr lang="en-US" sz="1400" b="1" dirty="0">
                <a:solidFill>
                  <a:srgbClr val="0E0E0E"/>
                </a:solidFill>
                <a:effectLst/>
                <a:latin typeface="Helvetica" pitchFamily="2" charset="0"/>
              </a:rPr>
              <a:t>Arousals</a:t>
            </a:r>
            <a:r>
              <a:rPr lang="en-US" sz="1400" dirty="0">
                <a:solidFill>
                  <a:srgbClr val="0E0E0E"/>
                </a:solidFill>
                <a:effectLst/>
                <a:latin typeface="Helvetica" pitchFamily="2" charset="0"/>
              </a:rPr>
              <a:t> and other relevant physiological events</a:t>
            </a:r>
          </a:p>
          <a:p>
            <a:pPr marL="742950" lvl="1" indent="-285750">
              <a:buFont typeface="Arial" panose="020B0604020202020204" pitchFamily="34" charset="0"/>
              <a:buChar char="•"/>
            </a:pPr>
            <a:endParaRPr lang="en-US" sz="1400" dirty="0">
              <a:solidFill>
                <a:srgbClr val="0E0E0E"/>
              </a:solidFill>
              <a:latin typeface="Helvetica" pitchFamily="2" charset="0"/>
            </a:endParaRPr>
          </a:p>
          <a:p>
            <a:pPr marL="285750" indent="-285750">
              <a:spcBef>
                <a:spcPts val="900"/>
              </a:spcBef>
              <a:buFont typeface="Wingdings" pitchFamily="2" charset="2"/>
              <a:buChar char="Ø"/>
            </a:pPr>
            <a:r>
              <a:rPr lang="en-US" sz="1400" b="1" dirty="0">
                <a:solidFill>
                  <a:srgbClr val="0E0E0E"/>
                </a:solidFill>
                <a:effectLst/>
                <a:latin typeface="Helvetica" pitchFamily="2" charset="0"/>
              </a:rPr>
              <a:t>Subject Information:</a:t>
            </a:r>
            <a:r>
              <a:rPr lang="en-US" sz="1400" dirty="0">
                <a:solidFill>
                  <a:srgbClr val="0E0E0E"/>
                </a:solidFill>
                <a:effectLst/>
                <a:latin typeface="Helvetica" pitchFamily="2" charset="0"/>
              </a:rPr>
              <a:t> Includes demographic and physiological data such as </a:t>
            </a:r>
            <a:r>
              <a:rPr lang="en-US" sz="1400" b="1" dirty="0">
                <a:solidFill>
                  <a:srgbClr val="0E0E0E"/>
                </a:solidFill>
                <a:effectLst/>
                <a:latin typeface="Helvetica" pitchFamily="2" charset="0"/>
              </a:rPr>
              <a:t>age, gender, BMI</a:t>
            </a:r>
            <a:r>
              <a:rPr lang="en-US" sz="1400" dirty="0">
                <a:solidFill>
                  <a:srgbClr val="0E0E0E"/>
                </a:solidFill>
                <a:effectLst/>
                <a:latin typeface="Helvetica" pitchFamily="2" charset="0"/>
              </a:rPr>
              <a:t>, and other relevant characteristics.</a:t>
            </a:r>
          </a:p>
          <a:p>
            <a:pPr marL="285750" indent="-285750">
              <a:spcBef>
                <a:spcPts val="900"/>
              </a:spcBef>
              <a:buFont typeface="Wingdings" pitchFamily="2" charset="2"/>
              <a:buChar char="Ø"/>
            </a:pPr>
            <a:r>
              <a:rPr lang="en-US" sz="1400" b="1" dirty="0">
                <a:solidFill>
                  <a:srgbClr val="0E0E0E"/>
                </a:solidFill>
                <a:effectLst/>
                <a:latin typeface="Helvetica" pitchFamily="2" charset="0"/>
              </a:rPr>
              <a:t>Outcome:</a:t>
            </a:r>
            <a:r>
              <a:rPr lang="en-US" sz="1400" dirty="0">
                <a:solidFill>
                  <a:srgbClr val="0E0E0E"/>
                </a:solidFill>
                <a:effectLst/>
                <a:latin typeface="Helvetica" pitchFamily="2" charset="0"/>
              </a:rPr>
              <a:t> Contains follow-up data, including </a:t>
            </a:r>
            <a:r>
              <a:rPr lang="en-US" sz="1400" b="1" dirty="0">
                <a:solidFill>
                  <a:srgbClr val="0E0E0E"/>
                </a:solidFill>
                <a:effectLst/>
                <a:latin typeface="Helvetica" pitchFamily="2" charset="0"/>
              </a:rPr>
              <a:t>vital status (alive or dead)</a:t>
            </a:r>
            <a:r>
              <a:rPr lang="en-US" sz="1400" dirty="0">
                <a:solidFill>
                  <a:srgbClr val="0E0E0E"/>
                </a:solidFill>
                <a:effectLst/>
                <a:latin typeface="Helvetica" pitchFamily="2" charset="0"/>
              </a:rPr>
              <a:t> and </a:t>
            </a:r>
            <a:r>
              <a:rPr lang="en-US" sz="1400" b="1" dirty="0">
                <a:solidFill>
                  <a:srgbClr val="0E0E0E"/>
                </a:solidFill>
                <a:effectLst/>
                <a:latin typeface="Helvetica" pitchFamily="2" charset="0"/>
              </a:rPr>
              <a:t>time since the most recent contact</a:t>
            </a:r>
            <a:r>
              <a:rPr lang="en-US" sz="1400" dirty="0">
                <a:solidFill>
                  <a:srgbClr val="0E0E0E"/>
                </a:solidFill>
                <a:effectLst/>
                <a:latin typeface="Helvetica" pitchFamily="2" charset="0"/>
              </a:rPr>
              <a:t>, which can be used for </a:t>
            </a:r>
            <a:r>
              <a:rPr lang="en-US" sz="1400" b="1" dirty="0">
                <a:solidFill>
                  <a:srgbClr val="0E0E0E"/>
                </a:solidFill>
                <a:effectLst/>
                <a:latin typeface="Helvetica" pitchFamily="2" charset="0"/>
              </a:rPr>
              <a:t>survival analysis</a:t>
            </a:r>
            <a:r>
              <a:rPr lang="en-US" sz="1400" dirty="0">
                <a:solidFill>
                  <a:srgbClr val="0E0E0E"/>
                </a:solidFill>
                <a:effectLst/>
                <a:latin typeface="Helvetica" pitchFamily="2" charset="0"/>
              </a:rPr>
              <a:t>.</a:t>
            </a:r>
          </a:p>
        </p:txBody>
      </p:sp>
      <p:pic>
        <p:nvPicPr>
          <p:cNvPr id="6" name="Picture 5" descr="A close up of a medical chart&#10;&#10;AI-generated content may be incorrect.">
            <a:extLst>
              <a:ext uri="{FF2B5EF4-FFF2-40B4-BE49-F238E27FC236}">
                <a16:creationId xmlns:a16="http://schemas.microsoft.com/office/drawing/2014/main" id="{9E862AB7-3D8A-98D1-8E97-A30533F9828D}"/>
              </a:ext>
            </a:extLst>
          </p:cNvPr>
          <p:cNvPicPr>
            <a:picLocks noChangeAspect="1"/>
          </p:cNvPicPr>
          <p:nvPr/>
        </p:nvPicPr>
        <p:blipFill>
          <a:blip r:embed="rId4"/>
          <a:stretch>
            <a:fillRect/>
          </a:stretch>
        </p:blipFill>
        <p:spPr>
          <a:xfrm>
            <a:off x="341568" y="2606556"/>
            <a:ext cx="5412864" cy="1042325"/>
          </a:xfrm>
          <a:prstGeom prst="rect">
            <a:avLst/>
          </a:prstGeom>
        </p:spPr>
      </p:pic>
      <p:sp>
        <p:nvSpPr>
          <p:cNvPr id="7" name="TextBox 6">
            <a:extLst>
              <a:ext uri="{FF2B5EF4-FFF2-40B4-BE49-F238E27FC236}">
                <a16:creationId xmlns:a16="http://schemas.microsoft.com/office/drawing/2014/main" id="{8309633F-9CED-F530-C2C5-471DC603C901}"/>
              </a:ext>
            </a:extLst>
          </p:cNvPr>
          <p:cNvSpPr txBox="1"/>
          <p:nvPr/>
        </p:nvSpPr>
        <p:spPr>
          <a:xfrm>
            <a:off x="841274" y="3840206"/>
            <a:ext cx="4413452" cy="523220"/>
          </a:xfrm>
          <a:prstGeom prst="rect">
            <a:avLst/>
          </a:prstGeom>
          <a:noFill/>
        </p:spPr>
        <p:txBody>
          <a:bodyPr wrap="none" rtlCol="0">
            <a:spAutoFit/>
          </a:bodyPr>
          <a:lstStyle/>
          <a:p>
            <a:pPr algn="ctr"/>
            <a:r>
              <a:rPr lang="en-US" sz="1400" b="1" dirty="0">
                <a:solidFill>
                  <a:srgbClr val="0E0E0E"/>
                </a:solidFill>
                <a:effectLst/>
                <a:latin typeface="Helvetica" pitchFamily="2" charset="0"/>
              </a:rPr>
              <a:t>Dataset:</a:t>
            </a:r>
            <a:r>
              <a:rPr lang="en-US" sz="1400" dirty="0">
                <a:solidFill>
                  <a:srgbClr val="0E0E0E"/>
                </a:solidFill>
                <a:effectLst/>
                <a:latin typeface="Helvetica" pitchFamily="2" charset="0"/>
              </a:rPr>
              <a:t> Sleep Heart Health Study – Visit 1 (SHHS1)</a:t>
            </a:r>
          </a:p>
          <a:p>
            <a:pPr algn="ctr"/>
            <a:r>
              <a:rPr lang="en-US" sz="1400" b="1" dirty="0">
                <a:solidFill>
                  <a:srgbClr val="0E0E0E"/>
                </a:solidFill>
                <a:effectLst/>
                <a:latin typeface="Helvetica" pitchFamily="2" charset="0"/>
              </a:rPr>
              <a:t>Number of Subjects:</a:t>
            </a:r>
            <a:r>
              <a:rPr lang="en-US" sz="1400" dirty="0">
                <a:solidFill>
                  <a:srgbClr val="0E0E0E"/>
                </a:solidFill>
                <a:effectLst/>
                <a:latin typeface="Helvetica" pitchFamily="2" charset="0"/>
              </a:rPr>
              <a:t> Subsample of 50</a:t>
            </a:r>
          </a:p>
        </p:txBody>
      </p:sp>
      <p:cxnSp>
        <p:nvCxnSpPr>
          <p:cNvPr id="12" name="Straight Connector 11">
            <a:extLst>
              <a:ext uri="{FF2B5EF4-FFF2-40B4-BE49-F238E27FC236}">
                <a16:creationId xmlns:a16="http://schemas.microsoft.com/office/drawing/2014/main" id="{662E4083-A09A-58E6-D11D-37C035FA36ED}"/>
              </a:ext>
            </a:extLst>
          </p:cNvPr>
          <p:cNvCxnSpPr>
            <a:cxnSpLocks/>
            <a:stCxn id="11" idx="2"/>
            <a:endCxn id="4" idx="0"/>
          </p:cNvCxnSpPr>
          <p:nvPr/>
        </p:nvCxnSpPr>
        <p:spPr>
          <a:xfrm>
            <a:off x="6096000" y="921657"/>
            <a:ext cx="0" cy="5014686"/>
          </a:xfrm>
          <a:prstGeom prst="line">
            <a:avLst/>
          </a:prstGeom>
          <a:ln w="25400">
            <a:solidFill>
              <a:srgbClr val="061F4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65936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04005-78C6-64F7-85B7-F4CFF4CD93C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6FFBFA1-DC3F-FB39-F941-ADA16A2414C0}"/>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Multivariate Survival Analysis – HRV metrics with all covariates</a:t>
            </a:r>
          </a:p>
        </p:txBody>
      </p:sp>
      <p:sp>
        <p:nvSpPr>
          <p:cNvPr id="4" name="Rectangle 3">
            <a:extLst>
              <a:ext uri="{FF2B5EF4-FFF2-40B4-BE49-F238E27FC236}">
                <a16:creationId xmlns:a16="http://schemas.microsoft.com/office/drawing/2014/main" id="{36CE1C3A-60FE-AD7C-F03C-D5B59864CE11}"/>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CF0EF17-24E6-833A-8F4E-75AD5976E7AD}"/>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A512E1FC-6DD0-E289-0098-B32EC5999372}"/>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C2ED8449-1AC1-4ACE-FB2A-BC06FB0AE769}"/>
              </a:ext>
            </a:extLst>
          </p:cNvPr>
          <p:cNvPicPr>
            <a:picLocks noChangeAspect="1"/>
          </p:cNvPicPr>
          <p:nvPr/>
        </p:nvPicPr>
        <p:blipFill>
          <a:blip r:embed="rId4"/>
          <a:srcRect l="35131" t="-683" r="37573" b="34263"/>
          <a:stretch/>
        </p:blipFill>
        <p:spPr>
          <a:xfrm>
            <a:off x="1407590" y="5947830"/>
            <a:ext cx="837676" cy="910170"/>
          </a:xfrm>
          <a:prstGeom prst="rect">
            <a:avLst/>
          </a:prstGeom>
        </p:spPr>
      </p:pic>
      <p:sp>
        <p:nvSpPr>
          <p:cNvPr id="2" name="TextBox 1">
            <a:extLst>
              <a:ext uri="{FF2B5EF4-FFF2-40B4-BE49-F238E27FC236}">
                <a16:creationId xmlns:a16="http://schemas.microsoft.com/office/drawing/2014/main" id="{30F1AC60-31C4-DEB3-FE4F-F169346D1162}"/>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pic>
        <p:nvPicPr>
          <p:cNvPr id="9" name="Picture 8" descr="A graph of a number of patients&#10;&#10;AI-generated content may be incorrect.">
            <a:extLst>
              <a:ext uri="{FF2B5EF4-FFF2-40B4-BE49-F238E27FC236}">
                <a16:creationId xmlns:a16="http://schemas.microsoft.com/office/drawing/2014/main" id="{5B39FD55-F89A-602E-3ACE-0482D15D8C18}"/>
              </a:ext>
            </a:extLst>
          </p:cNvPr>
          <p:cNvPicPr>
            <a:picLocks noChangeAspect="1"/>
          </p:cNvPicPr>
          <p:nvPr/>
        </p:nvPicPr>
        <p:blipFill>
          <a:blip r:embed="rId5"/>
          <a:stretch>
            <a:fillRect/>
          </a:stretch>
        </p:blipFill>
        <p:spPr>
          <a:xfrm>
            <a:off x="7454" y="1300789"/>
            <a:ext cx="5778500" cy="3949700"/>
          </a:xfrm>
          <a:prstGeom prst="rect">
            <a:avLst/>
          </a:prstGeom>
        </p:spPr>
      </p:pic>
      <p:sp>
        <p:nvSpPr>
          <p:cNvPr id="3" name="TextBox 2">
            <a:extLst>
              <a:ext uri="{FF2B5EF4-FFF2-40B4-BE49-F238E27FC236}">
                <a16:creationId xmlns:a16="http://schemas.microsoft.com/office/drawing/2014/main" id="{2686C656-C736-9747-D697-39FC463620B9}"/>
              </a:ext>
            </a:extLst>
          </p:cNvPr>
          <p:cNvSpPr txBox="1"/>
          <p:nvPr/>
        </p:nvSpPr>
        <p:spPr>
          <a:xfrm>
            <a:off x="1022727" y="5311606"/>
            <a:ext cx="5364271" cy="461665"/>
          </a:xfrm>
          <a:prstGeom prst="rect">
            <a:avLst/>
          </a:prstGeom>
          <a:noFill/>
        </p:spPr>
        <p:txBody>
          <a:bodyPr wrap="square" rtlCol="0">
            <a:spAutoFit/>
          </a:bodyPr>
          <a:lstStyle/>
          <a:p>
            <a:pPr>
              <a:spcBef>
                <a:spcPts val="900"/>
              </a:spcBef>
            </a:pPr>
            <a:r>
              <a:rPr lang="en-US" sz="800" dirty="0">
                <a:solidFill>
                  <a:srgbClr val="BB4002"/>
                </a:solidFill>
                <a:effectLst/>
                <a:latin typeface="Helvetica" pitchFamily="2" charset="0"/>
              </a:rPr>
              <a:t>Positive </a:t>
            </a:r>
            <a:r>
              <a:rPr lang="en-US" sz="800" dirty="0" err="1">
                <a:solidFill>
                  <a:srgbClr val="BB4002"/>
                </a:solidFill>
                <a:effectLst/>
                <a:latin typeface="Helvetica" pitchFamily="2" charset="0"/>
              </a:rPr>
              <a:t>coef</a:t>
            </a:r>
            <a:r>
              <a:rPr lang="en-US" sz="800" dirty="0">
                <a:solidFill>
                  <a:srgbClr val="BB4002"/>
                </a:solidFill>
                <a:effectLst/>
                <a:latin typeface="Helvetica" pitchFamily="2" charset="0"/>
              </a:rPr>
              <a:t> expected</a:t>
            </a:r>
            <a:r>
              <a:rPr lang="en-US" sz="800" dirty="0">
                <a:solidFill>
                  <a:srgbClr val="BB4002"/>
                </a:solidFill>
                <a:latin typeface="Helvetica" pitchFamily="2" charset="0"/>
              </a:rPr>
              <a:t>: </a:t>
            </a:r>
            <a:r>
              <a:rPr lang="en-US" sz="800" dirty="0">
                <a:solidFill>
                  <a:srgbClr val="BB4002"/>
                </a:solidFill>
                <a:effectLst/>
                <a:latin typeface="Helvetica" pitchFamily="2" charset="0"/>
              </a:rPr>
              <a:t>AGE, GENDER (male), BMI, CHOLESTEROL, HYPERTENSION, VHF</a:t>
            </a:r>
          </a:p>
          <a:p>
            <a:r>
              <a:rPr lang="en-US" sz="800" dirty="0">
                <a:solidFill>
                  <a:srgbClr val="BB4002"/>
                </a:solidFill>
                <a:latin typeface="Helvetica" pitchFamily="2" charset="0"/>
              </a:rPr>
              <a:t>Negative</a:t>
            </a:r>
            <a:r>
              <a:rPr lang="en-US" sz="800" dirty="0">
                <a:solidFill>
                  <a:srgbClr val="BB4002"/>
                </a:solidFill>
                <a:effectLst/>
                <a:latin typeface="Helvetica" pitchFamily="2" charset="0"/>
              </a:rPr>
              <a:t> </a:t>
            </a:r>
            <a:r>
              <a:rPr lang="en-US" sz="800" dirty="0" err="1">
                <a:solidFill>
                  <a:srgbClr val="BB4002"/>
                </a:solidFill>
                <a:effectLst/>
                <a:latin typeface="Helvetica" pitchFamily="2" charset="0"/>
              </a:rPr>
              <a:t>coef</a:t>
            </a:r>
            <a:r>
              <a:rPr lang="en-US" sz="800" dirty="0">
                <a:solidFill>
                  <a:srgbClr val="BB4002"/>
                </a:solidFill>
                <a:effectLst/>
                <a:latin typeface="Helvetica" pitchFamily="2" charset="0"/>
              </a:rPr>
              <a:t> expected </a:t>
            </a:r>
            <a:r>
              <a:rPr lang="en-US" sz="800" dirty="0">
                <a:solidFill>
                  <a:srgbClr val="BB4002"/>
                </a:solidFill>
                <a:latin typeface="Helvetica" pitchFamily="2" charset="0"/>
              </a:rPr>
              <a:t>: </a:t>
            </a:r>
            <a:r>
              <a:rPr lang="en-US" sz="800" dirty="0">
                <a:solidFill>
                  <a:srgbClr val="BB4002"/>
                </a:solidFill>
                <a:effectLst/>
                <a:latin typeface="Helvetica" pitchFamily="2" charset="0"/>
              </a:rPr>
              <a:t>AVNN, SDNN, pNN50, ULF, LF/HF ratio</a:t>
            </a:r>
          </a:p>
          <a:p>
            <a:r>
              <a:rPr lang="en-US" sz="800" dirty="0">
                <a:solidFill>
                  <a:srgbClr val="BB4002"/>
                </a:solidFill>
                <a:latin typeface="Helvetica" pitchFamily="2" charset="0"/>
              </a:rPr>
              <a:t>Context dependent: LF, VLF</a:t>
            </a:r>
            <a:endParaRPr lang="en-US" sz="800" dirty="0">
              <a:solidFill>
                <a:srgbClr val="BB4002"/>
              </a:solidFill>
              <a:effectLst/>
              <a:latin typeface="Helvetica" pitchFamily="2" charset="0"/>
            </a:endParaRPr>
          </a:p>
        </p:txBody>
      </p:sp>
      <p:sp>
        <p:nvSpPr>
          <p:cNvPr id="7" name="TextBox 6">
            <a:extLst>
              <a:ext uri="{FF2B5EF4-FFF2-40B4-BE49-F238E27FC236}">
                <a16:creationId xmlns:a16="http://schemas.microsoft.com/office/drawing/2014/main" id="{9B345C1E-0F1C-1C1A-1619-B05885ABDCF4}"/>
              </a:ext>
            </a:extLst>
          </p:cNvPr>
          <p:cNvSpPr txBox="1"/>
          <p:nvPr/>
        </p:nvSpPr>
        <p:spPr>
          <a:xfrm>
            <a:off x="1528746" y="1052267"/>
            <a:ext cx="3348052" cy="307777"/>
          </a:xfrm>
          <a:prstGeom prst="rect">
            <a:avLst/>
          </a:prstGeom>
          <a:noFill/>
        </p:spPr>
        <p:txBody>
          <a:bodyPr wrap="square">
            <a:spAutoFit/>
          </a:bodyPr>
          <a:lstStyle/>
          <a:p>
            <a:pPr algn="ctr"/>
            <a:r>
              <a:rPr lang="en-US" sz="1400" dirty="0">
                <a:solidFill>
                  <a:srgbClr val="0E0E0E"/>
                </a:solidFill>
                <a:effectLst/>
                <a:latin typeface="Helvetica" pitchFamily="2" charset="0"/>
              </a:rPr>
              <a:t>Hazard Ratios for Predictors of Mortality</a:t>
            </a:r>
          </a:p>
        </p:txBody>
      </p:sp>
      <p:sp>
        <p:nvSpPr>
          <p:cNvPr id="13" name="TextBox 12">
            <a:extLst>
              <a:ext uri="{FF2B5EF4-FFF2-40B4-BE49-F238E27FC236}">
                <a16:creationId xmlns:a16="http://schemas.microsoft.com/office/drawing/2014/main" id="{DF9B31B7-074C-4B36-624D-7AB89C586F97}"/>
              </a:ext>
            </a:extLst>
          </p:cNvPr>
          <p:cNvSpPr txBox="1"/>
          <p:nvPr/>
        </p:nvSpPr>
        <p:spPr>
          <a:xfrm>
            <a:off x="5261113" y="5805733"/>
            <a:ext cx="184731" cy="369332"/>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CBEA15CB-204F-A9FE-E412-4D12D865AF24}"/>
              </a:ext>
            </a:extLst>
          </p:cNvPr>
          <p:cNvSpPr txBox="1"/>
          <p:nvPr/>
        </p:nvSpPr>
        <p:spPr>
          <a:xfrm>
            <a:off x="6311811" y="1620377"/>
            <a:ext cx="5991924" cy="2246769"/>
          </a:xfrm>
          <a:prstGeom prst="rect">
            <a:avLst/>
          </a:prstGeom>
          <a:noFill/>
        </p:spPr>
        <p:txBody>
          <a:bodyPr wrap="square" rtlCol="0">
            <a:spAutoFit/>
          </a:bodyPr>
          <a:lstStyle/>
          <a:p>
            <a:r>
              <a:rPr lang="en-US" sz="1400" b="1" dirty="0">
                <a:solidFill>
                  <a:srgbClr val="0E0E0E"/>
                </a:solidFill>
                <a:latin typeface="Helvetica" pitchFamily="2" charset="0"/>
              </a:rPr>
              <a:t>Model Performance</a:t>
            </a:r>
            <a:r>
              <a:rPr lang="en-US" sz="1400" b="1" dirty="0">
                <a:solidFill>
                  <a:srgbClr val="0E0E0E"/>
                </a:solidFill>
                <a:effectLst/>
                <a:latin typeface="Helvetica" pitchFamily="2" charset="0"/>
              </a:rPr>
              <a:t>:</a:t>
            </a:r>
            <a:r>
              <a:rPr lang="en-US" sz="1400" dirty="0">
                <a:solidFill>
                  <a:srgbClr val="0E0E0E"/>
                </a:solidFill>
                <a:effectLst/>
                <a:latin typeface="Helvetica" pitchFamily="2" charset="0"/>
              </a:rPr>
              <a:t> </a:t>
            </a:r>
          </a:p>
          <a:p>
            <a:pPr marL="285750" indent="-285750">
              <a:buFont typeface="Wingdings" pitchFamily="2" charset="2"/>
              <a:buChar char="Ø"/>
            </a:pPr>
            <a:r>
              <a:rPr lang="en-US" sz="1400" dirty="0">
                <a:solidFill>
                  <a:srgbClr val="0E0E0E"/>
                </a:solidFill>
                <a:effectLst/>
                <a:latin typeface="Helvetica" pitchFamily="2" charset="0"/>
              </a:rPr>
              <a:t>C-index = 0.937</a:t>
            </a:r>
          </a:p>
          <a:p>
            <a:pPr marL="285750" indent="-285750">
              <a:buFont typeface="Wingdings" pitchFamily="2" charset="2"/>
              <a:buChar char="Ø"/>
            </a:pPr>
            <a:r>
              <a:rPr lang="en-US" sz="1400" dirty="0">
                <a:solidFill>
                  <a:srgbClr val="0E0E0E"/>
                </a:solidFill>
                <a:effectLst/>
                <a:latin typeface="Helvetica" pitchFamily="2" charset="0"/>
              </a:rPr>
              <a:t>AIC: 74.34</a:t>
            </a:r>
          </a:p>
          <a:p>
            <a:endParaRPr lang="en-US" sz="1400" b="1" dirty="0">
              <a:solidFill>
                <a:srgbClr val="0E0E0E"/>
              </a:solidFill>
              <a:latin typeface="Helvetica" pitchFamily="2" charset="0"/>
            </a:endParaRPr>
          </a:p>
          <a:p>
            <a:r>
              <a:rPr lang="en-US" sz="1400" b="1" dirty="0">
                <a:solidFill>
                  <a:srgbClr val="0E0E0E"/>
                </a:solidFill>
                <a:effectLst/>
                <a:latin typeface="Helvetica" pitchFamily="2" charset="0"/>
              </a:rPr>
              <a:t>Significant p-values that passing proportional hazards assumption</a:t>
            </a:r>
            <a:r>
              <a:rPr lang="en-US" sz="1400" dirty="0">
                <a:solidFill>
                  <a:srgbClr val="0E0E0E"/>
                </a:solidFill>
                <a:effectLst/>
                <a:latin typeface="Helvetica" pitchFamily="2" charset="0"/>
              </a:rPr>
              <a:t>:</a:t>
            </a:r>
          </a:p>
          <a:p>
            <a:pPr marL="285750" indent="-285750">
              <a:buFont typeface="Wingdings" pitchFamily="2" charset="2"/>
              <a:buChar char="Ø"/>
            </a:pPr>
            <a:r>
              <a:rPr lang="en-US" sz="1400" dirty="0">
                <a:solidFill>
                  <a:srgbClr val="0E0E0E"/>
                </a:solidFill>
                <a:effectLst/>
                <a:latin typeface="Helvetica" pitchFamily="2" charset="0"/>
              </a:rPr>
              <a:t>AGE, LF, ULF, SDNN, VHF</a:t>
            </a:r>
          </a:p>
          <a:p>
            <a:endParaRPr lang="en-US" sz="1400" dirty="0">
              <a:solidFill>
                <a:srgbClr val="0E0E0E"/>
              </a:solidFill>
              <a:latin typeface="Helvetica" pitchFamily="2" charset="0"/>
            </a:endParaRPr>
          </a:p>
          <a:p>
            <a:r>
              <a:rPr lang="en-US" sz="1400" b="1" dirty="0">
                <a:solidFill>
                  <a:srgbClr val="0E0E0E"/>
                </a:solidFill>
                <a:latin typeface="Helvetica" pitchFamily="2" charset="0"/>
              </a:rPr>
              <a:t>Key Coefficients:</a:t>
            </a:r>
          </a:p>
          <a:p>
            <a:pPr marL="285750" indent="-285750">
              <a:buFont typeface="Wingdings" pitchFamily="2" charset="2"/>
              <a:buChar char="Ø"/>
            </a:pPr>
            <a:r>
              <a:rPr lang="en-US" sz="1400" dirty="0">
                <a:solidFill>
                  <a:srgbClr val="0E0E0E"/>
                </a:solidFill>
                <a:effectLst/>
                <a:latin typeface="Helvetica" pitchFamily="2" charset="0"/>
              </a:rPr>
              <a:t>AGE, LF, VHF: Positive → Higher values = higher mortality risk</a:t>
            </a:r>
          </a:p>
          <a:p>
            <a:pPr marL="285750" indent="-285750">
              <a:buFont typeface="Wingdings" pitchFamily="2" charset="2"/>
              <a:buChar char="Ø"/>
            </a:pPr>
            <a:r>
              <a:rPr lang="en-US" sz="1400" dirty="0">
                <a:solidFill>
                  <a:srgbClr val="0E0E0E"/>
                </a:solidFill>
                <a:effectLst/>
                <a:latin typeface="Helvetica" pitchFamily="2" charset="0"/>
              </a:rPr>
              <a:t>SDNN: Negative → Higher SDNN = lower mortality risk </a:t>
            </a:r>
          </a:p>
        </p:txBody>
      </p:sp>
      <p:sp>
        <p:nvSpPr>
          <p:cNvPr id="19" name="Rounded Rectangle 18">
            <a:extLst>
              <a:ext uri="{FF2B5EF4-FFF2-40B4-BE49-F238E27FC236}">
                <a16:creationId xmlns:a16="http://schemas.microsoft.com/office/drawing/2014/main" id="{C27B0B90-10CC-1678-439E-40B178B375B5}"/>
              </a:ext>
            </a:extLst>
          </p:cNvPr>
          <p:cNvSpPr/>
          <p:nvPr/>
        </p:nvSpPr>
        <p:spPr>
          <a:xfrm>
            <a:off x="6550669" y="4565867"/>
            <a:ext cx="5185352" cy="745739"/>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1400" dirty="0">
                <a:solidFill>
                  <a:srgbClr val="E0852C"/>
                </a:solidFill>
                <a:effectLst/>
                <a:latin typeface="Helvetica" pitchFamily="2" charset="0"/>
              </a:rPr>
              <a:t> </a:t>
            </a:r>
            <a:r>
              <a:rPr lang="en-US" sz="1400" b="1" dirty="0">
                <a:solidFill>
                  <a:srgbClr val="BB4002"/>
                </a:solidFill>
                <a:latin typeface="Helvetica" pitchFamily="2" charset="0"/>
              </a:rPr>
              <a:t>Conclusion </a:t>
            </a:r>
            <a:br>
              <a:rPr lang="en-US" sz="1400" b="1" dirty="0">
                <a:solidFill>
                  <a:schemeClr val="bg1"/>
                </a:solidFill>
                <a:effectLst/>
                <a:latin typeface="Helvetica" pitchFamily="2" charset="0"/>
              </a:rPr>
            </a:br>
            <a:r>
              <a:rPr lang="en-US" sz="1400" dirty="0">
                <a:solidFill>
                  <a:schemeClr val="bg1"/>
                </a:solidFill>
                <a:effectLst/>
                <a:latin typeface="Helvetica" pitchFamily="2" charset="0"/>
              </a:rPr>
              <a:t>The model is promising, with key HRV metrics and Age as a confounder significantly improving survival prediction.</a:t>
            </a:r>
          </a:p>
        </p:txBody>
      </p:sp>
      <p:cxnSp>
        <p:nvCxnSpPr>
          <p:cNvPr id="21" name="Straight Connector 20">
            <a:extLst>
              <a:ext uri="{FF2B5EF4-FFF2-40B4-BE49-F238E27FC236}">
                <a16:creationId xmlns:a16="http://schemas.microsoft.com/office/drawing/2014/main" id="{7BF7A51D-C8E5-70BB-849B-4957E80C27FF}"/>
              </a:ext>
            </a:extLst>
          </p:cNvPr>
          <p:cNvCxnSpPr>
            <a:cxnSpLocks/>
          </p:cNvCxnSpPr>
          <p:nvPr/>
        </p:nvCxnSpPr>
        <p:spPr>
          <a:xfrm>
            <a:off x="6094689" y="921657"/>
            <a:ext cx="0" cy="5014686"/>
          </a:xfrm>
          <a:prstGeom prst="line">
            <a:avLst/>
          </a:prstGeom>
          <a:ln w="25400">
            <a:solidFill>
              <a:srgbClr val="061F4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98206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F9DF6-CEC8-DC0A-FDB6-5C7768B31FC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645B1B7-6B52-4F26-AE23-CD889B66328E}"/>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Univariate Survival Analysis – AGE</a:t>
            </a:r>
          </a:p>
        </p:txBody>
      </p:sp>
      <p:sp>
        <p:nvSpPr>
          <p:cNvPr id="4" name="Rectangle 3">
            <a:extLst>
              <a:ext uri="{FF2B5EF4-FFF2-40B4-BE49-F238E27FC236}">
                <a16:creationId xmlns:a16="http://schemas.microsoft.com/office/drawing/2014/main" id="{94396A84-3A3A-859C-52DD-06D3CD6CF99F}"/>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BC09012-243F-58EF-4BDC-77D80B411718}"/>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E8FBED3C-CD16-B7E7-3807-EEEB2C663BC8}"/>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038FB305-232E-E016-2052-EA0C9DDB9248}"/>
              </a:ext>
            </a:extLst>
          </p:cNvPr>
          <p:cNvPicPr>
            <a:picLocks noChangeAspect="1"/>
          </p:cNvPicPr>
          <p:nvPr/>
        </p:nvPicPr>
        <p:blipFill>
          <a:blip r:embed="rId4"/>
          <a:srcRect l="35131" t="-683" r="37573" b="34263"/>
          <a:stretch/>
        </p:blipFill>
        <p:spPr>
          <a:xfrm>
            <a:off x="1407590" y="5947830"/>
            <a:ext cx="837676" cy="910170"/>
          </a:xfrm>
          <a:prstGeom prst="rect">
            <a:avLst/>
          </a:prstGeom>
        </p:spPr>
      </p:pic>
      <p:pic>
        <p:nvPicPr>
          <p:cNvPr id="3" name="Picture 2" descr="A graph of a survival curve&#10;&#10;AI-generated content may be incorrect.">
            <a:extLst>
              <a:ext uri="{FF2B5EF4-FFF2-40B4-BE49-F238E27FC236}">
                <a16:creationId xmlns:a16="http://schemas.microsoft.com/office/drawing/2014/main" id="{31C86223-5B27-2697-993F-375675FD952E}"/>
              </a:ext>
            </a:extLst>
          </p:cNvPr>
          <p:cNvPicPr>
            <a:picLocks noChangeAspect="1"/>
          </p:cNvPicPr>
          <p:nvPr/>
        </p:nvPicPr>
        <p:blipFill>
          <a:blip r:embed="rId5"/>
          <a:stretch>
            <a:fillRect/>
          </a:stretch>
        </p:blipFill>
        <p:spPr>
          <a:xfrm>
            <a:off x="360411" y="1377537"/>
            <a:ext cx="6689716" cy="4306024"/>
          </a:xfrm>
          <a:prstGeom prst="rect">
            <a:avLst/>
          </a:prstGeom>
        </p:spPr>
      </p:pic>
      <p:sp>
        <p:nvSpPr>
          <p:cNvPr id="2" name="TextBox 1">
            <a:extLst>
              <a:ext uri="{FF2B5EF4-FFF2-40B4-BE49-F238E27FC236}">
                <a16:creationId xmlns:a16="http://schemas.microsoft.com/office/drawing/2014/main" id="{7FD57892-36D6-FCF5-C481-B2110675B8E1}"/>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sp>
        <p:nvSpPr>
          <p:cNvPr id="6" name="TextBox 5">
            <a:extLst>
              <a:ext uri="{FF2B5EF4-FFF2-40B4-BE49-F238E27FC236}">
                <a16:creationId xmlns:a16="http://schemas.microsoft.com/office/drawing/2014/main" id="{5C2A5B2A-6EAF-B2B8-2C85-6E98958D9ACB}"/>
              </a:ext>
            </a:extLst>
          </p:cNvPr>
          <p:cNvSpPr txBox="1"/>
          <p:nvPr/>
        </p:nvSpPr>
        <p:spPr>
          <a:xfrm>
            <a:off x="849351" y="4408581"/>
            <a:ext cx="3827276" cy="276999"/>
          </a:xfrm>
          <a:prstGeom prst="rect">
            <a:avLst/>
          </a:prstGeom>
          <a:noFill/>
        </p:spPr>
        <p:txBody>
          <a:bodyPr wrap="square" rtlCol="0">
            <a:spAutoFit/>
          </a:bodyPr>
          <a:lstStyle/>
          <a:p>
            <a:r>
              <a:rPr lang="en-US" sz="1200" b="0" i="0" dirty="0">
                <a:effectLst/>
                <a:latin typeface="Helvetica" pitchFamily="2" charset="0"/>
              </a:rPr>
              <a:t>Log-rank test p-value: 0.0007 ✅</a:t>
            </a:r>
            <a:endParaRPr lang="en-US" sz="1200" dirty="0">
              <a:latin typeface="Helvetica" pitchFamily="2" charset="0"/>
            </a:endParaRPr>
          </a:p>
        </p:txBody>
      </p:sp>
      <p:sp>
        <p:nvSpPr>
          <p:cNvPr id="7" name="TextBox 6">
            <a:extLst>
              <a:ext uri="{FF2B5EF4-FFF2-40B4-BE49-F238E27FC236}">
                <a16:creationId xmlns:a16="http://schemas.microsoft.com/office/drawing/2014/main" id="{0A79D1B1-6921-51EC-137D-0A35DDE94938}"/>
              </a:ext>
            </a:extLst>
          </p:cNvPr>
          <p:cNvSpPr txBox="1"/>
          <p:nvPr/>
        </p:nvSpPr>
        <p:spPr>
          <a:xfrm>
            <a:off x="7754303" y="1599426"/>
            <a:ext cx="3859808" cy="3323987"/>
          </a:xfrm>
          <a:prstGeom prst="rect">
            <a:avLst/>
          </a:prstGeom>
          <a:noFill/>
        </p:spPr>
        <p:txBody>
          <a:bodyPr wrap="square" rtlCol="0">
            <a:spAutoFit/>
          </a:bodyPr>
          <a:lstStyle/>
          <a:p>
            <a:r>
              <a:rPr lang="en-US" sz="1400" b="1" dirty="0">
                <a:solidFill>
                  <a:srgbClr val="0E0E0E"/>
                </a:solidFill>
                <a:effectLst/>
                <a:latin typeface="Helvetica" pitchFamily="2" charset="0"/>
              </a:rPr>
              <a:t>Log-Rank Test Interpretation</a:t>
            </a:r>
            <a:endParaRPr lang="en-US" sz="1400" dirty="0">
              <a:solidFill>
                <a:srgbClr val="0E0E0E"/>
              </a:solidFill>
              <a:latin typeface="Helvetica" pitchFamily="2" charset="0"/>
            </a:endParaRPr>
          </a:p>
          <a:p>
            <a:pPr marL="285750" indent="-285750">
              <a:buFont typeface="Arial" panose="020B0604020202020204" pitchFamily="34" charset="0"/>
              <a:buChar char="•"/>
            </a:pPr>
            <a:r>
              <a:rPr lang="en-US" sz="1400" b="1" dirty="0">
                <a:solidFill>
                  <a:srgbClr val="0E0E0E"/>
                </a:solidFill>
                <a:effectLst/>
                <a:latin typeface="Helvetica" pitchFamily="2" charset="0"/>
              </a:rPr>
              <a:t>p-value &gt; 0.05</a:t>
            </a:r>
            <a:r>
              <a:rPr lang="en-US" sz="1400" dirty="0">
                <a:solidFill>
                  <a:srgbClr val="0E0E0E"/>
                </a:solidFill>
                <a:effectLst/>
                <a:latin typeface="Helvetica" pitchFamily="2" charset="0"/>
              </a:rPr>
              <a:t> → </a:t>
            </a:r>
            <a:r>
              <a:rPr lang="en-US" sz="1400" b="1" dirty="0">
                <a:solidFill>
                  <a:srgbClr val="0E0E0E"/>
                </a:solidFill>
                <a:effectLst/>
                <a:latin typeface="Helvetica" pitchFamily="2" charset="0"/>
              </a:rPr>
              <a:t>Feature is not significant</a:t>
            </a:r>
            <a:r>
              <a:rPr lang="en-US" sz="1400" dirty="0">
                <a:solidFill>
                  <a:srgbClr val="0E0E0E"/>
                </a:solidFill>
                <a:effectLst/>
                <a:latin typeface="Helvetica" pitchFamily="2" charset="0"/>
              </a:rPr>
              <a:t>, indicating no clear difference in survival between groups.</a:t>
            </a:r>
          </a:p>
          <a:p>
            <a:pPr marL="285750" indent="-285750">
              <a:buFont typeface="Arial" panose="020B0604020202020204" pitchFamily="34" charset="0"/>
              <a:buChar char="•"/>
            </a:pPr>
            <a:r>
              <a:rPr lang="en-US" sz="1400" b="1" dirty="0">
                <a:solidFill>
                  <a:srgbClr val="0E0E0E"/>
                </a:solidFill>
                <a:effectLst/>
                <a:latin typeface="Helvetica" pitchFamily="2" charset="0"/>
              </a:rPr>
              <a:t>p-value &lt;= 0.05</a:t>
            </a:r>
            <a:r>
              <a:rPr lang="en-US" sz="1400" dirty="0">
                <a:solidFill>
                  <a:srgbClr val="0E0E0E"/>
                </a:solidFill>
                <a:effectLst/>
                <a:latin typeface="Helvetica" pitchFamily="2" charset="0"/>
              </a:rPr>
              <a:t> → </a:t>
            </a:r>
            <a:r>
              <a:rPr lang="en-US" sz="1400" b="1" dirty="0">
                <a:solidFill>
                  <a:srgbClr val="0E0E0E"/>
                </a:solidFill>
                <a:effectLst/>
                <a:latin typeface="Helvetica" pitchFamily="2" charset="0"/>
              </a:rPr>
              <a:t>Feature is significant</a:t>
            </a:r>
            <a:r>
              <a:rPr lang="en-US" sz="1400" dirty="0">
                <a:solidFill>
                  <a:srgbClr val="0E0E0E"/>
                </a:solidFill>
                <a:effectLst/>
                <a:latin typeface="Helvetica" pitchFamily="2" charset="0"/>
              </a:rPr>
              <a:t>, suggesting a statistically significant difference in survival between groups.</a:t>
            </a:r>
          </a:p>
          <a:p>
            <a:pPr marL="285750" indent="-285750">
              <a:buFont typeface="Arial" panose="020B0604020202020204" pitchFamily="34" charset="0"/>
              <a:buChar char="•"/>
            </a:pPr>
            <a:endParaRPr lang="en-US" sz="1400" dirty="0">
              <a:solidFill>
                <a:srgbClr val="0E0E0E"/>
              </a:solidFill>
              <a:latin typeface="Helvetica" pitchFamily="2" charset="0"/>
            </a:endParaRPr>
          </a:p>
          <a:p>
            <a:endParaRPr lang="en-US" sz="1400" b="1" dirty="0">
              <a:solidFill>
                <a:srgbClr val="0E0E0E"/>
              </a:solidFill>
              <a:effectLst/>
              <a:latin typeface="Helvetica" pitchFamily="2" charset="0"/>
            </a:endParaRPr>
          </a:p>
          <a:p>
            <a:r>
              <a:rPr lang="en-US" sz="1400" b="1" dirty="0">
                <a:solidFill>
                  <a:srgbClr val="0E0E0E"/>
                </a:solidFill>
                <a:effectLst/>
                <a:latin typeface="Helvetica" pitchFamily="2" charset="0"/>
              </a:rPr>
              <a:t>Age remains significant</a:t>
            </a:r>
            <a:r>
              <a:rPr lang="en-US" sz="1400" dirty="0">
                <a:solidFill>
                  <a:srgbClr val="0E0E0E"/>
                </a:solidFill>
                <a:effectLst/>
                <a:latin typeface="Helvetica" pitchFamily="2" charset="0"/>
              </a:rPr>
              <a:t> in both univariate and multivariate models, confirming its strong impact on survival. This aligns with the general understanding that older age is associated with higher mortality risk.</a:t>
            </a:r>
          </a:p>
          <a:p>
            <a:pPr marL="285750" indent="-285750">
              <a:buFont typeface="Arial" panose="020B0604020202020204" pitchFamily="34" charset="0"/>
              <a:buChar char="•"/>
            </a:pPr>
            <a:endParaRPr lang="en-US" sz="1400" dirty="0">
              <a:solidFill>
                <a:srgbClr val="0E0E0E"/>
              </a:solidFill>
              <a:effectLst/>
              <a:latin typeface="Helvetica" pitchFamily="2" charset="0"/>
            </a:endParaRPr>
          </a:p>
        </p:txBody>
      </p:sp>
    </p:spTree>
    <p:extLst>
      <p:ext uri="{BB962C8B-B14F-4D97-AF65-F5344CB8AC3E}">
        <p14:creationId xmlns:p14="http://schemas.microsoft.com/office/powerpoint/2010/main" val="2027992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CC30B-114E-216F-1A31-B23A65A5F8E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A77AB2C-A155-3821-DF21-69A5A7C5074A}"/>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Univariate Survival Analysis – HRV metrics</a:t>
            </a:r>
          </a:p>
        </p:txBody>
      </p:sp>
      <p:sp>
        <p:nvSpPr>
          <p:cNvPr id="4" name="Rectangle 3">
            <a:extLst>
              <a:ext uri="{FF2B5EF4-FFF2-40B4-BE49-F238E27FC236}">
                <a16:creationId xmlns:a16="http://schemas.microsoft.com/office/drawing/2014/main" id="{F86E765B-C637-FD78-B9E6-B9D16AAD9A61}"/>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155A499-3A08-596C-189C-08A64FCE2341}"/>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04B3D82E-DE52-2D3D-E9EA-355DD16811D7}"/>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2196E84C-01CE-8BBF-39F1-1568E8545FEE}"/>
              </a:ext>
            </a:extLst>
          </p:cNvPr>
          <p:cNvPicPr>
            <a:picLocks noChangeAspect="1"/>
          </p:cNvPicPr>
          <p:nvPr/>
        </p:nvPicPr>
        <p:blipFill>
          <a:blip r:embed="rId4"/>
          <a:srcRect l="35131" t="-683" r="37573" b="34263"/>
          <a:stretch/>
        </p:blipFill>
        <p:spPr>
          <a:xfrm>
            <a:off x="1407590" y="5947830"/>
            <a:ext cx="837676" cy="910170"/>
          </a:xfrm>
          <a:prstGeom prst="rect">
            <a:avLst/>
          </a:prstGeom>
        </p:spPr>
      </p:pic>
      <p:sp>
        <p:nvSpPr>
          <p:cNvPr id="2" name="TextBox 1">
            <a:extLst>
              <a:ext uri="{FF2B5EF4-FFF2-40B4-BE49-F238E27FC236}">
                <a16:creationId xmlns:a16="http://schemas.microsoft.com/office/drawing/2014/main" id="{CD4D6866-6481-2E1B-5ED0-9C38D36FB347}"/>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grpSp>
        <p:nvGrpSpPr>
          <p:cNvPr id="28" name="Group 27">
            <a:extLst>
              <a:ext uri="{FF2B5EF4-FFF2-40B4-BE49-F238E27FC236}">
                <a16:creationId xmlns:a16="http://schemas.microsoft.com/office/drawing/2014/main" id="{5B9BA182-20C5-144D-4F92-5F96CD6A7FA5}"/>
              </a:ext>
            </a:extLst>
          </p:cNvPr>
          <p:cNvGrpSpPr/>
          <p:nvPr/>
        </p:nvGrpSpPr>
        <p:grpSpPr>
          <a:xfrm>
            <a:off x="271711" y="1006353"/>
            <a:ext cx="7702679" cy="4813687"/>
            <a:chOff x="300289" y="1092080"/>
            <a:chExt cx="7702679" cy="4813687"/>
          </a:xfrm>
        </p:grpSpPr>
        <p:pic>
          <p:nvPicPr>
            <p:cNvPr id="16" name="Picture 15" descr="A graph of a survival curve&#10;&#10;AI-generated content may be incorrect.">
              <a:extLst>
                <a:ext uri="{FF2B5EF4-FFF2-40B4-BE49-F238E27FC236}">
                  <a16:creationId xmlns:a16="http://schemas.microsoft.com/office/drawing/2014/main" id="{CDE26C96-2131-5856-6997-33344C733A47}"/>
                </a:ext>
              </a:extLst>
            </p:cNvPr>
            <p:cNvPicPr>
              <a:picLocks noChangeAspect="1"/>
            </p:cNvPicPr>
            <p:nvPr/>
          </p:nvPicPr>
          <p:blipFill>
            <a:blip r:embed="rId5"/>
            <a:stretch>
              <a:fillRect/>
            </a:stretch>
          </p:blipFill>
          <p:spPr>
            <a:xfrm>
              <a:off x="4353105" y="1111980"/>
              <a:ext cx="3649863" cy="2349337"/>
            </a:xfrm>
            <a:prstGeom prst="rect">
              <a:avLst/>
            </a:prstGeom>
          </p:spPr>
        </p:pic>
        <p:pic>
          <p:nvPicPr>
            <p:cNvPr id="18" name="Picture 17" descr="A graph of a survival curve&#10;&#10;AI-generated content may be incorrect.">
              <a:extLst>
                <a:ext uri="{FF2B5EF4-FFF2-40B4-BE49-F238E27FC236}">
                  <a16:creationId xmlns:a16="http://schemas.microsoft.com/office/drawing/2014/main" id="{D1600042-148A-3561-1702-F74C62B98597}"/>
                </a:ext>
              </a:extLst>
            </p:cNvPr>
            <p:cNvPicPr>
              <a:picLocks noChangeAspect="1"/>
            </p:cNvPicPr>
            <p:nvPr/>
          </p:nvPicPr>
          <p:blipFill>
            <a:blip r:embed="rId6"/>
            <a:stretch>
              <a:fillRect/>
            </a:stretch>
          </p:blipFill>
          <p:spPr>
            <a:xfrm>
              <a:off x="300289" y="1092080"/>
              <a:ext cx="3649863" cy="2349337"/>
            </a:xfrm>
            <a:prstGeom prst="rect">
              <a:avLst/>
            </a:prstGeom>
          </p:spPr>
        </p:pic>
        <p:pic>
          <p:nvPicPr>
            <p:cNvPr id="20" name="Picture 19" descr="A graph of a survival curve&#10;&#10;AI-generated content may be incorrect.">
              <a:extLst>
                <a:ext uri="{FF2B5EF4-FFF2-40B4-BE49-F238E27FC236}">
                  <a16:creationId xmlns:a16="http://schemas.microsoft.com/office/drawing/2014/main" id="{48825D16-B1DB-7EBC-29D2-986E65D0EA96}"/>
                </a:ext>
              </a:extLst>
            </p:cNvPr>
            <p:cNvPicPr>
              <a:picLocks noChangeAspect="1"/>
            </p:cNvPicPr>
            <p:nvPr/>
          </p:nvPicPr>
          <p:blipFill>
            <a:blip r:embed="rId7"/>
            <a:stretch>
              <a:fillRect/>
            </a:stretch>
          </p:blipFill>
          <p:spPr>
            <a:xfrm>
              <a:off x="300289" y="3556430"/>
              <a:ext cx="3649863" cy="2349337"/>
            </a:xfrm>
            <a:prstGeom prst="rect">
              <a:avLst/>
            </a:prstGeom>
          </p:spPr>
        </p:pic>
        <p:pic>
          <p:nvPicPr>
            <p:cNvPr id="22" name="Picture 21" descr="A graph of a survival curve&#10;&#10;AI-generated content may be incorrect.">
              <a:extLst>
                <a:ext uri="{FF2B5EF4-FFF2-40B4-BE49-F238E27FC236}">
                  <a16:creationId xmlns:a16="http://schemas.microsoft.com/office/drawing/2014/main" id="{B3224C1B-DF36-8AC1-24DD-CC0CE43F9DE2}"/>
                </a:ext>
              </a:extLst>
            </p:cNvPr>
            <p:cNvPicPr>
              <a:picLocks noChangeAspect="1"/>
            </p:cNvPicPr>
            <p:nvPr/>
          </p:nvPicPr>
          <p:blipFill>
            <a:blip r:embed="rId8"/>
            <a:stretch>
              <a:fillRect/>
            </a:stretch>
          </p:blipFill>
          <p:spPr>
            <a:xfrm>
              <a:off x="4353105" y="3537793"/>
              <a:ext cx="3649863" cy="2349337"/>
            </a:xfrm>
            <a:prstGeom prst="rect">
              <a:avLst/>
            </a:prstGeom>
          </p:spPr>
        </p:pic>
        <p:sp>
          <p:nvSpPr>
            <p:cNvPr id="24" name="TextBox 23">
              <a:extLst>
                <a:ext uri="{FF2B5EF4-FFF2-40B4-BE49-F238E27FC236}">
                  <a16:creationId xmlns:a16="http://schemas.microsoft.com/office/drawing/2014/main" id="{17F9A685-9C55-25B1-331F-984A35E9470E}"/>
                </a:ext>
              </a:extLst>
            </p:cNvPr>
            <p:cNvSpPr txBox="1"/>
            <p:nvPr/>
          </p:nvSpPr>
          <p:spPr>
            <a:xfrm>
              <a:off x="537540" y="2695755"/>
              <a:ext cx="1871506" cy="215444"/>
            </a:xfrm>
            <a:prstGeom prst="rect">
              <a:avLst/>
            </a:prstGeom>
            <a:noFill/>
          </p:spPr>
          <p:txBody>
            <a:bodyPr wrap="square">
              <a:spAutoFit/>
            </a:bodyPr>
            <a:lstStyle/>
            <a:p>
              <a:r>
                <a:rPr lang="en-US" sz="800" b="0" i="0" dirty="0">
                  <a:effectLst/>
                  <a:latin typeface="Helvetica" pitchFamily="2" charset="0"/>
                </a:rPr>
                <a:t>Log-rank test p-value: 0.3519 ❌</a:t>
              </a:r>
              <a:endParaRPr lang="en-US" sz="800" dirty="0">
                <a:latin typeface="Helvetica" pitchFamily="2" charset="0"/>
              </a:endParaRPr>
            </a:p>
          </p:txBody>
        </p:sp>
        <p:sp>
          <p:nvSpPr>
            <p:cNvPr id="25" name="TextBox 24">
              <a:extLst>
                <a:ext uri="{FF2B5EF4-FFF2-40B4-BE49-F238E27FC236}">
                  <a16:creationId xmlns:a16="http://schemas.microsoft.com/office/drawing/2014/main" id="{FAE2E189-4DD5-C41C-0CBA-F4504A892929}"/>
                </a:ext>
              </a:extLst>
            </p:cNvPr>
            <p:cNvSpPr txBox="1"/>
            <p:nvPr/>
          </p:nvSpPr>
          <p:spPr>
            <a:xfrm>
              <a:off x="537540" y="5142205"/>
              <a:ext cx="1871506" cy="215444"/>
            </a:xfrm>
            <a:prstGeom prst="rect">
              <a:avLst/>
            </a:prstGeom>
            <a:noFill/>
          </p:spPr>
          <p:txBody>
            <a:bodyPr wrap="square">
              <a:spAutoFit/>
            </a:bodyPr>
            <a:lstStyle/>
            <a:p>
              <a:r>
                <a:rPr lang="en-US" sz="800" b="0" i="0" dirty="0">
                  <a:effectLst/>
                  <a:latin typeface="Helvetica" pitchFamily="2" charset="0"/>
                </a:rPr>
                <a:t>Log-rank test p-value: 0.2736 ❌</a:t>
              </a:r>
              <a:endParaRPr lang="en-US" sz="800" dirty="0">
                <a:latin typeface="Helvetica" pitchFamily="2" charset="0"/>
              </a:endParaRPr>
            </a:p>
          </p:txBody>
        </p:sp>
        <p:sp>
          <p:nvSpPr>
            <p:cNvPr id="26" name="TextBox 25">
              <a:extLst>
                <a:ext uri="{FF2B5EF4-FFF2-40B4-BE49-F238E27FC236}">
                  <a16:creationId xmlns:a16="http://schemas.microsoft.com/office/drawing/2014/main" id="{7C58F1EE-7975-DF5F-ED2F-8776C98EB33A}"/>
                </a:ext>
              </a:extLst>
            </p:cNvPr>
            <p:cNvSpPr txBox="1"/>
            <p:nvPr/>
          </p:nvSpPr>
          <p:spPr>
            <a:xfrm>
              <a:off x="4638942" y="2922880"/>
              <a:ext cx="1871506" cy="215444"/>
            </a:xfrm>
            <a:prstGeom prst="rect">
              <a:avLst/>
            </a:prstGeom>
            <a:noFill/>
          </p:spPr>
          <p:txBody>
            <a:bodyPr wrap="square">
              <a:spAutoFit/>
            </a:bodyPr>
            <a:lstStyle/>
            <a:p>
              <a:r>
                <a:rPr lang="en-US" sz="800" b="0" i="0" dirty="0">
                  <a:effectLst/>
                  <a:latin typeface="Helvetica" pitchFamily="2" charset="0"/>
                </a:rPr>
                <a:t>Log-rank test p-value: 0.7159 ❌</a:t>
              </a:r>
              <a:endParaRPr lang="en-US" sz="800" dirty="0">
                <a:latin typeface="Helvetica" pitchFamily="2" charset="0"/>
              </a:endParaRPr>
            </a:p>
          </p:txBody>
        </p:sp>
        <p:sp>
          <p:nvSpPr>
            <p:cNvPr id="27" name="TextBox 26">
              <a:extLst>
                <a:ext uri="{FF2B5EF4-FFF2-40B4-BE49-F238E27FC236}">
                  <a16:creationId xmlns:a16="http://schemas.microsoft.com/office/drawing/2014/main" id="{F28060B5-7847-BD8E-3A98-9ADE3593E682}"/>
                </a:ext>
              </a:extLst>
            </p:cNvPr>
            <p:cNvSpPr txBox="1"/>
            <p:nvPr/>
          </p:nvSpPr>
          <p:spPr>
            <a:xfrm>
              <a:off x="4638942" y="5142205"/>
              <a:ext cx="1871506" cy="215444"/>
            </a:xfrm>
            <a:prstGeom prst="rect">
              <a:avLst/>
            </a:prstGeom>
            <a:noFill/>
          </p:spPr>
          <p:txBody>
            <a:bodyPr wrap="square">
              <a:spAutoFit/>
            </a:bodyPr>
            <a:lstStyle/>
            <a:p>
              <a:r>
                <a:rPr lang="en-US" sz="800" b="0" i="0" dirty="0">
                  <a:effectLst/>
                  <a:latin typeface="Helvetica" pitchFamily="2" charset="0"/>
                </a:rPr>
                <a:t>Log-rank test p-value: 0.2701 ❌</a:t>
              </a:r>
              <a:endParaRPr lang="en-US" sz="800" dirty="0">
                <a:latin typeface="Helvetica" pitchFamily="2" charset="0"/>
              </a:endParaRPr>
            </a:p>
          </p:txBody>
        </p:sp>
      </p:grpSp>
      <p:sp>
        <p:nvSpPr>
          <p:cNvPr id="30" name="TextBox 29">
            <a:extLst>
              <a:ext uri="{FF2B5EF4-FFF2-40B4-BE49-F238E27FC236}">
                <a16:creationId xmlns:a16="http://schemas.microsoft.com/office/drawing/2014/main" id="{C1C608C9-C072-2079-87FB-58009C6893D1}"/>
              </a:ext>
            </a:extLst>
          </p:cNvPr>
          <p:cNvSpPr txBox="1"/>
          <p:nvPr/>
        </p:nvSpPr>
        <p:spPr>
          <a:xfrm>
            <a:off x="8260227" y="1341936"/>
            <a:ext cx="3649864" cy="3754874"/>
          </a:xfrm>
          <a:prstGeom prst="rect">
            <a:avLst/>
          </a:prstGeom>
          <a:noFill/>
        </p:spPr>
        <p:txBody>
          <a:bodyPr wrap="square" rtlCol="0">
            <a:spAutoFit/>
          </a:bodyPr>
          <a:lstStyle/>
          <a:p>
            <a:r>
              <a:rPr lang="en-US" sz="1400" b="1" dirty="0">
                <a:solidFill>
                  <a:srgbClr val="0E0E0E"/>
                </a:solidFill>
                <a:effectLst/>
                <a:latin typeface="Helvetica" pitchFamily="2" charset="0"/>
              </a:rPr>
              <a:t>Log-Rank Test Interpretation</a:t>
            </a:r>
            <a:endParaRPr lang="en-US" sz="1400" dirty="0">
              <a:solidFill>
                <a:srgbClr val="0E0E0E"/>
              </a:solidFill>
              <a:latin typeface="Helvetica" pitchFamily="2" charset="0"/>
            </a:endParaRPr>
          </a:p>
          <a:p>
            <a:pPr marL="285750" indent="-285750">
              <a:buFont typeface="Arial" panose="020B0604020202020204" pitchFamily="34" charset="0"/>
              <a:buChar char="•"/>
            </a:pPr>
            <a:r>
              <a:rPr lang="en-US" sz="1400" b="1" dirty="0">
                <a:solidFill>
                  <a:srgbClr val="0E0E0E"/>
                </a:solidFill>
                <a:effectLst/>
                <a:latin typeface="Helvetica" pitchFamily="2" charset="0"/>
              </a:rPr>
              <a:t>p-value &gt; 0.05</a:t>
            </a:r>
            <a:r>
              <a:rPr lang="en-US" sz="1400" dirty="0">
                <a:solidFill>
                  <a:srgbClr val="0E0E0E"/>
                </a:solidFill>
                <a:effectLst/>
                <a:latin typeface="Helvetica" pitchFamily="2" charset="0"/>
              </a:rPr>
              <a:t> → </a:t>
            </a:r>
            <a:r>
              <a:rPr lang="en-US" sz="1400" b="1" dirty="0">
                <a:solidFill>
                  <a:srgbClr val="0E0E0E"/>
                </a:solidFill>
                <a:effectLst/>
                <a:latin typeface="Helvetica" pitchFamily="2" charset="0"/>
              </a:rPr>
              <a:t>Feature is not significant</a:t>
            </a:r>
            <a:r>
              <a:rPr lang="en-US" sz="1400" dirty="0">
                <a:solidFill>
                  <a:srgbClr val="0E0E0E"/>
                </a:solidFill>
                <a:effectLst/>
                <a:latin typeface="Helvetica" pitchFamily="2" charset="0"/>
              </a:rPr>
              <a:t>, indicating no clear difference in survival between groups.</a:t>
            </a:r>
          </a:p>
          <a:p>
            <a:pPr marL="285750" indent="-285750">
              <a:buFont typeface="Arial" panose="020B0604020202020204" pitchFamily="34" charset="0"/>
              <a:buChar char="•"/>
            </a:pPr>
            <a:r>
              <a:rPr lang="en-US" sz="1400" b="1" dirty="0">
                <a:solidFill>
                  <a:srgbClr val="0E0E0E"/>
                </a:solidFill>
                <a:effectLst/>
                <a:latin typeface="Helvetica" pitchFamily="2" charset="0"/>
              </a:rPr>
              <a:t>p-value &lt;= 0.05</a:t>
            </a:r>
            <a:r>
              <a:rPr lang="en-US" sz="1400" dirty="0">
                <a:solidFill>
                  <a:srgbClr val="0E0E0E"/>
                </a:solidFill>
                <a:effectLst/>
                <a:latin typeface="Helvetica" pitchFamily="2" charset="0"/>
              </a:rPr>
              <a:t> → </a:t>
            </a:r>
            <a:r>
              <a:rPr lang="en-US" sz="1400" b="1" dirty="0">
                <a:solidFill>
                  <a:srgbClr val="0E0E0E"/>
                </a:solidFill>
                <a:effectLst/>
                <a:latin typeface="Helvetica" pitchFamily="2" charset="0"/>
              </a:rPr>
              <a:t>Feature is significant</a:t>
            </a:r>
            <a:r>
              <a:rPr lang="en-US" sz="1400" dirty="0">
                <a:solidFill>
                  <a:srgbClr val="0E0E0E"/>
                </a:solidFill>
                <a:effectLst/>
                <a:latin typeface="Helvetica" pitchFamily="2" charset="0"/>
              </a:rPr>
              <a:t>, suggesting a statistically significant difference in survival between groups.</a:t>
            </a:r>
            <a:endParaRPr lang="en-US" sz="1400" dirty="0">
              <a:solidFill>
                <a:srgbClr val="0E0E0E"/>
              </a:solidFill>
              <a:latin typeface="Helvetica" pitchFamily="2" charset="0"/>
            </a:endParaRPr>
          </a:p>
          <a:p>
            <a:pPr marL="285750" indent="-285750">
              <a:buFont typeface="Arial" panose="020B0604020202020204" pitchFamily="34" charset="0"/>
              <a:buChar char="•"/>
            </a:pPr>
            <a:endParaRPr lang="en-US" sz="1400" dirty="0">
              <a:solidFill>
                <a:srgbClr val="0E0E0E"/>
              </a:solidFill>
              <a:effectLst/>
              <a:latin typeface="Helvetica" pitchFamily="2" charset="0"/>
            </a:endParaRPr>
          </a:p>
          <a:p>
            <a:pPr marL="285750" indent="-285750">
              <a:buFont typeface="Arial" panose="020B0604020202020204" pitchFamily="34" charset="0"/>
              <a:buChar char="•"/>
            </a:pPr>
            <a:endParaRPr lang="en-US" sz="1400" dirty="0">
              <a:solidFill>
                <a:srgbClr val="0E0E0E"/>
              </a:solidFill>
              <a:effectLst/>
              <a:latin typeface="Helvetica" pitchFamily="2" charset="0"/>
            </a:endParaRPr>
          </a:p>
          <a:p>
            <a:pPr marL="285750" indent="-285750">
              <a:buFont typeface="Arial" panose="020B0604020202020204" pitchFamily="34" charset="0"/>
              <a:buChar char="•"/>
            </a:pPr>
            <a:endParaRPr lang="en-US" sz="1400" dirty="0">
              <a:solidFill>
                <a:srgbClr val="0E0E0E"/>
              </a:solidFill>
              <a:latin typeface="Helvetica" pitchFamily="2" charset="0"/>
            </a:endParaRPr>
          </a:p>
          <a:p>
            <a:r>
              <a:rPr lang="en-US" sz="1400" b="1" dirty="0">
                <a:solidFill>
                  <a:srgbClr val="0E0E0E"/>
                </a:solidFill>
                <a:effectLst/>
                <a:latin typeface="Helvetica" pitchFamily="2" charset="0"/>
              </a:rPr>
              <a:t>HRV metrics (LF, ULF, SDNN, VHF)</a:t>
            </a:r>
            <a:r>
              <a:rPr lang="en-US" sz="1400" dirty="0">
                <a:solidFill>
                  <a:srgbClr val="0E0E0E"/>
                </a:solidFill>
                <a:effectLst/>
                <a:latin typeface="Helvetica" pitchFamily="2" charset="0"/>
              </a:rPr>
              <a:t> are not significant univariately but become significant in the multivariate model, suggesting their combined effect with age improves survival prediction.</a:t>
            </a:r>
          </a:p>
          <a:p>
            <a:endParaRPr lang="en-US" sz="1400" dirty="0">
              <a:latin typeface="Helvetica" pitchFamily="2" charset="0"/>
            </a:endParaRPr>
          </a:p>
        </p:txBody>
      </p:sp>
    </p:spTree>
    <p:extLst>
      <p:ext uri="{BB962C8B-B14F-4D97-AF65-F5344CB8AC3E}">
        <p14:creationId xmlns:p14="http://schemas.microsoft.com/office/powerpoint/2010/main" val="3895047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40ED0-D091-BA8B-0C30-14ACC6D6BD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7263641-EAD9-C60B-5A29-4782BC8974F1}"/>
              </a:ext>
            </a:extLst>
          </p:cNvPr>
          <p:cNvSpPr/>
          <p:nvPr/>
        </p:nvSpPr>
        <p:spPr>
          <a:xfrm>
            <a:off x="0" y="1"/>
            <a:ext cx="12192000" cy="6858000"/>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Helvetica" pitchFamily="2" charset="0"/>
              </a:rPr>
              <a:t>Assignment Task 2</a:t>
            </a:r>
          </a:p>
          <a:p>
            <a:pPr algn="ctr"/>
            <a:endParaRPr lang="en-US" sz="2400" b="1" dirty="0">
              <a:solidFill>
                <a:schemeClr val="bg1"/>
              </a:solidFill>
              <a:effectLst/>
              <a:latin typeface="Helvetica" pitchFamily="2" charset="0"/>
            </a:endParaRPr>
          </a:p>
          <a:p>
            <a:pPr algn="ctr"/>
            <a:endParaRPr lang="en-US" sz="2400" b="1" dirty="0">
              <a:solidFill>
                <a:schemeClr val="bg1"/>
              </a:solidFill>
              <a:effectLst/>
              <a:latin typeface="Helvetica" pitchFamily="2" charset="0"/>
            </a:endParaRPr>
          </a:p>
          <a:p>
            <a:pPr algn="ctr"/>
            <a:endParaRPr lang="en-US" sz="2400" b="1" dirty="0">
              <a:solidFill>
                <a:schemeClr val="bg1"/>
              </a:solidFill>
              <a:effectLst/>
              <a:latin typeface="Helvetica" pitchFamily="2" charset="0"/>
            </a:endParaRPr>
          </a:p>
          <a:p>
            <a:pPr algn="ctr"/>
            <a:r>
              <a:rPr lang="en-US" sz="2400" b="1" dirty="0">
                <a:solidFill>
                  <a:schemeClr val="bg1"/>
                </a:solidFill>
                <a:effectLst/>
                <a:latin typeface="Helvetica" pitchFamily="2" charset="0"/>
              </a:rPr>
              <a:t>Automatic Sleep Staging and </a:t>
            </a:r>
          </a:p>
          <a:p>
            <a:pPr algn="ctr"/>
            <a:r>
              <a:rPr lang="en-US" sz="2400" b="1" dirty="0">
                <a:solidFill>
                  <a:schemeClr val="bg1"/>
                </a:solidFill>
                <a:effectLst/>
                <a:latin typeface="Helvetica" pitchFamily="2" charset="0"/>
              </a:rPr>
              <a:t>Performance Evaluation</a:t>
            </a:r>
            <a:endParaRPr lang="en-US" sz="2400" dirty="0">
              <a:solidFill>
                <a:schemeClr val="bg1"/>
              </a:solidFill>
              <a:effectLst/>
              <a:latin typeface="Helvetica" pitchFamily="2" charset="0"/>
            </a:endParaRPr>
          </a:p>
        </p:txBody>
      </p:sp>
      <p:pic>
        <p:nvPicPr>
          <p:cNvPr id="5" name="Picture 4">
            <a:extLst>
              <a:ext uri="{FF2B5EF4-FFF2-40B4-BE49-F238E27FC236}">
                <a16:creationId xmlns:a16="http://schemas.microsoft.com/office/drawing/2014/main" id="{02D3842D-C6DE-20B4-ED4D-D8A590B9FB5B}"/>
              </a:ext>
            </a:extLst>
          </p:cNvPr>
          <p:cNvPicPr>
            <a:picLocks noChangeAspect="1"/>
          </p:cNvPicPr>
          <p:nvPr/>
        </p:nvPicPr>
        <p:blipFill>
          <a:blip r:embed="rId2"/>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F6F78341-AD02-971B-2C14-12E441DF7EB5}"/>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CF80A9AE-FBEA-F1BA-82C3-F0B9FCE1E5EF}"/>
              </a:ext>
            </a:extLst>
          </p:cNvPr>
          <p:cNvPicPr>
            <a:picLocks noChangeAspect="1"/>
          </p:cNvPicPr>
          <p:nvPr/>
        </p:nvPicPr>
        <p:blipFill>
          <a:blip r:embed="rId3"/>
          <a:srcRect l="35131" t="-683" r="37573" b="34263"/>
          <a:stretch/>
        </p:blipFill>
        <p:spPr>
          <a:xfrm>
            <a:off x="1407590" y="5947830"/>
            <a:ext cx="837676" cy="910170"/>
          </a:xfrm>
          <a:prstGeom prst="rect">
            <a:avLst/>
          </a:prstGeom>
        </p:spPr>
      </p:pic>
      <p:cxnSp>
        <p:nvCxnSpPr>
          <p:cNvPr id="19" name="Straight Connector 18">
            <a:extLst>
              <a:ext uri="{FF2B5EF4-FFF2-40B4-BE49-F238E27FC236}">
                <a16:creationId xmlns:a16="http://schemas.microsoft.com/office/drawing/2014/main" id="{D9C2D227-44F9-D8BF-AC62-8D86E71608E3}"/>
              </a:ext>
            </a:extLst>
          </p:cNvPr>
          <p:cNvCxnSpPr>
            <a:cxnSpLocks/>
          </p:cNvCxnSpPr>
          <p:nvPr/>
        </p:nvCxnSpPr>
        <p:spPr>
          <a:xfrm>
            <a:off x="2621280" y="3258589"/>
            <a:ext cx="6949440" cy="0"/>
          </a:xfrm>
          <a:prstGeom prst="line">
            <a:avLst/>
          </a:prstGeom>
          <a:ln w="38100">
            <a:solidFill>
              <a:schemeClr val="bg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3608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988E4-71B1-5C03-FFBB-C39D38B5DC4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07FEF30-828D-6832-AC60-337860AA22B5}"/>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Sleep Stages Annotations</a:t>
            </a:r>
          </a:p>
        </p:txBody>
      </p:sp>
      <p:sp>
        <p:nvSpPr>
          <p:cNvPr id="4" name="Rectangle 3">
            <a:extLst>
              <a:ext uri="{FF2B5EF4-FFF2-40B4-BE49-F238E27FC236}">
                <a16:creationId xmlns:a16="http://schemas.microsoft.com/office/drawing/2014/main" id="{FA0E8D14-0361-7CBC-B3B2-6DF8E0F9EE1F}"/>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135F1F8-208C-1365-CE5B-EB8B8083F121}"/>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2FEB6EC0-5212-5136-A530-999C01CD8AFC}"/>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9924D56C-2954-E5A9-1236-B5CE9496207F}"/>
              </a:ext>
            </a:extLst>
          </p:cNvPr>
          <p:cNvPicPr>
            <a:picLocks noChangeAspect="1"/>
          </p:cNvPicPr>
          <p:nvPr/>
        </p:nvPicPr>
        <p:blipFill>
          <a:blip r:embed="rId4"/>
          <a:srcRect l="35131" t="-683" r="37573" b="34263"/>
          <a:stretch/>
        </p:blipFill>
        <p:spPr>
          <a:xfrm>
            <a:off x="1407590" y="5947830"/>
            <a:ext cx="837676" cy="910170"/>
          </a:xfrm>
          <a:prstGeom prst="rect">
            <a:avLst/>
          </a:prstGeom>
        </p:spPr>
      </p:pic>
      <p:sp>
        <p:nvSpPr>
          <p:cNvPr id="2" name="TextBox 1">
            <a:extLst>
              <a:ext uri="{FF2B5EF4-FFF2-40B4-BE49-F238E27FC236}">
                <a16:creationId xmlns:a16="http://schemas.microsoft.com/office/drawing/2014/main" id="{B07E003B-D8CA-5A08-76DC-39AE1ACAD90F}"/>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2</a:t>
            </a:r>
            <a:endParaRPr lang="en-US" sz="2400" dirty="0">
              <a:solidFill>
                <a:srgbClr val="BB4002"/>
              </a:solidFill>
            </a:endParaRPr>
          </a:p>
        </p:txBody>
      </p:sp>
      <p:sp>
        <p:nvSpPr>
          <p:cNvPr id="7" name="TextBox 6">
            <a:extLst>
              <a:ext uri="{FF2B5EF4-FFF2-40B4-BE49-F238E27FC236}">
                <a16:creationId xmlns:a16="http://schemas.microsoft.com/office/drawing/2014/main" id="{E3219961-47C6-A6C8-FF78-51FE0A83F246}"/>
              </a:ext>
            </a:extLst>
          </p:cNvPr>
          <p:cNvSpPr txBox="1"/>
          <p:nvPr/>
        </p:nvSpPr>
        <p:spPr>
          <a:xfrm>
            <a:off x="3343782" y="4053005"/>
            <a:ext cx="8136664" cy="1077218"/>
          </a:xfrm>
          <a:prstGeom prst="rect">
            <a:avLst/>
          </a:prstGeom>
          <a:noFill/>
        </p:spPr>
        <p:txBody>
          <a:bodyPr wrap="square" rtlCol="0">
            <a:spAutoFit/>
          </a:bodyPr>
          <a:lstStyle/>
          <a:p>
            <a:pPr marL="285750" indent="-285750">
              <a:buFont typeface="Wingdings" pitchFamily="2" charset="2"/>
              <a:buChar char="Ø"/>
            </a:pPr>
            <a:r>
              <a:rPr lang="en-US" sz="1600" dirty="0">
                <a:solidFill>
                  <a:srgbClr val="0E0E0E"/>
                </a:solidFill>
                <a:effectLst/>
                <a:latin typeface="Helvetica" pitchFamily="2" charset="0"/>
              </a:rPr>
              <a:t>Predicts sleep stages using </a:t>
            </a:r>
            <a:r>
              <a:rPr lang="en-US" sz="1600" b="1" dirty="0">
                <a:solidFill>
                  <a:srgbClr val="0E0E0E"/>
                </a:solidFill>
                <a:effectLst/>
                <a:latin typeface="Helvetica" pitchFamily="2" charset="0"/>
              </a:rPr>
              <a:t>EEG (C4), EOG (left), and EMG (chin)</a:t>
            </a:r>
            <a:r>
              <a:rPr lang="en-US" sz="1600" dirty="0">
                <a:solidFill>
                  <a:srgbClr val="0E0E0E"/>
                </a:solidFill>
                <a:effectLst/>
                <a:latin typeface="Helvetica" pitchFamily="2" charset="0"/>
              </a:rPr>
              <a:t> signals.</a:t>
            </a:r>
          </a:p>
          <a:p>
            <a:pPr marL="285750" indent="-285750">
              <a:buFont typeface="Wingdings" pitchFamily="2" charset="2"/>
              <a:buChar char="Ø"/>
            </a:pPr>
            <a:endParaRPr lang="en-US" sz="1600" dirty="0">
              <a:solidFill>
                <a:srgbClr val="0E0E0E"/>
              </a:solidFill>
              <a:effectLst/>
              <a:latin typeface="Helvetica" pitchFamily="2" charset="0"/>
            </a:endParaRPr>
          </a:p>
          <a:p>
            <a:pPr marL="285750" indent="-285750">
              <a:buFont typeface="Wingdings" pitchFamily="2" charset="2"/>
              <a:buChar char="Ø"/>
            </a:pPr>
            <a:r>
              <a:rPr lang="en-US" sz="1600" dirty="0">
                <a:solidFill>
                  <a:srgbClr val="0E0E0E"/>
                </a:solidFill>
                <a:effectLst/>
                <a:latin typeface="Helvetica" pitchFamily="2" charset="0"/>
              </a:rPr>
              <a:t>Provides automated sleep stage labeling based on these signals, offering a more efficient and consistent approach.</a:t>
            </a:r>
          </a:p>
        </p:txBody>
      </p:sp>
      <p:cxnSp>
        <p:nvCxnSpPr>
          <p:cNvPr id="9" name="Straight Connector 8">
            <a:extLst>
              <a:ext uri="{FF2B5EF4-FFF2-40B4-BE49-F238E27FC236}">
                <a16:creationId xmlns:a16="http://schemas.microsoft.com/office/drawing/2014/main" id="{C94836AD-5B4E-0DD2-1418-D2FBAC031843}"/>
              </a:ext>
            </a:extLst>
          </p:cNvPr>
          <p:cNvCxnSpPr>
            <a:cxnSpLocks/>
          </p:cNvCxnSpPr>
          <p:nvPr/>
        </p:nvCxnSpPr>
        <p:spPr>
          <a:xfrm>
            <a:off x="0" y="3429000"/>
            <a:ext cx="12192000" cy="0"/>
          </a:xfrm>
          <a:prstGeom prst="line">
            <a:avLst/>
          </a:prstGeom>
          <a:ln w="25400">
            <a:solidFill>
              <a:srgbClr val="061F49"/>
            </a:solidFill>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492E93C4-A946-D96E-7A25-AD5F62CA9AFE}"/>
              </a:ext>
            </a:extLst>
          </p:cNvPr>
          <p:cNvSpPr txBox="1"/>
          <p:nvPr/>
        </p:nvSpPr>
        <p:spPr>
          <a:xfrm>
            <a:off x="3343782" y="1573527"/>
            <a:ext cx="8136664" cy="1569660"/>
          </a:xfrm>
          <a:prstGeom prst="rect">
            <a:avLst/>
          </a:prstGeom>
          <a:noFill/>
        </p:spPr>
        <p:txBody>
          <a:bodyPr wrap="square" rtlCol="0">
            <a:spAutoFit/>
          </a:bodyPr>
          <a:lstStyle/>
          <a:p>
            <a:pPr marL="285750" indent="-285750">
              <a:buFont typeface="Wingdings" pitchFamily="2" charset="2"/>
              <a:buChar char="Ø"/>
            </a:pPr>
            <a:r>
              <a:rPr lang="en-US" sz="1600" dirty="0">
                <a:solidFill>
                  <a:srgbClr val="0E0E0E"/>
                </a:solidFill>
                <a:effectLst/>
                <a:latin typeface="Helvetica" pitchFamily="2" charset="0"/>
              </a:rPr>
              <a:t>Sleep stages annotated manually with </a:t>
            </a:r>
            <a:r>
              <a:rPr lang="en-US" sz="1600" b="1" dirty="0">
                <a:solidFill>
                  <a:srgbClr val="0E0E0E"/>
                </a:solidFill>
                <a:effectLst/>
                <a:latin typeface="Helvetica" pitchFamily="2" charset="0"/>
              </a:rPr>
              <a:t>30-second epochs</a:t>
            </a:r>
            <a:r>
              <a:rPr lang="en-US" sz="1600" dirty="0">
                <a:solidFill>
                  <a:srgbClr val="0E0E0E"/>
                </a:solidFill>
                <a:effectLst/>
                <a:latin typeface="Helvetica" pitchFamily="2" charset="0"/>
              </a:rPr>
              <a:t>.</a:t>
            </a:r>
          </a:p>
          <a:p>
            <a:pPr marL="285750" indent="-285750">
              <a:buFont typeface="Wingdings" pitchFamily="2" charset="2"/>
              <a:buChar char="Ø"/>
            </a:pPr>
            <a:endParaRPr lang="en-US" sz="1600" dirty="0">
              <a:solidFill>
                <a:srgbClr val="0E0E0E"/>
              </a:solidFill>
              <a:effectLst/>
              <a:latin typeface="Helvetica" pitchFamily="2" charset="0"/>
            </a:endParaRPr>
          </a:p>
          <a:p>
            <a:pPr marL="285750" indent="-285750">
              <a:buFont typeface="Wingdings" pitchFamily="2" charset="2"/>
              <a:buChar char="Ø"/>
            </a:pPr>
            <a:r>
              <a:rPr lang="en-US" sz="1600" dirty="0">
                <a:solidFill>
                  <a:srgbClr val="0E0E0E"/>
                </a:solidFill>
                <a:effectLst/>
                <a:latin typeface="Helvetica" pitchFamily="2" charset="0"/>
              </a:rPr>
              <a:t>The </a:t>
            </a:r>
            <a:r>
              <a:rPr lang="en-US" sz="1600" b="1" dirty="0">
                <a:solidFill>
                  <a:srgbClr val="0E0E0E"/>
                </a:solidFill>
                <a:effectLst/>
                <a:latin typeface="Helvetica" pitchFamily="2" charset="0"/>
              </a:rPr>
              <a:t>SHHS dataset</a:t>
            </a:r>
            <a:r>
              <a:rPr lang="en-US" sz="1600" dirty="0">
                <a:solidFill>
                  <a:srgbClr val="0E0E0E"/>
                </a:solidFill>
                <a:effectLst/>
                <a:latin typeface="Helvetica" pitchFamily="2" charset="0"/>
              </a:rPr>
              <a:t> uses the </a:t>
            </a:r>
            <a:r>
              <a:rPr lang="en-US" sz="1600" b="1" dirty="0" err="1">
                <a:solidFill>
                  <a:srgbClr val="0E0E0E"/>
                </a:solidFill>
                <a:effectLst/>
                <a:latin typeface="Helvetica" pitchFamily="2" charset="0"/>
              </a:rPr>
              <a:t>Rechtschaffen</a:t>
            </a:r>
            <a:r>
              <a:rPr lang="en-US" sz="1600" b="1" dirty="0">
                <a:solidFill>
                  <a:srgbClr val="0E0E0E"/>
                </a:solidFill>
                <a:effectLst/>
                <a:latin typeface="Helvetica" pitchFamily="2" charset="0"/>
              </a:rPr>
              <a:t> &amp; Kales</a:t>
            </a:r>
            <a:r>
              <a:rPr lang="en-US" sz="1600" dirty="0">
                <a:solidFill>
                  <a:srgbClr val="0E0E0E"/>
                </a:solidFill>
                <a:effectLst/>
                <a:latin typeface="Helvetica" pitchFamily="2" charset="0"/>
              </a:rPr>
              <a:t> guidelines (6 stages). For comparison with modern standards, the stages are adapted to </a:t>
            </a:r>
            <a:r>
              <a:rPr lang="en-US" sz="1600" b="1" dirty="0">
                <a:solidFill>
                  <a:srgbClr val="0E0E0E"/>
                </a:solidFill>
                <a:effectLst/>
                <a:latin typeface="Helvetica" pitchFamily="2" charset="0"/>
              </a:rPr>
              <a:t>ASMM Guidelines</a:t>
            </a:r>
            <a:r>
              <a:rPr lang="en-US" sz="1600" dirty="0">
                <a:solidFill>
                  <a:srgbClr val="0E0E0E"/>
                </a:solidFill>
                <a:effectLst/>
                <a:latin typeface="Helvetica" pitchFamily="2" charset="0"/>
              </a:rPr>
              <a:t>, combining </a:t>
            </a:r>
            <a:r>
              <a:rPr lang="en-US" sz="1600" b="1" dirty="0">
                <a:solidFill>
                  <a:srgbClr val="0E0E0E"/>
                </a:solidFill>
                <a:effectLst/>
                <a:latin typeface="Helvetica" pitchFamily="2" charset="0"/>
              </a:rPr>
              <a:t>S3 and S4</a:t>
            </a:r>
            <a:r>
              <a:rPr lang="en-US" sz="1600" dirty="0">
                <a:solidFill>
                  <a:srgbClr val="0E0E0E"/>
                </a:solidFill>
                <a:effectLst/>
                <a:latin typeface="Helvetica" pitchFamily="2" charset="0"/>
              </a:rPr>
              <a:t> into </a:t>
            </a:r>
            <a:r>
              <a:rPr lang="en-US" sz="1600" b="1" dirty="0">
                <a:solidFill>
                  <a:srgbClr val="0E0E0E"/>
                </a:solidFill>
                <a:effectLst/>
                <a:latin typeface="Helvetica" pitchFamily="2" charset="0"/>
              </a:rPr>
              <a:t>N3</a:t>
            </a:r>
            <a:r>
              <a:rPr lang="en-US" sz="1600" dirty="0">
                <a:solidFill>
                  <a:srgbClr val="0E0E0E"/>
                </a:solidFill>
                <a:effectLst/>
                <a:latin typeface="Helvetica" pitchFamily="2" charset="0"/>
              </a:rPr>
              <a:t>.</a:t>
            </a:r>
          </a:p>
          <a:p>
            <a:endParaRPr lang="en-US" sz="1600" dirty="0">
              <a:solidFill>
                <a:srgbClr val="0E0E0E"/>
              </a:solidFill>
              <a:effectLst/>
              <a:latin typeface="Helvetica" pitchFamily="2" charset="0"/>
            </a:endParaRPr>
          </a:p>
        </p:txBody>
      </p:sp>
      <p:pic>
        <p:nvPicPr>
          <p:cNvPr id="13" name="Picture 12" descr="A group of people in a line&#10;&#10;AI-generated content may be incorrect.">
            <a:extLst>
              <a:ext uri="{FF2B5EF4-FFF2-40B4-BE49-F238E27FC236}">
                <a16:creationId xmlns:a16="http://schemas.microsoft.com/office/drawing/2014/main" id="{546DCAF1-977D-8A9E-1AFF-53B71502260F}"/>
              </a:ext>
            </a:extLst>
          </p:cNvPr>
          <p:cNvPicPr>
            <a:picLocks noChangeAspect="1"/>
          </p:cNvPicPr>
          <p:nvPr/>
        </p:nvPicPr>
        <p:blipFill>
          <a:blip r:embed="rId5"/>
          <a:stretch>
            <a:fillRect/>
          </a:stretch>
        </p:blipFill>
        <p:spPr>
          <a:xfrm>
            <a:off x="559870" y="1391767"/>
            <a:ext cx="2057210" cy="1721254"/>
          </a:xfrm>
          <a:prstGeom prst="rect">
            <a:avLst/>
          </a:prstGeom>
        </p:spPr>
      </p:pic>
      <p:sp>
        <p:nvSpPr>
          <p:cNvPr id="20" name="TextBox 19">
            <a:extLst>
              <a:ext uri="{FF2B5EF4-FFF2-40B4-BE49-F238E27FC236}">
                <a16:creationId xmlns:a16="http://schemas.microsoft.com/office/drawing/2014/main" id="{912ED017-9DBF-4E87-FF53-027FCA396B73}"/>
              </a:ext>
            </a:extLst>
          </p:cNvPr>
          <p:cNvSpPr txBox="1"/>
          <p:nvPr/>
        </p:nvSpPr>
        <p:spPr>
          <a:xfrm>
            <a:off x="1045321" y="1190003"/>
            <a:ext cx="1086307" cy="307777"/>
          </a:xfrm>
          <a:prstGeom prst="rect">
            <a:avLst/>
          </a:prstGeom>
          <a:noFill/>
        </p:spPr>
        <p:txBody>
          <a:bodyPr wrap="square" rtlCol="0">
            <a:spAutoFit/>
          </a:bodyPr>
          <a:lstStyle/>
          <a:p>
            <a:pPr algn="ctr">
              <a:spcBef>
                <a:spcPts val="900"/>
              </a:spcBef>
            </a:pPr>
            <a:r>
              <a:rPr lang="en-US" sz="1400" b="1" dirty="0">
                <a:solidFill>
                  <a:srgbClr val="333333"/>
                </a:solidFill>
                <a:latin typeface="Helvetica" pitchFamily="2" charset="0"/>
              </a:rPr>
              <a:t>Experts</a:t>
            </a:r>
            <a:endParaRPr lang="en-US" sz="1400" b="1" dirty="0">
              <a:solidFill>
                <a:srgbClr val="333333"/>
              </a:solidFill>
              <a:effectLst/>
              <a:latin typeface="Helvetica" pitchFamily="2" charset="0"/>
            </a:endParaRPr>
          </a:p>
        </p:txBody>
      </p:sp>
      <p:grpSp>
        <p:nvGrpSpPr>
          <p:cNvPr id="23" name="Group 22">
            <a:extLst>
              <a:ext uri="{FF2B5EF4-FFF2-40B4-BE49-F238E27FC236}">
                <a16:creationId xmlns:a16="http://schemas.microsoft.com/office/drawing/2014/main" id="{8635D6A1-1F75-6A1E-E0CE-31EDC82EB9C6}"/>
              </a:ext>
            </a:extLst>
          </p:cNvPr>
          <p:cNvGrpSpPr/>
          <p:nvPr/>
        </p:nvGrpSpPr>
        <p:grpSpPr>
          <a:xfrm>
            <a:off x="559868" y="3717890"/>
            <a:ext cx="2243284" cy="1808871"/>
            <a:chOff x="449509" y="3812485"/>
            <a:chExt cx="2243284" cy="1808871"/>
          </a:xfrm>
        </p:grpSpPr>
        <p:pic>
          <p:nvPicPr>
            <p:cNvPr id="15" name="Picture 14" descr="A computer and desktop icon&#10;&#10;AI-generated content may be incorrect.">
              <a:extLst>
                <a:ext uri="{FF2B5EF4-FFF2-40B4-BE49-F238E27FC236}">
                  <a16:creationId xmlns:a16="http://schemas.microsoft.com/office/drawing/2014/main" id="{C61A00B5-6E4F-EC9F-48D7-C90081ED3C76}"/>
                </a:ext>
              </a:extLst>
            </p:cNvPr>
            <p:cNvPicPr>
              <a:picLocks noChangeAspect="1"/>
            </p:cNvPicPr>
            <p:nvPr/>
          </p:nvPicPr>
          <p:blipFill>
            <a:blip r:embed="rId6"/>
            <a:stretch>
              <a:fillRect/>
            </a:stretch>
          </p:blipFill>
          <p:spPr>
            <a:xfrm>
              <a:off x="449509" y="3812485"/>
              <a:ext cx="2243284" cy="1808871"/>
            </a:xfrm>
            <a:prstGeom prst="rect">
              <a:avLst/>
            </a:prstGeom>
          </p:spPr>
        </p:pic>
        <p:sp>
          <p:nvSpPr>
            <p:cNvPr id="21" name="TextBox 20">
              <a:extLst>
                <a:ext uri="{FF2B5EF4-FFF2-40B4-BE49-F238E27FC236}">
                  <a16:creationId xmlns:a16="http://schemas.microsoft.com/office/drawing/2014/main" id="{06D9B9CA-D86A-82AD-19D4-A99D3085F599}"/>
                </a:ext>
              </a:extLst>
            </p:cNvPr>
            <p:cNvSpPr txBox="1"/>
            <p:nvPr/>
          </p:nvSpPr>
          <p:spPr>
            <a:xfrm>
              <a:off x="1407590" y="4372777"/>
              <a:ext cx="1104405" cy="307777"/>
            </a:xfrm>
            <a:prstGeom prst="rect">
              <a:avLst/>
            </a:prstGeom>
            <a:noFill/>
          </p:spPr>
          <p:txBody>
            <a:bodyPr wrap="square" rtlCol="0">
              <a:spAutoFit/>
            </a:bodyPr>
            <a:lstStyle/>
            <a:p>
              <a:pPr algn="ctr">
                <a:spcBef>
                  <a:spcPts val="100"/>
                </a:spcBef>
                <a:spcAft>
                  <a:spcPts val="100"/>
                </a:spcAft>
              </a:pPr>
              <a:r>
                <a:rPr lang="en-US" sz="1400" b="1" dirty="0">
                  <a:solidFill>
                    <a:srgbClr val="333333"/>
                  </a:solidFill>
                  <a:latin typeface="Helvetica" pitchFamily="2" charset="0"/>
                </a:rPr>
                <a:t>YASA</a:t>
              </a:r>
              <a:endParaRPr lang="en-US" sz="1400" b="1" dirty="0">
                <a:solidFill>
                  <a:srgbClr val="333333"/>
                </a:solidFill>
                <a:effectLst/>
                <a:latin typeface="Helvetica" pitchFamily="2" charset="0"/>
              </a:endParaRPr>
            </a:p>
          </p:txBody>
        </p:sp>
        <p:sp>
          <p:nvSpPr>
            <p:cNvPr id="22" name="TextBox 21">
              <a:extLst>
                <a:ext uri="{FF2B5EF4-FFF2-40B4-BE49-F238E27FC236}">
                  <a16:creationId xmlns:a16="http://schemas.microsoft.com/office/drawing/2014/main" id="{E0EC11DF-EA19-DC3A-9975-05AB87854D25}"/>
                </a:ext>
              </a:extLst>
            </p:cNvPr>
            <p:cNvSpPr txBox="1"/>
            <p:nvPr/>
          </p:nvSpPr>
          <p:spPr>
            <a:xfrm>
              <a:off x="1402315" y="4522386"/>
              <a:ext cx="1104405" cy="307777"/>
            </a:xfrm>
            <a:prstGeom prst="rect">
              <a:avLst/>
            </a:prstGeom>
            <a:noFill/>
          </p:spPr>
          <p:txBody>
            <a:bodyPr wrap="square" rtlCol="0">
              <a:spAutoFit/>
            </a:bodyPr>
            <a:lstStyle/>
            <a:p>
              <a:pPr algn="ctr">
                <a:spcBef>
                  <a:spcPts val="100"/>
                </a:spcBef>
                <a:spcAft>
                  <a:spcPts val="100"/>
                </a:spcAft>
              </a:pPr>
              <a:r>
                <a:rPr lang="en-US" sz="1400" b="1" dirty="0">
                  <a:solidFill>
                    <a:srgbClr val="333333"/>
                  </a:solidFill>
                  <a:latin typeface="Helvetica" pitchFamily="2" charset="0"/>
                </a:rPr>
                <a:t>Model</a:t>
              </a:r>
              <a:endParaRPr lang="en-US" sz="1400" b="1" dirty="0">
                <a:solidFill>
                  <a:srgbClr val="333333"/>
                </a:solidFill>
                <a:effectLst/>
                <a:latin typeface="Helvetica" pitchFamily="2" charset="0"/>
              </a:endParaRPr>
            </a:p>
          </p:txBody>
        </p:sp>
      </p:grpSp>
    </p:spTree>
    <p:extLst>
      <p:ext uri="{BB962C8B-B14F-4D97-AF65-F5344CB8AC3E}">
        <p14:creationId xmlns:p14="http://schemas.microsoft.com/office/powerpoint/2010/main" val="3891810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54600-CB67-1EDB-F4F4-1081540EDD1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F6827E8F-AF55-CC54-C74E-7F740446576F}"/>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Performance Evaluation: Confusion Matrix </a:t>
            </a:r>
          </a:p>
        </p:txBody>
      </p:sp>
      <p:sp>
        <p:nvSpPr>
          <p:cNvPr id="4" name="Rectangle 3">
            <a:extLst>
              <a:ext uri="{FF2B5EF4-FFF2-40B4-BE49-F238E27FC236}">
                <a16:creationId xmlns:a16="http://schemas.microsoft.com/office/drawing/2014/main" id="{FC7C3379-1A2F-2318-BCF1-F4236ED51F2D}"/>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75CEDC9-0BF6-DBC4-5CD6-C296638A8E2C}"/>
              </a:ext>
            </a:extLst>
          </p:cNvPr>
          <p:cNvPicPr>
            <a:picLocks noChangeAspect="1"/>
          </p:cNvPicPr>
          <p:nvPr/>
        </p:nvPicPr>
        <p:blipFill>
          <a:blip r:embed="rId2"/>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6C8BFEA6-ED83-CECF-207F-C6968797592A}"/>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3065F132-B930-1C44-06AA-A5FE8AA5ECCC}"/>
              </a:ext>
            </a:extLst>
          </p:cNvPr>
          <p:cNvPicPr>
            <a:picLocks noChangeAspect="1"/>
          </p:cNvPicPr>
          <p:nvPr/>
        </p:nvPicPr>
        <p:blipFill>
          <a:blip r:embed="rId3"/>
          <a:srcRect l="35131" t="-683" r="37573" b="34263"/>
          <a:stretch/>
        </p:blipFill>
        <p:spPr>
          <a:xfrm>
            <a:off x="1407590" y="5947830"/>
            <a:ext cx="837676" cy="910170"/>
          </a:xfrm>
          <a:prstGeom prst="rect">
            <a:avLst/>
          </a:prstGeom>
        </p:spPr>
      </p:pic>
      <p:pic>
        <p:nvPicPr>
          <p:cNvPr id="6" name="Picture 5" descr="A diagram of a confusion matrix&#10;&#10;AI-generated content may be incorrect.">
            <a:extLst>
              <a:ext uri="{FF2B5EF4-FFF2-40B4-BE49-F238E27FC236}">
                <a16:creationId xmlns:a16="http://schemas.microsoft.com/office/drawing/2014/main" id="{65EE2F9C-01F2-3B06-2D13-5C263D3BC665}"/>
              </a:ext>
            </a:extLst>
          </p:cNvPr>
          <p:cNvPicPr>
            <a:picLocks noChangeAspect="1"/>
          </p:cNvPicPr>
          <p:nvPr/>
        </p:nvPicPr>
        <p:blipFill>
          <a:blip r:embed="rId4"/>
          <a:stretch>
            <a:fillRect/>
          </a:stretch>
        </p:blipFill>
        <p:spPr>
          <a:xfrm>
            <a:off x="837082" y="1041385"/>
            <a:ext cx="5688858" cy="4775230"/>
          </a:xfrm>
          <a:prstGeom prst="rect">
            <a:avLst/>
          </a:prstGeom>
        </p:spPr>
      </p:pic>
      <p:sp>
        <p:nvSpPr>
          <p:cNvPr id="2" name="TextBox 1">
            <a:extLst>
              <a:ext uri="{FF2B5EF4-FFF2-40B4-BE49-F238E27FC236}">
                <a16:creationId xmlns:a16="http://schemas.microsoft.com/office/drawing/2014/main" id="{5B81ACC2-F996-B4D7-7A36-E958F9A440A4}"/>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2</a:t>
            </a:r>
            <a:endParaRPr lang="en-US" sz="2400" dirty="0">
              <a:solidFill>
                <a:srgbClr val="BB4002"/>
              </a:solidFill>
            </a:endParaRPr>
          </a:p>
        </p:txBody>
      </p:sp>
      <p:sp>
        <p:nvSpPr>
          <p:cNvPr id="7" name="TextBox 6">
            <a:extLst>
              <a:ext uri="{FF2B5EF4-FFF2-40B4-BE49-F238E27FC236}">
                <a16:creationId xmlns:a16="http://schemas.microsoft.com/office/drawing/2014/main" id="{370C28B4-BB24-9A08-8960-1009E102D464}"/>
              </a:ext>
            </a:extLst>
          </p:cNvPr>
          <p:cNvSpPr txBox="1"/>
          <p:nvPr/>
        </p:nvSpPr>
        <p:spPr>
          <a:xfrm>
            <a:off x="7598495" y="2020922"/>
            <a:ext cx="3914075" cy="2539157"/>
          </a:xfrm>
          <a:prstGeom prst="rect">
            <a:avLst/>
          </a:prstGeom>
          <a:noFill/>
        </p:spPr>
        <p:txBody>
          <a:bodyPr wrap="square" rtlCol="0">
            <a:spAutoFit/>
          </a:bodyPr>
          <a:lstStyle/>
          <a:p>
            <a:pPr marL="285750" indent="-285750">
              <a:spcBef>
                <a:spcPts val="900"/>
              </a:spcBef>
              <a:buFont typeface="Wingdings" pitchFamily="2" charset="2"/>
              <a:buChar char="Ø"/>
            </a:pPr>
            <a:r>
              <a:rPr lang="en-US" sz="1600" dirty="0">
                <a:solidFill>
                  <a:srgbClr val="0E0E0E"/>
                </a:solidFill>
                <a:effectLst/>
                <a:latin typeface="Helvetica" pitchFamily="2" charset="0"/>
              </a:rPr>
              <a:t>The confusion matrix shows </a:t>
            </a:r>
            <a:r>
              <a:rPr lang="en-US" sz="1600" b="1" dirty="0">
                <a:solidFill>
                  <a:srgbClr val="0E0E0E"/>
                </a:solidFill>
                <a:effectLst/>
                <a:latin typeface="Helvetica" pitchFamily="2" charset="0"/>
              </a:rPr>
              <a:t>strong agreement </a:t>
            </a:r>
            <a:r>
              <a:rPr lang="en-US" sz="1600" dirty="0">
                <a:solidFill>
                  <a:srgbClr val="0E0E0E"/>
                </a:solidFill>
                <a:effectLst/>
                <a:latin typeface="Helvetica" pitchFamily="2" charset="0"/>
              </a:rPr>
              <a:t>between expert-labeled sleep stages in the SHHS dataset and the YASA model’s predictions.</a:t>
            </a:r>
          </a:p>
          <a:p>
            <a:pPr marL="285750" indent="-285750">
              <a:spcBef>
                <a:spcPts val="900"/>
              </a:spcBef>
              <a:buFont typeface="Wingdings" pitchFamily="2" charset="2"/>
              <a:buChar char="Ø"/>
            </a:pPr>
            <a:endParaRPr lang="en-US" sz="1600" dirty="0">
              <a:solidFill>
                <a:srgbClr val="0E0E0E"/>
              </a:solidFill>
              <a:effectLst/>
              <a:latin typeface="Helvetica" pitchFamily="2" charset="0"/>
            </a:endParaRPr>
          </a:p>
          <a:p>
            <a:pPr marL="285750" indent="-285750">
              <a:spcBef>
                <a:spcPts val="900"/>
              </a:spcBef>
              <a:buFont typeface="Wingdings" pitchFamily="2" charset="2"/>
              <a:buChar char="Ø"/>
            </a:pPr>
            <a:r>
              <a:rPr lang="en-US" sz="1600" dirty="0">
                <a:solidFill>
                  <a:srgbClr val="0E0E0E"/>
                </a:solidFill>
                <a:effectLst/>
                <a:latin typeface="Helvetica" pitchFamily="2" charset="0"/>
              </a:rPr>
              <a:t>The only </a:t>
            </a:r>
            <a:r>
              <a:rPr lang="en-US" sz="1600" b="1" dirty="0">
                <a:solidFill>
                  <a:srgbClr val="0E0E0E"/>
                </a:solidFill>
                <a:effectLst/>
                <a:latin typeface="Helvetica" pitchFamily="2" charset="0"/>
              </a:rPr>
              <a:t>challenge is with the N1 stage</a:t>
            </a:r>
            <a:r>
              <a:rPr lang="en-US" sz="1600" dirty="0">
                <a:solidFill>
                  <a:srgbClr val="0E0E0E"/>
                </a:solidFill>
                <a:effectLst/>
                <a:latin typeface="Helvetica" pitchFamily="2" charset="0"/>
              </a:rPr>
              <a:t>, which is often ambiguous due to its transitional nature between wakefulness and light sleep.</a:t>
            </a:r>
          </a:p>
        </p:txBody>
      </p:sp>
      <p:cxnSp>
        <p:nvCxnSpPr>
          <p:cNvPr id="9" name="Straight Connector 8">
            <a:extLst>
              <a:ext uri="{FF2B5EF4-FFF2-40B4-BE49-F238E27FC236}">
                <a16:creationId xmlns:a16="http://schemas.microsoft.com/office/drawing/2014/main" id="{116BA2A7-2A72-34BF-1886-4E4E0CBA859D}"/>
              </a:ext>
            </a:extLst>
          </p:cNvPr>
          <p:cNvCxnSpPr>
            <a:cxnSpLocks/>
          </p:cNvCxnSpPr>
          <p:nvPr/>
        </p:nvCxnSpPr>
        <p:spPr>
          <a:xfrm>
            <a:off x="7183820" y="921657"/>
            <a:ext cx="0" cy="5014686"/>
          </a:xfrm>
          <a:prstGeom prst="line">
            <a:avLst/>
          </a:prstGeom>
          <a:ln w="25400">
            <a:solidFill>
              <a:srgbClr val="061F4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9822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C96B9-65AA-F666-F527-566C08226BA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E04A0AD-DE66-2328-1A30-7FBDE8732C01}"/>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Helvetica" pitchFamily="2" charset="0"/>
              </a:rPr>
              <a:t>Performance Evaluation: Other Metrics</a:t>
            </a:r>
          </a:p>
        </p:txBody>
      </p:sp>
      <p:sp>
        <p:nvSpPr>
          <p:cNvPr id="4" name="Rectangle 3">
            <a:extLst>
              <a:ext uri="{FF2B5EF4-FFF2-40B4-BE49-F238E27FC236}">
                <a16:creationId xmlns:a16="http://schemas.microsoft.com/office/drawing/2014/main" id="{B743EE23-F875-74A7-AA4D-EED15BC2608A}"/>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7CA3A0D-A810-4C46-6CED-62351710FF21}"/>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C6818B72-B8A7-6455-6752-F72E9D8AB574}"/>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1C93F511-31A9-3EA3-1B40-B4EAB5904336}"/>
              </a:ext>
            </a:extLst>
          </p:cNvPr>
          <p:cNvPicPr>
            <a:picLocks noChangeAspect="1"/>
          </p:cNvPicPr>
          <p:nvPr/>
        </p:nvPicPr>
        <p:blipFill>
          <a:blip r:embed="rId4"/>
          <a:srcRect l="35131" t="-683" r="37573" b="34263"/>
          <a:stretch/>
        </p:blipFill>
        <p:spPr>
          <a:xfrm>
            <a:off x="1407590" y="5947830"/>
            <a:ext cx="837676" cy="910170"/>
          </a:xfrm>
          <a:prstGeom prst="rect">
            <a:avLst/>
          </a:prstGeom>
        </p:spPr>
      </p:pic>
      <p:pic>
        <p:nvPicPr>
          <p:cNvPr id="6" name="Picture 5" descr="A group of graphs showing different sizes of objects&#10;&#10;AI-generated content may be incorrect.">
            <a:extLst>
              <a:ext uri="{FF2B5EF4-FFF2-40B4-BE49-F238E27FC236}">
                <a16:creationId xmlns:a16="http://schemas.microsoft.com/office/drawing/2014/main" id="{3A4969D4-1C29-8530-C3BA-903D0E3A36DA}"/>
              </a:ext>
            </a:extLst>
          </p:cNvPr>
          <p:cNvPicPr>
            <a:picLocks noChangeAspect="1"/>
          </p:cNvPicPr>
          <p:nvPr/>
        </p:nvPicPr>
        <p:blipFill>
          <a:blip r:embed="rId5"/>
          <a:stretch>
            <a:fillRect/>
          </a:stretch>
        </p:blipFill>
        <p:spPr>
          <a:xfrm>
            <a:off x="231226" y="1145784"/>
            <a:ext cx="6292666" cy="4480378"/>
          </a:xfrm>
          <a:prstGeom prst="rect">
            <a:avLst/>
          </a:prstGeom>
        </p:spPr>
      </p:pic>
      <p:sp>
        <p:nvSpPr>
          <p:cNvPr id="2" name="TextBox 1">
            <a:extLst>
              <a:ext uri="{FF2B5EF4-FFF2-40B4-BE49-F238E27FC236}">
                <a16:creationId xmlns:a16="http://schemas.microsoft.com/office/drawing/2014/main" id="{2D9FDE45-145B-A826-C973-EB9102598B50}"/>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2</a:t>
            </a:r>
            <a:endParaRPr lang="en-US" sz="2400" dirty="0">
              <a:solidFill>
                <a:srgbClr val="BB4002"/>
              </a:solidFill>
            </a:endParaRPr>
          </a:p>
        </p:txBody>
      </p:sp>
      <p:sp>
        <p:nvSpPr>
          <p:cNvPr id="7" name="TextBox 6">
            <a:extLst>
              <a:ext uri="{FF2B5EF4-FFF2-40B4-BE49-F238E27FC236}">
                <a16:creationId xmlns:a16="http://schemas.microsoft.com/office/drawing/2014/main" id="{961D2B5D-D0A8-A2ED-DC31-DDAE5670BDA9}"/>
              </a:ext>
            </a:extLst>
          </p:cNvPr>
          <p:cNvSpPr txBox="1"/>
          <p:nvPr/>
        </p:nvSpPr>
        <p:spPr>
          <a:xfrm>
            <a:off x="7080028" y="1418118"/>
            <a:ext cx="4853155" cy="4016484"/>
          </a:xfrm>
          <a:prstGeom prst="rect">
            <a:avLst/>
          </a:prstGeom>
          <a:noFill/>
        </p:spPr>
        <p:txBody>
          <a:bodyPr wrap="square">
            <a:spAutoFit/>
          </a:bodyPr>
          <a:lstStyle/>
          <a:p>
            <a:r>
              <a:rPr lang="en-US" sz="1400" dirty="0">
                <a:effectLst/>
                <a:latin typeface="Helvetica" pitchFamily="2" charset="0"/>
              </a:rPr>
              <a:t>The YASA model performs well in predicting sleep stages:</a:t>
            </a:r>
          </a:p>
          <a:p>
            <a:pPr>
              <a:spcBef>
                <a:spcPts val="900"/>
              </a:spcBef>
            </a:pPr>
            <a:r>
              <a:rPr lang="en-US" sz="1400" dirty="0">
                <a:effectLst/>
                <a:latin typeface="Helvetica" pitchFamily="2" charset="0"/>
              </a:rPr>
              <a:t>• </a:t>
            </a:r>
            <a:r>
              <a:rPr lang="en-US" sz="1400" b="1" dirty="0">
                <a:effectLst/>
                <a:latin typeface="Helvetica" pitchFamily="2" charset="0"/>
              </a:rPr>
              <a:t>Kappa (0.81)</a:t>
            </a:r>
            <a:r>
              <a:rPr lang="en-US" sz="1400" dirty="0">
                <a:effectLst/>
                <a:latin typeface="Helvetica" pitchFamily="2" charset="0"/>
              </a:rPr>
              <a:t>: High agreement with expert labels, minor inconsistencies.</a:t>
            </a:r>
          </a:p>
          <a:p>
            <a:pPr>
              <a:spcBef>
                <a:spcPts val="900"/>
              </a:spcBef>
            </a:pPr>
            <a:r>
              <a:rPr lang="en-US" sz="1400" dirty="0">
                <a:effectLst/>
                <a:latin typeface="Helvetica" pitchFamily="2" charset="0"/>
              </a:rPr>
              <a:t>• </a:t>
            </a:r>
            <a:r>
              <a:rPr lang="en-US" sz="1400" b="1" dirty="0">
                <a:effectLst/>
                <a:latin typeface="Helvetica" pitchFamily="2" charset="0"/>
              </a:rPr>
              <a:t>F1 Score (0.87)</a:t>
            </a:r>
            <a:r>
              <a:rPr lang="en-US" sz="1400" dirty="0">
                <a:effectLst/>
                <a:latin typeface="Helvetica" pitchFamily="2" charset="0"/>
              </a:rPr>
              <a:t>: Balanced precision and recall.</a:t>
            </a:r>
          </a:p>
          <a:p>
            <a:pPr>
              <a:spcBef>
                <a:spcPts val="900"/>
              </a:spcBef>
            </a:pPr>
            <a:r>
              <a:rPr lang="en-US" sz="1400" dirty="0">
                <a:effectLst/>
                <a:latin typeface="Helvetica" pitchFamily="2" charset="0"/>
              </a:rPr>
              <a:t>• </a:t>
            </a:r>
            <a:r>
              <a:rPr lang="en-US" sz="1400" b="1" dirty="0">
                <a:effectLst/>
                <a:latin typeface="Helvetica" pitchFamily="2" charset="0"/>
              </a:rPr>
              <a:t>Accuracy (0.87)</a:t>
            </a:r>
            <a:r>
              <a:rPr lang="en-US" sz="1400" dirty="0">
                <a:effectLst/>
                <a:latin typeface="Helvetica" pitchFamily="2" charset="0"/>
              </a:rPr>
              <a:t>: High classification accuracy.</a:t>
            </a:r>
          </a:p>
          <a:p>
            <a:pPr>
              <a:spcBef>
                <a:spcPts val="900"/>
              </a:spcBef>
            </a:pPr>
            <a:r>
              <a:rPr lang="en-US" sz="1400" dirty="0">
                <a:effectLst/>
                <a:latin typeface="Helvetica" pitchFamily="2" charset="0"/>
              </a:rPr>
              <a:t>• </a:t>
            </a:r>
            <a:r>
              <a:rPr lang="en-US" sz="1400" b="1" dirty="0">
                <a:effectLst/>
                <a:latin typeface="Helvetica" pitchFamily="2" charset="0"/>
              </a:rPr>
              <a:t>Precision (0.75)</a:t>
            </a:r>
            <a:r>
              <a:rPr lang="en-US" sz="1400" dirty="0">
                <a:effectLst/>
                <a:latin typeface="Helvetica" pitchFamily="2" charset="0"/>
              </a:rPr>
              <a:t>: Room to reduce false positives.</a:t>
            </a:r>
          </a:p>
          <a:p>
            <a:pPr>
              <a:spcBef>
                <a:spcPts val="900"/>
              </a:spcBef>
            </a:pPr>
            <a:r>
              <a:rPr lang="en-US" sz="1400" dirty="0">
                <a:effectLst/>
                <a:latin typeface="Helvetica" pitchFamily="2" charset="0"/>
              </a:rPr>
              <a:t>• </a:t>
            </a:r>
            <a:r>
              <a:rPr lang="en-US" sz="1400" b="1" dirty="0">
                <a:effectLst/>
                <a:latin typeface="Helvetica" pitchFamily="2" charset="0"/>
              </a:rPr>
              <a:t>Recall (0.80)</a:t>
            </a:r>
            <a:r>
              <a:rPr lang="en-US" sz="1400" dirty="0">
                <a:effectLst/>
                <a:latin typeface="Helvetica" pitchFamily="2" charset="0"/>
              </a:rPr>
              <a:t>: Good stage identification, room for improvement.</a:t>
            </a:r>
          </a:p>
          <a:p>
            <a:pPr>
              <a:spcBef>
                <a:spcPts val="900"/>
              </a:spcBef>
            </a:pPr>
            <a:r>
              <a:rPr lang="en-US" sz="1400" dirty="0">
                <a:effectLst/>
                <a:latin typeface="Helvetica" pitchFamily="2" charset="0"/>
              </a:rPr>
              <a:t>• </a:t>
            </a:r>
            <a:r>
              <a:rPr lang="en-US" sz="1400" b="1" dirty="0">
                <a:effectLst/>
                <a:latin typeface="Helvetica" pitchFamily="2" charset="0"/>
              </a:rPr>
              <a:t>Specificity (0.80)</a:t>
            </a:r>
            <a:r>
              <a:rPr lang="en-US" sz="1400" dirty="0">
                <a:effectLst/>
                <a:latin typeface="Helvetica" pitchFamily="2" charset="0"/>
              </a:rPr>
              <a:t>: Strong at identifying non-sleep stages.</a:t>
            </a:r>
          </a:p>
          <a:p>
            <a:br>
              <a:rPr lang="en-US" sz="1400" dirty="0">
                <a:effectLst/>
                <a:latin typeface="Helvetica" pitchFamily="2" charset="0"/>
              </a:rPr>
            </a:br>
            <a:endParaRPr lang="en-US" sz="1400" dirty="0">
              <a:effectLst/>
              <a:latin typeface="Helvetica" pitchFamily="2" charset="0"/>
            </a:endParaRPr>
          </a:p>
          <a:p>
            <a:r>
              <a:rPr lang="en-US" sz="1400" dirty="0">
                <a:effectLst/>
                <a:latin typeface="Helvetica" pitchFamily="2" charset="0"/>
              </a:rPr>
              <a:t>Standard deviations show stable performance, with the most variation in </a:t>
            </a:r>
            <a:r>
              <a:rPr lang="en-US" sz="1400" b="1" dirty="0">
                <a:effectLst/>
                <a:latin typeface="Helvetica" pitchFamily="2" charset="0"/>
              </a:rPr>
              <a:t>kappa</a:t>
            </a:r>
            <a:r>
              <a:rPr lang="en-US" sz="1400" dirty="0">
                <a:effectLst/>
                <a:latin typeface="Helvetica" pitchFamily="2" charset="0"/>
              </a:rPr>
              <a:t> and </a:t>
            </a:r>
            <a:r>
              <a:rPr lang="en-US" sz="1400" b="1" dirty="0">
                <a:effectLst/>
                <a:latin typeface="Helvetica" pitchFamily="2" charset="0"/>
              </a:rPr>
              <a:t>precision</a:t>
            </a:r>
            <a:r>
              <a:rPr lang="en-US" sz="1400" dirty="0">
                <a:effectLst/>
                <a:latin typeface="Helvetica" pitchFamily="2" charset="0"/>
              </a:rPr>
              <a:t>. Overall, the model is reliable but can improve in distinguishing certain stages like N1 stage.</a:t>
            </a:r>
          </a:p>
        </p:txBody>
      </p:sp>
      <p:cxnSp>
        <p:nvCxnSpPr>
          <p:cNvPr id="9" name="Straight Connector 8">
            <a:extLst>
              <a:ext uri="{FF2B5EF4-FFF2-40B4-BE49-F238E27FC236}">
                <a16:creationId xmlns:a16="http://schemas.microsoft.com/office/drawing/2014/main" id="{2A59EEC2-9DA3-00D6-10BC-D253193CDFF8}"/>
              </a:ext>
            </a:extLst>
          </p:cNvPr>
          <p:cNvCxnSpPr>
            <a:cxnSpLocks/>
          </p:cNvCxnSpPr>
          <p:nvPr/>
        </p:nvCxnSpPr>
        <p:spPr>
          <a:xfrm>
            <a:off x="6836977" y="921657"/>
            <a:ext cx="0" cy="5014686"/>
          </a:xfrm>
          <a:prstGeom prst="line">
            <a:avLst/>
          </a:prstGeom>
          <a:ln w="25400">
            <a:solidFill>
              <a:srgbClr val="061F49"/>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97051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61F49"/>
        </a:solidFill>
        <a:effectLst/>
      </p:bgPr>
    </p:bg>
    <p:spTree>
      <p:nvGrpSpPr>
        <p:cNvPr id="1" name="">
          <a:extLst>
            <a:ext uri="{FF2B5EF4-FFF2-40B4-BE49-F238E27FC236}">
              <a16:creationId xmlns:a16="http://schemas.microsoft.com/office/drawing/2014/main" id="{22E05BDF-8DE6-D5A1-4109-2B034CF579F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0AE0859E-9D9B-BDBB-ED44-AFD730887ED1}"/>
              </a:ext>
            </a:extLst>
          </p:cNvPr>
          <p:cNvPicPr>
            <a:picLocks noChangeAspect="1"/>
          </p:cNvPicPr>
          <p:nvPr/>
        </p:nvPicPr>
        <p:blipFill>
          <a:blip r:embed="rId2"/>
          <a:srcRect l="16129" t="10715" r="19936" b="15790"/>
          <a:stretch/>
        </p:blipFill>
        <p:spPr>
          <a:xfrm>
            <a:off x="0" y="0"/>
            <a:ext cx="2687424" cy="1737731"/>
          </a:xfrm>
          <a:prstGeom prst="rect">
            <a:avLst/>
          </a:prstGeom>
        </p:spPr>
      </p:pic>
      <p:sp>
        <p:nvSpPr>
          <p:cNvPr id="9" name="TextBox 8">
            <a:extLst>
              <a:ext uri="{FF2B5EF4-FFF2-40B4-BE49-F238E27FC236}">
                <a16:creationId xmlns:a16="http://schemas.microsoft.com/office/drawing/2014/main" id="{5E24F21B-0987-D3C4-5616-6C52E61C6DA4}"/>
              </a:ext>
            </a:extLst>
          </p:cNvPr>
          <p:cNvSpPr txBox="1"/>
          <p:nvPr/>
        </p:nvSpPr>
        <p:spPr>
          <a:xfrm>
            <a:off x="3117345" y="2868659"/>
            <a:ext cx="6358125" cy="1846659"/>
          </a:xfrm>
          <a:prstGeom prst="rect">
            <a:avLst/>
          </a:prstGeom>
          <a:noFill/>
        </p:spPr>
        <p:txBody>
          <a:bodyPr wrap="square" rtlCol="0">
            <a:spAutoFit/>
          </a:bodyPr>
          <a:lstStyle/>
          <a:p>
            <a:pPr algn="ctr"/>
            <a:r>
              <a:rPr lang="en-US" sz="2400" b="1" dirty="0">
                <a:solidFill>
                  <a:schemeClr val="bg1"/>
                </a:solidFill>
                <a:latin typeface="Helvetica" pitchFamily="2" charset="0"/>
              </a:rPr>
              <a:t>Thank you for you attention !</a:t>
            </a:r>
          </a:p>
          <a:p>
            <a:pPr algn="ctr"/>
            <a:r>
              <a:rPr lang="en-US" sz="2400" b="1" dirty="0">
                <a:solidFill>
                  <a:schemeClr val="bg1"/>
                </a:solidFill>
                <a:latin typeface="Helvetica" pitchFamily="2" charset="0"/>
              </a:rPr>
              <a:t> </a:t>
            </a:r>
          </a:p>
          <a:p>
            <a:pPr algn="ctr"/>
            <a:endParaRPr lang="en-US" sz="2400" b="1" dirty="0">
              <a:solidFill>
                <a:schemeClr val="bg1"/>
              </a:solidFill>
              <a:latin typeface="Helvetica" pitchFamily="2" charset="0"/>
            </a:endParaRPr>
          </a:p>
          <a:p>
            <a:pPr algn="ctr"/>
            <a:r>
              <a:rPr lang="en-US" sz="2400" b="1" dirty="0">
                <a:solidFill>
                  <a:schemeClr val="bg1"/>
                </a:solidFill>
                <a:latin typeface="Helvetica" pitchFamily="2" charset="0"/>
              </a:rPr>
              <a:t>Any Questions ?</a:t>
            </a:r>
            <a:br>
              <a:rPr lang="en-US" dirty="0"/>
            </a:br>
            <a:endParaRPr lang="en-US" dirty="0"/>
          </a:p>
        </p:txBody>
      </p:sp>
      <p:pic>
        <p:nvPicPr>
          <p:cNvPr id="13" name="Picture 12" descr="A logo with text on it&#10;&#10;AI-generated content may be incorrect.">
            <a:extLst>
              <a:ext uri="{FF2B5EF4-FFF2-40B4-BE49-F238E27FC236}">
                <a16:creationId xmlns:a16="http://schemas.microsoft.com/office/drawing/2014/main" id="{5EEF0147-6D41-E76B-F50C-483FA1F4A1B7}"/>
              </a:ext>
            </a:extLst>
          </p:cNvPr>
          <p:cNvPicPr>
            <a:picLocks noChangeAspect="1"/>
          </p:cNvPicPr>
          <p:nvPr/>
        </p:nvPicPr>
        <p:blipFill>
          <a:blip r:embed="rId3"/>
          <a:srcRect l="35131" t="-683" r="37573" b="34263"/>
          <a:stretch/>
        </p:blipFill>
        <p:spPr>
          <a:xfrm>
            <a:off x="10389535" y="0"/>
            <a:ext cx="1802465" cy="1958453"/>
          </a:xfrm>
          <a:prstGeom prst="rect">
            <a:avLst/>
          </a:prstGeom>
        </p:spPr>
      </p:pic>
      <p:cxnSp>
        <p:nvCxnSpPr>
          <p:cNvPr id="2" name="Straight Connector 1">
            <a:extLst>
              <a:ext uri="{FF2B5EF4-FFF2-40B4-BE49-F238E27FC236}">
                <a16:creationId xmlns:a16="http://schemas.microsoft.com/office/drawing/2014/main" id="{FAA5EF8D-AA09-E619-AF6A-742B48DAE83A}"/>
              </a:ext>
            </a:extLst>
          </p:cNvPr>
          <p:cNvCxnSpPr>
            <a:cxnSpLocks/>
          </p:cNvCxnSpPr>
          <p:nvPr/>
        </p:nvCxnSpPr>
        <p:spPr>
          <a:xfrm>
            <a:off x="2678430" y="3696739"/>
            <a:ext cx="6949440" cy="0"/>
          </a:xfrm>
          <a:prstGeom prst="line">
            <a:avLst/>
          </a:prstGeom>
          <a:ln w="38100">
            <a:solidFill>
              <a:schemeClr val="bg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B76651EE-8248-084E-8D18-FD94406C1F61}"/>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spTree>
    <p:extLst>
      <p:ext uri="{BB962C8B-B14F-4D97-AF65-F5344CB8AC3E}">
        <p14:creationId xmlns:p14="http://schemas.microsoft.com/office/powerpoint/2010/main" val="355648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01D0EC-C950-88FA-0AF9-7514019366EA}"/>
              </a:ext>
            </a:extLst>
          </p:cNvPr>
          <p:cNvSpPr/>
          <p:nvPr/>
        </p:nvSpPr>
        <p:spPr>
          <a:xfrm>
            <a:off x="0" y="1"/>
            <a:ext cx="12192000" cy="6858000"/>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Helvetica" pitchFamily="2" charset="0"/>
              </a:rPr>
              <a:t>Assignment Task 1</a:t>
            </a:r>
          </a:p>
          <a:p>
            <a:pPr algn="ctr"/>
            <a:endParaRPr lang="en-US" sz="2400" b="1" dirty="0">
              <a:solidFill>
                <a:schemeClr val="bg1"/>
              </a:solidFill>
              <a:effectLst/>
              <a:latin typeface="Helvetica" pitchFamily="2" charset="0"/>
            </a:endParaRPr>
          </a:p>
          <a:p>
            <a:pPr algn="ctr"/>
            <a:endParaRPr lang="en-US" sz="2400" b="1" dirty="0">
              <a:solidFill>
                <a:schemeClr val="bg1"/>
              </a:solidFill>
              <a:effectLst/>
              <a:latin typeface="Helvetica" pitchFamily="2" charset="0"/>
            </a:endParaRPr>
          </a:p>
          <a:p>
            <a:pPr algn="ctr"/>
            <a:endParaRPr lang="en-US" sz="2400" b="1" dirty="0">
              <a:solidFill>
                <a:schemeClr val="bg1"/>
              </a:solidFill>
              <a:effectLst/>
              <a:latin typeface="Helvetica" pitchFamily="2" charset="0"/>
            </a:endParaRPr>
          </a:p>
          <a:p>
            <a:pPr algn="ctr"/>
            <a:r>
              <a:rPr lang="en-US" sz="2400" b="1" dirty="0">
                <a:solidFill>
                  <a:schemeClr val="bg1"/>
                </a:solidFill>
                <a:effectLst/>
                <a:latin typeface="Helvetica" pitchFamily="2" charset="0"/>
              </a:rPr>
              <a:t>HRV Metrics Calculation and Survival </a:t>
            </a:r>
          </a:p>
          <a:p>
            <a:pPr algn="ctr"/>
            <a:r>
              <a:rPr lang="en-US" sz="2400" b="1" dirty="0">
                <a:solidFill>
                  <a:schemeClr val="bg1"/>
                </a:solidFill>
                <a:effectLst/>
                <a:latin typeface="Helvetica" pitchFamily="2" charset="0"/>
              </a:rPr>
              <a:t>Analysis for Mortality Prediction</a:t>
            </a:r>
            <a:endParaRPr lang="en-US" sz="2400" dirty="0">
              <a:solidFill>
                <a:schemeClr val="bg1"/>
              </a:solidFill>
              <a:effectLst/>
              <a:latin typeface="Helvetica" pitchFamily="2" charset="0"/>
            </a:endParaRPr>
          </a:p>
        </p:txBody>
      </p:sp>
      <p:pic>
        <p:nvPicPr>
          <p:cNvPr id="5" name="Picture 4">
            <a:extLst>
              <a:ext uri="{FF2B5EF4-FFF2-40B4-BE49-F238E27FC236}">
                <a16:creationId xmlns:a16="http://schemas.microsoft.com/office/drawing/2014/main" id="{276E805B-0273-5642-43A9-292C7E1F0CDA}"/>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81F60275-B0AA-A514-580D-742CE2B62E9B}"/>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CB1DC9BD-30B5-62E7-67EE-0A734AD132A8}"/>
              </a:ext>
            </a:extLst>
          </p:cNvPr>
          <p:cNvPicPr>
            <a:picLocks noChangeAspect="1"/>
          </p:cNvPicPr>
          <p:nvPr/>
        </p:nvPicPr>
        <p:blipFill>
          <a:blip r:embed="rId4"/>
          <a:srcRect l="35131" t="-683" r="37573" b="34263"/>
          <a:stretch/>
        </p:blipFill>
        <p:spPr>
          <a:xfrm>
            <a:off x="1407590" y="5947830"/>
            <a:ext cx="837676" cy="910170"/>
          </a:xfrm>
          <a:prstGeom prst="rect">
            <a:avLst/>
          </a:prstGeom>
        </p:spPr>
      </p:pic>
      <p:cxnSp>
        <p:nvCxnSpPr>
          <p:cNvPr id="19" name="Straight Connector 18">
            <a:extLst>
              <a:ext uri="{FF2B5EF4-FFF2-40B4-BE49-F238E27FC236}">
                <a16:creationId xmlns:a16="http://schemas.microsoft.com/office/drawing/2014/main" id="{A9F936CD-066D-72F2-1A4C-3FF16D1504C9}"/>
              </a:ext>
            </a:extLst>
          </p:cNvPr>
          <p:cNvCxnSpPr>
            <a:cxnSpLocks/>
          </p:cNvCxnSpPr>
          <p:nvPr/>
        </p:nvCxnSpPr>
        <p:spPr>
          <a:xfrm>
            <a:off x="2621280" y="3258589"/>
            <a:ext cx="6949440" cy="0"/>
          </a:xfrm>
          <a:prstGeom prst="line">
            <a:avLst/>
          </a:prstGeom>
          <a:ln w="38100">
            <a:solidFill>
              <a:schemeClr val="bg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25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0C07B-2A8F-99E2-A903-2388CBC1F16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511FBC8-3C6E-6D14-A9A7-A2AEB5D2DFED}"/>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Extraction of ECG signal </a:t>
            </a:r>
          </a:p>
        </p:txBody>
      </p:sp>
      <p:sp>
        <p:nvSpPr>
          <p:cNvPr id="4" name="Rectangle 3">
            <a:extLst>
              <a:ext uri="{FF2B5EF4-FFF2-40B4-BE49-F238E27FC236}">
                <a16:creationId xmlns:a16="http://schemas.microsoft.com/office/drawing/2014/main" id="{EE088535-E522-BF08-4F29-E0C184F6B07B}"/>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70812DE-8773-960C-642D-B34CCECD400F}"/>
              </a:ext>
            </a:extLst>
          </p:cNvPr>
          <p:cNvPicPr>
            <a:picLocks noChangeAspect="1"/>
          </p:cNvPicPr>
          <p:nvPr/>
        </p:nvPicPr>
        <p:blipFill>
          <a:blip r:embed="rId2"/>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1C85C2A8-DB2A-705D-C155-DCF5B1FD3ED5}"/>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93B1B199-4B65-8108-4E57-EC68508139BC}"/>
              </a:ext>
            </a:extLst>
          </p:cNvPr>
          <p:cNvPicPr>
            <a:picLocks noChangeAspect="1"/>
          </p:cNvPicPr>
          <p:nvPr/>
        </p:nvPicPr>
        <p:blipFill>
          <a:blip r:embed="rId3"/>
          <a:srcRect l="35131" t="-683" r="37573" b="34263"/>
          <a:stretch/>
        </p:blipFill>
        <p:spPr>
          <a:xfrm>
            <a:off x="1407590" y="5947830"/>
            <a:ext cx="837676" cy="910170"/>
          </a:xfrm>
          <a:prstGeom prst="rect">
            <a:avLst/>
          </a:prstGeom>
        </p:spPr>
      </p:pic>
      <p:pic>
        <p:nvPicPr>
          <p:cNvPr id="14" name="Picture 13">
            <a:extLst>
              <a:ext uri="{FF2B5EF4-FFF2-40B4-BE49-F238E27FC236}">
                <a16:creationId xmlns:a16="http://schemas.microsoft.com/office/drawing/2014/main" id="{D6EB67FB-2026-7734-E225-41D9A8722ADE}"/>
              </a:ext>
            </a:extLst>
          </p:cNvPr>
          <p:cNvPicPr>
            <a:picLocks noChangeAspect="1"/>
          </p:cNvPicPr>
          <p:nvPr/>
        </p:nvPicPr>
        <p:blipFill>
          <a:blip r:embed="rId4"/>
          <a:srcRect t="50220"/>
          <a:stretch/>
        </p:blipFill>
        <p:spPr>
          <a:xfrm>
            <a:off x="326785" y="3986416"/>
            <a:ext cx="7772400" cy="1916473"/>
          </a:xfrm>
          <a:prstGeom prst="rect">
            <a:avLst/>
          </a:prstGeom>
        </p:spPr>
      </p:pic>
      <p:pic>
        <p:nvPicPr>
          <p:cNvPr id="2" name="Picture 1">
            <a:extLst>
              <a:ext uri="{FF2B5EF4-FFF2-40B4-BE49-F238E27FC236}">
                <a16:creationId xmlns:a16="http://schemas.microsoft.com/office/drawing/2014/main" id="{4651FF35-A45B-B8ED-005A-E866627F341F}"/>
              </a:ext>
            </a:extLst>
          </p:cNvPr>
          <p:cNvPicPr>
            <a:picLocks noChangeAspect="1"/>
          </p:cNvPicPr>
          <p:nvPr/>
        </p:nvPicPr>
        <p:blipFill>
          <a:blip r:embed="rId4"/>
          <a:srcRect b="50000"/>
          <a:stretch/>
        </p:blipFill>
        <p:spPr>
          <a:xfrm>
            <a:off x="326785" y="1719464"/>
            <a:ext cx="7772400" cy="1924940"/>
          </a:xfrm>
          <a:prstGeom prst="rect">
            <a:avLst/>
          </a:prstGeom>
        </p:spPr>
      </p:pic>
      <p:sp>
        <p:nvSpPr>
          <p:cNvPr id="3" name="TextBox 2">
            <a:extLst>
              <a:ext uri="{FF2B5EF4-FFF2-40B4-BE49-F238E27FC236}">
                <a16:creationId xmlns:a16="http://schemas.microsoft.com/office/drawing/2014/main" id="{19AE89E6-3A37-D2D3-8401-733A6D875D29}"/>
              </a:ext>
            </a:extLst>
          </p:cNvPr>
          <p:cNvSpPr txBox="1"/>
          <p:nvPr/>
        </p:nvSpPr>
        <p:spPr>
          <a:xfrm>
            <a:off x="2239066" y="1069676"/>
            <a:ext cx="3947838" cy="307777"/>
          </a:xfrm>
          <a:prstGeom prst="rect">
            <a:avLst/>
          </a:prstGeom>
          <a:noFill/>
        </p:spPr>
        <p:txBody>
          <a:bodyPr wrap="square" rtlCol="0">
            <a:spAutoFit/>
          </a:bodyPr>
          <a:lstStyle/>
          <a:p>
            <a:pPr algn="ctr"/>
            <a:r>
              <a:rPr lang="en-US" sz="1400" dirty="0">
                <a:latin typeface="Helvetica" pitchFamily="2" charset="0"/>
              </a:rPr>
              <a:t>PSG signals inside EDF file</a:t>
            </a:r>
          </a:p>
        </p:txBody>
      </p:sp>
      <p:pic>
        <p:nvPicPr>
          <p:cNvPr id="7" name="Picture 6" descr="A red line with black text&#10;&#10;AI-generated content may be incorrect.">
            <a:extLst>
              <a:ext uri="{FF2B5EF4-FFF2-40B4-BE49-F238E27FC236}">
                <a16:creationId xmlns:a16="http://schemas.microsoft.com/office/drawing/2014/main" id="{57418A1E-2B0D-E713-5284-9854C0907A8F}"/>
              </a:ext>
            </a:extLst>
          </p:cNvPr>
          <p:cNvPicPr>
            <a:picLocks noChangeAspect="1"/>
          </p:cNvPicPr>
          <p:nvPr/>
        </p:nvPicPr>
        <p:blipFill>
          <a:blip r:embed="rId5"/>
          <a:srcRect l="13652" r="6980" b="15995"/>
          <a:stretch/>
        </p:blipFill>
        <p:spPr>
          <a:xfrm>
            <a:off x="8732789" y="1620594"/>
            <a:ext cx="3187844" cy="2821150"/>
          </a:xfrm>
          <a:prstGeom prst="rect">
            <a:avLst/>
          </a:prstGeom>
        </p:spPr>
      </p:pic>
      <p:cxnSp>
        <p:nvCxnSpPr>
          <p:cNvPr id="12" name="Straight Arrow Connector 11">
            <a:extLst>
              <a:ext uri="{FF2B5EF4-FFF2-40B4-BE49-F238E27FC236}">
                <a16:creationId xmlns:a16="http://schemas.microsoft.com/office/drawing/2014/main" id="{E08EDEC9-951A-8670-426C-16D322FAD9E5}"/>
              </a:ext>
            </a:extLst>
          </p:cNvPr>
          <p:cNvCxnSpPr>
            <a:cxnSpLocks/>
            <a:stCxn id="3" idx="2"/>
            <a:endCxn id="2" idx="0"/>
          </p:cNvCxnSpPr>
          <p:nvPr/>
        </p:nvCxnSpPr>
        <p:spPr>
          <a:xfrm>
            <a:off x="4212985" y="1377453"/>
            <a:ext cx="0" cy="342011"/>
          </a:xfrm>
          <a:prstGeom prst="straightConnector1">
            <a:avLst/>
          </a:prstGeom>
          <a:ln w="63500">
            <a:solidFill>
              <a:srgbClr val="061F49"/>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3D5B967-5758-682E-4BCE-FB380190DE5A}"/>
              </a:ext>
            </a:extLst>
          </p:cNvPr>
          <p:cNvCxnSpPr>
            <a:cxnSpLocks/>
            <a:stCxn id="2" idx="2"/>
            <a:endCxn id="14" idx="0"/>
          </p:cNvCxnSpPr>
          <p:nvPr/>
        </p:nvCxnSpPr>
        <p:spPr>
          <a:xfrm>
            <a:off x="4212985" y="3644404"/>
            <a:ext cx="0" cy="342012"/>
          </a:xfrm>
          <a:prstGeom prst="straightConnector1">
            <a:avLst/>
          </a:prstGeom>
          <a:ln w="63500">
            <a:solidFill>
              <a:srgbClr val="061F49"/>
            </a:solidFill>
            <a:tailEnd type="triangle" w="med" len="med"/>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30E7E26-CB1B-406D-489C-59B1D36540CA}"/>
              </a:ext>
            </a:extLst>
          </p:cNvPr>
          <p:cNvSpPr txBox="1"/>
          <p:nvPr/>
        </p:nvSpPr>
        <p:spPr>
          <a:xfrm>
            <a:off x="8968475" y="4608907"/>
            <a:ext cx="2716473" cy="635559"/>
          </a:xfrm>
          <a:prstGeom prst="rect">
            <a:avLst/>
          </a:prstGeom>
          <a:noFill/>
        </p:spPr>
        <p:txBody>
          <a:bodyPr wrap="square" rtlCol="0">
            <a:spAutoFit/>
          </a:bodyPr>
          <a:lstStyle/>
          <a:p>
            <a:pPr algn="ctr">
              <a:lnSpc>
                <a:spcPts val="1350"/>
              </a:lnSpc>
            </a:pPr>
            <a:r>
              <a:rPr lang="en-US" sz="1400" b="0" dirty="0">
                <a:effectLst/>
                <a:latin typeface="Helvetica" pitchFamily="2" charset="0"/>
              </a:rPr>
              <a:t>Conventional ECG waveform orientation (where the P-wave has an upward deflection)</a:t>
            </a:r>
          </a:p>
        </p:txBody>
      </p:sp>
      <p:cxnSp>
        <p:nvCxnSpPr>
          <p:cNvPr id="20" name="Straight Arrow Connector 19">
            <a:extLst>
              <a:ext uri="{FF2B5EF4-FFF2-40B4-BE49-F238E27FC236}">
                <a16:creationId xmlns:a16="http://schemas.microsoft.com/office/drawing/2014/main" id="{D125230C-9880-E074-0B37-BE18F59EEEEB}"/>
              </a:ext>
            </a:extLst>
          </p:cNvPr>
          <p:cNvCxnSpPr>
            <a:cxnSpLocks/>
            <a:stCxn id="14" idx="3"/>
            <a:endCxn id="19" idx="1"/>
          </p:cNvCxnSpPr>
          <p:nvPr/>
        </p:nvCxnSpPr>
        <p:spPr>
          <a:xfrm flipV="1">
            <a:off x="8099185" y="4926687"/>
            <a:ext cx="869290" cy="17966"/>
          </a:xfrm>
          <a:prstGeom prst="straightConnector1">
            <a:avLst/>
          </a:prstGeom>
          <a:ln w="63500">
            <a:solidFill>
              <a:srgbClr val="061F49"/>
            </a:solidFill>
            <a:tailEnd type="triangle" w="med" len="med"/>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587C047-4FD3-57C6-B9CE-752CBA5F67A5}"/>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spTree>
    <p:extLst>
      <p:ext uri="{BB962C8B-B14F-4D97-AF65-F5344CB8AC3E}">
        <p14:creationId xmlns:p14="http://schemas.microsoft.com/office/powerpoint/2010/main" val="389661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3522C-4E4E-AA4F-021A-AAE858FEDB1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4900E6F7-9926-7527-9EDD-E591F5B84FCD}"/>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Filtering of ECG signal </a:t>
            </a:r>
          </a:p>
        </p:txBody>
      </p:sp>
      <p:sp>
        <p:nvSpPr>
          <p:cNvPr id="4" name="Rectangle 3">
            <a:extLst>
              <a:ext uri="{FF2B5EF4-FFF2-40B4-BE49-F238E27FC236}">
                <a16:creationId xmlns:a16="http://schemas.microsoft.com/office/drawing/2014/main" id="{4D295BD4-8E79-7681-9A2A-9083B5709E8F}"/>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EA10EC3-B1D8-175A-777B-A9719495D8BB}"/>
              </a:ext>
            </a:extLst>
          </p:cNvPr>
          <p:cNvPicPr>
            <a:picLocks noChangeAspect="1"/>
          </p:cNvPicPr>
          <p:nvPr/>
        </p:nvPicPr>
        <p:blipFill>
          <a:blip r:embed="rId2"/>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DEAF3350-B74D-C384-1A2C-9AB778689407}"/>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D457AE95-29AD-8183-D77F-9321644E2898}"/>
              </a:ext>
            </a:extLst>
          </p:cNvPr>
          <p:cNvPicPr>
            <a:picLocks noChangeAspect="1"/>
          </p:cNvPicPr>
          <p:nvPr/>
        </p:nvPicPr>
        <p:blipFill>
          <a:blip r:embed="rId3"/>
          <a:srcRect l="35131" t="-683" r="37573" b="34263"/>
          <a:stretch/>
        </p:blipFill>
        <p:spPr>
          <a:xfrm>
            <a:off x="1407590" y="5947830"/>
            <a:ext cx="837676" cy="910170"/>
          </a:xfrm>
          <a:prstGeom prst="rect">
            <a:avLst/>
          </a:prstGeom>
        </p:spPr>
      </p:pic>
      <p:pic>
        <p:nvPicPr>
          <p:cNvPr id="3" name="Picture 2" descr="A graph showing a graph of a ecg&#10;&#10;AI-generated content may be incorrect.">
            <a:extLst>
              <a:ext uri="{FF2B5EF4-FFF2-40B4-BE49-F238E27FC236}">
                <a16:creationId xmlns:a16="http://schemas.microsoft.com/office/drawing/2014/main" id="{B244F969-16FB-5957-6F5A-AF70CFC63AB6}"/>
              </a:ext>
            </a:extLst>
          </p:cNvPr>
          <p:cNvPicPr>
            <a:picLocks noChangeAspect="1"/>
          </p:cNvPicPr>
          <p:nvPr/>
        </p:nvPicPr>
        <p:blipFill>
          <a:blip r:embed="rId4"/>
          <a:stretch>
            <a:fillRect/>
          </a:stretch>
        </p:blipFill>
        <p:spPr>
          <a:xfrm>
            <a:off x="1417388" y="2591404"/>
            <a:ext cx="9835449" cy="3217202"/>
          </a:xfrm>
          <a:prstGeom prst="rect">
            <a:avLst/>
          </a:prstGeom>
        </p:spPr>
      </p:pic>
      <p:sp>
        <p:nvSpPr>
          <p:cNvPr id="15" name="TextBox 14">
            <a:extLst>
              <a:ext uri="{FF2B5EF4-FFF2-40B4-BE49-F238E27FC236}">
                <a16:creationId xmlns:a16="http://schemas.microsoft.com/office/drawing/2014/main" id="{48A0BE12-212A-AB67-86FF-A7D7D222A7F4}"/>
              </a:ext>
            </a:extLst>
          </p:cNvPr>
          <p:cNvSpPr txBox="1"/>
          <p:nvPr/>
        </p:nvSpPr>
        <p:spPr>
          <a:xfrm>
            <a:off x="3167556" y="1279477"/>
            <a:ext cx="5856887" cy="954107"/>
          </a:xfrm>
          <a:prstGeom prst="rect">
            <a:avLst/>
          </a:prstGeom>
          <a:noFill/>
        </p:spPr>
        <p:txBody>
          <a:bodyPr wrap="square" rtlCol="0">
            <a:spAutoFit/>
          </a:bodyPr>
          <a:lstStyle/>
          <a:p>
            <a:pPr marL="285750" indent="-285750">
              <a:buFont typeface="Wingdings" pitchFamily="2" charset="2"/>
              <a:buChar char="Ø"/>
            </a:pPr>
            <a:r>
              <a:rPr lang="en-US" sz="1400" b="1" dirty="0">
                <a:solidFill>
                  <a:srgbClr val="0E0E0E"/>
                </a:solidFill>
                <a:effectLst/>
                <a:latin typeface="Helvetica" pitchFamily="2" charset="0"/>
              </a:rPr>
              <a:t>Cleaning applied: </a:t>
            </a:r>
            <a:r>
              <a:rPr lang="en-US" sz="1400" dirty="0">
                <a:solidFill>
                  <a:srgbClr val="0E0E0E"/>
                </a:solidFill>
                <a:effectLst/>
                <a:latin typeface="Helvetica" pitchFamily="2" charset="0"/>
                <a:hlinkClick r:id="rId5"/>
              </a:rPr>
              <a:t>NeuroKit</a:t>
            </a:r>
            <a:r>
              <a:rPr lang="en-US" sz="1400" dirty="0">
                <a:solidFill>
                  <a:srgbClr val="0E0E0E"/>
                </a:solidFill>
                <a:effectLst/>
                <a:latin typeface="Helvetica" pitchFamily="2" charset="0"/>
              </a:rPr>
              <a:t> </a:t>
            </a:r>
            <a:r>
              <a:rPr lang="en-US" sz="1400" i="1" dirty="0" err="1">
                <a:solidFill>
                  <a:srgbClr val="E0852C"/>
                </a:solidFill>
                <a:effectLst/>
                <a:latin typeface="Helvetica" pitchFamily="2" charset="0"/>
              </a:rPr>
              <a:t>ecg_clean</a:t>
            </a:r>
            <a:r>
              <a:rPr lang="en-US" sz="1400" i="1" dirty="0">
                <a:solidFill>
                  <a:srgbClr val="E0852C"/>
                </a:solidFill>
                <a:effectLst/>
                <a:latin typeface="Helvetica" pitchFamily="2" charset="0"/>
              </a:rPr>
              <a:t> </a:t>
            </a:r>
            <a:r>
              <a:rPr lang="en-US" sz="1400" dirty="0">
                <a:solidFill>
                  <a:srgbClr val="0E0E0E"/>
                </a:solidFill>
                <a:effectLst/>
                <a:latin typeface="Helvetica" pitchFamily="2" charset="0"/>
              </a:rPr>
              <a:t>function includes:</a:t>
            </a:r>
          </a:p>
          <a:p>
            <a:pPr marL="800100" lvl="1" indent="-342900">
              <a:buFont typeface="Arial" panose="020B0604020202020204" pitchFamily="34" charset="0"/>
              <a:buChar char="•"/>
            </a:pPr>
            <a:r>
              <a:rPr lang="en-US" sz="1400" dirty="0">
                <a:solidFill>
                  <a:srgbClr val="0E0E0E"/>
                </a:solidFill>
                <a:latin typeface="Helvetica" pitchFamily="2" charset="0"/>
              </a:rPr>
              <a:t>M</a:t>
            </a:r>
            <a:r>
              <a:rPr lang="en-US" sz="1400" dirty="0">
                <a:solidFill>
                  <a:srgbClr val="0E0E0E"/>
                </a:solidFill>
                <a:effectLst/>
                <a:latin typeface="Helvetica" pitchFamily="2" charset="0"/>
              </a:rPr>
              <a:t>uscle artifact noise removal</a:t>
            </a:r>
          </a:p>
          <a:p>
            <a:pPr marL="800100" lvl="1" indent="-342900">
              <a:buFont typeface="Arial" panose="020B0604020202020204" pitchFamily="34" charset="0"/>
              <a:buChar char="•"/>
            </a:pPr>
            <a:r>
              <a:rPr lang="en-US" sz="1400" dirty="0">
                <a:solidFill>
                  <a:srgbClr val="0E0E0E"/>
                </a:solidFill>
                <a:effectLst/>
                <a:latin typeface="Helvetica" pitchFamily="2" charset="0"/>
              </a:rPr>
              <a:t>Baseline drift correction</a:t>
            </a:r>
          </a:p>
          <a:p>
            <a:pPr marL="800100" lvl="1" indent="-342900">
              <a:buFont typeface="Arial" panose="020B0604020202020204" pitchFamily="34" charset="0"/>
              <a:buChar char="•"/>
            </a:pPr>
            <a:r>
              <a:rPr lang="en-US" sz="1400" dirty="0">
                <a:solidFill>
                  <a:srgbClr val="0E0E0E"/>
                </a:solidFill>
                <a:effectLst/>
                <a:latin typeface="Helvetica" pitchFamily="2" charset="0"/>
              </a:rPr>
              <a:t>General signal enhancement for analysis</a:t>
            </a:r>
          </a:p>
        </p:txBody>
      </p:sp>
      <p:sp>
        <p:nvSpPr>
          <p:cNvPr id="2" name="TextBox 1">
            <a:extLst>
              <a:ext uri="{FF2B5EF4-FFF2-40B4-BE49-F238E27FC236}">
                <a16:creationId xmlns:a16="http://schemas.microsoft.com/office/drawing/2014/main" id="{358A90D2-6F0C-2F8E-B67B-BFA43A41EF8F}"/>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spTree>
    <p:extLst>
      <p:ext uri="{BB962C8B-B14F-4D97-AF65-F5344CB8AC3E}">
        <p14:creationId xmlns:p14="http://schemas.microsoft.com/office/powerpoint/2010/main" val="420290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C6A1B-BFDF-52DC-F5A1-0C08529F680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16D53E8-1089-7E78-ED0F-2DEFA1EFB6B4}"/>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R-Peak Detection and RR-intervals</a:t>
            </a:r>
          </a:p>
        </p:txBody>
      </p:sp>
      <p:sp>
        <p:nvSpPr>
          <p:cNvPr id="4" name="Rectangle 3">
            <a:extLst>
              <a:ext uri="{FF2B5EF4-FFF2-40B4-BE49-F238E27FC236}">
                <a16:creationId xmlns:a16="http://schemas.microsoft.com/office/drawing/2014/main" id="{8EE9D238-F729-64D4-9BDF-E46BD24F974B}"/>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6D9398-8442-22F8-EB19-DEDA7F43FF11}"/>
              </a:ext>
            </a:extLst>
          </p:cNvPr>
          <p:cNvPicPr>
            <a:picLocks noChangeAspect="1"/>
          </p:cNvPicPr>
          <p:nvPr/>
        </p:nvPicPr>
        <p:blipFill>
          <a:blip r:embed="rId2"/>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A20E637A-C032-FF6C-E74C-28D52FD38C57}"/>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8EAB4ED8-164F-C7A9-7268-C420172FE3F7}"/>
              </a:ext>
            </a:extLst>
          </p:cNvPr>
          <p:cNvPicPr>
            <a:picLocks noChangeAspect="1"/>
          </p:cNvPicPr>
          <p:nvPr/>
        </p:nvPicPr>
        <p:blipFill>
          <a:blip r:embed="rId3"/>
          <a:srcRect l="35131" t="-683" r="37573" b="34263"/>
          <a:stretch/>
        </p:blipFill>
        <p:spPr>
          <a:xfrm>
            <a:off x="1407590" y="5947830"/>
            <a:ext cx="837676" cy="910170"/>
          </a:xfrm>
          <a:prstGeom prst="rect">
            <a:avLst/>
          </a:prstGeom>
        </p:spPr>
      </p:pic>
      <p:pic>
        <p:nvPicPr>
          <p:cNvPr id="3" name="Picture 2" descr="A graph of ecg signal&#10;&#10;AI-generated content may be incorrect.">
            <a:extLst>
              <a:ext uri="{FF2B5EF4-FFF2-40B4-BE49-F238E27FC236}">
                <a16:creationId xmlns:a16="http://schemas.microsoft.com/office/drawing/2014/main" id="{769B17D2-C603-0CFE-62A1-C656CA9FF6F4}"/>
              </a:ext>
            </a:extLst>
          </p:cNvPr>
          <p:cNvPicPr>
            <a:picLocks noChangeAspect="1"/>
          </p:cNvPicPr>
          <p:nvPr/>
        </p:nvPicPr>
        <p:blipFill>
          <a:blip r:embed="rId4"/>
          <a:stretch>
            <a:fillRect/>
          </a:stretch>
        </p:blipFill>
        <p:spPr>
          <a:xfrm>
            <a:off x="1450779" y="2653286"/>
            <a:ext cx="9601929" cy="3140817"/>
          </a:xfrm>
          <a:prstGeom prst="rect">
            <a:avLst/>
          </a:prstGeom>
        </p:spPr>
      </p:pic>
      <p:sp>
        <p:nvSpPr>
          <p:cNvPr id="2" name="TextBox 1">
            <a:extLst>
              <a:ext uri="{FF2B5EF4-FFF2-40B4-BE49-F238E27FC236}">
                <a16:creationId xmlns:a16="http://schemas.microsoft.com/office/drawing/2014/main" id="{AF6E70FD-4128-669B-3E1A-E302FA026412}"/>
              </a:ext>
            </a:extLst>
          </p:cNvPr>
          <p:cNvSpPr txBox="1"/>
          <p:nvPr/>
        </p:nvSpPr>
        <p:spPr>
          <a:xfrm>
            <a:off x="1407590" y="1228290"/>
            <a:ext cx="10311444" cy="1169551"/>
          </a:xfrm>
          <a:prstGeom prst="rect">
            <a:avLst/>
          </a:prstGeom>
          <a:noFill/>
        </p:spPr>
        <p:txBody>
          <a:bodyPr wrap="square" rtlCol="0">
            <a:spAutoFit/>
          </a:bodyPr>
          <a:lstStyle/>
          <a:p>
            <a:pPr marL="285750" indent="-285750">
              <a:buFont typeface="Wingdings" pitchFamily="2" charset="2"/>
              <a:buChar char="Ø"/>
            </a:pPr>
            <a:r>
              <a:rPr lang="en-US" sz="1400" b="1" dirty="0">
                <a:solidFill>
                  <a:srgbClr val="0E0E0E"/>
                </a:solidFill>
                <a:latin typeface="Helvetica" pitchFamily="2" charset="0"/>
              </a:rPr>
              <a:t>R-peak Detection </a:t>
            </a:r>
            <a:r>
              <a:rPr lang="en-US" sz="1400" b="1" dirty="0">
                <a:solidFill>
                  <a:srgbClr val="0E0E0E"/>
                </a:solidFill>
                <a:effectLst/>
                <a:latin typeface="Helvetica" pitchFamily="2" charset="0"/>
              </a:rPr>
              <a:t>: </a:t>
            </a:r>
            <a:r>
              <a:rPr lang="en-US" sz="1400" dirty="0">
                <a:solidFill>
                  <a:srgbClr val="0E0E0E"/>
                </a:solidFill>
                <a:effectLst/>
                <a:latin typeface="Helvetica" pitchFamily="2" charset="0"/>
                <a:hlinkClick r:id="rId5"/>
              </a:rPr>
              <a:t>NeuroKit</a:t>
            </a:r>
            <a:r>
              <a:rPr lang="en-US" sz="1400" dirty="0">
                <a:solidFill>
                  <a:srgbClr val="0E0E0E"/>
                </a:solidFill>
                <a:effectLst/>
                <a:latin typeface="Helvetica" pitchFamily="2" charset="0"/>
              </a:rPr>
              <a:t> </a:t>
            </a:r>
            <a:r>
              <a:rPr lang="en-US" sz="1400" i="1" dirty="0" err="1">
                <a:solidFill>
                  <a:srgbClr val="E0852C"/>
                </a:solidFill>
                <a:effectLst/>
                <a:latin typeface="Helvetica" pitchFamily="2" charset="0"/>
              </a:rPr>
              <a:t>ecg_</a:t>
            </a:r>
            <a:r>
              <a:rPr lang="en-US" sz="1400" i="1" dirty="0" err="1">
                <a:solidFill>
                  <a:srgbClr val="E0852C"/>
                </a:solidFill>
                <a:latin typeface="Helvetica" pitchFamily="2" charset="0"/>
              </a:rPr>
              <a:t>findpeak</a:t>
            </a:r>
            <a:r>
              <a:rPr lang="en-US" sz="1400" i="1" dirty="0">
                <a:solidFill>
                  <a:srgbClr val="E0852C"/>
                </a:solidFill>
                <a:latin typeface="Helvetica" pitchFamily="2" charset="0"/>
              </a:rPr>
              <a:t> </a:t>
            </a:r>
            <a:r>
              <a:rPr lang="en-US" sz="1400" b="1" i="1" dirty="0">
                <a:solidFill>
                  <a:srgbClr val="0E0E0E"/>
                </a:solidFill>
                <a:latin typeface="Helvetica" pitchFamily="2" charset="0"/>
              </a:rPr>
              <a:t> </a:t>
            </a:r>
            <a:r>
              <a:rPr lang="en-US" sz="1400" dirty="0">
                <a:solidFill>
                  <a:srgbClr val="0E0E0E"/>
                </a:solidFill>
                <a:latin typeface="Helvetica" pitchFamily="2" charset="0"/>
              </a:rPr>
              <a:t>function based on </a:t>
            </a:r>
            <a:r>
              <a:rPr lang="en-US" sz="1400" dirty="0">
                <a:solidFill>
                  <a:srgbClr val="0E0E0E"/>
                </a:solidFill>
                <a:effectLst/>
                <a:latin typeface="Helvetica" pitchFamily="2" charset="0"/>
              </a:rPr>
              <a:t>Probabilistic Methods-Agreement via Convolution (</a:t>
            </a:r>
            <a:r>
              <a:rPr lang="en-US" sz="1400" dirty="0" err="1">
                <a:solidFill>
                  <a:srgbClr val="0E0E0E"/>
                </a:solidFill>
                <a:effectLst/>
                <a:latin typeface="Helvetica" pitchFamily="2" charset="0"/>
              </a:rPr>
              <a:t>ProMAC</a:t>
            </a:r>
            <a:r>
              <a:rPr lang="en-US" sz="1400" dirty="0">
                <a:solidFill>
                  <a:srgbClr val="0E0E0E"/>
                </a:solidFill>
                <a:effectLst/>
                <a:latin typeface="Helvetica" pitchFamily="2" charset="0"/>
              </a:rPr>
              <a:t>)</a:t>
            </a:r>
          </a:p>
          <a:p>
            <a:pPr marL="742950" lvl="1" indent="-285750">
              <a:buFont typeface="Arial" panose="020B0604020202020204" pitchFamily="34" charset="0"/>
              <a:buChar char="•"/>
            </a:pPr>
            <a:endParaRPr lang="en-US" sz="1400" b="1" dirty="0">
              <a:solidFill>
                <a:srgbClr val="0E0E0E"/>
              </a:solidFill>
              <a:effectLst/>
              <a:latin typeface="Helvetica" pitchFamily="2" charset="0"/>
            </a:endParaRPr>
          </a:p>
          <a:p>
            <a:pPr marL="285750" indent="-285750">
              <a:buFont typeface="Wingdings" pitchFamily="2" charset="2"/>
              <a:buChar char="Ø"/>
            </a:pPr>
            <a:r>
              <a:rPr lang="en-US" sz="1400" b="1" dirty="0">
                <a:solidFill>
                  <a:srgbClr val="0E0E0E"/>
                </a:solidFill>
                <a:latin typeface="Helvetica" pitchFamily="2" charset="0"/>
              </a:rPr>
              <a:t>RR-intervals: </a:t>
            </a:r>
            <a:r>
              <a:rPr lang="en-US" sz="1400" dirty="0">
                <a:solidFill>
                  <a:srgbClr val="0E0E0E"/>
                </a:solidFill>
                <a:effectLst/>
                <a:latin typeface="Helvetica" pitchFamily="2" charset="0"/>
              </a:rPr>
              <a:t>Time differences between successive R-peaks.</a:t>
            </a:r>
          </a:p>
          <a:p>
            <a:pPr marL="285750" indent="-285750">
              <a:buFont typeface="Wingdings" pitchFamily="2" charset="2"/>
              <a:buChar char="Ø"/>
            </a:pPr>
            <a:endParaRPr lang="en-US" sz="1400" dirty="0">
              <a:solidFill>
                <a:srgbClr val="0E0E0E"/>
              </a:solidFill>
              <a:latin typeface="Helvetica" pitchFamily="2" charset="0"/>
            </a:endParaRPr>
          </a:p>
          <a:p>
            <a:pPr marL="285750" indent="-285750">
              <a:buFont typeface="Wingdings" pitchFamily="2" charset="2"/>
              <a:buChar char="Ø"/>
            </a:pPr>
            <a:r>
              <a:rPr lang="en-US" sz="1400" b="1" dirty="0">
                <a:solidFill>
                  <a:srgbClr val="0E0E0E"/>
                </a:solidFill>
                <a:effectLst/>
                <a:latin typeface="Helvetica" pitchFamily="2" charset="0"/>
              </a:rPr>
              <a:t>NN-intervals: </a:t>
            </a:r>
            <a:r>
              <a:rPr lang="en-US" sz="1400" dirty="0">
                <a:solidFill>
                  <a:srgbClr val="0E0E0E"/>
                </a:solidFill>
                <a:latin typeface="Helvetica" pitchFamily="2" charset="0"/>
              </a:rPr>
              <a:t>after a</a:t>
            </a:r>
            <a:r>
              <a:rPr lang="en-US" sz="1400" dirty="0">
                <a:solidFill>
                  <a:srgbClr val="0E0E0E"/>
                </a:solidFill>
                <a:effectLst/>
                <a:latin typeface="Helvetica" pitchFamily="2" charset="0"/>
              </a:rPr>
              <a:t>bnormal RR intervals </a:t>
            </a:r>
            <a:r>
              <a:rPr lang="en-US" sz="1400" dirty="0">
                <a:solidFill>
                  <a:srgbClr val="0E0E0E"/>
                </a:solidFill>
                <a:effectLst/>
                <a:latin typeface="Helvetica" pitchFamily="2" charset="0"/>
                <a:hlinkClick r:id="rId6"/>
              </a:rPr>
              <a:t>(&gt; 2.5s) </a:t>
            </a:r>
            <a:r>
              <a:rPr lang="en-US" sz="1400" dirty="0">
                <a:solidFill>
                  <a:srgbClr val="0E0E0E"/>
                </a:solidFill>
                <a:effectLst/>
                <a:latin typeface="Helvetica" pitchFamily="2" charset="0"/>
              </a:rPr>
              <a:t>removed </a:t>
            </a:r>
          </a:p>
        </p:txBody>
      </p:sp>
      <p:sp>
        <p:nvSpPr>
          <p:cNvPr id="9" name="TextBox 8">
            <a:extLst>
              <a:ext uri="{FF2B5EF4-FFF2-40B4-BE49-F238E27FC236}">
                <a16:creationId xmlns:a16="http://schemas.microsoft.com/office/drawing/2014/main" id="{822BED8C-680C-F267-4EE3-5D8197A3518B}"/>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spTree>
    <p:extLst>
      <p:ext uri="{BB962C8B-B14F-4D97-AF65-F5344CB8AC3E}">
        <p14:creationId xmlns:p14="http://schemas.microsoft.com/office/powerpoint/2010/main" val="2382927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3241B-F9B7-EE58-3C37-9389CC16549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25D9843-A803-708C-3DAF-3069AF5DFF6B}"/>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Helvetica" pitchFamily="2" charset="0"/>
              </a:rPr>
              <a:t>Temporal Analysis for HRV Metrics</a:t>
            </a:r>
            <a:endParaRPr lang="en-US" sz="2400" dirty="0">
              <a:solidFill>
                <a:schemeClr val="bg1"/>
              </a:solidFill>
              <a:effectLst/>
              <a:latin typeface="Helvetica" pitchFamily="2" charset="0"/>
            </a:endParaRPr>
          </a:p>
        </p:txBody>
      </p:sp>
      <p:sp>
        <p:nvSpPr>
          <p:cNvPr id="4" name="Rectangle 3">
            <a:extLst>
              <a:ext uri="{FF2B5EF4-FFF2-40B4-BE49-F238E27FC236}">
                <a16:creationId xmlns:a16="http://schemas.microsoft.com/office/drawing/2014/main" id="{62ECA084-646F-E2E3-26F6-EF26E43AA4D0}"/>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D7E35EE-8596-6A79-2B68-EB71E7A2E376}"/>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7993A580-275E-76E1-C181-7F11AACEA488}"/>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668D3164-88BF-4B48-0C50-00038761199E}"/>
              </a:ext>
            </a:extLst>
          </p:cNvPr>
          <p:cNvPicPr>
            <a:picLocks noChangeAspect="1"/>
          </p:cNvPicPr>
          <p:nvPr/>
        </p:nvPicPr>
        <p:blipFill>
          <a:blip r:embed="rId4"/>
          <a:srcRect l="35131" t="-683" r="37573" b="34263"/>
          <a:stretch/>
        </p:blipFill>
        <p:spPr>
          <a:xfrm>
            <a:off x="1407590" y="5947830"/>
            <a:ext cx="837676" cy="910170"/>
          </a:xfrm>
          <a:prstGeom prst="rect">
            <a:avLst/>
          </a:prstGeom>
        </p:spPr>
      </p:pic>
      <p:pic>
        <p:nvPicPr>
          <p:cNvPr id="6" name="Picture 5" descr="A diagram of a distribution of a number of objects&#10;&#10;AI-generated content may be incorrect.">
            <a:extLst>
              <a:ext uri="{FF2B5EF4-FFF2-40B4-BE49-F238E27FC236}">
                <a16:creationId xmlns:a16="http://schemas.microsoft.com/office/drawing/2014/main" id="{3D665DC8-B9CA-1A24-886E-EEF3DAD118F8}"/>
              </a:ext>
            </a:extLst>
          </p:cNvPr>
          <p:cNvPicPr>
            <a:picLocks noChangeAspect="1"/>
          </p:cNvPicPr>
          <p:nvPr/>
        </p:nvPicPr>
        <p:blipFill>
          <a:blip r:embed="rId5"/>
          <a:stretch>
            <a:fillRect/>
          </a:stretch>
        </p:blipFill>
        <p:spPr>
          <a:xfrm>
            <a:off x="646639" y="1481474"/>
            <a:ext cx="4658043" cy="3919572"/>
          </a:xfrm>
          <a:prstGeom prst="rect">
            <a:avLst/>
          </a:prstGeom>
        </p:spPr>
      </p:pic>
      <p:sp>
        <p:nvSpPr>
          <p:cNvPr id="22" name="Rounded Rectangle 21">
            <a:extLst>
              <a:ext uri="{FF2B5EF4-FFF2-40B4-BE49-F238E27FC236}">
                <a16:creationId xmlns:a16="http://schemas.microsoft.com/office/drawing/2014/main" id="{17DBC9AC-97A8-D040-70AF-BD5BAA8F7D51}"/>
              </a:ext>
            </a:extLst>
          </p:cNvPr>
          <p:cNvSpPr/>
          <p:nvPr/>
        </p:nvSpPr>
        <p:spPr>
          <a:xfrm>
            <a:off x="5400057" y="2417780"/>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BB4002"/>
                </a:solidFill>
                <a:effectLst/>
                <a:latin typeface="Helvetica" pitchFamily="2" charset="0"/>
              </a:rPr>
              <a:t>AVNN (Average NN Interval)</a:t>
            </a:r>
            <a:r>
              <a:rPr lang="en-US" sz="1200" dirty="0">
                <a:solidFill>
                  <a:srgbClr val="BB4002"/>
                </a:solidFill>
                <a:effectLst/>
                <a:latin typeface="Helvetica" pitchFamily="2" charset="0"/>
              </a:rPr>
              <a:t> </a:t>
            </a:r>
          </a:p>
          <a:p>
            <a:pPr algn="ctr"/>
            <a:r>
              <a:rPr lang="en-US" sz="1200" dirty="0">
                <a:solidFill>
                  <a:schemeClr val="bg1"/>
                </a:solidFill>
                <a:effectLst/>
                <a:latin typeface="Helvetica" pitchFamily="2" charset="0"/>
              </a:rPr>
              <a:t>Mean time in </a:t>
            </a:r>
            <a:r>
              <a:rPr lang="en-US" sz="1200" dirty="0" err="1">
                <a:solidFill>
                  <a:schemeClr val="bg1"/>
                </a:solidFill>
                <a:effectLst/>
                <a:latin typeface="Helvetica" pitchFamily="2" charset="0"/>
              </a:rPr>
              <a:t>ms</a:t>
            </a:r>
            <a:r>
              <a:rPr lang="en-US" sz="1200" dirty="0">
                <a:solidFill>
                  <a:schemeClr val="bg1"/>
                </a:solidFill>
                <a:effectLst/>
                <a:latin typeface="Helvetica" pitchFamily="2" charset="0"/>
              </a:rPr>
              <a:t> between successive </a:t>
            </a:r>
            <a:r>
              <a:rPr lang="en-US" sz="1200" b="1" dirty="0">
                <a:solidFill>
                  <a:schemeClr val="bg1"/>
                </a:solidFill>
                <a:effectLst/>
                <a:latin typeface="Helvetica" pitchFamily="2" charset="0"/>
              </a:rPr>
              <a:t>normal</a:t>
            </a:r>
            <a:r>
              <a:rPr lang="en-US" sz="1200" dirty="0">
                <a:solidFill>
                  <a:schemeClr val="bg1"/>
                </a:solidFill>
                <a:effectLst/>
                <a:latin typeface="Helvetica" pitchFamily="2" charset="0"/>
              </a:rPr>
              <a:t> R-peaks (NN intervals)</a:t>
            </a:r>
          </a:p>
        </p:txBody>
      </p:sp>
      <p:sp>
        <p:nvSpPr>
          <p:cNvPr id="23" name="Rounded Rectangle 22">
            <a:extLst>
              <a:ext uri="{FF2B5EF4-FFF2-40B4-BE49-F238E27FC236}">
                <a16:creationId xmlns:a16="http://schemas.microsoft.com/office/drawing/2014/main" id="{4EE183E4-F6CA-A95A-D4B2-F2B57224855D}"/>
              </a:ext>
            </a:extLst>
          </p:cNvPr>
          <p:cNvSpPr/>
          <p:nvPr/>
        </p:nvSpPr>
        <p:spPr>
          <a:xfrm>
            <a:off x="8752520" y="2460892"/>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BB4002"/>
                </a:solidFill>
                <a:effectLst/>
                <a:latin typeface="Helvetica" pitchFamily="2" charset="0"/>
              </a:rPr>
              <a:t>SDNN(Standard Deviation </a:t>
            </a:r>
          </a:p>
          <a:p>
            <a:pPr algn="ctr"/>
            <a:r>
              <a:rPr lang="en-US" sz="1200" b="1" dirty="0">
                <a:solidFill>
                  <a:srgbClr val="BB4002"/>
                </a:solidFill>
                <a:effectLst/>
                <a:latin typeface="Helvetica" pitchFamily="2" charset="0"/>
              </a:rPr>
              <a:t>of NN Intervals)</a:t>
            </a:r>
            <a:r>
              <a:rPr lang="en-US" sz="1200" dirty="0">
                <a:solidFill>
                  <a:srgbClr val="BB4002"/>
                </a:solidFill>
                <a:effectLst/>
                <a:latin typeface="Helvetica" pitchFamily="2" charset="0"/>
              </a:rPr>
              <a:t> </a:t>
            </a:r>
          </a:p>
          <a:p>
            <a:pPr algn="ctr"/>
            <a:r>
              <a:rPr lang="en-US" sz="1200" dirty="0">
                <a:solidFill>
                  <a:schemeClr val="bg1"/>
                </a:solidFill>
                <a:effectLst/>
                <a:latin typeface="Helvetica" pitchFamily="2" charset="0"/>
              </a:rPr>
              <a:t>Measures overall HRV by quantifying </a:t>
            </a:r>
            <a:r>
              <a:rPr lang="en-US" sz="1200" b="1" dirty="0">
                <a:solidFill>
                  <a:schemeClr val="bg1"/>
                </a:solidFill>
                <a:effectLst/>
                <a:latin typeface="Helvetica" pitchFamily="2" charset="0"/>
              </a:rPr>
              <a:t>beat-to-beat variability</a:t>
            </a:r>
            <a:r>
              <a:rPr lang="en-US" sz="1200" dirty="0">
                <a:solidFill>
                  <a:schemeClr val="bg1"/>
                </a:solidFill>
                <a:effectLst/>
                <a:latin typeface="Helvetica" pitchFamily="2" charset="0"/>
              </a:rPr>
              <a:t> over a period.</a:t>
            </a:r>
          </a:p>
        </p:txBody>
      </p:sp>
      <p:sp>
        <p:nvSpPr>
          <p:cNvPr id="24" name="Rounded Rectangle 23">
            <a:extLst>
              <a:ext uri="{FF2B5EF4-FFF2-40B4-BE49-F238E27FC236}">
                <a16:creationId xmlns:a16="http://schemas.microsoft.com/office/drawing/2014/main" id="{F9B70B48-7356-0EE3-F52D-EE01F3D4D18E}"/>
              </a:ext>
            </a:extLst>
          </p:cNvPr>
          <p:cNvSpPr/>
          <p:nvPr/>
        </p:nvSpPr>
        <p:spPr>
          <a:xfrm>
            <a:off x="5400057" y="3605923"/>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1200" b="1" dirty="0">
                <a:solidFill>
                  <a:srgbClr val="BB4002"/>
                </a:solidFill>
                <a:effectLst/>
                <a:latin typeface="Helvetica" pitchFamily="2" charset="0"/>
              </a:rPr>
              <a:t>RMSSD (Root Mean Square of Successive Differences)</a:t>
            </a:r>
            <a:br>
              <a:rPr lang="en-US" sz="1200" b="1" dirty="0">
                <a:solidFill>
                  <a:schemeClr val="bg1"/>
                </a:solidFill>
                <a:latin typeface="Helvetica" pitchFamily="2" charset="0"/>
              </a:rPr>
            </a:br>
            <a:r>
              <a:rPr lang="en-US" sz="1200" dirty="0">
                <a:solidFill>
                  <a:schemeClr val="bg1"/>
                </a:solidFill>
                <a:effectLst/>
                <a:latin typeface="Helvetica" pitchFamily="2" charset="0"/>
              </a:rPr>
              <a:t>Reflects short-term HRV by measuring rapid </a:t>
            </a:r>
            <a:r>
              <a:rPr lang="en-US" sz="1200" b="1" dirty="0">
                <a:solidFill>
                  <a:schemeClr val="bg1"/>
                </a:solidFill>
                <a:effectLst/>
                <a:latin typeface="Helvetica" pitchFamily="2" charset="0"/>
              </a:rPr>
              <a:t>fluctuations in heart rate</a:t>
            </a:r>
            <a:r>
              <a:rPr lang="en-US" sz="1200" dirty="0">
                <a:solidFill>
                  <a:schemeClr val="bg1"/>
                </a:solidFill>
                <a:effectLst/>
                <a:latin typeface="Helvetica" pitchFamily="2" charset="0"/>
              </a:rPr>
              <a:t>.</a:t>
            </a:r>
          </a:p>
        </p:txBody>
      </p:sp>
      <p:sp>
        <p:nvSpPr>
          <p:cNvPr id="25" name="Rounded Rectangle 24">
            <a:extLst>
              <a:ext uri="{FF2B5EF4-FFF2-40B4-BE49-F238E27FC236}">
                <a16:creationId xmlns:a16="http://schemas.microsoft.com/office/drawing/2014/main" id="{78FA442A-31D7-83F4-E6F7-9B4C26A07B85}"/>
              </a:ext>
            </a:extLst>
          </p:cNvPr>
          <p:cNvSpPr/>
          <p:nvPr/>
        </p:nvSpPr>
        <p:spPr>
          <a:xfrm>
            <a:off x="8752520" y="3598219"/>
            <a:ext cx="3281694" cy="1097119"/>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1200" b="1" dirty="0">
                <a:solidFill>
                  <a:srgbClr val="BB4002"/>
                </a:solidFill>
                <a:effectLst/>
                <a:latin typeface="Helvetica" pitchFamily="2" charset="0"/>
              </a:rPr>
              <a:t>pNN50 (Percentage of NN50)</a:t>
            </a:r>
            <a:br>
              <a:rPr lang="en-US" sz="1200" b="1" dirty="0">
                <a:solidFill>
                  <a:schemeClr val="bg1"/>
                </a:solidFill>
                <a:effectLst/>
                <a:latin typeface="Helvetica" pitchFamily="2" charset="0"/>
              </a:rPr>
            </a:br>
            <a:r>
              <a:rPr lang="en-US" sz="1200" dirty="0">
                <a:solidFill>
                  <a:schemeClr val="bg1"/>
                </a:solidFill>
                <a:effectLst/>
                <a:latin typeface="Helvetica" pitchFamily="2" charset="0"/>
              </a:rPr>
              <a:t>Percentage of consecutive NN intervals that differ by </a:t>
            </a:r>
            <a:r>
              <a:rPr lang="en-US" sz="1200" b="1" dirty="0">
                <a:solidFill>
                  <a:schemeClr val="bg1"/>
                </a:solidFill>
                <a:effectLst/>
                <a:latin typeface="Helvetica" pitchFamily="2" charset="0"/>
              </a:rPr>
              <a:t>more than 50 </a:t>
            </a:r>
            <a:r>
              <a:rPr lang="en-US" sz="1200" b="1" dirty="0" err="1">
                <a:solidFill>
                  <a:schemeClr val="bg1"/>
                </a:solidFill>
                <a:effectLst/>
                <a:latin typeface="Helvetica" pitchFamily="2" charset="0"/>
              </a:rPr>
              <a:t>ms</a:t>
            </a:r>
            <a:r>
              <a:rPr lang="en-US" sz="1200" dirty="0">
                <a:solidFill>
                  <a:schemeClr val="bg1"/>
                </a:solidFill>
                <a:effectLst/>
                <a:latin typeface="Helvetica" pitchFamily="2" charset="0"/>
              </a:rPr>
              <a:t>, indicating </a:t>
            </a:r>
            <a:r>
              <a:rPr lang="en-US" sz="1200" b="1" dirty="0">
                <a:solidFill>
                  <a:schemeClr val="bg1"/>
                </a:solidFill>
                <a:effectLst/>
                <a:latin typeface="Helvetica" pitchFamily="2" charset="0"/>
              </a:rPr>
              <a:t>parasympathetic activity</a:t>
            </a:r>
            <a:endParaRPr lang="en-US" sz="1200" dirty="0">
              <a:solidFill>
                <a:schemeClr val="bg1"/>
              </a:solidFill>
              <a:effectLst/>
              <a:latin typeface="Helvetica" pitchFamily="2" charset="0"/>
            </a:endParaRPr>
          </a:p>
        </p:txBody>
      </p:sp>
      <p:sp>
        <p:nvSpPr>
          <p:cNvPr id="26" name="TextBox 25">
            <a:extLst>
              <a:ext uri="{FF2B5EF4-FFF2-40B4-BE49-F238E27FC236}">
                <a16:creationId xmlns:a16="http://schemas.microsoft.com/office/drawing/2014/main" id="{534C532F-F645-AD45-3682-50B4FE2CA6CA}"/>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spTree>
    <p:extLst>
      <p:ext uri="{BB962C8B-B14F-4D97-AF65-F5344CB8AC3E}">
        <p14:creationId xmlns:p14="http://schemas.microsoft.com/office/powerpoint/2010/main" val="241449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8585D-2BED-B7A3-0DF2-97DD39B1C05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CBCDE58-EC3F-2B1E-1DF0-DCE8783283D6}"/>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Helvetica" pitchFamily="2" charset="0"/>
              </a:rPr>
              <a:t>Frequency Analysis for HRV Metrics</a:t>
            </a:r>
            <a:endParaRPr lang="en-US" sz="2400" dirty="0">
              <a:solidFill>
                <a:schemeClr val="bg1"/>
              </a:solidFill>
              <a:effectLst/>
              <a:latin typeface="Helvetica" pitchFamily="2" charset="0"/>
            </a:endParaRPr>
          </a:p>
        </p:txBody>
      </p:sp>
      <p:sp>
        <p:nvSpPr>
          <p:cNvPr id="4" name="Rectangle 3">
            <a:extLst>
              <a:ext uri="{FF2B5EF4-FFF2-40B4-BE49-F238E27FC236}">
                <a16:creationId xmlns:a16="http://schemas.microsoft.com/office/drawing/2014/main" id="{64BDB692-0440-FE5F-5490-37AB0C7323DF}"/>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7CC1AEA-423A-15E9-657A-D5E4C8EE5EC3}"/>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A6FD24F9-3B23-74BC-A430-1376D4395147}"/>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0B21F09D-D539-F8BA-75A7-D837FE2F9ECA}"/>
              </a:ext>
            </a:extLst>
          </p:cNvPr>
          <p:cNvPicPr>
            <a:picLocks noChangeAspect="1"/>
          </p:cNvPicPr>
          <p:nvPr/>
        </p:nvPicPr>
        <p:blipFill>
          <a:blip r:embed="rId4"/>
          <a:srcRect l="35131" t="-683" r="37573" b="34263"/>
          <a:stretch/>
        </p:blipFill>
        <p:spPr>
          <a:xfrm>
            <a:off x="1407590" y="5947830"/>
            <a:ext cx="837676" cy="910170"/>
          </a:xfrm>
          <a:prstGeom prst="rect">
            <a:avLst/>
          </a:prstGeom>
        </p:spPr>
      </p:pic>
      <p:pic>
        <p:nvPicPr>
          <p:cNvPr id="6" name="Picture 5" descr="A graph of a graph showing a number of different colors&#10;&#10;AI-generated content may be incorrect.">
            <a:extLst>
              <a:ext uri="{FF2B5EF4-FFF2-40B4-BE49-F238E27FC236}">
                <a16:creationId xmlns:a16="http://schemas.microsoft.com/office/drawing/2014/main" id="{162DDC32-8A88-8F78-F4C1-978F42C39D65}"/>
              </a:ext>
            </a:extLst>
          </p:cNvPr>
          <p:cNvPicPr>
            <a:picLocks noChangeAspect="1"/>
          </p:cNvPicPr>
          <p:nvPr/>
        </p:nvPicPr>
        <p:blipFill>
          <a:blip r:embed="rId5"/>
          <a:stretch>
            <a:fillRect/>
          </a:stretch>
        </p:blipFill>
        <p:spPr>
          <a:xfrm>
            <a:off x="3624348" y="1227477"/>
            <a:ext cx="8305127" cy="4113754"/>
          </a:xfrm>
          <a:prstGeom prst="rect">
            <a:avLst/>
          </a:prstGeom>
        </p:spPr>
      </p:pic>
      <p:sp>
        <p:nvSpPr>
          <p:cNvPr id="2" name="TextBox 1">
            <a:extLst>
              <a:ext uri="{FF2B5EF4-FFF2-40B4-BE49-F238E27FC236}">
                <a16:creationId xmlns:a16="http://schemas.microsoft.com/office/drawing/2014/main" id="{749821AE-3AA9-925E-57CD-4B152574F021}"/>
              </a:ext>
            </a:extLst>
          </p:cNvPr>
          <p:cNvSpPr txBox="1"/>
          <p:nvPr/>
        </p:nvSpPr>
        <p:spPr>
          <a:xfrm>
            <a:off x="262525" y="1888643"/>
            <a:ext cx="3149811" cy="3123932"/>
          </a:xfrm>
          <a:prstGeom prst="rect">
            <a:avLst/>
          </a:prstGeom>
          <a:noFill/>
        </p:spPr>
        <p:txBody>
          <a:bodyPr wrap="square" rtlCol="0">
            <a:spAutoFit/>
          </a:bodyPr>
          <a:lstStyle/>
          <a:p>
            <a:pPr marL="285750" indent="-285750">
              <a:spcBef>
                <a:spcPts val="900"/>
              </a:spcBef>
              <a:buFont typeface="Wingdings" pitchFamily="2" charset="2"/>
              <a:buChar char="Ø"/>
            </a:pPr>
            <a:r>
              <a:rPr lang="en-US" sz="1400" b="1" dirty="0">
                <a:solidFill>
                  <a:srgbClr val="0E0E0E"/>
                </a:solidFill>
                <a:effectLst/>
                <a:latin typeface="Helvetica" pitchFamily="2" charset="0"/>
              </a:rPr>
              <a:t>NN intervals</a:t>
            </a:r>
            <a:r>
              <a:rPr lang="en-US" sz="1400" dirty="0">
                <a:solidFill>
                  <a:srgbClr val="0E0E0E"/>
                </a:solidFill>
                <a:effectLst/>
                <a:latin typeface="Helvetica" pitchFamily="2" charset="0"/>
              </a:rPr>
              <a:t> are transformed to the </a:t>
            </a:r>
            <a:r>
              <a:rPr lang="en-US" sz="1400" b="1" dirty="0">
                <a:solidFill>
                  <a:srgbClr val="0E0E0E"/>
                </a:solidFill>
                <a:effectLst/>
                <a:latin typeface="Helvetica" pitchFamily="2" charset="0"/>
              </a:rPr>
              <a:t>frequency domain</a:t>
            </a:r>
            <a:r>
              <a:rPr lang="en-US" sz="1400" dirty="0">
                <a:solidFill>
                  <a:srgbClr val="0E0E0E"/>
                </a:solidFill>
                <a:effectLst/>
                <a:latin typeface="Helvetica" pitchFamily="2" charset="0"/>
              </a:rPr>
              <a:t> using the </a:t>
            </a:r>
            <a:r>
              <a:rPr lang="en-US" sz="1400" b="1" dirty="0">
                <a:solidFill>
                  <a:srgbClr val="0E0E0E"/>
                </a:solidFill>
                <a:effectLst/>
                <a:latin typeface="Helvetica" pitchFamily="2" charset="0"/>
              </a:rPr>
              <a:t>Lomb-</a:t>
            </a:r>
            <a:r>
              <a:rPr lang="en-US" sz="1400" b="1" dirty="0" err="1">
                <a:solidFill>
                  <a:srgbClr val="0E0E0E"/>
                </a:solidFill>
                <a:effectLst/>
                <a:latin typeface="Helvetica" pitchFamily="2" charset="0"/>
              </a:rPr>
              <a:t>Scargle</a:t>
            </a:r>
            <a:r>
              <a:rPr lang="en-US" sz="1400" b="1" dirty="0">
                <a:solidFill>
                  <a:srgbClr val="0E0E0E"/>
                </a:solidFill>
                <a:effectLst/>
                <a:latin typeface="Helvetica" pitchFamily="2" charset="0"/>
              </a:rPr>
              <a:t> Periodogram</a:t>
            </a:r>
            <a:r>
              <a:rPr lang="en-US" sz="1400" dirty="0">
                <a:solidFill>
                  <a:srgbClr val="0E0E0E"/>
                </a:solidFill>
                <a:effectLst/>
                <a:latin typeface="Helvetica" pitchFamily="2" charset="0"/>
              </a:rPr>
              <a:t>, ideal for unevenly spaced data like RR intervals.</a:t>
            </a:r>
          </a:p>
          <a:p>
            <a:pPr marL="285750" indent="-285750" algn="just">
              <a:spcBef>
                <a:spcPts val="900"/>
              </a:spcBef>
              <a:buFont typeface="Wingdings" pitchFamily="2" charset="2"/>
              <a:buChar char="Ø"/>
            </a:pPr>
            <a:endParaRPr lang="en-US" sz="1400" dirty="0">
              <a:solidFill>
                <a:srgbClr val="0E0E0E"/>
              </a:solidFill>
              <a:effectLst/>
              <a:latin typeface="Helvetica" pitchFamily="2" charset="0"/>
            </a:endParaRPr>
          </a:p>
          <a:p>
            <a:pPr marL="285750" indent="-285750">
              <a:spcBef>
                <a:spcPts val="900"/>
              </a:spcBef>
              <a:buFont typeface="Wingdings" pitchFamily="2" charset="2"/>
              <a:buChar char="Ø"/>
            </a:pPr>
            <a:r>
              <a:rPr lang="en-US" sz="1400" dirty="0">
                <a:solidFill>
                  <a:srgbClr val="0E0E0E"/>
                </a:solidFill>
                <a:effectLst/>
                <a:latin typeface="Helvetica" pitchFamily="2" charset="0"/>
              </a:rPr>
              <a:t>The resulting </a:t>
            </a:r>
            <a:r>
              <a:rPr lang="en-US" sz="1400" b="1" dirty="0">
                <a:solidFill>
                  <a:srgbClr val="0E0E0E"/>
                </a:solidFill>
                <a:effectLst/>
                <a:latin typeface="Helvetica" pitchFamily="2" charset="0"/>
              </a:rPr>
              <a:t>Power Spectral Density (PSD)</a:t>
            </a:r>
            <a:r>
              <a:rPr lang="en-US" sz="1400" dirty="0">
                <a:solidFill>
                  <a:srgbClr val="0E0E0E"/>
                </a:solidFill>
                <a:effectLst/>
                <a:latin typeface="Helvetica" pitchFamily="2" charset="0"/>
              </a:rPr>
              <a:t> reveals how signal power is distributed, allowing calculation of </a:t>
            </a:r>
            <a:r>
              <a:rPr lang="en-US" sz="1400" b="1" dirty="0">
                <a:solidFill>
                  <a:srgbClr val="0E0E0E"/>
                </a:solidFill>
                <a:effectLst/>
                <a:latin typeface="Helvetica" pitchFamily="2" charset="0"/>
              </a:rPr>
              <a:t>HRV metrics</a:t>
            </a:r>
            <a:r>
              <a:rPr lang="en-US" sz="1400" dirty="0">
                <a:solidFill>
                  <a:srgbClr val="0E0E0E"/>
                </a:solidFill>
                <a:effectLst/>
                <a:latin typeface="Helvetica" pitchFamily="2" charset="0"/>
              </a:rPr>
              <a:t> to assess autonomic heart rate regulation.</a:t>
            </a:r>
          </a:p>
          <a:p>
            <a:endParaRPr lang="en-US" sz="1400" dirty="0">
              <a:latin typeface="Helvetica" pitchFamily="2" charset="0"/>
            </a:endParaRPr>
          </a:p>
        </p:txBody>
      </p:sp>
      <p:sp>
        <p:nvSpPr>
          <p:cNvPr id="3" name="TextBox 2">
            <a:extLst>
              <a:ext uri="{FF2B5EF4-FFF2-40B4-BE49-F238E27FC236}">
                <a16:creationId xmlns:a16="http://schemas.microsoft.com/office/drawing/2014/main" id="{10F2D818-8B06-A3E4-95AB-F1DB6B2D7201}"/>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spTree>
    <p:extLst>
      <p:ext uri="{BB962C8B-B14F-4D97-AF65-F5344CB8AC3E}">
        <p14:creationId xmlns:p14="http://schemas.microsoft.com/office/powerpoint/2010/main" val="381298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DB745-6419-715B-CD79-194710F1E31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479378FD-D259-48B6-693C-2D2BF8E02E3D}"/>
              </a:ext>
            </a:extLst>
          </p:cNvPr>
          <p:cNvSpPr/>
          <p:nvPr/>
        </p:nvSpPr>
        <p:spPr>
          <a:xfrm>
            <a:off x="0" y="0"/>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Helvetica" pitchFamily="2" charset="0"/>
              </a:rPr>
              <a:t>Frequency Analysis for HRV Metrics</a:t>
            </a:r>
            <a:endParaRPr lang="en-US" sz="2400" dirty="0">
              <a:solidFill>
                <a:schemeClr val="bg1"/>
              </a:solidFill>
              <a:effectLst/>
              <a:latin typeface="Helvetica" pitchFamily="2" charset="0"/>
            </a:endParaRPr>
          </a:p>
        </p:txBody>
      </p:sp>
      <p:sp>
        <p:nvSpPr>
          <p:cNvPr id="4" name="Rectangle 3">
            <a:extLst>
              <a:ext uri="{FF2B5EF4-FFF2-40B4-BE49-F238E27FC236}">
                <a16:creationId xmlns:a16="http://schemas.microsoft.com/office/drawing/2014/main" id="{8B278A8D-6D91-68CA-802A-81865203F170}"/>
              </a:ext>
            </a:extLst>
          </p:cNvPr>
          <p:cNvSpPr/>
          <p:nvPr/>
        </p:nvSpPr>
        <p:spPr>
          <a:xfrm>
            <a:off x="0" y="5936343"/>
            <a:ext cx="12192000" cy="921657"/>
          </a:xfrm>
          <a:prstGeom prst="rect">
            <a:avLst/>
          </a:prstGeom>
          <a:solidFill>
            <a:srgbClr val="061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E2FA186-7EBE-2A87-26F7-821DC363100B}"/>
              </a:ext>
            </a:extLst>
          </p:cNvPr>
          <p:cNvPicPr>
            <a:picLocks noChangeAspect="1"/>
          </p:cNvPicPr>
          <p:nvPr/>
        </p:nvPicPr>
        <p:blipFill>
          <a:blip r:embed="rId3"/>
          <a:srcRect l="16129" t="10715" r="19936" b="15790"/>
          <a:stretch/>
        </p:blipFill>
        <p:spPr>
          <a:xfrm>
            <a:off x="0" y="5942086"/>
            <a:ext cx="1407590" cy="910170"/>
          </a:xfrm>
          <a:prstGeom prst="rect">
            <a:avLst/>
          </a:prstGeom>
        </p:spPr>
      </p:pic>
      <p:sp>
        <p:nvSpPr>
          <p:cNvPr id="8" name="TextBox 7">
            <a:extLst>
              <a:ext uri="{FF2B5EF4-FFF2-40B4-BE49-F238E27FC236}">
                <a16:creationId xmlns:a16="http://schemas.microsoft.com/office/drawing/2014/main" id="{DFB256B9-7C9B-F58A-B73C-0F1180216718}"/>
              </a:ext>
            </a:extLst>
          </p:cNvPr>
          <p:cNvSpPr txBox="1"/>
          <p:nvPr/>
        </p:nvSpPr>
        <p:spPr>
          <a:xfrm>
            <a:off x="9307773" y="6048972"/>
            <a:ext cx="2780151" cy="707886"/>
          </a:xfrm>
          <a:prstGeom prst="rect">
            <a:avLst/>
          </a:prstGeom>
          <a:noFill/>
        </p:spPr>
        <p:txBody>
          <a:bodyPr wrap="square" rtlCol="0">
            <a:spAutoFit/>
          </a:bodyPr>
          <a:lstStyle/>
          <a:p>
            <a:pPr algn="r"/>
            <a:r>
              <a:rPr lang="en-US" sz="1600" b="1" dirty="0">
                <a:solidFill>
                  <a:schemeClr val="bg1"/>
                </a:solidFill>
                <a:latin typeface="Helvetica" pitchFamily="2" charset="0"/>
              </a:rPr>
              <a:t>Alice ALBRECHT</a:t>
            </a:r>
          </a:p>
          <a:p>
            <a:pPr algn="r"/>
            <a:r>
              <a:rPr lang="en-US" sz="1200" b="1" dirty="0">
                <a:solidFill>
                  <a:schemeClr val="bg1"/>
                </a:solidFill>
                <a:latin typeface="Helvetica" pitchFamily="2" charset="0"/>
              </a:rPr>
              <a:t>Interview for Research Data Analyst</a:t>
            </a:r>
          </a:p>
          <a:p>
            <a:pPr algn="r"/>
            <a:r>
              <a:rPr lang="en-US" sz="1200" b="1" dirty="0">
                <a:solidFill>
                  <a:schemeClr val="bg1"/>
                </a:solidFill>
                <a:effectLst/>
                <a:latin typeface="Helvetica" pitchFamily="2" charset="0"/>
              </a:rPr>
              <a:t>February 4th, 2025</a:t>
            </a:r>
            <a:endParaRPr lang="en-US" sz="1200" b="1" dirty="0">
              <a:solidFill>
                <a:schemeClr val="bg1"/>
              </a:solidFill>
              <a:latin typeface="Helvetica" pitchFamily="2" charset="0"/>
            </a:endParaRPr>
          </a:p>
        </p:txBody>
      </p:sp>
      <p:pic>
        <p:nvPicPr>
          <p:cNvPr id="10" name="Picture 9" descr="A logo with text on it&#10;&#10;AI-generated content may be incorrect.">
            <a:extLst>
              <a:ext uri="{FF2B5EF4-FFF2-40B4-BE49-F238E27FC236}">
                <a16:creationId xmlns:a16="http://schemas.microsoft.com/office/drawing/2014/main" id="{C0F19A75-624F-B4F3-5D16-A83F8B3FCFE8}"/>
              </a:ext>
            </a:extLst>
          </p:cNvPr>
          <p:cNvPicPr>
            <a:picLocks noChangeAspect="1"/>
          </p:cNvPicPr>
          <p:nvPr/>
        </p:nvPicPr>
        <p:blipFill>
          <a:blip r:embed="rId4"/>
          <a:srcRect l="35131" t="-683" r="37573" b="34263"/>
          <a:stretch/>
        </p:blipFill>
        <p:spPr>
          <a:xfrm>
            <a:off x="1407590" y="5947830"/>
            <a:ext cx="837676" cy="910170"/>
          </a:xfrm>
          <a:prstGeom prst="rect">
            <a:avLst/>
          </a:prstGeom>
        </p:spPr>
      </p:pic>
      <p:sp>
        <p:nvSpPr>
          <p:cNvPr id="2" name="Rounded Rectangle 1">
            <a:extLst>
              <a:ext uri="{FF2B5EF4-FFF2-40B4-BE49-F238E27FC236}">
                <a16:creationId xmlns:a16="http://schemas.microsoft.com/office/drawing/2014/main" id="{3E28480B-0274-6400-56D1-A2A1374E3A6F}"/>
              </a:ext>
            </a:extLst>
          </p:cNvPr>
          <p:cNvSpPr/>
          <p:nvPr/>
        </p:nvSpPr>
        <p:spPr>
          <a:xfrm>
            <a:off x="2806822" y="1611907"/>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1200" dirty="0">
                <a:solidFill>
                  <a:srgbClr val="E0852C"/>
                </a:solidFill>
                <a:effectLst/>
                <a:latin typeface="Helvetica" pitchFamily="2" charset="0"/>
              </a:rPr>
              <a:t> </a:t>
            </a:r>
            <a:r>
              <a:rPr lang="en-US" sz="1200" b="1" dirty="0">
                <a:solidFill>
                  <a:srgbClr val="BB4002"/>
                </a:solidFill>
                <a:effectLst/>
                <a:latin typeface="Helvetica" pitchFamily="2" charset="0"/>
              </a:rPr>
              <a:t>ULF (Ultra-Low Frequency, &lt;0.003 Hz)</a:t>
            </a:r>
            <a:br>
              <a:rPr lang="en-US" sz="1200" b="1" dirty="0">
                <a:solidFill>
                  <a:schemeClr val="bg1"/>
                </a:solidFill>
                <a:effectLst/>
                <a:latin typeface="Helvetica" pitchFamily="2" charset="0"/>
              </a:rPr>
            </a:br>
            <a:r>
              <a:rPr lang="en-US" sz="1200" dirty="0">
                <a:solidFill>
                  <a:schemeClr val="bg1"/>
                </a:solidFill>
                <a:effectLst/>
                <a:latin typeface="Helvetica" pitchFamily="2" charset="0"/>
              </a:rPr>
              <a:t>Very slow HRV changes, linked to long-term </a:t>
            </a:r>
            <a:r>
              <a:rPr lang="en-US" sz="1200" b="1" dirty="0">
                <a:solidFill>
                  <a:schemeClr val="bg1"/>
                </a:solidFill>
                <a:effectLst/>
                <a:latin typeface="Helvetica" pitchFamily="2" charset="0"/>
              </a:rPr>
              <a:t>circadian and metabolic regulation</a:t>
            </a:r>
            <a:r>
              <a:rPr lang="en-US" sz="1200" dirty="0">
                <a:solidFill>
                  <a:schemeClr val="bg1"/>
                </a:solidFill>
                <a:effectLst/>
                <a:latin typeface="Helvetica" pitchFamily="2" charset="0"/>
              </a:rPr>
              <a:t>.</a:t>
            </a:r>
          </a:p>
        </p:txBody>
      </p:sp>
      <p:sp>
        <p:nvSpPr>
          <p:cNvPr id="3" name="Rounded Rectangle 2">
            <a:extLst>
              <a:ext uri="{FF2B5EF4-FFF2-40B4-BE49-F238E27FC236}">
                <a16:creationId xmlns:a16="http://schemas.microsoft.com/office/drawing/2014/main" id="{C907DC26-4CFC-B662-CECF-70B641DCC2B7}"/>
              </a:ext>
            </a:extLst>
          </p:cNvPr>
          <p:cNvSpPr/>
          <p:nvPr/>
        </p:nvSpPr>
        <p:spPr>
          <a:xfrm>
            <a:off x="2806822" y="2802410"/>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BB4002"/>
                </a:solidFill>
                <a:effectLst/>
                <a:latin typeface="Helvetica" pitchFamily="2" charset="0"/>
              </a:rPr>
              <a:t>VLF (Very-Low Frequency, 0.003–0.04 Hz)</a:t>
            </a:r>
            <a:br>
              <a:rPr lang="en-US" sz="1200" b="1" dirty="0">
                <a:solidFill>
                  <a:srgbClr val="BB4002"/>
                </a:solidFill>
                <a:effectLst/>
                <a:latin typeface="Helvetica" pitchFamily="2" charset="0"/>
              </a:rPr>
            </a:br>
            <a:r>
              <a:rPr lang="en-US" sz="1200" dirty="0">
                <a:solidFill>
                  <a:schemeClr val="bg1"/>
                </a:solidFill>
                <a:effectLst/>
                <a:latin typeface="Helvetica" pitchFamily="2" charset="0"/>
              </a:rPr>
              <a:t>Associated with </a:t>
            </a:r>
            <a:r>
              <a:rPr lang="en-US" sz="1200" b="1" dirty="0">
                <a:solidFill>
                  <a:schemeClr val="bg1"/>
                </a:solidFill>
                <a:effectLst/>
                <a:latin typeface="Helvetica" pitchFamily="2" charset="0"/>
              </a:rPr>
              <a:t>thermoregulation, hormonal activity, and vagal tone</a:t>
            </a:r>
            <a:r>
              <a:rPr lang="en-US" sz="1200" dirty="0">
                <a:solidFill>
                  <a:schemeClr val="bg1"/>
                </a:solidFill>
                <a:effectLst/>
                <a:latin typeface="Helvetica" pitchFamily="2" charset="0"/>
              </a:rPr>
              <a:t>.</a:t>
            </a:r>
          </a:p>
        </p:txBody>
      </p:sp>
      <p:sp>
        <p:nvSpPr>
          <p:cNvPr id="7" name="Rounded Rectangle 6">
            <a:extLst>
              <a:ext uri="{FF2B5EF4-FFF2-40B4-BE49-F238E27FC236}">
                <a16:creationId xmlns:a16="http://schemas.microsoft.com/office/drawing/2014/main" id="{EACAA1C8-7438-7FF5-5BD1-FD10572DC1C4}"/>
              </a:ext>
            </a:extLst>
          </p:cNvPr>
          <p:cNvSpPr/>
          <p:nvPr/>
        </p:nvSpPr>
        <p:spPr>
          <a:xfrm>
            <a:off x="2806822" y="4004919"/>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BB4002"/>
                </a:solidFill>
                <a:effectLst/>
                <a:latin typeface="Helvetica" pitchFamily="2" charset="0"/>
              </a:rPr>
              <a:t>LF (Low Frequency, 0.04–0.15 Hz)</a:t>
            </a:r>
            <a:br>
              <a:rPr lang="en-US" sz="1200" b="1" dirty="0">
                <a:solidFill>
                  <a:srgbClr val="BB4002"/>
                </a:solidFill>
                <a:effectLst/>
                <a:latin typeface="Helvetica" pitchFamily="2" charset="0"/>
              </a:rPr>
            </a:br>
            <a:r>
              <a:rPr lang="en-US" sz="1200" dirty="0">
                <a:solidFill>
                  <a:schemeClr val="bg1"/>
                </a:solidFill>
                <a:effectLst/>
                <a:latin typeface="Helvetica" pitchFamily="2" charset="0"/>
              </a:rPr>
              <a:t>Reflects a mix of </a:t>
            </a:r>
            <a:r>
              <a:rPr lang="en-US" sz="1200" b="1" dirty="0">
                <a:solidFill>
                  <a:schemeClr val="bg1"/>
                </a:solidFill>
                <a:effectLst/>
                <a:latin typeface="Helvetica" pitchFamily="2" charset="0"/>
              </a:rPr>
              <a:t>sympathetic and parasympathetic activity</a:t>
            </a:r>
            <a:r>
              <a:rPr lang="en-US" sz="1200" dirty="0">
                <a:solidFill>
                  <a:schemeClr val="bg1"/>
                </a:solidFill>
                <a:effectLst/>
                <a:latin typeface="Helvetica" pitchFamily="2" charset="0"/>
              </a:rPr>
              <a:t>; often linked to blood pressure regulation.</a:t>
            </a:r>
          </a:p>
        </p:txBody>
      </p:sp>
      <p:sp>
        <p:nvSpPr>
          <p:cNvPr id="9" name="Rounded Rectangle 8">
            <a:extLst>
              <a:ext uri="{FF2B5EF4-FFF2-40B4-BE49-F238E27FC236}">
                <a16:creationId xmlns:a16="http://schemas.microsoft.com/office/drawing/2014/main" id="{2B4301F6-00C0-F87F-858B-68200B452AA8}"/>
              </a:ext>
            </a:extLst>
          </p:cNvPr>
          <p:cNvSpPr/>
          <p:nvPr/>
        </p:nvSpPr>
        <p:spPr>
          <a:xfrm>
            <a:off x="6198243" y="4004919"/>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BB4002"/>
                </a:solidFill>
                <a:effectLst/>
                <a:latin typeface="Helvetica" pitchFamily="2" charset="0"/>
              </a:rPr>
              <a:t>LF/HF Ratio</a:t>
            </a:r>
            <a:br>
              <a:rPr lang="en-US" sz="1200" b="1" dirty="0">
                <a:solidFill>
                  <a:schemeClr val="bg1"/>
                </a:solidFill>
                <a:effectLst/>
                <a:latin typeface="Helvetica" pitchFamily="2" charset="0"/>
              </a:rPr>
            </a:br>
            <a:r>
              <a:rPr lang="en-US" sz="1200" dirty="0">
                <a:solidFill>
                  <a:schemeClr val="bg1"/>
                </a:solidFill>
                <a:effectLst/>
                <a:latin typeface="Helvetica" pitchFamily="2" charset="0"/>
              </a:rPr>
              <a:t>Balance between sympathetic and parasympathetic activity, used as indicator of autonomic nervous system modulation.</a:t>
            </a:r>
          </a:p>
        </p:txBody>
      </p:sp>
      <p:sp>
        <p:nvSpPr>
          <p:cNvPr id="12" name="Rounded Rectangle 11">
            <a:extLst>
              <a:ext uri="{FF2B5EF4-FFF2-40B4-BE49-F238E27FC236}">
                <a16:creationId xmlns:a16="http://schemas.microsoft.com/office/drawing/2014/main" id="{D8B345DF-4F8C-2A66-5F99-677C79941D3C}"/>
              </a:ext>
            </a:extLst>
          </p:cNvPr>
          <p:cNvSpPr/>
          <p:nvPr/>
        </p:nvSpPr>
        <p:spPr>
          <a:xfrm>
            <a:off x="6198243" y="1611907"/>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BB4002"/>
                </a:solidFill>
                <a:effectLst/>
                <a:latin typeface="Helvetica" pitchFamily="2" charset="0"/>
              </a:rPr>
              <a:t>HF (High Frequency, 0.15–0.4 Hz)</a:t>
            </a:r>
            <a:br>
              <a:rPr lang="en-US" sz="1200" b="1" dirty="0">
                <a:solidFill>
                  <a:srgbClr val="BB4002"/>
                </a:solidFill>
                <a:effectLst/>
                <a:latin typeface="Helvetica" pitchFamily="2" charset="0"/>
              </a:rPr>
            </a:br>
            <a:r>
              <a:rPr lang="en-US" sz="1200" b="1" dirty="0">
                <a:solidFill>
                  <a:schemeClr val="bg1"/>
                </a:solidFill>
                <a:effectLst/>
                <a:latin typeface="Helvetica" pitchFamily="2" charset="0"/>
              </a:rPr>
              <a:t>R</a:t>
            </a:r>
            <a:r>
              <a:rPr lang="en-US" sz="1200" dirty="0">
                <a:solidFill>
                  <a:schemeClr val="bg1"/>
                </a:solidFill>
                <a:effectLst/>
                <a:latin typeface="Helvetica" pitchFamily="2" charset="0"/>
              </a:rPr>
              <a:t>epresents </a:t>
            </a:r>
            <a:r>
              <a:rPr lang="en-US" sz="1200" b="1" dirty="0">
                <a:solidFill>
                  <a:schemeClr val="bg1"/>
                </a:solidFill>
                <a:effectLst/>
                <a:latin typeface="Helvetica" pitchFamily="2" charset="0"/>
              </a:rPr>
              <a:t>parasympathetic (vagal) activity</a:t>
            </a:r>
            <a:r>
              <a:rPr lang="en-US" sz="1200" dirty="0">
                <a:solidFill>
                  <a:schemeClr val="bg1"/>
                </a:solidFill>
                <a:effectLst/>
                <a:latin typeface="Helvetica" pitchFamily="2" charset="0"/>
              </a:rPr>
              <a:t>, closely tied to breathing rate.</a:t>
            </a:r>
          </a:p>
        </p:txBody>
      </p:sp>
      <p:sp>
        <p:nvSpPr>
          <p:cNvPr id="13" name="Rounded Rectangle 12">
            <a:extLst>
              <a:ext uri="{FF2B5EF4-FFF2-40B4-BE49-F238E27FC236}">
                <a16:creationId xmlns:a16="http://schemas.microsoft.com/office/drawing/2014/main" id="{6B1DF621-79F1-1C55-3C6E-9AD1255A2D57}"/>
              </a:ext>
            </a:extLst>
          </p:cNvPr>
          <p:cNvSpPr/>
          <p:nvPr/>
        </p:nvSpPr>
        <p:spPr>
          <a:xfrm>
            <a:off x="6198243" y="2802410"/>
            <a:ext cx="3281693" cy="1087001"/>
          </a:xfrm>
          <a:prstGeom prst="roundRect">
            <a:avLst/>
          </a:prstGeom>
          <a:solidFill>
            <a:srgbClr val="061F49"/>
          </a:solidFill>
          <a:ln w="25400">
            <a:solidFill>
              <a:srgbClr val="061F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BB4002"/>
                </a:solidFill>
                <a:effectLst/>
                <a:latin typeface="Helvetica" pitchFamily="2" charset="0"/>
              </a:rPr>
              <a:t>VHF (Very-High Frequency, &gt;0.4 Hz)</a:t>
            </a:r>
            <a:br>
              <a:rPr lang="en-US" sz="1200" b="1" dirty="0">
                <a:solidFill>
                  <a:srgbClr val="BB4002"/>
                </a:solidFill>
                <a:effectLst/>
                <a:latin typeface="Helvetica" pitchFamily="2" charset="0"/>
              </a:rPr>
            </a:br>
            <a:r>
              <a:rPr lang="en-US" sz="1200" dirty="0">
                <a:solidFill>
                  <a:schemeClr val="bg1"/>
                </a:solidFill>
                <a:effectLst/>
                <a:latin typeface="Helvetica" pitchFamily="2" charset="0"/>
              </a:rPr>
              <a:t>Less commonly analyzed, potentially related to </a:t>
            </a:r>
            <a:r>
              <a:rPr lang="en-US" sz="1200" b="1" dirty="0">
                <a:solidFill>
                  <a:schemeClr val="bg1"/>
                </a:solidFill>
                <a:effectLst/>
                <a:latin typeface="Helvetica" pitchFamily="2" charset="0"/>
              </a:rPr>
              <a:t>mechanical cardiac processes</a:t>
            </a:r>
            <a:r>
              <a:rPr lang="en-US" sz="1200" dirty="0">
                <a:solidFill>
                  <a:schemeClr val="bg1"/>
                </a:solidFill>
                <a:effectLst/>
                <a:latin typeface="Helvetica" pitchFamily="2" charset="0"/>
              </a:rPr>
              <a:t>.</a:t>
            </a:r>
          </a:p>
        </p:txBody>
      </p:sp>
      <p:sp>
        <p:nvSpPr>
          <p:cNvPr id="25" name="TextBox 24">
            <a:extLst>
              <a:ext uri="{FF2B5EF4-FFF2-40B4-BE49-F238E27FC236}">
                <a16:creationId xmlns:a16="http://schemas.microsoft.com/office/drawing/2014/main" id="{643239E9-A689-374D-C4FB-2CFF4C9D463F}"/>
              </a:ext>
            </a:extLst>
          </p:cNvPr>
          <p:cNvSpPr txBox="1"/>
          <p:nvPr/>
        </p:nvSpPr>
        <p:spPr>
          <a:xfrm>
            <a:off x="-166255" y="229995"/>
            <a:ext cx="1407590" cy="461665"/>
          </a:xfrm>
          <a:prstGeom prst="rect">
            <a:avLst/>
          </a:prstGeom>
          <a:noFill/>
        </p:spPr>
        <p:txBody>
          <a:bodyPr wrap="square">
            <a:spAutoFit/>
          </a:bodyPr>
          <a:lstStyle/>
          <a:p>
            <a:pPr algn="r"/>
            <a:r>
              <a:rPr lang="en-US" sz="2400" b="1" dirty="0">
                <a:solidFill>
                  <a:srgbClr val="BB4002"/>
                </a:solidFill>
                <a:effectLst/>
                <a:latin typeface="Helvetica" pitchFamily="2" charset="0"/>
              </a:rPr>
              <a:t>Task 1</a:t>
            </a:r>
            <a:endParaRPr lang="en-US" sz="2400" dirty="0">
              <a:solidFill>
                <a:srgbClr val="BB4002"/>
              </a:solidFill>
            </a:endParaRPr>
          </a:p>
        </p:txBody>
      </p:sp>
    </p:spTree>
    <p:extLst>
      <p:ext uri="{BB962C8B-B14F-4D97-AF65-F5344CB8AC3E}">
        <p14:creationId xmlns:p14="http://schemas.microsoft.com/office/powerpoint/2010/main" val="426427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1115</TotalTime>
  <Words>3171</Words>
  <Application>Microsoft Macintosh PowerPoint</Application>
  <PresentationFormat>Widescreen</PresentationFormat>
  <Paragraphs>374</Paragraphs>
  <Slides>27</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.AppleSystemUIFont</vt:lpstr>
      <vt:lpstr>Aptos</vt:lpstr>
      <vt:lpstr>Aptos Display</vt:lpstr>
      <vt:lpstr>Arial</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Alice Albrecht</dc:creator>
  <cp:lastModifiedBy>Alice Albrecht</cp:lastModifiedBy>
  <cp:revision>59</cp:revision>
  <dcterms:created xsi:type="dcterms:W3CDTF">2025-02-04T00:25:28Z</dcterms:created>
  <dcterms:modified xsi:type="dcterms:W3CDTF">2025-02-04T20:01:15Z</dcterms:modified>
</cp:coreProperties>
</file>