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41" r:id="rId6"/>
    <p:sldId id="348" r:id="rId7"/>
    <p:sldId id="349" r:id="rId8"/>
    <p:sldId id="350" r:id="rId9"/>
    <p:sldId id="342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4636F07-0AC9-4F79-B905-B52056AAEFCC}" type="datetime1">
              <a:rPr lang="es-ES" smtClean="0"/>
              <a:t>09/12/2024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563E-BCB2-465B-8A3C-AC86CE64F6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0B6BFF3-16C2-4E56-BBD0-DD214C59E8A5}" type="datetime1">
              <a:rPr lang="es-ES" smtClean="0"/>
              <a:t>09/12/2024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B990660-4B7D-4C11-96DB-B19FFA8CA9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479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095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es-ES" sz="4000" b="1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es-ES" sz="2800"/>
            </a:lvl1pPr>
            <a:lvl2pPr marL="457200" indent="0">
              <a:buNone/>
              <a:defRPr lang="es-ES" sz="2400"/>
            </a:lvl2pPr>
            <a:lvl3pPr marL="914400" indent="0">
              <a:buNone/>
              <a:defRPr lang="es-ES" sz="20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75" name="Marcador de tex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2800"/>
            </a:lvl1pPr>
            <a:lvl2pPr marL="457200" indent="0">
              <a:lnSpc>
                <a:spcPts val="2400"/>
              </a:lnSpc>
              <a:buNone/>
              <a:defRPr lang="es-ES" sz="2000"/>
            </a:lvl2pPr>
            <a:lvl3pPr marL="914400" indent="0">
              <a:lnSpc>
                <a:spcPts val="2400"/>
              </a:lnSpc>
              <a:buNone/>
              <a:defRPr lang="es-ES" sz="2000"/>
            </a:lvl3pPr>
            <a:lvl4pPr marL="1371600" indent="0">
              <a:lnSpc>
                <a:spcPts val="2400"/>
              </a:lnSpc>
              <a:buNone/>
              <a:defRPr lang="es-ES" sz="2000"/>
            </a:lvl4pPr>
            <a:lvl5pPr marL="1828800" indent="0">
              <a:lnSpc>
                <a:spcPts val="2400"/>
              </a:lnSpc>
              <a:buNone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  <a:lvl6pPr marL="1600200">
              <a:defRPr lang="es-ES"/>
            </a:lvl6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4" rtl="0"/>
            <a:r>
              <a:rPr lang="es-ES"/>
              <a:t>Cuarto nivel</a:t>
            </a:r>
          </a:p>
          <a:p>
            <a:pPr lvl="5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600"/>
              </a:spcAft>
              <a:defRPr lang="es-ES"/>
            </a:lvl2pPr>
            <a:lvl3pPr>
              <a:spcBef>
                <a:spcPts val="0"/>
              </a:spcBef>
              <a:spcAft>
                <a:spcPts val="600"/>
              </a:spcAft>
              <a:defRPr lang="es-ES"/>
            </a:lvl3pPr>
            <a:lvl4pPr>
              <a:spcBef>
                <a:spcPts val="0"/>
              </a:spcBef>
              <a:spcAft>
                <a:spcPts val="600"/>
              </a:spcAft>
              <a:defRPr lang="es-ES" sz="2000"/>
            </a:lvl4pPr>
            <a:lvl5pPr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Datos sobre la supervivencia en el </a:t>
            </a:r>
            <a:r>
              <a:rPr lang="es-ES" dirty="0" err="1"/>
              <a:t>titanic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Tasa de mortalidad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6551" cy="368776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/>
            <a:r>
              <a:rPr lang="es-ES" b="1" dirty="0"/>
              <a:t>El </a:t>
            </a:r>
            <a:r>
              <a:rPr lang="es-ES" b="1" dirty="0" err="1"/>
              <a:t>Titanic</a:t>
            </a:r>
            <a:r>
              <a:rPr lang="es-ES" b="1" dirty="0"/>
              <a:t> fue un accidente con una alta tasa de mortalidad, </a:t>
            </a:r>
            <a:r>
              <a:rPr lang="es-ES" dirty="0"/>
              <a:t>más del 68% de los pasajeros a bordo del </a:t>
            </a:r>
            <a:r>
              <a:rPr lang="es-ES" dirty="0" err="1"/>
              <a:t>Titanic</a:t>
            </a:r>
            <a:r>
              <a:rPr lang="es-ES" dirty="0"/>
              <a:t> fallecieron en el naufragio.</a:t>
            </a:r>
          </a:p>
          <a:p>
            <a:pPr algn="just"/>
            <a:r>
              <a:rPr lang="es-ES" b="1" dirty="0"/>
              <a:t>Datos</a:t>
            </a:r>
            <a:r>
              <a:rPr lang="es-E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Número total de pasajeros: 2,224.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Supervivientes: 710 (~32%).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/>
              <a:t>Fallecidos: 1,514 (~68%).</a:t>
            </a:r>
          </a:p>
          <a:p>
            <a:pPr lvl="1" rtl="0"/>
            <a:endParaRPr lang="es-ES" dirty="0"/>
          </a:p>
        </p:txBody>
      </p:sp>
      <p:pic>
        <p:nvPicPr>
          <p:cNvPr id="7" name="Marcador de contenido 6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395DD524-E58D-6D8E-C438-E2240B66956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85698" y="1646615"/>
            <a:ext cx="4750275" cy="4541082"/>
          </a:xfr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5C674F3-61F6-56CF-2E01-B27752A2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“Las mujeres y los niños primero”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679C8306-0FFD-1BE9-EF79-D1E49D4E14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01087" y="1892211"/>
            <a:ext cx="5106708" cy="4049892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692888A-A3E9-79E1-D97D-2CACABA6756F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6000" y="3593991"/>
            <a:ext cx="55168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D47328-97DF-1509-7F59-33531C50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C21B41-4B50-2136-2097-0FA9768D323C}"/>
              </a:ext>
            </a:extLst>
          </p:cNvPr>
          <p:cNvSpPr txBox="1"/>
          <p:nvPr/>
        </p:nvSpPr>
        <p:spPr>
          <a:xfrm>
            <a:off x="784206" y="2464751"/>
            <a:ext cx="478927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tasa de supervivencia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fue significativamente</a:t>
            </a:r>
            <a:r>
              <a:rPr lang="es-ES" altLang="es-ES" sz="2000" dirty="0"/>
              <a:t>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más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 </a:t>
            </a: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mujeres y niños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lo que refuerza esta norma social.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Mujeres supervivientes: 74%.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Niños supervivientes: 58%.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Hombres supervivientes: 20%.</a:t>
            </a:r>
          </a:p>
        </p:txBody>
      </p:sp>
    </p:spTree>
    <p:extLst>
      <p:ext uri="{BB962C8B-B14F-4D97-AF65-F5344CB8AC3E}">
        <p14:creationId xmlns:p14="http://schemas.microsoft.com/office/powerpoint/2010/main" val="83505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BA990AA-017C-E976-EC1B-E0CCD7CD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Tasa de </a:t>
            </a:r>
            <a:r>
              <a:rPr lang="en-US" dirty="0" err="1"/>
              <a:t>supervivencia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B3EE812-8206-C873-AC40-405E590BD8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1352" y="1975304"/>
            <a:ext cx="5085104" cy="4029946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B2D2AB9-30D9-84DE-EF85-20C2CB71C1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44910" y="2414343"/>
            <a:ext cx="4653328" cy="3151868"/>
          </a:xfrm>
        </p:spPr>
        <p:txBody>
          <a:bodyPr/>
          <a:lstStyle/>
          <a:p>
            <a:pPr algn="just"/>
            <a:r>
              <a:rPr lang="en-US" dirty="0"/>
              <a:t>La </a:t>
            </a:r>
            <a:r>
              <a:rPr lang="en-US" b="1" dirty="0" err="1"/>
              <a:t>clase</a:t>
            </a:r>
            <a:r>
              <a:rPr lang="en-US" b="1" dirty="0"/>
              <a:t> social </a:t>
            </a:r>
            <a:r>
              <a:rPr lang="en-US" dirty="0" err="1"/>
              <a:t>en</a:t>
            </a:r>
            <a:r>
              <a:rPr lang="en-US" dirty="0"/>
              <a:t> la que se </a:t>
            </a:r>
            <a:r>
              <a:rPr lang="en-US" dirty="0" err="1"/>
              <a:t>viajaba</a:t>
            </a:r>
            <a:r>
              <a:rPr lang="en-US" dirty="0"/>
              <a:t> </a:t>
            </a:r>
            <a:r>
              <a:rPr lang="en-US" dirty="0" err="1"/>
              <a:t>tuvo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influencia</a:t>
            </a:r>
            <a:r>
              <a:rPr lang="en-US" b="1" dirty="0"/>
              <a:t> </a:t>
            </a:r>
            <a:r>
              <a:rPr lang="en-US" b="1" dirty="0" err="1"/>
              <a:t>significativa</a:t>
            </a:r>
            <a:r>
              <a:rPr lang="en-US" b="1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posibilidades</a:t>
            </a:r>
            <a:r>
              <a:rPr lang="en-US" dirty="0"/>
              <a:t> de </a:t>
            </a:r>
            <a:r>
              <a:rPr lang="en-US" b="1" dirty="0" err="1"/>
              <a:t>supervivencia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Supervivencia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: 62%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 Segunda </a:t>
            </a:r>
            <a:r>
              <a:rPr lang="en-US" dirty="0" err="1"/>
              <a:t>clase</a:t>
            </a:r>
            <a:r>
              <a:rPr lang="en-US" dirty="0"/>
              <a:t>: 47%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En 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: 24%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685D8C-FE48-3E4E-F6D1-4A421FCB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4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BD950-BEC7-10FF-A667-D0EDF9EC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de supervivencia entre mujeres y niños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DB3BD-073B-9420-B861-53EB94F83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La </a:t>
            </a:r>
            <a:r>
              <a:rPr lang="es-ES" b="1" dirty="0"/>
              <a:t>tasa de supervivencia </a:t>
            </a:r>
            <a:r>
              <a:rPr lang="es-ES" dirty="0"/>
              <a:t>entre niños y mujeres vario drásticamente dependiendo de la clase en la que viajasen.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Mujeres en primera clase: 97% supervivencia.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Mujeres en tercera clase: 46% supervivencia.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Niños en primera clase: 83% supervivencia.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Niños en tercera clase: 34% supervivencia.</a:t>
            </a:r>
          </a:p>
        </p:txBody>
      </p:sp>
      <p:pic>
        <p:nvPicPr>
          <p:cNvPr id="7" name="Marcador de contenido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EE94738-2AC0-1C61-BCFC-B24328D45B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92210" y="2027238"/>
            <a:ext cx="6035018" cy="3902075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F3FB08-A23E-B74F-1E84-3A80B158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62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Influencia del puerto de embarque</a:t>
            </a: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B93A5CB-7FD3-8A1B-5991-134774144F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/>
        </p:blipFill>
        <p:spPr>
          <a:xfrm>
            <a:off x="437605" y="1618942"/>
            <a:ext cx="5799910" cy="4596430"/>
          </a:xfrm>
          <a:noFill/>
        </p:spPr>
      </p:pic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4CEB623-58F2-B0C5-72D1-51D288F8D5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8629" y="2073275"/>
            <a:ext cx="4484914" cy="39247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 Puerto de </a:t>
            </a:r>
            <a:r>
              <a:rPr lang="en-US" dirty="0" err="1"/>
              <a:t>embarque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con las </a:t>
            </a:r>
            <a:r>
              <a:rPr lang="en-US" dirty="0" err="1"/>
              <a:t>diferencias</a:t>
            </a:r>
            <a:r>
              <a:rPr lang="en-US" dirty="0"/>
              <a:t> de </a:t>
            </a:r>
            <a:r>
              <a:rPr lang="en-US" dirty="0" err="1"/>
              <a:t>supervivencia</a:t>
            </a:r>
            <a:r>
              <a:rPr lang="en-US" dirty="0"/>
              <a:t>, </a:t>
            </a:r>
            <a:r>
              <a:rPr lang="en-US" dirty="0" err="1"/>
              <a:t>probablemente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pasajeros</a:t>
            </a:r>
            <a:r>
              <a:rPr lang="en-US" dirty="0"/>
              <a:t> </a:t>
            </a:r>
            <a:r>
              <a:rPr lang="en-US" dirty="0" err="1"/>
              <a:t>embarcados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Southampton: 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33% de </a:t>
            </a:r>
            <a:r>
              <a:rPr lang="en-US" dirty="0" err="1"/>
              <a:t>supervivencia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Queenstown: 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</a:t>
            </a:r>
            <a:r>
              <a:rPr lang="en-US" dirty="0" err="1"/>
              <a:t>supervivencia</a:t>
            </a:r>
            <a:r>
              <a:rPr lang="en-US" dirty="0"/>
              <a:t> 39%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Cherburgo</a:t>
            </a:r>
            <a:r>
              <a:rPr lang="en-US" dirty="0"/>
              <a:t>: 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, 55% </a:t>
            </a:r>
            <a:r>
              <a:rPr lang="en-US" dirty="0" err="1"/>
              <a:t>supervivencia</a:t>
            </a:r>
            <a:r>
              <a:rPr lang="en-US" dirty="0"/>
              <a:t>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2_TF16411248_Win32" id="{907FDA46-549C-456B-8420-E867E62B2FE6}" vid="{41853330-4B42-4EFA-9F1D-FE1C2158CE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{02542B37-6F8E-494A-9D46-0B5E626D3E6E}tf16411248_win32</Template>
  <TotalTime>56</TotalTime>
  <Words>276</Words>
  <Application>Microsoft Office PowerPoint</Application>
  <PresentationFormat>Panorámica</PresentationFormat>
  <Paragraphs>37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Posterama</vt:lpstr>
      <vt:lpstr>Personalizar</vt:lpstr>
      <vt:lpstr>Datos sobre la supervivencia en el titanic</vt:lpstr>
      <vt:lpstr>Tasa de mortalidad</vt:lpstr>
      <vt:lpstr>“Las mujeres y los niños primero”</vt:lpstr>
      <vt:lpstr>Tasa de supervivencia por clase</vt:lpstr>
      <vt:lpstr>Diferencias de supervivencia entre mujeres y niños</vt:lpstr>
      <vt:lpstr>Influencia del puerto de embarque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Torres Cacheda</dc:creator>
  <cp:lastModifiedBy>Alberto Torres Cacheda</cp:lastModifiedBy>
  <cp:revision>1</cp:revision>
  <dcterms:created xsi:type="dcterms:W3CDTF">2024-12-09T09:03:43Z</dcterms:created>
  <dcterms:modified xsi:type="dcterms:W3CDTF">2024-12-09T09:59:53Z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