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5"/>
  </p:notesMasterIdLst>
  <p:handoutMasterIdLst>
    <p:handoutMasterId r:id="rId26"/>
  </p:handoutMasterIdLst>
  <p:sldIdLst>
    <p:sldId id="289" r:id="rId5"/>
    <p:sldId id="305" r:id="rId6"/>
    <p:sldId id="290" r:id="rId7"/>
    <p:sldId id="301" r:id="rId8"/>
    <p:sldId id="291" r:id="rId9"/>
    <p:sldId id="295" r:id="rId10"/>
    <p:sldId id="296" r:id="rId11"/>
    <p:sldId id="316" r:id="rId12"/>
    <p:sldId id="306" r:id="rId13"/>
    <p:sldId id="312" r:id="rId14"/>
    <p:sldId id="313" r:id="rId15"/>
    <p:sldId id="314" r:id="rId16"/>
    <p:sldId id="292" r:id="rId17"/>
    <p:sldId id="298" r:id="rId18"/>
    <p:sldId id="299" r:id="rId19"/>
    <p:sldId id="300" r:id="rId20"/>
    <p:sldId id="304" r:id="rId21"/>
    <p:sldId id="293" r:id="rId22"/>
    <p:sldId id="294" r:id="rId23"/>
    <p:sldId id="317" r:id="rId2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65" autoAdjust="0"/>
    <p:restoredTop sz="73694" autoAdjust="0"/>
  </p:normalViewPr>
  <p:slideViewPr>
    <p:cSldViewPr snapToGrid="0">
      <p:cViewPr varScale="1">
        <p:scale>
          <a:sx n="46" d="100"/>
          <a:sy n="46" d="100"/>
        </p:scale>
        <p:origin x="1136" y="48"/>
      </p:cViewPr>
      <p:guideLst>
        <p:guide pos="3840"/>
        <p:guide orient="horz" pos="2160"/>
      </p:guideLst>
    </p:cSldViewPr>
  </p:slideViewPr>
  <p:notesTextViewPr>
    <p:cViewPr>
      <p:scale>
        <a:sx n="1" d="1"/>
        <a:sy n="1" d="1"/>
      </p:scale>
      <p:origin x="0" y="-84"/>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7132BC-1532-40D8-88F7-C60FBF40C989}" type="doc">
      <dgm:prSet loTypeId="urn:microsoft.com/office/officeart/2005/8/layout/hierarchy4" loCatId="list" qsTypeId="urn:microsoft.com/office/officeart/2005/8/quickstyle/simple2" qsCatId="simple" csTypeId="urn:microsoft.com/office/officeart/2005/8/colors/accent4_5" csCatId="accent4" phldr="1"/>
      <dgm:spPr/>
      <dgm:t>
        <a:bodyPr/>
        <a:lstStyle/>
        <a:p>
          <a:endParaRPr lang="es-ES"/>
        </a:p>
      </dgm:t>
    </dgm:pt>
    <dgm:pt modelId="{B3151D82-B969-4A75-9851-59B7E60B7289}">
      <dgm:prSet/>
      <dgm:spPr/>
      <dgm:t>
        <a:bodyPr anchor="ctr" anchorCtr="1"/>
        <a:lstStyle/>
        <a:p>
          <a:pPr algn="just"/>
          <a:r>
            <a:rPr lang="es-ES" dirty="0"/>
            <a:t>En Barcelona, la mayoría de alojamientos, son pisos o casas enteras, al igual que en Madrid y Sevilla, con una proporción de estas del 60%, 65% y 70% respectivamente. </a:t>
          </a:r>
        </a:p>
      </dgm:t>
    </dgm:pt>
    <dgm:pt modelId="{7838289D-7507-4174-9CC7-F442D0E2ED33}" type="parTrans" cxnId="{EE97BE8A-A50F-49CB-8050-BF0E45D0677E}">
      <dgm:prSet/>
      <dgm:spPr/>
      <dgm:t>
        <a:bodyPr/>
        <a:lstStyle/>
        <a:p>
          <a:endParaRPr lang="es-ES"/>
        </a:p>
      </dgm:t>
    </dgm:pt>
    <dgm:pt modelId="{776EDA87-AA4A-43FF-894B-75E8B392E79E}" type="sibTrans" cxnId="{EE97BE8A-A50F-49CB-8050-BF0E45D0677E}">
      <dgm:prSet/>
      <dgm:spPr/>
      <dgm:t>
        <a:bodyPr/>
        <a:lstStyle/>
        <a:p>
          <a:endParaRPr lang="es-ES"/>
        </a:p>
      </dgm:t>
    </dgm:pt>
    <dgm:pt modelId="{6BB6DFE3-F005-4239-9A17-7DED7B901767}" type="pres">
      <dgm:prSet presAssocID="{C77132BC-1532-40D8-88F7-C60FBF40C989}" presName="Name0" presStyleCnt="0">
        <dgm:presLayoutVars>
          <dgm:chPref val="1"/>
          <dgm:dir/>
          <dgm:animOne val="branch"/>
          <dgm:animLvl val="lvl"/>
          <dgm:resizeHandles/>
        </dgm:presLayoutVars>
      </dgm:prSet>
      <dgm:spPr/>
    </dgm:pt>
    <dgm:pt modelId="{197CE928-F142-41D9-B923-82F5B47470E1}" type="pres">
      <dgm:prSet presAssocID="{B3151D82-B969-4A75-9851-59B7E60B7289}" presName="vertOne" presStyleCnt="0"/>
      <dgm:spPr/>
    </dgm:pt>
    <dgm:pt modelId="{A569F56E-704E-4608-851C-B8DF9B2FD94F}" type="pres">
      <dgm:prSet presAssocID="{B3151D82-B969-4A75-9851-59B7E60B7289}" presName="txOne" presStyleLbl="node0" presStyleIdx="0" presStyleCnt="1" custLinFactNeighborY="32042">
        <dgm:presLayoutVars>
          <dgm:chPref val="3"/>
        </dgm:presLayoutVars>
      </dgm:prSet>
      <dgm:spPr/>
    </dgm:pt>
    <dgm:pt modelId="{AA707D6C-EE17-4F9C-889E-687199E14E02}" type="pres">
      <dgm:prSet presAssocID="{B3151D82-B969-4A75-9851-59B7E60B7289}" presName="horzOne" presStyleCnt="0"/>
      <dgm:spPr/>
    </dgm:pt>
  </dgm:ptLst>
  <dgm:cxnLst>
    <dgm:cxn modelId="{2646AC32-E613-437C-B2D6-E3BDCAEADC20}" type="presOf" srcId="{B3151D82-B969-4A75-9851-59B7E60B7289}" destId="{A569F56E-704E-4608-851C-B8DF9B2FD94F}" srcOrd="0" destOrd="0" presId="urn:microsoft.com/office/officeart/2005/8/layout/hierarchy4"/>
    <dgm:cxn modelId="{EE97BE8A-A50F-49CB-8050-BF0E45D0677E}" srcId="{C77132BC-1532-40D8-88F7-C60FBF40C989}" destId="{B3151D82-B969-4A75-9851-59B7E60B7289}" srcOrd="0" destOrd="0" parTransId="{7838289D-7507-4174-9CC7-F442D0E2ED33}" sibTransId="{776EDA87-AA4A-43FF-894B-75E8B392E79E}"/>
    <dgm:cxn modelId="{43188ED1-954A-4128-9CB2-D4EEF65B5B28}" type="presOf" srcId="{C77132BC-1532-40D8-88F7-C60FBF40C989}" destId="{6BB6DFE3-F005-4239-9A17-7DED7B901767}" srcOrd="0" destOrd="0" presId="urn:microsoft.com/office/officeart/2005/8/layout/hierarchy4"/>
    <dgm:cxn modelId="{CF97C2AD-E8EB-4A41-9218-968ABDAB2A2C}" type="presParOf" srcId="{6BB6DFE3-F005-4239-9A17-7DED7B901767}" destId="{197CE928-F142-41D9-B923-82F5B47470E1}" srcOrd="0" destOrd="0" presId="urn:microsoft.com/office/officeart/2005/8/layout/hierarchy4"/>
    <dgm:cxn modelId="{AE513DE0-DD7F-4B56-8718-D070BE9955BD}" type="presParOf" srcId="{197CE928-F142-41D9-B923-82F5B47470E1}" destId="{A569F56E-704E-4608-851C-B8DF9B2FD94F}" srcOrd="0" destOrd="0" presId="urn:microsoft.com/office/officeart/2005/8/layout/hierarchy4"/>
    <dgm:cxn modelId="{43B3B17C-7076-42C1-86F7-C3FE116EFF99}" type="presParOf" srcId="{197CE928-F142-41D9-B923-82F5B47470E1}" destId="{AA707D6C-EE17-4F9C-889E-687199E14E02}"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5AA174-C374-4662-8413-A1DC4C3467C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2AF910C4-0C51-47D2-A442-5449CB95BF1B}">
      <dgm:prSet/>
      <dgm:spPr>
        <a:gradFill flip="none" rotWithShape="1">
          <a:gsLst>
            <a:gs pos="0">
              <a:schemeClr val="accent2">
                <a:lumMod val="67000"/>
              </a:schemeClr>
            </a:gs>
            <a:gs pos="48000">
              <a:schemeClr val="accent2">
                <a:lumMod val="97000"/>
                <a:lumOff val="3000"/>
              </a:schemeClr>
            </a:gs>
            <a:gs pos="100000">
              <a:schemeClr val="accent2">
                <a:lumMod val="40000"/>
                <a:lumOff val="60000"/>
              </a:schemeClr>
            </a:gs>
          </a:gsLst>
          <a:lin ang="2700000" scaled="1"/>
          <a:tileRect/>
        </a:gradFill>
      </dgm:spPr>
      <dgm:t>
        <a:bodyPr/>
        <a:lstStyle/>
        <a:p>
          <a:r>
            <a:rPr lang="es-ES" dirty="0"/>
            <a:t>Airbnb ha transformado el mercado de alojamiento, pero también ha contribuido al aumento de precios de alquiler tradicional.</a:t>
          </a:r>
        </a:p>
      </dgm:t>
    </dgm:pt>
    <dgm:pt modelId="{AC19EF17-E86B-4E64-8AFC-1C17E883F92C}" type="parTrans" cxnId="{2F2C0E07-52E3-475B-9F88-9CD3A057EB86}">
      <dgm:prSet/>
      <dgm:spPr/>
      <dgm:t>
        <a:bodyPr/>
        <a:lstStyle/>
        <a:p>
          <a:endParaRPr lang="es-ES"/>
        </a:p>
      </dgm:t>
    </dgm:pt>
    <dgm:pt modelId="{65BE347A-3185-4484-90D2-ED7FA0FA37C1}" type="sibTrans" cxnId="{2F2C0E07-52E3-475B-9F88-9CD3A057EB86}">
      <dgm:prSet/>
      <dgm:spPr/>
      <dgm:t>
        <a:bodyPr/>
        <a:lstStyle/>
        <a:p>
          <a:endParaRPr lang="es-ES"/>
        </a:p>
      </dgm:t>
    </dgm:pt>
    <dgm:pt modelId="{6CCC6A1A-949E-4D13-8882-2B0FC0ED8C21}">
      <dgm:prSet/>
      <dgm:spPr>
        <a:gradFill flip="none" rotWithShape="1">
          <a:gsLst>
            <a:gs pos="0">
              <a:schemeClr val="accent2">
                <a:lumMod val="67000"/>
              </a:schemeClr>
            </a:gs>
            <a:gs pos="48000">
              <a:schemeClr val="accent2">
                <a:lumMod val="97000"/>
                <a:lumOff val="3000"/>
              </a:schemeClr>
            </a:gs>
            <a:gs pos="100000">
              <a:schemeClr val="accent2">
                <a:lumMod val="40000"/>
                <a:lumOff val="60000"/>
              </a:schemeClr>
            </a:gs>
          </a:gsLst>
          <a:lin ang="2700000" scaled="1"/>
          <a:tileRect/>
        </a:gradFill>
      </dgm:spPr>
      <dgm:t>
        <a:bodyPr/>
        <a:lstStyle/>
        <a:p>
          <a:r>
            <a:rPr lang="es-ES" dirty="0"/>
            <a:t>Cada ciudad tiene dinámicas únicas: Barcelona lidera en precios altos, Madrid es más estable y Sevilla es extremadamente estacional.</a:t>
          </a:r>
        </a:p>
      </dgm:t>
    </dgm:pt>
    <dgm:pt modelId="{E2AE9F3B-F583-4E4F-98C5-7FD729C73D9F}" type="parTrans" cxnId="{867DCE59-22C1-44F3-A767-413C512433A2}">
      <dgm:prSet/>
      <dgm:spPr/>
      <dgm:t>
        <a:bodyPr/>
        <a:lstStyle/>
        <a:p>
          <a:endParaRPr lang="es-ES"/>
        </a:p>
      </dgm:t>
    </dgm:pt>
    <dgm:pt modelId="{20ACF7A8-19CF-4B37-B524-E2B7C56FCB28}" type="sibTrans" cxnId="{867DCE59-22C1-44F3-A767-413C512433A2}">
      <dgm:prSet/>
      <dgm:spPr/>
      <dgm:t>
        <a:bodyPr/>
        <a:lstStyle/>
        <a:p>
          <a:endParaRPr lang="es-ES"/>
        </a:p>
      </dgm:t>
    </dgm:pt>
    <dgm:pt modelId="{DE1EE8BD-C695-4D5B-B2D1-CDE2E56AB4AA}">
      <dgm:prSet/>
      <dgm:spPr>
        <a:gradFill flip="none" rotWithShape="1">
          <a:gsLst>
            <a:gs pos="0">
              <a:schemeClr val="accent2">
                <a:lumMod val="67000"/>
              </a:schemeClr>
            </a:gs>
            <a:gs pos="48000">
              <a:schemeClr val="accent2">
                <a:lumMod val="97000"/>
                <a:lumOff val="3000"/>
              </a:schemeClr>
            </a:gs>
            <a:gs pos="100000">
              <a:schemeClr val="accent2">
                <a:lumMod val="40000"/>
                <a:lumOff val="60000"/>
              </a:schemeClr>
            </a:gs>
          </a:gsLst>
          <a:lin ang="2700000" scaled="1"/>
          <a:tileRect/>
        </a:gradFill>
      </dgm:spPr>
      <dgm:t>
        <a:bodyPr/>
        <a:lstStyle/>
        <a:p>
          <a:r>
            <a:rPr lang="es-ES" dirty="0"/>
            <a:t>Los reguladores tienen la oportunidad de equilibrar los beneficios económicos de Airbnb con las necesidades de los residentes locales.</a:t>
          </a:r>
        </a:p>
      </dgm:t>
    </dgm:pt>
    <dgm:pt modelId="{A11B82B6-3264-4918-AB32-27322A538300}" type="parTrans" cxnId="{884E56A0-06DC-4798-8868-46E8FAFC34F6}">
      <dgm:prSet/>
      <dgm:spPr/>
      <dgm:t>
        <a:bodyPr/>
        <a:lstStyle/>
        <a:p>
          <a:endParaRPr lang="es-ES"/>
        </a:p>
      </dgm:t>
    </dgm:pt>
    <dgm:pt modelId="{962040AA-0B9C-489E-ABC8-E9B9AEA4BA36}" type="sibTrans" cxnId="{884E56A0-06DC-4798-8868-46E8FAFC34F6}">
      <dgm:prSet/>
      <dgm:spPr/>
      <dgm:t>
        <a:bodyPr/>
        <a:lstStyle/>
        <a:p>
          <a:endParaRPr lang="es-ES"/>
        </a:p>
      </dgm:t>
    </dgm:pt>
    <dgm:pt modelId="{BA897258-371F-4638-8CBB-2E6B0ACEB3CA}" type="pres">
      <dgm:prSet presAssocID="{FD5AA174-C374-4662-8413-A1DC4C3467CF}" presName="linear" presStyleCnt="0">
        <dgm:presLayoutVars>
          <dgm:animLvl val="lvl"/>
          <dgm:resizeHandles val="exact"/>
        </dgm:presLayoutVars>
      </dgm:prSet>
      <dgm:spPr/>
    </dgm:pt>
    <dgm:pt modelId="{A9CF3DBF-8362-40B6-977F-E17AD4BF5ADD}" type="pres">
      <dgm:prSet presAssocID="{2AF910C4-0C51-47D2-A442-5449CB95BF1B}" presName="parentText" presStyleLbl="node1" presStyleIdx="0" presStyleCnt="3">
        <dgm:presLayoutVars>
          <dgm:chMax val="0"/>
          <dgm:bulletEnabled val="1"/>
        </dgm:presLayoutVars>
      </dgm:prSet>
      <dgm:spPr/>
    </dgm:pt>
    <dgm:pt modelId="{49AA24AA-D17D-4111-A5B9-0ECD2D1D3085}" type="pres">
      <dgm:prSet presAssocID="{65BE347A-3185-4484-90D2-ED7FA0FA37C1}" presName="spacer" presStyleCnt="0"/>
      <dgm:spPr/>
    </dgm:pt>
    <dgm:pt modelId="{3B75B6D0-A5D5-40B7-AF1E-01D75D39EFF9}" type="pres">
      <dgm:prSet presAssocID="{6CCC6A1A-949E-4D13-8882-2B0FC0ED8C21}" presName="parentText" presStyleLbl="node1" presStyleIdx="1" presStyleCnt="3">
        <dgm:presLayoutVars>
          <dgm:chMax val="0"/>
          <dgm:bulletEnabled val="1"/>
        </dgm:presLayoutVars>
      </dgm:prSet>
      <dgm:spPr/>
    </dgm:pt>
    <dgm:pt modelId="{A8F5290E-12E8-4026-AE3A-A05D79DABB94}" type="pres">
      <dgm:prSet presAssocID="{20ACF7A8-19CF-4B37-B524-E2B7C56FCB28}" presName="spacer" presStyleCnt="0"/>
      <dgm:spPr/>
    </dgm:pt>
    <dgm:pt modelId="{B58E9A2D-5C38-45AF-9E9D-DA921AE9E16B}" type="pres">
      <dgm:prSet presAssocID="{DE1EE8BD-C695-4D5B-B2D1-CDE2E56AB4AA}" presName="parentText" presStyleLbl="node1" presStyleIdx="2" presStyleCnt="3">
        <dgm:presLayoutVars>
          <dgm:chMax val="0"/>
          <dgm:bulletEnabled val="1"/>
        </dgm:presLayoutVars>
      </dgm:prSet>
      <dgm:spPr/>
    </dgm:pt>
  </dgm:ptLst>
  <dgm:cxnLst>
    <dgm:cxn modelId="{2F2C0E07-52E3-475B-9F88-9CD3A057EB86}" srcId="{FD5AA174-C374-4662-8413-A1DC4C3467CF}" destId="{2AF910C4-0C51-47D2-A442-5449CB95BF1B}" srcOrd="0" destOrd="0" parTransId="{AC19EF17-E86B-4E64-8AFC-1C17E883F92C}" sibTransId="{65BE347A-3185-4484-90D2-ED7FA0FA37C1}"/>
    <dgm:cxn modelId="{15B6DC14-C1CB-4B47-B2D9-68F91D468387}" type="presOf" srcId="{2AF910C4-0C51-47D2-A442-5449CB95BF1B}" destId="{A9CF3DBF-8362-40B6-977F-E17AD4BF5ADD}" srcOrd="0" destOrd="0" presId="urn:microsoft.com/office/officeart/2005/8/layout/vList2"/>
    <dgm:cxn modelId="{D3376F50-3211-41BC-BB01-434EA8F66D84}" type="presOf" srcId="{FD5AA174-C374-4662-8413-A1DC4C3467CF}" destId="{BA897258-371F-4638-8CBB-2E6B0ACEB3CA}" srcOrd="0" destOrd="0" presId="urn:microsoft.com/office/officeart/2005/8/layout/vList2"/>
    <dgm:cxn modelId="{867DCE59-22C1-44F3-A767-413C512433A2}" srcId="{FD5AA174-C374-4662-8413-A1DC4C3467CF}" destId="{6CCC6A1A-949E-4D13-8882-2B0FC0ED8C21}" srcOrd="1" destOrd="0" parTransId="{E2AE9F3B-F583-4E4F-98C5-7FD729C73D9F}" sibTransId="{20ACF7A8-19CF-4B37-B524-E2B7C56FCB28}"/>
    <dgm:cxn modelId="{D504235A-056D-4032-842E-06B9FF2B7906}" type="presOf" srcId="{DE1EE8BD-C695-4D5B-B2D1-CDE2E56AB4AA}" destId="{B58E9A2D-5C38-45AF-9E9D-DA921AE9E16B}" srcOrd="0" destOrd="0" presId="urn:microsoft.com/office/officeart/2005/8/layout/vList2"/>
    <dgm:cxn modelId="{884E56A0-06DC-4798-8868-46E8FAFC34F6}" srcId="{FD5AA174-C374-4662-8413-A1DC4C3467CF}" destId="{DE1EE8BD-C695-4D5B-B2D1-CDE2E56AB4AA}" srcOrd="2" destOrd="0" parTransId="{A11B82B6-3264-4918-AB32-27322A538300}" sibTransId="{962040AA-0B9C-489E-ABC8-E9B9AEA4BA36}"/>
    <dgm:cxn modelId="{105C50DE-7926-4DBC-B7DB-B60664CD2622}" type="presOf" srcId="{6CCC6A1A-949E-4D13-8882-2B0FC0ED8C21}" destId="{3B75B6D0-A5D5-40B7-AF1E-01D75D39EFF9}" srcOrd="0" destOrd="0" presId="urn:microsoft.com/office/officeart/2005/8/layout/vList2"/>
    <dgm:cxn modelId="{06DBA3E9-2681-4868-862A-FA4840A98CF0}" type="presParOf" srcId="{BA897258-371F-4638-8CBB-2E6B0ACEB3CA}" destId="{A9CF3DBF-8362-40B6-977F-E17AD4BF5ADD}" srcOrd="0" destOrd="0" presId="urn:microsoft.com/office/officeart/2005/8/layout/vList2"/>
    <dgm:cxn modelId="{7BCACE73-A663-4A9A-B94B-40542C128898}" type="presParOf" srcId="{BA897258-371F-4638-8CBB-2E6B0ACEB3CA}" destId="{49AA24AA-D17D-4111-A5B9-0ECD2D1D3085}" srcOrd="1" destOrd="0" presId="urn:microsoft.com/office/officeart/2005/8/layout/vList2"/>
    <dgm:cxn modelId="{4CFC0DA9-001B-43DF-AE8D-2224B16358AB}" type="presParOf" srcId="{BA897258-371F-4638-8CBB-2E6B0ACEB3CA}" destId="{3B75B6D0-A5D5-40B7-AF1E-01D75D39EFF9}" srcOrd="2" destOrd="0" presId="urn:microsoft.com/office/officeart/2005/8/layout/vList2"/>
    <dgm:cxn modelId="{BC26EB89-78BF-4246-9543-29B08937B9B1}" type="presParOf" srcId="{BA897258-371F-4638-8CBB-2E6B0ACEB3CA}" destId="{A8F5290E-12E8-4026-AE3A-A05D79DABB94}" srcOrd="3" destOrd="0" presId="urn:microsoft.com/office/officeart/2005/8/layout/vList2"/>
    <dgm:cxn modelId="{C1542DFF-860E-43EC-B1B0-01267AFE6F1F}" type="presParOf" srcId="{BA897258-371F-4638-8CBB-2E6B0ACEB3CA}" destId="{B58E9A2D-5C38-45AF-9E9D-DA921AE9E16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9F56E-704E-4608-851C-B8DF9B2FD94F}">
      <dsp:nvSpPr>
        <dsp:cNvPr id="0" name=""/>
        <dsp:cNvSpPr/>
      </dsp:nvSpPr>
      <dsp:spPr>
        <a:xfrm>
          <a:off x="0" y="0"/>
          <a:ext cx="3932237" cy="2970213"/>
        </a:xfrm>
        <a:prstGeom prst="roundRect">
          <a:avLst>
            <a:gd name="adj" fmla="val 10000"/>
          </a:avLst>
        </a:prstGeom>
        <a:solidFill>
          <a:schemeClr val="accent4">
            <a:alpha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just" defTabSz="1066800">
            <a:lnSpc>
              <a:spcPct val="90000"/>
            </a:lnSpc>
            <a:spcBef>
              <a:spcPct val="0"/>
            </a:spcBef>
            <a:spcAft>
              <a:spcPct val="35000"/>
            </a:spcAft>
            <a:buNone/>
          </a:pPr>
          <a:r>
            <a:rPr lang="es-ES" sz="2400" kern="1200" dirty="0"/>
            <a:t>En Barcelona, la mayoría de alojamientos, son pisos o casas enteras, al igual que en Madrid y Sevilla, con una proporción de estas del 60%, 65% y 70% respectivamente. </a:t>
          </a:r>
        </a:p>
      </dsp:txBody>
      <dsp:txXfrm>
        <a:off x="86995" y="86995"/>
        <a:ext cx="3758247" cy="27962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F3DBF-8362-40B6-977F-E17AD4BF5ADD}">
      <dsp:nvSpPr>
        <dsp:cNvPr id="0" name=""/>
        <dsp:cNvSpPr/>
      </dsp:nvSpPr>
      <dsp:spPr>
        <a:xfrm>
          <a:off x="0" y="594998"/>
          <a:ext cx="10515600" cy="1003860"/>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40000"/>
                <a:lumOff val="60000"/>
              </a:schemeClr>
            </a:gs>
          </a:gsLst>
          <a:lin ang="27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ES" sz="2600" kern="1200" dirty="0"/>
            <a:t>Airbnb ha transformado el mercado de alojamiento, pero también ha contribuido al aumento de precios de alquiler tradicional.</a:t>
          </a:r>
        </a:p>
      </dsp:txBody>
      <dsp:txXfrm>
        <a:off x="49004" y="644002"/>
        <a:ext cx="10417592" cy="905852"/>
      </dsp:txXfrm>
    </dsp:sp>
    <dsp:sp modelId="{3B75B6D0-A5D5-40B7-AF1E-01D75D39EFF9}">
      <dsp:nvSpPr>
        <dsp:cNvPr id="0" name=""/>
        <dsp:cNvSpPr/>
      </dsp:nvSpPr>
      <dsp:spPr>
        <a:xfrm>
          <a:off x="0" y="1673739"/>
          <a:ext cx="10515600" cy="1003860"/>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40000"/>
                <a:lumOff val="60000"/>
              </a:schemeClr>
            </a:gs>
          </a:gsLst>
          <a:lin ang="27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ES" sz="2600" kern="1200" dirty="0"/>
            <a:t>Cada ciudad tiene dinámicas únicas: Barcelona lidera en precios altos, Madrid es más estable y Sevilla es extremadamente estacional.</a:t>
          </a:r>
        </a:p>
      </dsp:txBody>
      <dsp:txXfrm>
        <a:off x="49004" y="1722743"/>
        <a:ext cx="10417592" cy="905852"/>
      </dsp:txXfrm>
    </dsp:sp>
    <dsp:sp modelId="{B58E9A2D-5C38-45AF-9E9D-DA921AE9E16B}">
      <dsp:nvSpPr>
        <dsp:cNvPr id="0" name=""/>
        <dsp:cNvSpPr/>
      </dsp:nvSpPr>
      <dsp:spPr>
        <a:xfrm>
          <a:off x="0" y="2752479"/>
          <a:ext cx="10515600" cy="1003860"/>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40000"/>
                <a:lumOff val="60000"/>
              </a:schemeClr>
            </a:gs>
          </a:gsLst>
          <a:lin ang="27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ES" sz="2600" kern="1200" dirty="0"/>
            <a:t>Los reguladores tienen la oportunidad de equilibrar los beneficios económicos de Airbnb con las necesidades de los residentes locales.</a:t>
          </a:r>
        </a:p>
      </dsp:txBody>
      <dsp:txXfrm>
        <a:off x="49004" y="2801483"/>
        <a:ext cx="10417592" cy="9058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8EB8BBB-53FA-476C-A309-D2686EA80C4C}" type="datetime1">
              <a:rPr lang="es-ES" smtClean="0"/>
              <a:t>18/12/2024</a:t>
            </a:fld>
            <a:endParaRPr lang="es-ES" dirty="0"/>
          </a:p>
        </p:txBody>
      </p:sp>
      <p:sp>
        <p:nvSpPr>
          <p:cNvPr id="4" name="Marcador de pie de página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C822411-A9A9-4A09-A341-69C657AB42A1}" type="slidenum">
              <a:rPr lang="es-ES" smtClean="0"/>
              <a:t>‹Nº›</a:t>
            </a:fld>
            <a:endParaRPr lang="es-E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D056B-5EC6-42CD-AF94-4751959146DD}" type="datetime1">
              <a:rPr lang="es-ES" smtClean="0"/>
              <a:pPr/>
              <a:t>18/12/2024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endParaRPr lang="es-ES" dirty="0"/>
          </a:p>
          <a:p>
            <a:pPr lvl="1" rtl="0"/>
            <a:r>
              <a:rPr lang="es-ES" dirty="0"/>
              <a:t>Segundo nivel</a:t>
            </a:r>
          </a:p>
          <a:p>
            <a:pPr lvl="2" rtl="0"/>
            <a:r>
              <a:rPr lang="es-ES" dirty="0"/>
              <a:t>Tercer nivel</a:t>
            </a:r>
          </a:p>
          <a:p>
            <a:pPr lvl="3" rtl="0"/>
            <a:r>
              <a:rPr lang="es-ES" dirty="0"/>
              <a:t>Cuarto nivel</a:t>
            </a:r>
          </a:p>
          <a:p>
            <a:pPr lvl="4" rtl="0"/>
            <a:r>
              <a:rPr lang="es-ES"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A004F4-F240-48F9-8AE1-486585C7F00D}" type="slidenum">
              <a:rPr lang="es-ES" smtClean="0"/>
              <a:t>‹Nº›</a:t>
            </a:fld>
            <a:endParaRPr lang="es-E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algn="just">
              <a:lnSpc>
                <a:spcPct val="107000"/>
              </a:lnSpc>
              <a:spcAft>
                <a:spcPts val="800"/>
              </a:spcAft>
            </a:pPr>
            <a:r>
              <a:rPr lang="es-ES" sz="1800" b="1" kern="100" dirty="0">
                <a:effectLst/>
                <a:latin typeface="Calibri" panose="020F0502020204030204" pitchFamily="34" charset="0"/>
                <a:ea typeface="Aptos" panose="020B0004020202020204" pitchFamily="34" charset="0"/>
                <a:cs typeface="Arial" panose="020B0604020202020204" pitchFamily="34" charset="0"/>
              </a:rPr>
              <a:t>Introducción (Diapositiva 1)</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b="1" kern="100" dirty="0">
                <a:effectLst/>
                <a:latin typeface="Calibri" panose="020F0502020204030204" pitchFamily="34" charset="0"/>
                <a:ea typeface="Aptos" panose="020B0004020202020204" pitchFamily="34" charset="0"/>
                <a:cs typeface="Arial" panose="020B0604020202020204" pitchFamily="34" charset="0"/>
              </a:rPr>
              <a:t>Narrativa:</a:t>
            </a:r>
            <a:br>
              <a:rPr lang="es-ES" sz="1800" kern="100" dirty="0">
                <a:effectLst/>
                <a:latin typeface="Calibri" panose="020F0502020204030204" pitchFamily="34" charset="0"/>
                <a:ea typeface="Aptos" panose="020B0004020202020204" pitchFamily="34" charset="0"/>
                <a:cs typeface="Arial" panose="020B0604020202020204" pitchFamily="34" charset="0"/>
              </a:rPr>
            </a:br>
            <a:r>
              <a:rPr lang="es-ES" sz="1800" kern="100" dirty="0">
                <a:effectLst/>
                <a:latin typeface="Calibri" panose="020F0502020204030204" pitchFamily="34" charset="0"/>
                <a:ea typeface="Aptos" panose="020B0004020202020204" pitchFamily="34" charset="0"/>
                <a:cs typeface="Arial" panose="020B0604020202020204" pitchFamily="34" charset="0"/>
              </a:rPr>
              <a:t>Buenas tardes. Hoy les voy a presentar un análisis del impacto de Airbnb en tres ciudades clave de España: Barcelona, Madrid y Sevilla. Este proyecto tiene dos enfoques principales:</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Font typeface="+mj-lt"/>
              <a:buAutoNum type="arabicPeriod"/>
              <a:tabLst>
                <a:tab pos="457200" algn="l"/>
              </a:tabLst>
            </a:pPr>
            <a:r>
              <a:rPr lang="es-ES" sz="1800" kern="100" dirty="0">
                <a:effectLst/>
                <a:latin typeface="Calibri" panose="020F0502020204030204" pitchFamily="34" charset="0"/>
                <a:ea typeface="Aptos" panose="020B0004020202020204" pitchFamily="34" charset="0"/>
                <a:cs typeface="Arial" panose="020B0604020202020204" pitchFamily="34" charset="0"/>
              </a:rPr>
              <a:t>Analizar los patrones de precios y la demanda en estas ciudades, diferenciando por temporadas y tipos de alojamiento.</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Font typeface="+mj-lt"/>
              <a:buAutoNum type="arabicPeriod"/>
              <a:tabLst>
                <a:tab pos="457200" algn="l"/>
              </a:tabLst>
            </a:pPr>
            <a:r>
              <a:rPr lang="es-ES" sz="1800" kern="100" dirty="0">
                <a:effectLst/>
                <a:latin typeface="Calibri" panose="020F0502020204030204" pitchFamily="34" charset="0"/>
                <a:ea typeface="Aptos" panose="020B0004020202020204" pitchFamily="34" charset="0"/>
                <a:cs typeface="Arial" panose="020B0604020202020204" pitchFamily="34" charset="0"/>
              </a:rPr>
              <a:t>Entender cómo Airbnb afecta el mercado de alquileres tradicionales y el acceso a la vivienda.</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kern="100" dirty="0">
                <a:effectLst/>
                <a:latin typeface="Calibri" panose="020F0502020204030204" pitchFamily="34" charset="0"/>
                <a:ea typeface="Aptos" panose="020B0004020202020204" pitchFamily="34" charset="0"/>
                <a:cs typeface="Arial" panose="020B0604020202020204" pitchFamily="34" charset="0"/>
              </a:rPr>
              <a:t>Este análisis no solo busca comprender cómo opera Airbnb, sino también ofrecer soluciones prácticas para anfitriones, turistas y reguladores locales. Además, buscamos ofrecer recomendaciones prácticas para equilibrar el turismo con la sostenibilidad urbana.</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b="1" kern="100" dirty="0">
                <a:effectLst/>
                <a:latin typeface="Calibri" panose="020F0502020204030204" pitchFamily="34" charset="0"/>
                <a:ea typeface="Aptos" panose="020B0004020202020204" pitchFamily="34" charset="0"/>
                <a:cs typeface="Arial" panose="020B0604020202020204" pitchFamily="34" charset="0"/>
              </a:rPr>
              <a:t>Transición:</a:t>
            </a:r>
            <a:r>
              <a:rPr lang="es-ES" sz="1800" kern="100" dirty="0">
                <a:effectLst/>
                <a:latin typeface="Calibri" panose="020F0502020204030204" pitchFamily="34" charset="0"/>
                <a:ea typeface="Aptos" panose="020B0004020202020204" pitchFamily="34" charset="0"/>
                <a:cs typeface="Arial" panose="020B0604020202020204" pitchFamily="34" charset="0"/>
              </a:rPr>
              <a:t> Empezaremos observando cómo se distribuyen los precios según el tipo de alojamiento.</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rtl="0"/>
            <a:endParaRPr lang="es-ES" dirty="0"/>
          </a:p>
        </p:txBody>
      </p:sp>
      <p:sp>
        <p:nvSpPr>
          <p:cNvPr id="4" name="Marcador de posición de número de diapositiva 3"/>
          <p:cNvSpPr>
            <a:spLocks noGrp="1"/>
          </p:cNvSpPr>
          <p:nvPr>
            <p:ph type="sldNum" sz="quarter" idx="5"/>
          </p:nvPr>
        </p:nvSpPr>
        <p:spPr/>
        <p:txBody>
          <a:bodyPr rtlCol="0"/>
          <a:lstStyle/>
          <a:p>
            <a:pPr rtl="0"/>
            <a:fld id="{9CA004F4-F240-48F9-8AE1-486585C7F00D}" type="slidenum">
              <a:rPr lang="es-ES" smtClean="0"/>
              <a:t>1</a:t>
            </a:fld>
            <a:endParaRPr lang="es-ES" dirty="0"/>
          </a:p>
        </p:txBody>
      </p:sp>
    </p:spTree>
    <p:extLst>
      <p:ext uri="{BB962C8B-B14F-4D97-AF65-F5344CB8AC3E}">
        <p14:creationId xmlns:p14="http://schemas.microsoft.com/office/powerpoint/2010/main" val="314017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kern="100" dirty="0">
                <a:effectLst/>
                <a:latin typeface="Calibri" panose="020F0502020204030204" pitchFamily="34" charset="0"/>
                <a:ea typeface="Aptos" panose="020B0004020202020204" pitchFamily="34" charset="0"/>
                <a:cs typeface="Arial" panose="020B0604020202020204" pitchFamily="34" charset="0"/>
              </a:rPr>
              <a:t>En Barcelona, los precios más altos están en zonas céntricas como Eixample y Gràcia. Madrid refleja un patrón similar en Salamanca y Chamartín. Sevilla nos muestra una distribución más homogénea, pero el Casco Antiguo lidera en precios altos debido a su atractivo turístico.</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pPr rtl="0"/>
            <a:fld id="{9CA004F4-F240-48F9-8AE1-486585C7F00D}" type="slidenum">
              <a:rPr lang="es-ES" smtClean="0"/>
              <a:t>10</a:t>
            </a:fld>
            <a:endParaRPr lang="es-ES" dirty="0"/>
          </a:p>
        </p:txBody>
      </p:sp>
    </p:spTree>
    <p:extLst>
      <p:ext uri="{BB962C8B-B14F-4D97-AF65-F5344CB8AC3E}">
        <p14:creationId xmlns:p14="http://schemas.microsoft.com/office/powerpoint/2010/main" val="1945191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kern="100" dirty="0">
                <a:effectLst/>
                <a:latin typeface="Calibri" panose="020F0502020204030204" pitchFamily="34" charset="0"/>
                <a:ea typeface="Aptos" panose="020B0004020202020204" pitchFamily="34" charset="0"/>
                <a:cs typeface="Arial" panose="020B0604020202020204" pitchFamily="34" charset="0"/>
              </a:rPr>
              <a:t>Transición:</a:t>
            </a:r>
            <a:r>
              <a:rPr lang="es-ES" sz="1800" kern="100" dirty="0">
                <a:effectLst/>
                <a:latin typeface="Calibri" panose="020F0502020204030204" pitchFamily="34" charset="0"/>
                <a:ea typeface="Aptos" panose="020B0004020202020204" pitchFamily="34" charset="0"/>
                <a:cs typeface="Arial" panose="020B0604020202020204" pitchFamily="34" charset="0"/>
              </a:rPr>
              <a:t> El tipo de alojamiento también juega un papel importante en los precios.</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pPr rtl="0"/>
            <a:fld id="{9CA004F4-F240-48F9-8AE1-486585C7F00D}" type="slidenum">
              <a:rPr lang="es-ES" smtClean="0"/>
              <a:t>12</a:t>
            </a:fld>
            <a:endParaRPr lang="es-ES" dirty="0"/>
          </a:p>
        </p:txBody>
      </p:sp>
    </p:spTree>
    <p:extLst>
      <p:ext uri="{BB962C8B-B14F-4D97-AF65-F5344CB8AC3E}">
        <p14:creationId xmlns:p14="http://schemas.microsoft.com/office/powerpoint/2010/main" val="2872129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kern="100" dirty="0">
                <a:effectLst/>
                <a:latin typeface="Calibri" panose="020F0502020204030204" pitchFamily="34" charset="0"/>
                <a:ea typeface="Aptos" panose="020B0004020202020204" pitchFamily="34" charset="0"/>
                <a:cs typeface="Arial" panose="020B0604020202020204" pitchFamily="34" charset="0"/>
              </a:rPr>
              <a:t>Los alojamientos completos tienen precios altos, especialmente en temporadas intermedias y verano. Las habitaciones privadas y compartidas mantienen precios estables y bajos. Las habitaciones de hotel presentan picos en diciembre, reflejando su demanda en épocas festivas. A continuación, tenemos los gráficos de precio promedio por tipo de alojamiento en cada ciudad que nos viene diciendo un poco lo mismo, pero están desglosados por temporadas.</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pPr rtl="0"/>
            <a:fld id="{9CA004F4-F240-48F9-8AE1-486585C7F00D}" type="slidenum">
              <a:rPr lang="es-ES" smtClean="0"/>
              <a:t>13</a:t>
            </a:fld>
            <a:endParaRPr lang="es-ES" dirty="0"/>
          </a:p>
        </p:txBody>
      </p:sp>
    </p:spTree>
    <p:extLst>
      <p:ext uri="{BB962C8B-B14F-4D97-AF65-F5344CB8AC3E}">
        <p14:creationId xmlns:p14="http://schemas.microsoft.com/office/powerpoint/2010/main" val="1113006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Barcelona, los alojamientos completos tienden a experimentar mayores oscilaciones estacionales, mientras que las habitaciones privadas y compartidas muestran una menor variabilidad.</a:t>
            </a:r>
          </a:p>
        </p:txBody>
      </p:sp>
      <p:sp>
        <p:nvSpPr>
          <p:cNvPr id="4" name="Marcador de número de diapositiva 3"/>
          <p:cNvSpPr>
            <a:spLocks noGrp="1"/>
          </p:cNvSpPr>
          <p:nvPr>
            <p:ph type="sldNum" sz="quarter" idx="5"/>
          </p:nvPr>
        </p:nvSpPr>
        <p:spPr/>
        <p:txBody>
          <a:bodyPr/>
          <a:lstStyle/>
          <a:p>
            <a:pPr rtl="0"/>
            <a:fld id="{9CA004F4-F240-48F9-8AE1-486585C7F00D}" type="slidenum">
              <a:rPr lang="es-ES" smtClean="0"/>
              <a:t>14</a:t>
            </a:fld>
            <a:endParaRPr lang="es-ES" dirty="0"/>
          </a:p>
        </p:txBody>
      </p:sp>
    </p:spTree>
    <p:extLst>
      <p:ext uri="{BB962C8B-B14F-4D97-AF65-F5344CB8AC3E}">
        <p14:creationId xmlns:p14="http://schemas.microsoft.com/office/powerpoint/2010/main" val="188862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kern="100" dirty="0">
                <a:effectLst/>
                <a:latin typeface="Calibri" panose="020F0502020204030204" pitchFamily="34" charset="0"/>
                <a:ea typeface="Aptos" panose="020B0004020202020204" pitchFamily="34" charset="0"/>
                <a:cs typeface="Arial" panose="020B0604020202020204" pitchFamily="34" charset="0"/>
              </a:rPr>
              <a:t>Transición:</a:t>
            </a:r>
            <a:r>
              <a:rPr lang="es-ES" sz="1800" kern="100" dirty="0">
                <a:effectLst/>
                <a:latin typeface="Calibri" panose="020F0502020204030204" pitchFamily="34" charset="0"/>
                <a:ea typeface="Aptos" panose="020B0004020202020204" pitchFamily="34" charset="0"/>
                <a:cs typeface="Arial" panose="020B0604020202020204" pitchFamily="34" charset="0"/>
              </a:rPr>
              <a:t> Ahora veremos cómo interactúan precio, reseñas y disponibilidad.</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pPr rtl="0"/>
            <a:fld id="{9CA004F4-F240-48F9-8AE1-486585C7F00D}" type="slidenum">
              <a:rPr lang="es-ES" smtClean="0"/>
              <a:t>16</a:t>
            </a:fld>
            <a:endParaRPr lang="es-ES" dirty="0"/>
          </a:p>
        </p:txBody>
      </p:sp>
    </p:spTree>
    <p:extLst>
      <p:ext uri="{BB962C8B-B14F-4D97-AF65-F5344CB8AC3E}">
        <p14:creationId xmlns:p14="http://schemas.microsoft.com/office/powerpoint/2010/main" val="3514216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b="1" kern="100" dirty="0">
                <a:effectLst/>
                <a:latin typeface="Calibri" panose="020F0502020204030204" pitchFamily="34" charset="0"/>
                <a:ea typeface="Aptos" panose="020B0004020202020204" pitchFamily="34" charset="0"/>
                <a:cs typeface="Arial" panose="020B0604020202020204" pitchFamily="34" charset="0"/>
              </a:rPr>
              <a:t>Relación entre precio, reseñas y disponibilidad (Diapositivas 17)</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kern="100" dirty="0">
                <a:effectLst/>
                <a:latin typeface="Calibri" panose="020F0502020204030204" pitchFamily="34" charset="0"/>
                <a:ea typeface="Aptos" panose="020B0004020202020204" pitchFamily="34" charset="0"/>
                <a:cs typeface="Arial" panose="020B0604020202020204" pitchFamily="34" charset="0"/>
              </a:rPr>
              <a:t>Aquí analizamos cómo interactúan estas tres variables clave.</a:t>
            </a:r>
            <a:br>
              <a:rPr lang="es-ES" sz="1800" kern="100" dirty="0">
                <a:effectLst/>
                <a:latin typeface="Calibri" panose="020F0502020204030204" pitchFamily="34" charset="0"/>
                <a:ea typeface="Aptos" panose="020B0004020202020204" pitchFamily="34" charset="0"/>
                <a:cs typeface="Arial" panose="020B0604020202020204" pitchFamily="34" charset="0"/>
              </a:rPr>
            </a:br>
            <a:r>
              <a:rPr lang="es-ES" sz="1800" kern="100" dirty="0">
                <a:effectLst/>
                <a:latin typeface="Calibri" panose="020F0502020204030204" pitchFamily="34" charset="0"/>
                <a:ea typeface="Aptos" panose="020B0004020202020204" pitchFamily="34" charset="0"/>
                <a:cs typeface="Arial" panose="020B0604020202020204" pitchFamily="34" charset="0"/>
              </a:rPr>
              <a:t>Los alojamientos más accesibles suelen acumular más reseñas debido a su alta ocupación. Por otro lado, las propiedades exclusivas, con precios elevados, tienden a tener menor disponibilidad y menos reseñas, pero estas suelen ser altamente positivas.</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kern="100" dirty="0">
                <a:effectLst/>
                <a:latin typeface="Calibri" panose="020F0502020204030204" pitchFamily="34" charset="0"/>
                <a:ea typeface="Aptos" panose="020B0004020202020204" pitchFamily="34" charset="0"/>
                <a:cs typeface="Arial" panose="020B0604020202020204" pitchFamily="34" charset="0"/>
              </a:rPr>
              <a:t>Esto refuerza la idea de que los alojamientos premium compiten más por calidad que por cantidad. Este segmento debe centrarse en ofrecer experiencias excepcionales para atraer a un público selecto.</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r>
              <a:rPr lang="es-ES" sz="1800" b="1" dirty="0">
                <a:effectLst/>
                <a:latin typeface="Calibri" panose="020F0502020204030204" pitchFamily="34" charset="0"/>
                <a:ea typeface="Aptos" panose="020B0004020202020204" pitchFamily="34" charset="0"/>
              </a:rPr>
              <a:t>Transición:</a:t>
            </a:r>
            <a:r>
              <a:rPr lang="es-ES" sz="1800" dirty="0">
                <a:effectLst/>
                <a:latin typeface="Calibri" panose="020F0502020204030204" pitchFamily="34" charset="0"/>
                <a:ea typeface="Aptos" panose="020B0004020202020204" pitchFamily="34" charset="0"/>
              </a:rPr>
              <a:t> Para continuar, analizaremos cómo se agrupan los barrios según la estacionalidad.</a:t>
            </a:r>
            <a:endParaRPr lang="es-ES" dirty="0"/>
          </a:p>
        </p:txBody>
      </p:sp>
      <p:sp>
        <p:nvSpPr>
          <p:cNvPr id="4" name="Marcador de número de diapositiva 3"/>
          <p:cNvSpPr>
            <a:spLocks noGrp="1"/>
          </p:cNvSpPr>
          <p:nvPr>
            <p:ph type="sldNum" sz="quarter" idx="5"/>
          </p:nvPr>
        </p:nvSpPr>
        <p:spPr/>
        <p:txBody>
          <a:bodyPr/>
          <a:lstStyle/>
          <a:p>
            <a:pPr rtl="0"/>
            <a:fld id="{9CA004F4-F240-48F9-8AE1-486585C7F00D}" type="slidenum">
              <a:rPr lang="es-ES" smtClean="0"/>
              <a:t>17</a:t>
            </a:fld>
            <a:endParaRPr lang="es-ES" dirty="0"/>
          </a:p>
        </p:txBody>
      </p:sp>
    </p:spTree>
    <p:extLst>
      <p:ext uri="{BB962C8B-B14F-4D97-AF65-F5344CB8AC3E}">
        <p14:creationId xmlns:p14="http://schemas.microsoft.com/office/powerpoint/2010/main" val="422644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b="1" kern="100" dirty="0">
                <a:effectLst/>
                <a:latin typeface="Calibri" panose="020F0502020204030204" pitchFamily="34" charset="0"/>
                <a:ea typeface="Aptos" panose="020B0004020202020204" pitchFamily="34" charset="0"/>
                <a:cs typeface="Arial" panose="020B0604020202020204" pitchFamily="34" charset="0"/>
              </a:rPr>
              <a:t>Barrios más populares (Diapositiva 18)</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kern="100" dirty="0">
                <a:effectLst/>
                <a:latin typeface="Calibri" panose="020F0502020204030204" pitchFamily="34" charset="0"/>
                <a:ea typeface="Aptos" panose="020B0004020202020204" pitchFamily="34" charset="0"/>
                <a:cs typeface="Arial" panose="020B0604020202020204" pitchFamily="34" charset="0"/>
              </a:rPr>
              <a:t>En Madrid, Embajadores y Universidad concentran el mayor número de reseñas. En Barcelona, destacan </a:t>
            </a:r>
            <a:r>
              <a:rPr lang="es-ES" sz="1800" kern="100" dirty="0" err="1">
                <a:effectLst/>
                <a:latin typeface="Calibri" panose="020F0502020204030204" pitchFamily="34" charset="0"/>
                <a:ea typeface="Aptos" panose="020B0004020202020204" pitchFamily="34" charset="0"/>
                <a:cs typeface="Arial" panose="020B0604020202020204" pitchFamily="34" charset="0"/>
              </a:rPr>
              <a:t>Dreta</a:t>
            </a:r>
            <a:r>
              <a:rPr lang="es-ES" sz="1800" kern="100" dirty="0">
                <a:effectLst/>
                <a:latin typeface="Calibri" panose="020F0502020204030204" pitchFamily="34" charset="0"/>
                <a:ea typeface="Aptos" panose="020B0004020202020204" pitchFamily="34" charset="0"/>
                <a:cs typeface="Arial" panose="020B0604020202020204" pitchFamily="34" charset="0"/>
              </a:rPr>
              <a:t> de l’Eixample y Barrio Gótico. Mientras que Sevilla muestra menos volumen general, reflejando su menor densidad de usuarios en Airbnb.</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b="1" kern="100" dirty="0">
                <a:effectLst/>
                <a:latin typeface="Calibri" panose="020F0502020204030204" pitchFamily="34" charset="0"/>
                <a:ea typeface="Aptos" panose="020B0004020202020204" pitchFamily="34" charset="0"/>
                <a:cs typeface="Arial" panose="020B0604020202020204" pitchFamily="34" charset="0"/>
              </a:rPr>
              <a:t>Transición:</a:t>
            </a:r>
            <a:r>
              <a:rPr lang="es-ES" sz="1800" kern="100" dirty="0">
                <a:effectLst/>
                <a:latin typeface="Calibri" panose="020F0502020204030204" pitchFamily="34" charset="0"/>
                <a:ea typeface="Aptos" panose="020B0004020202020204" pitchFamily="34" charset="0"/>
                <a:cs typeface="Arial" panose="020B0604020202020204" pitchFamily="34" charset="0"/>
              </a:rPr>
              <a:t> En cuanto al análisis de </a:t>
            </a:r>
            <a:r>
              <a:rPr lang="es-ES" sz="1800" kern="100" dirty="0" err="1">
                <a:effectLst/>
                <a:latin typeface="Calibri" panose="020F0502020204030204" pitchFamily="34" charset="0"/>
                <a:ea typeface="Aptos" panose="020B0004020202020204" pitchFamily="34" charset="0"/>
                <a:cs typeface="Arial" panose="020B0604020202020204" pitchFamily="34" charset="0"/>
              </a:rPr>
              <a:t>clusters</a:t>
            </a:r>
            <a:r>
              <a:rPr lang="es-ES" sz="1800" kern="100" dirty="0">
                <a:effectLst/>
                <a:latin typeface="Calibri" panose="020F0502020204030204" pitchFamily="34" charset="0"/>
                <a:ea typeface="Aptos" panose="020B0004020202020204" pitchFamily="34" charset="0"/>
                <a:cs typeface="Arial" panose="020B0604020202020204" pitchFamily="34" charset="0"/>
              </a:rPr>
              <a:t> nos ayuda a visualizar mejor estas dinámicas.</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pPr rtl="0"/>
            <a:fld id="{9CA004F4-F240-48F9-8AE1-486585C7F00D}" type="slidenum">
              <a:rPr lang="es-ES" smtClean="0"/>
              <a:t>18</a:t>
            </a:fld>
            <a:endParaRPr lang="es-ES" dirty="0"/>
          </a:p>
        </p:txBody>
      </p:sp>
    </p:spTree>
    <p:extLst>
      <p:ext uri="{BB962C8B-B14F-4D97-AF65-F5344CB8AC3E}">
        <p14:creationId xmlns:p14="http://schemas.microsoft.com/office/powerpoint/2010/main" val="1216233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b="1" kern="100" dirty="0" err="1">
                <a:effectLst/>
                <a:latin typeface="Calibri" panose="020F0502020204030204" pitchFamily="34" charset="0"/>
                <a:ea typeface="Aptos" panose="020B0004020202020204" pitchFamily="34" charset="0"/>
                <a:cs typeface="Arial" panose="020B0604020202020204" pitchFamily="34" charset="0"/>
              </a:rPr>
              <a:t>Cluster</a:t>
            </a:r>
            <a:r>
              <a:rPr lang="es-ES" sz="1800" b="1" kern="100" dirty="0">
                <a:effectLst/>
                <a:latin typeface="Calibri" panose="020F0502020204030204" pitchFamily="34" charset="0"/>
                <a:ea typeface="Aptos" panose="020B0004020202020204" pitchFamily="34" charset="0"/>
                <a:cs typeface="Arial" panose="020B0604020202020204" pitchFamily="34" charset="0"/>
              </a:rPr>
              <a:t> de barrios según estacionalidad (Diapositiva 19)</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kern="100" dirty="0">
                <a:effectLst/>
                <a:latin typeface="Calibri" panose="020F0502020204030204" pitchFamily="34" charset="0"/>
                <a:ea typeface="Aptos" panose="020B0004020202020204" pitchFamily="34" charset="0"/>
                <a:cs typeface="Arial" panose="020B0604020202020204" pitchFamily="34" charset="0"/>
              </a:rPr>
              <a:t>"Finalmente, analicemos cómo se distribuyen los precios y la demanda según los barrios.</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800" kern="100" dirty="0">
                <a:effectLst/>
                <a:latin typeface="Calibri" panose="020F0502020204030204" pitchFamily="34" charset="0"/>
                <a:ea typeface="Aptos" panose="020B0004020202020204" pitchFamily="34" charset="0"/>
                <a:cs typeface="Arial" panose="020B0604020202020204" pitchFamily="34" charset="0"/>
              </a:rPr>
              <a:t>En Barcelona, los barrios céntricos como </a:t>
            </a:r>
            <a:r>
              <a:rPr lang="es-ES" sz="1800" kern="100" dirty="0" err="1">
                <a:effectLst/>
                <a:latin typeface="Calibri" panose="020F0502020204030204" pitchFamily="34" charset="0"/>
                <a:ea typeface="Aptos" panose="020B0004020202020204" pitchFamily="34" charset="0"/>
                <a:cs typeface="Arial" panose="020B0604020202020204" pitchFamily="34" charset="0"/>
              </a:rPr>
              <a:t>Ciutat</a:t>
            </a:r>
            <a:r>
              <a:rPr lang="es-ES" sz="1800" kern="100" dirty="0">
                <a:effectLst/>
                <a:latin typeface="Calibri" panose="020F0502020204030204" pitchFamily="34" charset="0"/>
                <a:ea typeface="Aptos" panose="020B0004020202020204" pitchFamily="34" charset="0"/>
                <a:cs typeface="Arial" panose="020B0604020202020204" pitchFamily="34" charset="0"/>
              </a:rPr>
              <a:t> Vella concentran los precios más altos.</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800" kern="100" dirty="0">
                <a:effectLst/>
                <a:latin typeface="Calibri" panose="020F0502020204030204" pitchFamily="34" charset="0"/>
                <a:ea typeface="Aptos" panose="020B0004020202020204" pitchFamily="34" charset="0"/>
                <a:cs typeface="Arial" panose="020B0604020202020204" pitchFamily="34" charset="0"/>
              </a:rPr>
              <a:t>En Madrid, Salamanca y Centro dominan el segmento premium.</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800" kern="100" dirty="0">
                <a:effectLst/>
                <a:latin typeface="Calibri" panose="020F0502020204030204" pitchFamily="34" charset="0"/>
                <a:ea typeface="Aptos" panose="020B0004020202020204" pitchFamily="34" charset="0"/>
                <a:cs typeface="Arial" panose="020B0604020202020204" pitchFamily="34" charset="0"/>
              </a:rPr>
              <a:t>En Sevilla, Casco Antiguo lidera, pero también se observa un creciente interés por barrios periféricos.</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kern="100" dirty="0">
                <a:effectLst/>
                <a:latin typeface="Calibri" panose="020F0502020204030204" pitchFamily="34" charset="0"/>
                <a:ea typeface="Aptos" panose="020B0004020202020204" pitchFamily="34" charset="0"/>
                <a:cs typeface="Arial" panose="020B0604020202020204" pitchFamily="34" charset="0"/>
              </a:rPr>
              <a:t>Usando </a:t>
            </a:r>
            <a:r>
              <a:rPr lang="es-ES" sz="1800" kern="100" dirty="0" err="1">
                <a:effectLst/>
                <a:latin typeface="Calibri" panose="020F0502020204030204" pitchFamily="34" charset="0"/>
                <a:ea typeface="Aptos" panose="020B0004020202020204" pitchFamily="34" charset="0"/>
                <a:cs typeface="Arial" panose="020B0604020202020204" pitchFamily="34" charset="0"/>
              </a:rPr>
              <a:t>clusters</a:t>
            </a:r>
            <a:r>
              <a:rPr lang="es-ES" sz="1800" kern="100" dirty="0">
                <a:effectLst/>
                <a:latin typeface="Calibri" panose="020F0502020204030204" pitchFamily="34" charset="0"/>
                <a:ea typeface="Aptos" panose="020B0004020202020204" pitchFamily="34" charset="0"/>
                <a:cs typeface="Arial" panose="020B0604020202020204" pitchFamily="34" charset="0"/>
              </a:rPr>
              <a:t>, identificamos patrones claros: los alojamientos premium están ubicados en zonas céntricas, mientras que las opciones más económicas se encuentran en la periferia, pero con una creciente popularidad."</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b="1" kern="100" dirty="0">
                <a:effectLst/>
                <a:latin typeface="Calibri" panose="020F0502020204030204" pitchFamily="34" charset="0"/>
                <a:ea typeface="Aptos" panose="020B0004020202020204" pitchFamily="34" charset="0"/>
                <a:cs typeface="Arial" panose="020B0604020202020204" pitchFamily="34" charset="0"/>
              </a:rPr>
              <a:t>Transición:</a:t>
            </a:r>
            <a:r>
              <a:rPr lang="es-ES" sz="1800" kern="100" dirty="0">
                <a:effectLst/>
                <a:latin typeface="Calibri" panose="020F0502020204030204" pitchFamily="34" charset="0"/>
                <a:ea typeface="Aptos" panose="020B0004020202020204" pitchFamily="34" charset="0"/>
                <a:cs typeface="Arial" panose="020B0604020202020204" pitchFamily="34" charset="0"/>
              </a:rPr>
              <a:t> Para terminar, veamos las conclusiones clave y recomendaciones del análisis."</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pPr rtl="0"/>
            <a:fld id="{9CA004F4-F240-48F9-8AE1-486585C7F00D}" type="slidenum">
              <a:rPr lang="es-ES" smtClean="0"/>
              <a:t>19</a:t>
            </a:fld>
            <a:endParaRPr lang="es-ES" dirty="0"/>
          </a:p>
        </p:txBody>
      </p:sp>
    </p:spTree>
    <p:extLst>
      <p:ext uri="{BB962C8B-B14F-4D97-AF65-F5344CB8AC3E}">
        <p14:creationId xmlns:p14="http://schemas.microsoft.com/office/powerpoint/2010/main" val="203243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b="1" kern="100" dirty="0">
                <a:effectLst/>
                <a:latin typeface="Calibri" panose="020F0502020204030204" pitchFamily="34" charset="0"/>
                <a:ea typeface="Aptos" panose="020B0004020202020204" pitchFamily="34" charset="0"/>
                <a:cs typeface="Arial" panose="020B0604020202020204" pitchFamily="34" charset="0"/>
              </a:rPr>
              <a:t>Recomendaciones:</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800" kern="100" dirty="0">
                <a:effectLst/>
                <a:latin typeface="Calibri" panose="020F0502020204030204" pitchFamily="34" charset="0"/>
                <a:ea typeface="Aptos" panose="020B0004020202020204" pitchFamily="34" charset="0"/>
                <a:cs typeface="Arial" panose="020B0604020202020204" pitchFamily="34" charset="0"/>
              </a:rPr>
              <a:t>Implementar precios dinámicos según temporada y eventos locales para maximizar ingresos.</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800" kern="100" dirty="0">
                <a:effectLst/>
                <a:latin typeface="Calibri" panose="020F0502020204030204" pitchFamily="34" charset="0"/>
                <a:ea typeface="Aptos" panose="020B0004020202020204" pitchFamily="34" charset="0"/>
                <a:cs typeface="Arial" panose="020B0604020202020204" pitchFamily="34" charset="0"/>
              </a:rPr>
              <a:t>Fidelizar huéspedes recurrentes con descuentos por estadías prolongadas o promociones en temporadas bajas.</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800" kern="100" dirty="0">
                <a:effectLst/>
                <a:latin typeface="Calibri" panose="020F0502020204030204" pitchFamily="34" charset="0"/>
                <a:ea typeface="Aptos" panose="020B0004020202020204" pitchFamily="34" charset="0"/>
                <a:cs typeface="Arial" panose="020B0604020202020204" pitchFamily="34" charset="0"/>
              </a:rPr>
              <a:t>Los turistas deben reservar con antelación para evitar picos.</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800" kern="100" dirty="0">
                <a:effectLst/>
                <a:latin typeface="Calibri" panose="020F0502020204030204" pitchFamily="34" charset="0"/>
                <a:ea typeface="Aptos" panose="020B0004020202020204" pitchFamily="34" charset="0"/>
                <a:cs typeface="Arial" panose="020B0604020202020204" pitchFamily="34" charset="0"/>
              </a:rPr>
              <a:t>Explorar barrios periféricos o menos populares para opciones más económicas sin sacrificar comodidad.</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800" kern="100" dirty="0">
                <a:effectLst/>
                <a:latin typeface="Calibri" panose="020F0502020204030204" pitchFamily="34" charset="0"/>
                <a:ea typeface="Aptos" panose="020B0004020202020204" pitchFamily="34" charset="0"/>
                <a:cs typeface="Arial" panose="020B0604020202020204" pitchFamily="34" charset="0"/>
              </a:rPr>
              <a:t>Los reguladores locales deben equilibrar la oferta turística con la sostenibilidad, estableciendo límites claros y fomentando programas de vivienda asequible.</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800" kern="100" dirty="0">
                <a:effectLst/>
                <a:latin typeface="Calibri" panose="020F0502020204030204" pitchFamily="34" charset="0"/>
                <a:ea typeface="Aptos" panose="020B0004020202020204" pitchFamily="34" charset="0"/>
                <a:cs typeface="Arial" panose="020B0604020202020204" pitchFamily="34" charset="0"/>
              </a:rPr>
              <a:t>Establecer límites en la cantidad de propiedades listadas en Airbnb por anfitrión, especialmente en zonas con alta densidad de turismo.</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800" kern="100" dirty="0">
                <a:effectLst/>
                <a:latin typeface="Calibri" panose="020F0502020204030204" pitchFamily="34" charset="0"/>
                <a:ea typeface="Aptos" panose="020B0004020202020204" pitchFamily="34" charset="0"/>
                <a:cs typeface="Arial" panose="020B0604020202020204" pitchFamily="34" charset="0"/>
              </a:rPr>
              <a:t>Implementar impuestos adicionales para propiedades usadas exclusivamente como alquiler turístico.</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kern="100" dirty="0">
                <a:effectLst/>
                <a:latin typeface="Calibri" panose="020F0502020204030204" pitchFamily="34" charset="0"/>
                <a:ea typeface="Aptos" panose="020B0004020202020204" pitchFamily="34" charset="0"/>
                <a:cs typeface="Arial" panose="020B0604020202020204" pitchFamily="34" charset="0"/>
              </a:rPr>
              <a:t>Con esto, cerramos nuestro análisis. Muchas gracias por su atención."</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pPr rtl="0"/>
            <a:fld id="{9CA004F4-F240-48F9-8AE1-486585C7F00D}" type="slidenum">
              <a:rPr lang="es-ES" smtClean="0"/>
              <a:t>20</a:t>
            </a:fld>
            <a:endParaRPr lang="es-ES" dirty="0"/>
          </a:p>
        </p:txBody>
      </p:sp>
    </p:spTree>
    <p:extLst>
      <p:ext uri="{BB962C8B-B14F-4D97-AF65-F5344CB8AC3E}">
        <p14:creationId xmlns:p14="http://schemas.microsoft.com/office/powerpoint/2010/main" val="2662016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b="1" kern="100" dirty="0">
                <a:effectLst/>
                <a:latin typeface="Calibri" panose="020F0502020204030204" pitchFamily="34" charset="0"/>
                <a:ea typeface="Aptos" panose="020B0004020202020204" pitchFamily="34" charset="0"/>
                <a:cs typeface="Arial" panose="020B0604020202020204" pitchFamily="34" charset="0"/>
              </a:rPr>
              <a:t>Distribución por tipo de alojamiento (Diapositiva 2)</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kern="100" dirty="0">
                <a:effectLst/>
                <a:latin typeface="Calibri" panose="020F0502020204030204" pitchFamily="34" charset="0"/>
                <a:ea typeface="Aptos" panose="020B0004020202020204" pitchFamily="34" charset="0"/>
                <a:cs typeface="Arial" panose="020B0604020202020204" pitchFamily="34" charset="0"/>
              </a:rPr>
              <a:t>En primer lugar, analicemos cómo se distribuyen los precios según el tipo de alojamiento. Los apartamentos completos son los más caros y populares, representando un segmento premium en el mercado. Por otro lado, las habitaciones privadas y compartidas son opciones más económicas, ideales para viajeros con presupuestos ajustados.</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kern="100" dirty="0">
                <a:effectLst/>
                <a:latin typeface="Calibri" panose="020F0502020204030204" pitchFamily="34" charset="0"/>
                <a:ea typeface="Aptos" panose="020B0004020202020204" pitchFamily="34" charset="0"/>
                <a:cs typeface="Arial" panose="020B0604020202020204" pitchFamily="34" charset="0"/>
              </a:rPr>
              <a:t>Esto refleja que la elección del tipo de alojamiento no solo depende del presupuesto, sino también de la experiencia que buscan los turistas. Un dato interesante es que los apartamentos completos tienen una mayor ocupación en temporada alta, lo que resalta su papel en el mercado.</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b="1" kern="100" dirty="0">
                <a:effectLst/>
                <a:latin typeface="Calibri" panose="020F0502020204030204" pitchFamily="34" charset="0"/>
                <a:ea typeface="Aptos" panose="020B0004020202020204" pitchFamily="34" charset="0"/>
                <a:cs typeface="Arial" panose="020B0604020202020204" pitchFamily="34" charset="0"/>
              </a:rPr>
              <a:t>Transición:</a:t>
            </a:r>
            <a:r>
              <a:rPr lang="es-ES" sz="1800" kern="100" dirty="0">
                <a:effectLst/>
                <a:latin typeface="Calibri" panose="020F0502020204030204" pitchFamily="34" charset="0"/>
                <a:ea typeface="Aptos" panose="020B0004020202020204" pitchFamily="34" charset="0"/>
                <a:cs typeface="Arial" panose="020B0604020202020204" pitchFamily="34" charset="0"/>
              </a:rPr>
              <a:t> Ahora, veamos cómo estos precios evolucionan a lo largo del año en las tres ciudades."</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pPr rtl="0"/>
            <a:fld id="{9CA004F4-F240-48F9-8AE1-486585C7F00D}" type="slidenum">
              <a:rPr lang="es-ES" smtClean="0"/>
              <a:t>2</a:t>
            </a:fld>
            <a:endParaRPr lang="es-ES" dirty="0"/>
          </a:p>
        </p:txBody>
      </p:sp>
    </p:spTree>
    <p:extLst>
      <p:ext uri="{BB962C8B-B14F-4D97-AF65-F5344CB8AC3E}">
        <p14:creationId xmlns:p14="http://schemas.microsoft.com/office/powerpoint/2010/main" val="1752948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b="1" kern="100" dirty="0">
                <a:effectLst/>
                <a:latin typeface="Calibri" panose="020F0502020204030204" pitchFamily="34" charset="0"/>
                <a:ea typeface="Aptos" panose="020B0004020202020204" pitchFamily="34" charset="0"/>
                <a:cs typeface="Arial" panose="020B0604020202020204" pitchFamily="34" charset="0"/>
              </a:rPr>
              <a:t>Precio promedio por mes y ciudad (Diapositiva 3)</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kern="100" dirty="0">
                <a:effectLst/>
                <a:latin typeface="Calibri" panose="020F0502020204030204" pitchFamily="34" charset="0"/>
                <a:ea typeface="Aptos" panose="020B0004020202020204" pitchFamily="34" charset="0"/>
                <a:cs typeface="Arial" panose="020B0604020202020204" pitchFamily="34" charset="0"/>
              </a:rPr>
              <a:t>"Al comparar los precios promedio por mes y ciudad, vemos patrones muy claros.</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800" b="1" kern="100" dirty="0">
                <a:effectLst/>
                <a:latin typeface="Calibri" panose="020F0502020204030204" pitchFamily="34" charset="0"/>
                <a:ea typeface="Aptos" panose="020B0004020202020204" pitchFamily="34" charset="0"/>
                <a:cs typeface="Arial" panose="020B0604020202020204" pitchFamily="34" charset="0"/>
              </a:rPr>
              <a:t>Barcelona</a:t>
            </a:r>
            <a:r>
              <a:rPr lang="es-ES" sz="1800" kern="100" dirty="0">
                <a:effectLst/>
                <a:latin typeface="Calibri" panose="020F0502020204030204" pitchFamily="34" charset="0"/>
                <a:ea typeface="Aptos" panose="020B0004020202020204" pitchFamily="34" charset="0"/>
                <a:cs typeface="Arial" panose="020B0604020202020204" pitchFamily="34" charset="0"/>
              </a:rPr>
              <a:t> muestra picos evidentes en los meses de verano debido a su alta demanda turística.</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800" b="1" kern="100" dirty="0">
                <a:effectLst/>
                <a:latin typeface="Calibri" panose="020F0502020204030204" pitchFamily="34" charset="0"/>
                <a:ea typeface="Aptos" panose="020B0004020202020204" pitchFamily="34" charset="0"/>
                <a:cs typeface="Arial" panose="020B0604020202020204" pitchFamily="34" charset="0"/>
              </a:rPr>
              <a:t>Madrid</a:t>
            </a:r>
            <a:r>
              <a:rPr lang="es-ES" sz="1800" kern="100" dirty="0">
                <a:effectLst/>
                <a:latin typeface="Calibri" panose="020F0502020204030204" pitchFamily="34" charset="0"/>
                <a:ea typeface="Aptos" panose="020B0004020202020204" pitchFamily="34" charset="0"/>
                <a:cs typeface="Arial" panose="020B0604020202020204" pitchFamily="34" charset="0"/>
              </a:rPr>
              <a:t> es más estable durante el año, reflejando su combinación de turismo cultural y corporativo.</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800" b="1" kern="100" dirty="0">
                <a:effectLst/>
                <a:latin typeface="Calibri" panose="020F0502020204030204" pitchFamily="34" charset="0"/>
                <a:ea typeface="Aptos" panose="020B0004020202020204" pitchFamily="34" charset="0"/>
                <a:cs typeface="Arial" panose="020B0604020202020204" pitchFamily="34" charset="0"/>
              </a:rPr>
              <a:t>Sevilla</a:t>
            </a:r>
            <a:r>
              <a:rPr lang="es-ES" sz="1800" kern="100" dirty="0">
                <a:effectLst/>
                <a:latin typeface="Calibri" panose="020F0502020204030204" pitchFamily="34" charset="0"/>
                <a:ea typeface="Aptos" panose="020B0004020202020204" pitchFamily="34" charset="0"/>
                <a:cs typeface="Arial" panose="020B0604020202020204" pitchFamily="34" charset="0"/>
              </a:rPr>
              <a:t> destaca por su estacionalidad, con un aumento significativo de precios en abril.</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kern="100" dirty="0">
                <a:effectLst/>
                <a:latin typeface="Calibri" panose="020F0502020204030204" pitchFamily="34" charset="0"/>
                <a:ea typeface="Aptos" panose="020B0004020202020204" pitchFamily="34" charset="0"/>
                <a:cs typeface="Arial" panose="020B0604020202020204" pitchFamily="34" charset="0"/>
              </a:rPr>
              <a:t>Este gráfico subraya cómo la estacionalidad afecta a las decisiones tanto de los anfitriones como de los turistas, incentivando a reservar con antelación en temporadas altas."</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kern="100" dirty="0">
                <a:effectLst/>
                <a:latin typeface="Calibri" panose="020F0502020204030204" pitchFamily="34" charset="0"/>
                <a:ea typeface="Aptos" panose="020B0004020202020204" pitchFamily="34" charset="0"/>
                <a:cs typeface="Arial" panose="020B0604020202020204" pitchFamily="34" charset="0"/>
              </a:rPr>
              <a:t> </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r>
              <a:rPr lang="es-ES" sz="1800" b="1" dirty="0">
                <a:effectLst/>
                <a:latin typeface="Calibri" panose="020F0502020204030204" pitchFamily="34" charset="0"/>
                <a:ea typeface="Aptos" panose="020B0004020202020204" pitchFamily="34" charset="0"/>
              </a:rPr>
              <a:t>Transición:</a:t>
            </a:r>
            <a:r>
              <a:rPr lang="es-ES" sz="1800" dirty="0">
                <a:effectLst/>
                <a:latin typeface="Calibri" panose="020F0502020204030204" pitchFamily="34" charset="0"/>
                <a:ea typeface="Aptos" panose="020B0004020202020204" pitchFamily="34" charset="0"/>
              </a:rPr>
              <a:t> Estos patrones también se refleja al comparar las temporadas de alta y baja demanda.</a:t>
            </a:r>
            <a:endParaRPr lang="es-ES" dirty="0"/>
          </a:p>
        </p:txBody>
      </p:sp>
      <p:sp>
        <p:nvSpPr>
          <p:cNvPr id="4" name="Marcador de número de diapositiva 3"/>
          <p:cNvSpPr>
            <a:spLocks noGrp="1"/>
          </p:cNvSpPr>
          <p:nvPr>
            <p:ph type="sldNum" sz="quarter" idx="5"/>
          </p:nvPr>
        </p:nvSpPr>
        <p:spPr/>
        <p:txBody>
          <a:bodyPr/>
          <a:lstStyle/>
          <a:p>
            <a:pPr rtl="0"/>
            <a:fld id="{9CA004F4-F240-48F9-8AE1-486585C7F00D}" type="slidenum">
              <a:rPr lang="es-ES" smtClean="0"/>
              <a:t>3</a:t>
            </a:fld>
            <a:endParaRPr lang="es-ES" dirty="0"/>
          </a:p>
        </p:txBody>
      </p:sp>
    </p:spTree>
    <p:extLst>
      <p:ext uri="{BB962C8B-B14F-4D97-AF65-F5344CB8AC3E}">
        <p14:creationId xmlns:p14="http://schemas.microsoft.com/office/powerpoint/2010/main" val="2099649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b="1" kern="100" dirty="0">
                <a:effectLst/>
                <a:latin typeface="Calibri" panose="020F0502020204030204" pitchFamily="34" charset="0"/>
                <a:ea typeface="Aptos" panose="020B0004020202020204" pitchFamily="34" charset="0"/>
                <a:cs typeface="Arial" panose="020B0604020202020204" pitchFamily="34" charset="0"/>
              </a:rPr>
              <a:t>Precio promedio por temporada y ciudad (Diapositiva 4)</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kern="100" dirty="0">
                <a:effectLst/>
                <a:latin typeface="Calibri" panose="020F0502020204030204" pitchFamily="34" charset="0"/>
                <a:ea typeface="Aptos" panose="020B0004020202020204" pitchFamily="34" charset="0"/>
                <a:cs typeface="Arial" panose="020B0604020202020204" pitchFamily="34" charset="0"/>
              </a:rPr>
              <a:t>"En este análisis de precios por temporada, observamos que Barcelona lidera en precios en todas las épocas del año. Sin embargo, la variación entre alta y baja temporada es menor, lo que refleja una demanda constante.</a:t>
            </a:r>
            <a:br>
              <a:rPr lang="es-ES" sz="1800" kern="100" dirty="0">
                <a:effectLst/>
                <a:latin typeface="Calibri" panose="020F0502020204030204" pitchFamily="34" charset="0"/>
                <a:ea typeface="Aptos" panose="020B0004020202020204" pitchFamily="34" charset="0"/>
                <a:cs typeface="Arial" panose="020B0604020202020204" pitchFamily="34" charset="0"/>
              </a:rPr>
            </a:br>
            <a:r>
              <a:rPr lang="es-ES" sz="1800" kern="100" dirty="0">
                <a:effectLst/>
                <a:latin typeface="Calibri" panose="020F0502020204030204" pitchFamily="34" charset="0"/>
                <a:ea typeface="Aptos" panose="020B0004020202020204" pitchFamily="34" charset="0"/>
                <a:cs typeface="Arial" panose="020B0604020202020204" pitchFamily="34" charset="0"/>
              </a:rPr>
              <a:t>Por el contrario, Sevilla muestra una diferencia mucho más pronunciada entre temporadas, con picos específicos en eventos clave como la Semana Santa o la Feria de Abril.</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kern="100" dirty="0">
                <a:effectLst/>
                <a:latin typeface="Calibri" panose="020F0502020204030204" pitchFamily="34" charset="0"/>
                <a:ea typeface="Aptos" panose="020B0004020202020204" pitchFamily="34" charset="0"/>
                <a:cs typeface="Arial" panose="020B0604020202020204" pitchFamily="34" charset="0"/>
              </a:rPr>
              <a:t>Esto tiene implicaciones importantes: los anfitriones en Sevilla pueden aprovechar eventos para maximizar ingresos, mientras que en Barcelona deben enfocarse en mantener precios competitivos durante todo el año."</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b="1" kern="100" dirty="0">
                <a:effectLst/>
                <a:latin typeface="Calibri" panose="020F0502020204030204" pitchFamily="34" charset="0"/>
                <a:ea typeface="Aptos" panose="020B0004020202020204" pitchFamily="34" charset="0"/>
                <a:cs typeface="Arial" panose="020B0604020202020204" pitchFamily="34" charset="0"/>
              </a:rPr>
              <a:t>Transición:</a:t>
            </a:r>
            <a:r>
              <a:rPr lang="es-ES" sz="1800" kern="100" dirty="0">
                <a:effectLst/>
                <a:latin typeface="Calibri" panose="020F0502020204030204" pitchFamily="34" charset="0"/>
                <a:ea typeface="Aptos" panose="020B0004020202020204" pitchFamily="34" charset="0"/>
                <a:cs typeface="Arial" panose="020B0604020202020204" pitchFamily="34" charset="0"/>
              </a:rPr>
              <a:t> Además de estas tendencias generales, es importante observar cómo se comportan los precios en detalle, incluyendo valores extremos."</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endParaRPr lang="es-ES" b="1" dirty="0"/>
          </a:p>
        </p:txBody>
      </p:sp>
      <p:sp>
        <p:nvSpPr>
          <p:cNvPr id="4" name="Marcador de número de diapositiva 3"/>
          <p:cNvSpPr>
            <a:spLocks noGrp="1"/>
          </p:cNvSpPr>
          <p:nvPr>
            <p:ph type="sldNum" sz="quarter" idx="5"/>
          </p:nvPr>
        </p:nvSpPr>
        <p:spPr/>
        <p:txBody>
          <a:bodyPr/>
          <a:lstStyle/>
          <a:p>
            <a:pPr rtl="0"/>
            <a:fld id="{9CA004F4-F240-48F9-8AE1-486585C7F00D}" type="slidenum">
              <a:rPr lang="es-ES" smtClean="0"/>
              <a:t>4</a:t>
            </a:fld>
            <a:endParaRPr lang="es-ES" dirty="0"/>
          </a:p>
        </p:txBody>
      </p:sp>
    </p:spTree>
    <p:extLst>
      <p:ext uri="{BB962C8B-B14F-4D97-AF65-F5344CB8AC3E}">
        <p14:creationId xmlns:p14="http://schemas.microsoft.com/office/powerpoint/2010/main" val="3959790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Outlier</a:t>
            </a:r>
            <a:r>
              <a:rPr lang="es-ES" dirty="0"/>
              <a:t> = valor atípico que se aleja de la mayoría.</a:t>
            </a:r>
          </a:p>
          <a:p>
            <a:pPr algn="just">
              <a:lnSpc>
                <a:spcPct val="107000"/>
              </a:lnSpc>
              <a:spcAft>
                <a:spcPts val="800"/>
              </a:spcAft>
            </a:pPr>
            <a:r>
              <a:rPr lang="es-ES" sz="1800" b="1" kern="100" dirty="0">
                <a:effectLst/>
                <a:latin typeface="Calibri" panose="020F0502020204030204" pitchFamily="34" charset="0"/>
                <a:ea typeface="Aptos" panose="020B0004020202020204" pitchFamily="34" charset="0"/>
                <a:cs typeface="Arial" panose="020B0604020202020204" pitchFamily="34" charset="0"/>
              </a:rPr>
              <a:t>Distribución de precios y valores extremos (Diapositivas 5-6)</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kern="100" dirty="0">
                <a:effectLst/>
                <a:latin typeface="Calibri" panose="020F0502020204030204" pitchFamily="34" charset="0"/>
                <a:ea typeface="Aptos" panose="020B0004020202020204" pitchFamily="34" charset="0"/>
                <a:cs typeface="Arial" panose="020B0604020202020204" pitchFamily="34" charset="0"/>
              </a:rPr>
              <a:t>La distribución de precios en las tres ciudades analizadas muestra patrones comunes y particularidades. La mayoría de los precios se concentra alrededor de la media, pero destacan valores extremos. Estos pueden deberse a propiedades exclusivas o eventos específicos que impulsan la demanda como los comentados previamente.</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pPr rtl="0"/>
            <a:fld id="{9CA004F4-F240-48F9-8AE1-486585C7F00D}" type="slidenum">
              <a:rPr lang="es-ES" smtClean="0"/>
              <a:t>5</a:t>
            </a:fld>
            <a:endParaRPr lang="es-ES" dirty="0"/>
          </a:p>
        </p:txBody>
      </p:sp>
    </p:spTree>
    <p:extLst>
      <p:ext uri="{BB962C8B-B14F-4D97-AF65-F5344CB8AC3E}">
        <p14:creationId xmlns:p14="http://schemas.microsoft.com/office/powerpoint/2010/main" val="241650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kern="100" dirty="0">
                <a:effectLst/>
                <a:latin typeface="Calibri" panose="020F0502020204030204" pitchFamily="34" charset="0"/>
                <a:ea typeface="Aptos" panose="020B0004020202020204" pitchFamily="34" charset="0"/>
                <a:cs typeface="Arial" panose="020B0604020202020204" pitchFamily="34" charset="0"/>
              </a:rPr>
              <a:t>Transición:</a:t>
            </a:r>
            <a:r>
              <a:rPr lang="es-ES" sz="1800" kern="100" dirty="0">
                <a:effectLst/>
                <a:latin typeface="Calibri" panose="020F0502020204030204" pitchFamily="34" charset="0"/>
                <a:ea typeface="Aptos" panose="020B0004020202020204" pitchFamily="34" charset="0"/>
                <a:cs typeface="Arial" panose="020B0604020202020204" pitchFamily="34" charset="0"/>
              </a:rPr>
              <a:t> Estos valores extremos se intensifican en ciertas temporadas."</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pPr rtl="0"/>
            <a:fld id="{9CA004F4-F240-48F9-8AE1-486585C7F00D}" type="slidenum">
              <a:rPr lang="es-ES" smtClean="0"/>
              <a:t>6</a:t>
            </a:fld>
            <a:endParaRPr lang="es-ES" dirty="0"/>
          </a:p>
        </p:txBody>
      </p:sp>
    </p:spTree>
    <p:extLst>
      <p:ext uri="{BB962C8B-B14F-4D97-AF65-F5344CB8AC3E}">
        <p14:creationId xmlns:p14="http://schemas.microsoft.com/office/powerpoint/2010/main" val="3287429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kern="100" dirty="0">
                <a:effectLst/>
                <a:latin typeface="Calibri" panose="020F0502020204030204" pitchFamily="34" charset="0"/>
                <a:ea typeface="Aptos" panose="020B0004020202020204" pitchFamily="34" charset="0"/>
                <a:cs typeface="Arial" panose="020B0604020202020204" pitchFamily="34" charset="0"/>
              </a:rPr>
              <a:t>Madrid y Sevilla tienen distribuciones más compactas en comparación con los valores atípicos de Barcelona, los valores extremos son más comunes en temporada alta, indicando una demanda intensa que eleva precios en zonas clave.</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pPr rtl="0"/>
            <a:fld id="{9CA004F4-F240-48F9-8AE1-486585C7F00D}" type="slidenum">
              <a:rPr lang="es-ES" smtClean="0"/>
              <a:t>7</a:t>
            </a:fld>
            <a:endParaRPr lang="es-ES" dirty="0"/>
          </a:p>
        </p:txBody>
      </p:sp>
    </p:spTree>
    <p:extLst>
      <p:ext uri="{BB962C8B-B14F-4D97-AF65-F5344CB8AC3E}">
        <p14:creationId xmlns:p14="http://schemas.microsoft.com/office/powerpoint/2010/main" val="3122032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kern="100" dirty="0">
                <a:effectLst/>
                <a:latin typeface="Calibri" panose="020F0502020204030204" pitchFamily="34" charset="0"/>
                <a:ea typeface="Aptos" panose="020B0004020202020204" pitchFamily="34" charset="0"/>
                <a:cs typeface="Arial" panose="020B0604020202020204" pitchFamily="34" charset="0"/>
              </a:rPr>
              <a:t>Transición: </a:t>
            </a:r>
            <a:r>
              <a:rPr lang="es-ES" sz="1800" kern="100" dirty="0">
                <a:effectLst/>
                <a:latin typeface="Calibri" panose="020F0502020204030204" pitchFamily="34" charset="0"/>
                <a:ea typeface="Aptos" panose="020B0004020202020204" pitchFamily="34" charset="0"/>
                <a:cs typeface="Arial" panose="020B0604020202020204" pitchFamily="34" charset="0"/>
              </a:rPr>
              <a:t> Esto nos da pie a explorar como las características especificas de las ciudades y la temporalidad afectan en el comportamiento del mercado. Para entender mejor estas dinámicas, exploramos las correlaciones entre variables clave.</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pPr rtl="0"/>
            <a:fld id="{9CA004F4-F240-48F9-8AE1-486585C7F00D}" type="slidenum">
              <a:rPr lang="es-ES" smtClean="0"/>
              <a:t>8</a:t>
            </a:fld>
            <a:endParaRPr lang="es-ES" dirty="0"/>
          </a:p>
        </p:txBody>
      </p:sp>
    </p:spTree>
    <p:extLst>
      <p:ext uri="{BB962C8B-B14F-4D97-AF65-F5344CB8AC3E}">
        <p14:creationId xmlns:p14="http://schemas.microsoft.com/office/powerpoint/2010/main" val="2113476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b="1" kern="100" dirty="0">
                <a:effectLst/>
                <a:latin typeface="Calibri" panose="020F0502020204030204" pitchFamily="34" charset="0"/>
                <a:ea typeface="Aptos" panose="020B0004020202020204" pitchFamily="34" charset="0"/>
                <a:cs typeface="Arial" panose="020B0604020202020204" pitchFamily="34" charset="0"/>
              </a:rPr>
              <a:t>Matrices de correlación (Diapositivas 9)</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kern="100" dirty="0">
                <a:effectLst/>
                <a:latin typeface="Calibri" panose="020F0502020204030204" pitchFamily="34" charset="0"/>
                <a:ea typeface="Aptos" panose="020B0004020202020204" pitchFamily="34" charset="0"/>
                <a:cs typeface="Arial" panose="020B0604020202020204" pitchFamily="34" charset="0"/>
              </a:rPr>
              <a:t>El precio está positivamente correlacionado con el número de reseñas y la actividad del anfitrión, esto nos sugiere que la popularidad y la actividad de los anfitriones pueden tener un impacto positivo en los precios. Hoy en día, la gente le da mucha importancia a la opinión de otros usuarios mediante las reseñas. Además, anfitriones con múltiples propiedades suelen tener más actividad, lo que podría indicar estrategias empresariales. Sin embargo, la disponibilidad y el precio tienen una relación débil, ya que las propiedades más exclusivas tienden a estar menos disponibles.</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s-ES" sz="1800" b="1" kern="100" dirty="0">
                <a:effectLst/>
                <a:latin typeface="Calibri" panose="020F0502020204030204" pitchFamily="34" charset="0"/>
                <a:ea typeface="Aptos" panose="020B0004020202020204" pitchFamily="34" charset="0"/>
                <a:cs typeface="Arial" panose="020B0604020202020204" pitchFamily="34" charset="0"/>
              </a:rPr>
              <a:t>Transición:</a:t>
            </a:r>
            <a:r>
              <a:rPr lang="es-ES" sz="1800" kern="100" dirty="0">
                <a:effectLst/>
                <a:latin typeface="Calibri" panose="020F0502020204030204" pitchFamily="34" charset="0"/>
                <a:ea typeface="Aptos" panose="020B0004020202020204" pitchFamily="34" charset="0"/>
                <a:cs typeface="Arial" panose="020B0604020202020204" pitchFamily="34" charset="0"/>
              </a:rPr>
              <a:t> Esto también se refleja en la distribución de precios por barrio, que exploraremos a continuación."</a:t>
            </a:r>
            <a:endParaRPr lang="es-ES" sz="1800" kern="100" dirty="0">
              <a:effectLst/>
              <a:latin typeface="Aptos" panose="020B0004020202020204" pitchFamily="34" charset="0"/>
              <a:ea typeface="Aptos" panose="020B0004020202020204" pitchFamily="34" charset="0"/>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pPr rtl="0"/>
            <a:fld id="{9CA004F4-F240-48F9-8AE1-486585C7F00D}" type="slidenum">
              <a:rPr lang="es-ES" smtClean="0"/>
              <a:t>9</a:t>
            </a:fld>
            <a:endParaRPr lang="es-ES" dirty="0"/>
          </a:p>
        </p:txBody>
      </p:sp>
    </p:spTree>
    <p:extLst>
      <p:ext uri="{BB962C8B-B14F-4D97-AF65-F5344CB8AC3E}">
        <p14:creationId xmlns:p14="http://schemas.microsoft.com/office/powerpoint/2010/main" val="2524771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rtlCol="0" anchor="b"/>
          <a:lstStyle>
            <a:lvl1pPr algn="ctr">
              <a:lnSpc>
                <a:spcPct val="125000"/>
              </a:lnSpc>
              <a:defRPr sz="6000">
                <a:solidFill>
                  <a:schemeClr val="bg1"/>
                </a:solidFill>
              </a:defRPr>
            </a:lvl1pPr>
          </a:lstStyle>
          <a:p>
            <a:pPr rtl="0"/>
            <a:r>
              <a:rPr lang="es-ES" noProof="0"/>
              <a:t>Haga clic para modificar el estilo de título del patrón</a:t>
            </a:r>
            <a:endParaRPr lang="es-ES" noProof="0" dirty="0"/>
          </a:p>
        </p:txBody>
      </p:sp>
      <p:sp>
        <p:nvSpPr>
          <p:cNvPr id="3" name="Subtítulo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rtlCol="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4" name="Marcador de fecha 3">
            <a:extLst>
              <a:ext uri="{FF2B5EF4-FFF2-40B4-BE49-F238E27FC236}">
                <a16:creationId xmlns:a16="http://schemas.microsoft.com/office/drawing/2014/main" id="{88B91F7B-C4AF-4FC6-A6BE-657DEF6D5358}"/>
              </a:ext>
            </a:extLst>
          </p:cNvPr>
          <p:cNvSpPr>
            <a:spLocks noGrp="1"/>
          </p:cNvSpPr>
          <p:nvPr>
            <p:ph type="dt" sz="half" idx="10"/>
          </p:nvPr>
        </p:nvSpPr>
        <p:spPr/>
        <p:txBody>
          <a:bodyPr rtlCol="0"/>
          <a:lstStyle/>
          <a:p>
            <a:pPr rtl="0"/>
            <a:fld id="{CF770DA5-3DC3-4237-90EB-C415EB41C75A}" type="datetime1">
              <a:rPr lang="es-ES" noProof="0" smtClean="0"/>
              <a:t>18/12/2024</a:t>
            </a:fld>
            <a:endParaRPr lang="es-ES" noProof="0" dirty="0"/>
          </a:p>
        </p:txBody>
      </p:sp>
      <p:sp>
        <p:nvSpPr>
          <p:cNvPr id="5" name="Marcador de pie de página 4">
            <a:extLst>
              <a:ext uri="{FF2B5EF4-FFF2-40B4-BE49-F238E27FC236}">
                <a16:creationId xmlns:a16="http://schemas.microsoft.com/office/drawing/2014/main" id="{5BED32F8-B0C7-4332-B0A5-BC19DD8C4CF5}"/>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rtlCol="0"/>
          <a:lstStyle/>
          <a:p>
            <a:pPr rtl="0"/>
            <a:fld id="{82EE24B5-652C-4DB5-B7C3-B5BBEC1280B1}" type="slidenum">
              <a:rPr lang="es-ES" noProof="0" smtClean="0"/>
              <a:t>‹Nº›</a:t>
            </a:fld>
            <a:endParaRPr lang="es-ES" noProof="0" dirty="0"/>
          </a:p>
        </p:txBody>
      </p:sp>
    </p:spTree>
    <p:extLst>
      <p:ext uri="{BB962C8B-B14F-4D97-AF65-F5344CB8AC3E}">
        <p14:creationId xmlns:p14="http://schemas.microsoft.com/office/powerpoint/2010/main" val="218950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11141-A77D-4E0E-8CAF-4CD3B279937B}"/>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017EFDE0-5A54-402A-B0C3-6BC0BB739C25}"/>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id="{8A2825AD-4585-4E37-A076-3D0070C9300C}"/>
              </a:ext>
            </a:extLst>
          </p:cNvPr>
          <p:cNvSpPr>
            <a:spLocks noGrp="1"/>
          </p:cNvSpPr>
          <p:nvPr>
            <p:ph type="dt" sz="half" idx="10"/>
          </p:nvPr>
        </p:nvSpPr>
        <p:spPr/>
        <p:txBody>
          <a:bodyPr rtlCol="0"/>
          <a:lstStyle/>
          <a:p>
            <a:pPr rtl="0"/>
            <a:fld id="{95949101-CB98-4C8F-81DB-71E43D7BC626}" type="datetime1">
              <a:rPr lang="es-ES" noProof="0" smtClean="0"/>
              <a:t>18/12/2024</a:t>
            </a:fld>
            <a:endParaRPr lang="es-ES" noProof="0" dirty="0"/>
          </a:p>
        </p:txBody>
      </p:sp>
      <p:sp>
        <p:nvSpPr>
          <p:cNvPr id="5" name="Marcador de pie de página 4">
            <a:extLst>
              <a:ext uri="{FF2B5EF4-FFF2-40B4-BE49-F238E27FC236}">
                <a16:creationId xmlns:a16="http://schemas.microsoft.com/office/drawing/2014/main" id="{512064AD-EDC3-4B13-8CD6-49EB60099ED4}"/>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rtlCol="0"/>
          <a:lstStyle/>
          <a:p>
            <a:pPr rtl="0"/>
            <a:fld id="{82EE24B5-652C-4DB5-B7C3-B5BBEC1280B1}" type="slidenum">
              <a:rPr lang="es-ES" noProof="0" smtClean="0"/>
              <a:t>‹Nº›</a:t>
            </a:fld>
            <a:endParaRPr lang="es-ES" noProof="0"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endParaRPr lang="es-ES" noProof="0" dirty="0"/>
          </a:p>
        </p:txBody>
      </p:sp>
      <p:sp>
        <p:nvSpPr>
          <p:cNvPr id="3" name="Marcador de posición de texto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B24D83DC-20E7-4B71-9794-36FC33B1BA03}"/>
              </a:ext>
            </a:extLst>
          </p:cNvPr>
          <p:cNvSpPr>
            <a:spLocks noGrp="1"/>
          </p:cNvSpPr>
          <p:nvPr>
            <p:ph type="dt" sz="half" idx="10"/>
          </p:nvPr>
        </p:nvSpPr>
        <p:spPr/>
        <p:txBody>
          <a:bodyPr rtlCol="0"/>
          <a:lstStyle/>
          <a:p>
            <a:pPr rtl="0"/>
            <a:fld id="{7D302F5C-0234-440C-8773-490E51DE01B9}" type="datetime1">
              <a:rPr lang="es-ES" noProof="0" smtClean="0"/>
              <a:t>18/12/2024</a:t>
            </a:fld>
            <a:endParaRPr lang="es-ES" noProof="0" dirty="0"/>
          </a:p>
        </p:txBody>
      </p:sp>
      <p:sp>
        <p:nvSpPr>
          <p:cNvPr id="5" name="Marcador de pie de página 4">
            <a:extLst>
              <a:ext uri="{FF2B5EF4-FFF2-40B4-BE49-F238E27FC236}">
                <a16:creationId xmlns:a16="http://schemas.microsoft.com/office/drawing/2014/main" id="{44E7D103-1290-4592-B37C-19C9C9DBEAE4}"/>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rtlCol="0"/>
          <a:lstStyle/>
          <a:p>
            <a:pPr rtl="0"/>
            <a:fld id="{82EE24B5-652C-4DB5-B7C3-B5BBEC1280B1}" type="slidenum">
              <a:rPr lang="es-ES" noProof="0" smtClean="0"/>
              <a:t>‹Nº›</a:t>
            </a:fld>
            <a:endParaRPr lang="es-ES" noProof="0"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7" name="Marcador de posición de número de diapositiva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rtlCol="0"/>
          <a:lstStyle/>
          <a:p>
            <a:pPr rtl="0"/>
            <a:fld id="{82EE24B5-652C-4DB5-B7C3-B5BBEC1280B1}" type="slidenum">
              <a:rPr lang="es-ES" noProof="0" smtClean="0"/>
              <a:t>‹Nº›</a:t>
            </a:fld>
            <a:endParaRPr lang="es-ES" noProof="0" dirty="0"/>
          </a:p>
        </p:txBody>
      </p:sp>
      <p:sp>
        <p:nvSpPr>
          <p:cNvPr id="2" name="Título 1">
            <a:extLst>
              <a:ext uri="{FF2B5EF4-FFF2-40B4-BE49-F238E27FC236}">
                <a16:creationId xmlns:a16="http://schemas.microsoft.com/office/drawing/2014/main" id="{E7F76098-6FA1-470A-BEF4-E4B0AC75E8FE}"/>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contenido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a:extLst>
              <a:ext uri="{FF2B5EF4-FFF2-40B4-BE49-F238E27FC236}">
                <a16:creationId xmlns:a16="http://schemas.microsoft.com/office/drawing/2014/main" id="{47F57DE0-C032-4FCC-9006-09C2C328A665}"/>
              </a:ext>
            </a:extLst>
          </p:cNvPr>
          <p:cNvSpPr>
            <a:spLocks noGrp="1"/>
          </p:cNvSpPr>
          <p:nvPr>
            <p:ph type="dt" sz="half" idx="10"/>
          </p:nvPr>
        </p:nvSpPr>
        <p:spPr/>
        <p:txBody>
          <a:bodyPr rtlCol="0"/>
          <a:lstStyle/>
          <a:p>
            <a:pPr rtl="0"/>
            <a:fld id="{C4961380-8195-41EE-9574-2B3429217481}" type="datetime1">
              <a:rPr lang="es-ES" noProof="0" smtClean="0"/>
              <a:t>18/12/2024</a:t>
            </a:fld>
            <a:endParaRPr lang="es-ES" noProof="0" dirty="0"/>
          </a:p>
        </p:txBody>
      </p:sp>
      <p:sp>
        <p:nvSpPr>
          <p:cNvPr id="6" name="Marcador de pie de página 5">
            <a:extLst>
              <a:ext uri="{FF2B5EF4-FFF2-40B4-BE49-F238E27FC236}">
                <a16:creationId xmlns:a16="http://schemas.microsoft.com/office/drawing/2014/main" id="{90C776CB-2819-4488-9012-A6EA22079A47}"/>
              </a:ext>
            </a:extLst>
          </p:cNvPr>
          <p:cNvSpPr>
            <a:spLocks noGrp="1"/>
          </p:cNvSpPr>
          <p:nvPr>
            <p:ph type="ftr" sz="quarter" idx="11"/>
          </p:nvPr>
        </p:nvSpPr>
        <p:spPr/>
        <p:txBody>
          <a:bodyPr rtlCol="0"/>
          <a:lstStyle/>
          <a:p>
            <a:pPr rtl="0"/>
            <a:endParaRPr lang="es-ES" noProof="0"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endParaRPr lang="es-ES" noProof="0" dirty="0"/>
          </a:p>
        </p:txBody>
      </p:sp>
      <p:sp>
        <p:nvSpPr>
          <p:cNvPr id="3" name="Marcador de posición de texto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11D097D1-3052-4C1F-B573-CA25FFF6CCB5}"/>
              </a:ext>
            </a:extLst>
          </p:cNvPr>
          <p:cNvSpPr>
            <a:spLocks noGrp="1"/>
          </p:cNvSpPr>
          <p:nvPr>
            <p:ph type="dt" sz="half" idx="10"/>
          </p:nvPr>
        </p:nvSpPr>
        <p:spPr/>
        <p:txBody>
          <a:bodyPr rtlCol="0"/>
          <a:lstStyle/>
          <a:p>
            <a:pPr rtl="0"/>
            <a:fld id="{762FC62E-52FA-4487-916D-9648D6F062C2}" type="datetime1">
              <a:rPr lang="es-ES" noProof="0" smtClean="0"/>
              <a:t>18/12/2024</a:t>
            </a:fld>
            <a:endParaRPr lang="es-ES" noProof="0" dirty="0"/>
          </a:p>
        </p:txBody>
      </p:sp>
      <p:sp>
        <p:nvSpPr>
          <p:cNvPr id="8" name="Marcador de pie de página 7">
            <a:extLst>
              <a:ext uri="{FF2B5EF4-FFF2-40B4-BE49-F238E27FC236}">
                <a16:creationId xmlns:a16="http://schemas.microsoft.com/office/drawing/2014/main" id="{F2607AC3-2220-4DDA-A22A-C404538FE48E}"/>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rtlCol="0"/>
          <a:lstStyle/>
          <a:p>
            <a:pPr rtl="0"/>
            <a:fld id="{82EE24B5-652C-4DB5-B7C3-B5BBEC1280B1}" type="slidenum">
              <a:rPr lang="es-ES" noProof="0" smtClean="0"/>
              <a:t>‹Nº›</a:t>
            </a:fld>
            <a:endParaRPr lang="es-ES" noProof="0"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789EF5-3FD9-4423-A9E8-B67B4E902E9B}"/>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030D7191-31B4-440E-A4E9-F412FA55824C}"/>
              </a:ext>
            </a:extLst>
          </p:cNvPr>
          <p:cNvSpPr>
            <a:spLocks noGrp="1"/>
          </p:cNvSpPr>
          <p:nvPr>
            <p:ph type="dt" sz="half" idx="10"/>
          </p:nvPr>
        </p:nvSpPr>
        <p:spPr/>
        <p:txBody>
          <a:bodyPr rtlCol="0"/>
          <a:lstStyle/>
          <a:p>
            <a:pPr rtl="0"/>
            <a:fld id="{83F9C069-0D28-49A2-89E8-C18F9A41EF29}" type="datetime1">
              <a:rPr lang="es-ES" noProof="0" smtClean="0"/>
              <a:t>18/12/2024</a:t>
            </a:fld>
            <a:endParaRPr lang="es-ES" noProof="0" dirty="0"/>
          </a:p>
        </p:txBody>
      </p:sp>
      <p:sp>
        <p:nvSpPr>
          <p:cNvPr id="4" name="Marcador de pie de página 3">
            <a:extLst>
              <a:ext uri="{FF2B5EF4-FFF2-40B4-BE49-F238E27FC236}">
                <a16:creationId xmlns:a16="http://schemas.microsoft.com/office/drawing/2014/main" id="{8EC85CB6-0880-4BF0-8E98-291E70C71377}"/>
              </a:ext>
            </a:extLst>
          </p:cNvPr>
          <p:cNvSpPr>
            <a:spLocks noGrp="1"/>
          </p:cNvSpPr>
          <p:nvPr>
            <p:ph type="ftr" sz="quarter" idx="11"/>
          </p:nvPr>
        </p:nvSpPr>
        <p:spPr/>
        <p:txBody>
          <a:bodyPr rtlCol="0"/>
          <a:lstStyle/>
          <a:p>
            <a:pPr rtl="0"/>
            <a:endParaRPr lang="es-ES" noProof="0" dirty="0"/>
          </a:p>
        </p:txBody>
      </p:sp>
      <p:sp>
        <p:nvSpPr>
          <p:cNvPr id="5" name="Marcador de posición de número de diapositiva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rtlCol="0"/>
          <a:lstStyle/>
          <a:p>
            <a:pPr rtl="0"/>
            <a:fld id="{82EE24B5-652C-4DB5-B7C3-B5BBEC1280B1}" type="slidenum">
              <a:rPr lang="es-ES" noProof="0" smtClean="0"/>
              <a:t>‹Nº›</a:t>
            </a:fld>
            <a:endParaRPr lang="es-ES" noProof="0"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655C546-684A-45B9-8890-66DC55DF7D06}"/>
              </a:ext>
            </a:extLst>
          </p:cNvPr>
          <p:cNvSpPr>
            <a:spLocks noGrp="1"/>
          </p:cNvSpPr>
          <p:nvPr>
            <p:ph type="dt" sz="half" idx="10"/>
          </p:nvPr>
        </p:nvSpPr>
        <p:spPr/>
        <p:txBody>
          <a:bodyPr rtlCol="0"/>
          <a:lstStyle/>
          <a:p>
            <a:pPr rtl="0"/>
            <a:fld id="{6CA4CD59-E103-4131-8DF1-52DAB13F24DA}" type="datetime1">
              <a:rPr lang="es-ES" noProof="0" smtClean="0"/>
              <a:t>18/12/2024</a:t>
            </a:fld>
            <a:endParaRPr lang="es-ES" noProof="0" dirty="0"/>
          </a:p>
        </p:txBody>
      </p:sp>
      <p:sp>
        <p:nvSpPr>
          <p:cNvPr id="3" name="Marcador de pie de página 2">
            <a:extLst>
              <a:ext uri="{FF2B5EF4-FFF2-40B4-BE49-F238E27FC236}">
                <a16:creationId xmlns:a16="http://schemas.microsoft.com/office/drawing/2014/main" id="{4543EBDF-D696-42F7-B962-56F5FEE120CC}"/>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rtlCol="0"/>
          <a:lstStyle/>
          <a:p>
            <a:pPr rtl="0"/>
            <a:fld id="{82EE24B5-652C-4DB5-B7C3-B5BBEC1280B1}" type="slidenum">
              <a:rPr lang="es-ES" noProof="0" smtClean="0"/>
              <a:t>‹Nº›</a:t>
            </a:fld>
            <a:endParaRPr lang="es-ES"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7989DE91-7A80-4682-9D32-2CD41DEFB7B2}"/>
              </a:ext>
            </a:extLst>
          </p:cNvPr>
          <p:cNvSpPr>
            <a:spLocks noGrp="1"/>
          </p:cNvSpPr>
          <p:nvPr>
            <p:ph type="dt" sz="half" idx="10"/>
          </p:nvPr>
        </p:nvSpPr>
        <p:spPr/>
        <p:txBody>
          <a:bodyPr rtlCol="0"/>
          <a:lstStyle/>
          <a:p>
            <a:pPr rtl="0"/>
            <a:fld id="{FA5B45D9-35B1-4184-8C71-E0506363883B}" type="datetime1">
              <a:rPr lang="es-ES" noProof="0" smtClean="0"/>
              <a:t>18/12/2024</a:t>
            </a:fld>
            <a:endParaRPr lang="es-ES" noProof="0" dirty="0"/>
          </a:p>
        </p:txBody>
      </p:sp>
      <p:sp>
        <p:nvSpPr>
          <p:cNvPr id="6" name="Marcador de pie de página 5">
            <a:extLst>
              <a:ext uri="{FF2B5EF4-FFF2-40B4-BE49-F238E27FC236}">
                <a16:creationId xmlns:a16="http://schemas.microsoft.com/office/drawing/2014/main" id="{7B9E2482-2E7D-4868-95A7-4A55B40FECE1}"/>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rtlCol="0"/>
          <a:lstStyle/>
          <a:p>
            <a:pPr rtl="0"/>
            <a:fld id="{82EE24B5-652C-4DB5-B7C3-B5BBEC1280B1}" type="slidenum">
              <a:rPr lang="es-ES" noProof="0" smtClean="0"/>
              <a:t>‹Nº›</a:t>
            </a:fld>
            <a:endParaRPr lang="es-ES" noProof="0"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ES" noProof="0" dirty="0"/>
          </a:p>
        </p:txBody>
      </p:sp>
      <p:sp>
        <p:nvSpPr>
          <p:cNvPr id="3" name="Marcador de posición de imagen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CAD1E234-1CB2-41A0-B40D-7E7F160CBA11}"/>
              </a:ext>
            </a:extLst>
          </p:cNvPr>
          <p:cNvSpPr>
            <a:spLocks noGrp="1"/>
          </p:cNvSpPr>
          <p:nvPr>
            <p:ph type="dt" sz="half" idx="10"/>
          </p:nvPr>
        </p:nvSpPr>
        <p:spPr/>
        <p:txBody>
          <a:bodyPr rtlCol="0"/>
          <a:lstStyle/>
          <a:p>
            <a:pPr rtl="0"/>
            <a:fld id="{F6BD2F12-55B2-4258-9B7A-329D8EBE60F6}" type="datetime1">
              <a:rPr lang="es-ES" noProof="0" smtClean="0"/>
              <a:t>18/12/2024</a:t>
            </a:fld>
            <a:endParaRPr lang="es-ES" noProof="0" dirty="0"/>
          </a:p>
        </p:txBody>
      </p:sp>
      <p:sp>
        <p:nvSpPr>
          <p:cNvPr id="6" name="Marcador de pie de página 5">
            <a:extLst>
              <a:ext uri="{FF2B5EF4-FFF2-40B4-BE49-F238E27FC236}">
                <a16:creationId xmlns:a16="http://schemas.microsoft.com/office/drawing/2014/main" id="{99FD472E-6334-4051-B4D9-6361A819F792}"/>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rtlCol="0"/>
          <a:lstStyle/>
          <a:p>
            <a:pPr rtl="0"/>
            <a:fld id="{82EE24B5-652C-4DB5-B7C3-B5BBEC1280B1}" type="slidenum">
              <a:rPr lang="es-ES" noProof="0" smtClean="0"/>
              <a:t>‹Nº›</a:t>
            </a:fld>
            <a:endParaRPr lang="es-ES" noProof="0"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posición de texto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38414F15-D7D0-4AAB-BCEA-8D737141E1BB}" type="datetime1">
              <a:rPr lang="es-ES" noProof="0" smtClean="0"/>
              <a:t>18/12/2024</a:t>
            </a:fld>
            <a:endParaRPr lang="es-ES" noProof="0" dirty="0"/>
          </a:p>
        </p:txBody>
      </p:sp>
      <p:sp>
        <p:nvSpPr>
          <p:cNvPr id="5" name="Marcador de pie de página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dirty="0"/>
          </a:p>
        </p:txBody>
      </p:sp>
      <p:sp>
        <p:nvSpPr>
          <p:cNvPr id="10" name="Elipse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Marcador de posición de número de diapositiva 5">
            <a:extLst>
              <a:ext uri="{FF2B5EF4-FFF2-40B4-BE49-F238E27FC236}">
                <a16:creationId xmlns:a16="http://schemas.microsoft.com/office/drawing/2014/main" id="{D15DEFFD-817B-43EC-86F0-34DEA2BA5EEB}"/>
              </a:ext>
            </a:extLst>
          </p:cNvPr>
          <p:cNvSpPr>
            <a:spLocks noGrp="1"/>
          </p:cNvSpPr>
          <p:nvPr>
            <p:ph type="sldNum" sz="quarter" idx="4"/>
          </p:nvPr>
        </p:nvSpPr>
        <p:spPr>
          <a:xfrm>
            <a:off x="11453346"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pPr rtl="0"/>
            <a:fld id="{82EE24B5-652C-4DB5-B7C3-B5BBEC1280B1}" type="slidenum">
              <a:rPr lang="es-ES" noProof="0" smtClean="0"/>
              <a:pPr rtl="0"/>
              <a:t>‹Nº›</a:t>
            </a:fld>
            <a:endParaRPr lang="es-E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to 2" descr="Rectángulo azul">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pPr rtl="0"/>
            <a:endParaRPr lang="es-ES" dirty="0"/>
          </a:p>
        </p:txBody>
      </p:sp>
      <p:sp>
        <p:nvSpPr>
          <p:cNvPr id="4" name="objeto 3" descr="Personas con documentos">
            <a:extLst>
              <a:ext uri="{FF2B5EF4-FFF2-40B4-BE49-F238E27FC236}">
                <a16:creationId xmlns:a16="http://schemas.microsoft.com/office/drawing/2014/main" id="{0CA2E80D-F3EC-4A5F-8E65-56FEA206EE0F}"/>
              </a:ext>
            </a:extLst>
          </p:cNvPr>
          <p:cNvSpPr/>
          <p:nvPr/>
        </p:nvSpPr>
        <p:spPr>
          <a:xfrm>
            <a:off x="254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es-ES" dirty="0"/>
          </a:p>
        </p:txBody>
      </p:sp>
      <p:sp>
        <p:nvSpPr>
          <p:cNvPr id="2" name="Título 1">
            <a:extLst>
              <a:ext uri="{FF2B5EF4-FFF2-40B4-BE49-F238E27FC236}">
                <a16:creationId xmlns:a16="http://schemas.microsoft.com/office/drawing/2014/main" id="{AFB6C91D-4B22-49F1-9A0B-ABEB9E1F5A26}"/>
              </a:ext>
            </a:extLst>
          </p:cNvPr>
          <p:cNvSpPr>
            <a:spLocks noGrp="1"/>
          </p:cNvSpPr>
          <p:nvPr>
            <p:ph type="ctrTitle"/>
          </p:nvPr>
        </p:nvSpPr>
        <p:spPr>
          <a:xfrm>
            <a:off x="776804" y="602565"/>
            <a:ext cx="10635343" cy="2852053"/>
          </a:xfrm>
        </p:spPr>
        <p:txBody>
          <a:bodyPr rtlCol="0">
            <a:noAutofit/>
          </a:bodyPr>
          <a:lstStyle/>
          <a:p>
            <a:r>
              <a:rPr lang="es-ES" sz="4400" b="1" i="0" dirty="0">
                <a:effectLst/>
                <a:latin typeface="Slack-Lato"/>
              </a:rPr>
              <a:t>"Análisis de Alojamiento Urbano: </a:t>
            </a:r>
            <a:br>
              <a:rPr lang="es-ES" sz="4400" b="1" i="0" dirty="0">
                <a:effectLst/>
                <a:latin typeface="Slack-Lato"/>
              </a:rPr>
            </a:br>
            <a:r>
              <a:rPr lang="es-ES" sz="4400" b="1" i="0" dirty="0" err="1">
                <a:effectLst/>
                <a:latin typeface="Slack-Lato"/>
              </a:rPr>
              <a:t>Insights</a:t>
            </a:r>
            <a:r>
              <a:rPr lang="es-ES" sz="4400" b="1" i="0" dirty="0">
                <a:effectLst/>
                <a:latin typeface="Slack-Lato"/>
              </a:rPr>
              <a:t> de Airbnb en </a:t>
            </a:r>
            <a:br>
              <a:rPr lang="es-ES" sz="4400" b="1" i="0" dirty="0">
                <a:effectLst/>
                <a:latin typeface="Slack-Lato"/>
              </a:rPr>
            </a:br>
            <a:r>
              <a:rPr lang="es-ES" sz="4400" b="1" i="0" dirty="0">
                <a:effectLst/>
                <a:latin typeface="Slack-Lato"/>
              </a:rPr>
              <a:t>Barcelona, Madrid y Sevilla"</a:t>
            </a:r>
            <a:endParaRPr lang="es-ES" sz="4400" dirty="0">
              <a:latin typeface="Slack-Lato"/>
            </a:endParaRPr>
          </a:p>
        </p:txBody>
      </p:sp>
      <p:sp>
        <p:nvSpPr>
          <p:cNvPr id="3" name="Subtítulo 2">
            <a:extLst>
              <a:ext uri="{FF2B5EF4-FFF2-40B4-BE49-F238E27FC236}">
                <a16:creationId xmlns:a16="http://schemas.microsoft.com/office/drawing/2014/main" id="{2F8CF06A-B594-4BA2-8B1E-D649096D742F}"/>
              </a:ext>
            </a:extLst>
          </p:cNvPr>
          <p:cNvSpPr>
            <a:spLocks noGrp="1"/>
          </p:cNvSpPr>
          <p:nvPr>
            <p:ph type="subTitle" idx="1"/>
          </p:nvPr>
        </p:nvSpPr>
        <p:spPr>
          <a:xfrm>
            <a:off x="3854824" y="4221162"/>
            <a:ext cx="4185176" cy="882001"/>
          </a:xfrm>
          <a:solidFill>
            <a:schemeClr val="accent2">
              <a:alpha val="90000"/>
            </a:schemeClr>
          </a:solidFill>
        </p:spPr>
        <p:txBody>
          <a:bodyPr rtlCol="0" anchor="ctr" anchorCtr="0">
            <a:normAutofit/>
          </a:bodyPr>
          <a:lstStyle/>
          <a:p>
            <a:pPr rtl="0"/>
            <a:r>
              <a:rPr lang="es-ES" dirty="0"/>
              <a:t>Alberto Torres</a:t>
            </a:r>
            <a:endParaRPr lang="es-ES" sz="2500" b="1" i="1" spc="65" dirty="0">
              <a:solidFill>
                <a:schemeClr val="accent1"/>
              </a:solidFill>
              <a:latin typeface="Arial"/>
              <a:cs typeface="Arial"/>
            </a:endParaRPr>
          </a:p>
        </p:txBody>
      </p:sp>
      <p:sp>
        <p:nvSpPr>
          <p:cNvPr id="6" name="objeto 7" descr="Rectángulo beige">
            <a:extLst>
              <a:ext uri="{FF2B5EF4-FFF2-40B4-BE49-F238E27FC236}">
                <a16:creationId xmlns:a16="http://schemas.microsoft.com/office/drawing/2014/main" id="{B36975AA-C62E-46BE-9382-E2CF56FDF817}"/>
              </a:ext>
            </a:extLst>
          </p:cNvPr>
          <p:cNvSpPr/>
          <p:nvPr/>
        </p:nvSpPr>
        <p:spPr>
          <a:xfrm flipV="1">
            <a:off x="2590649" y="3454618"/>
            <a:ext cx="6713526"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pPr rtl="0"/>
            <a:endParaRPr lang="es-ES" dirty="0"/>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43730B1-105A-BCA5-BCEB-ED86466B836E}"/>
              </a:ext>
            </a:extLst>
          </p:cNvPr>
          <p:cNvSpPr>
            <a:spLocks noGrp="1"/>
          </p:cNvSpPr>
          <p:nvPr>
            <p:ph type="sldNum" sz="quarter" idx="12"/>
          </p:nvPr>
        </p:nvSpPr>
        <p:spPr/>
        <p:txBody>
          <a:bodyPr/>
          <a:lstStyle/>
          <a:p>
            <a:pPr rtl="0"/>
            <a:fld id="{82EE24B5-652C-4DB5-B7C3-B5BBEC1280B1}" type="slidenum">
              <a:rPr lang="es-ES" noProof="0" smtClean="0"/>
              <a:t>10</a:t>
            </a:fld>
            <a:endParaRPr lang="es-ES" noProof="0" dirty="0"/>
          </a:p>
        </p:txBody>
      </p:sp>
      <p:sp>
        <p:nvSpPr>
          <p:cNvPr id="3" name="Título 2">
            <a:extLst>
              <a:ext uri="{FF2B5EF4-FFF2-40B4-BE49-F238E27FC236}">
                <a16:creationId xmlns:a16="http://schemas.microsoft.com/office/drawing/2014/main" id="{B0D944FD-4A42-19E8-5999-EBFF67A79490}"/>
              </a:ext>
            </a:extLst>
          </p:cNvPr>
          <p:cNvSpPr>
            <a:spLocks noGrp="1"/>
          </p:cNvSpPr>
          <p:nvPr>
            <p:ph type="title"/>
          </p:nvPr>
        </p:nvSpPr>
        <p:spPr>
          <a:xfrm>
            <a:off x="838200" y="365125"/>
            <a:ext cx="10615146" cy="849441"/>
          </a:xfrm>
        </p:spPr>
        <p:txBody>
          <a:bodyPr/>
          <a:lstStyle/>
          <a:p>
            <a:r>
              <a:rPr lang="es-ES" dirty="0"/>
              <a:t>Precios por barrio y ubicación</a:t>
            </a:r>
          </a:p>
        </p:txBody>
      </p:sp>
      <p:pic>
        <p:nvPicPr>
          <p:cNvPr id="7" name="Marcador de contenido 6" descr="Gráfico, Gráfico de cajas y bigotes&#10;&#10;Descripción generada automáticamente">
            <a:extLst>
              <a:ext uri="{FF2B5EF4-FFF2-40B4-BE49-F238E27FC236}">
                <a16:creationId xmlns:a16="http://schemas.microsoft.com/office/drawing/2014/main" id="{A0FD1011-BCED-528B-C6C6-1C0147E3D82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81538" y="1310528"/>
            <a:ext cx="5181600" cy="2571189"/>
          </a:xfrm>
        </p:spPr>
      </p:pic>
      <p:pic>
        <p:nvPicPr>
          <p:cNvPr id="9" name="Marcador de contenido 8" descr="Gráfico, Gráfico de dispersión&#10;&#10;Descripción generada automáticamente">
            <a:extLst>
              <a:ext uri="{FF2B5EF4-FFF2-40B4-BE49-F238E27FC236}">
                <a16:creationId xmlns:a16="http://schemas.microsoft.com/office/drawing/2014/main" id="{647C7912-F195-4082-8AF4-36D65CD4AE06}"/>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2" y="2239576"/>
            <a:ext cx="5181600" cy="3284281"/>
          </a:xfrm>
        </p:spPr>
      </p:pic>
      <p:sp>
        <p:nvSpPr>
          <p:cNvPr id="4" name="CuadroTexto 3">
            <a:extLst>
              <a:ext uri="{FF2B5EF4-FFF2-40B4-BE49-F238E27FC236}">
                <a16:creationId xmlns:a16="http://schemas.microsoft.com/office/drawing/2014/main" id="{54DF3635-727C-F371-6D11-202F4D6795A4}"/>
              </a:ext>
            </a:extLst>
          </p:cNvPr>
          <p:cNvSpPr txBox="1"/>
          <p:nvPr/>
        </p:nvSpPr>
        <p:spPr>
          <a:xfrm>
            <a:off x="381538" y="3977679"/>
            <a:ext cx="5638262" cy="2031325"/>
          </a:xfrm>
          <a:prstGeom prst="rect">
            <a:avLst/>
          </a:prstGeom>
          <a:noFill/>
        </p:spPr>
        <p:txBody>
          <a:bodyPr wrap="square" rtlCol="0">
            <a:spAutoFit/>
          </a:bodyPr>
          <a:lstStyle/>
          <a:p>
            <a:pPr algn="just"/>
            <a:r>
              <a:rPr lang="es-ES" dirty="0"/>
              <a:t>Algunos de los precios son extremadamente altos en comparación a la media.</a:t>
            </a:r>
          </a:p>
          <a:p>
            <a:pPr algn="just"/>
            <a:r>
              <a:rPr lang="es-ES" dirty="0"/>
              <a:t>Sarrià-Sant </a:t>
            </a:r>
            <a:r>
              <a:rPr lang="es-ES" dirty="0" err="1"/>
              <a:t>Gervarsi</a:t>
            </a:r>
            <a:r>
              <a:rPr lang="es-ES" dirty="0"/>
              <a:t> parece tener precios más dispersos con varios valores atípicos.</a:t>
            </a:r>
          </a:p>
          <a:p>
            <a:pPr algn="just"/>
            <a:r>
              <a:rPr lang="es-ES" dirty="0"/>
              <a:t>Eixample y Gràcia muestran tendencias similares.</a:t>
            </a:r>
          </a:p>
          <a:p>
            <a:pPr algn="just"/>
            <a:r>
              <a:rPr lang="es-ES" dirty="0"/>
              <a:t>Los precios más altos se concentran especialmente en zonas centrales o estratégicas.</a:t>
            </a:r>
          </a:p>
        </p:txBody>
      </p:sp>
    </p:spTree>
    <p:extLst>
      <p:ext uri="{BB962C8B-B14F-4D97-AF65-F5344CB8AC3E}">
        <p14:creationId xmlns:p14="http://schemas.microsoft.com/office/powerpoint/2010/main" val="104188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757CDD05-A9A0-B57C-CB46-51DEA22C707F}"/>
              </a:ext>
            </a:extLst>
          </p:cNvPr>
          <p:cNvSpPr>
            <a:spLocks noGrp="1"/>
          </p:cNvSpPr>
          <p:nvPr>
            <p:ph type="sldNum" sz="quarter" idx="12"/>
          </p:nvPr>
        </p:nvSpPr>
        <p:spPr/>
        <p:txBody>
          <a:bodyPr/>
          <a:lstStyle/>
          <a:p>
            <a:pPr rtl="0"/>
            <a:fld id="{82EE24B5-652C-4DB5-B7C3-B5BBEC1280B1}" type="slidenum">
              <a:rPr lang="es-ES" noProof="0" smtClean="0"/>
              <a:t>11</a:t>
            </a:fld>
            <a:endParaRPr lang="es-ES" noProof="0" dirty="0"/>
          </a:p>
        </p:txBody>
      </p:sp>
      <p:pic>
        <p:nvPicPr>
          <p:cNvPr id="7" name="Marcador de contenido 6" descr="Gráfico&#10;&#10;Descripción generada automáticamente">
            <a:extLst>
              <a:ext uri="{FF2B5EF4-FFF2-40B4-BE49-F238E27FC236}">
                <a16:creationId xmlns:a16="http://schemas.microsoft.com/office/drawing/2014/main" id="{496D0442-A276-5B35-1E1C-AF23129355D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61475" y="3384113"/>
            <a:ext cx="5181600" cy="2571189"/>
          </a:xfrm>
        </p:spPr>
      </p:pic>
      <p:pic>
        <p:nvPicPr>
          <p:cNvPr id="9" name="Marcador de contenido 8" descr="Gráfico, Gráfico de dispersión&#10;&#10;Descripción generada automáticamente">
            <a:extLst>
              <a:ext uri="{FF2B5EF4-FFF2-40B4-BE49-F238E27FC236}">
                <a16:creationId xmlns:a16="http://schemas.microsoft.com/office/drawing/2014/main" id="{B177EF82-FAA5-245F-2FD6-E9D6A579A85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71746" y="606731"/>
            <a:ext cx="5181600" cy="3250384"/>
          </a:xfrm>
        </p:spPr>
      </p:pic>
      <p:sp>
        <p:nvSpPr>
          <p:cNvPr id="4" name="CuadroTexto 3">
            <a:extLst>
              <a:ext uri="{FF2B5EF4-FFF2-40B4-BE49-F238E27FC236}">
                <a16:creationId xmlns:a16="http://schemas.microsoft.com/office/drawing/2014/main" id="{406413E8-CFF6-6D34-0374-BE1BC5347A14}"/>
              </a:ext>
            </a:extLst>
          </p:cNvPr>
          <p:cNvSpPr txBox="1"/>
          <p:nvPr/>
        </p:nvSpPr>
        <p:spPr>
          <a:xfrm>
            <a:off x="6448927" y="4409964"/>
            <a:ext cx="5004420" cy="923330"/>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spPr>
        <p:txBody>
          <a:bodyPr wrap="square" rtlCol="0">
            <a:spAutoFit/>
          </a:bodyPr>
          <a:lstStyle/>
          <a:p>
            <a:r>
              <a:rPr lang="es-ES" dirty="0">
                <a:solidFill>
                  <a:schemeClr val="bg1"/>
                </a:solidFill>
              </a:rPr>
              <a:t>La periferia muestra precios más bajos en general.</a:t>
            </a:r>
          </a:p>
          <a:p>
            <a:r>
              <a:rPr lang="es-ES" dirty="0">
                <a:solidFill>
                  <a:schemeClr val="bg1"/>
                </a:solidFill>
              </a:rPr>
              <a:t>Mayor concentración en el centro de Madrid.</a:t>
            </a:r>
          </a:p>
        </p:txBody>
      </p:sp>
      <p:sp>
        <p:nvSpPr>
          <p:cNvPr id="5" name="CuadroTexto 4">
            <a:extLst>
              <a:ext uri="{FF2B5EF4-FFF2-40B4-BE49-F238E27FC236}">
                <a16:creationId xmlns:a16="http://schemas.microsoft.com/office/drawing/2014/main" id="{8CBE0C9A-0CA6-F747-E021-8FAF824AF68F}"/>
              </a:ext>
            </a:extLst>
          </p:cNvPr>
          <p:cNvSpPr txBox="1"/>
          <p:nvPr/>
        </p:nvSpPr>
        <p:spPr>
          <a:xfrm>
            <a:off x="633305" y="902698"/>
            <a:ext cx="5037939" cy="2031325"/>
          </a:xfrm>
          <a:prstGeom prst="rect">
            <a:avLst/>
          </a:prstGeom>
          <a:solidFill>
            <a:schemeClr val="accent2">
              <a:lumMod val="60000"/>
              <a:lumOff val="40000"/>
            </a:schemeClr>
          </a:solidFill>
          <a:effectLst>
            <a:outerShdw blurRad="50800" dist="38100" dir="13500000" algn="br" rotWithShape="0">
              <a:prstClr val="black">
                <a:alpha val="40000"/>
              </a:prstClr>
            </a:outerShdw>
            <a:softEdge rad="0"/>
          </a:effectLst>
          <a:scene3d>
            <a:camera prst="orthographicFront"/>
            <a:lightRig rig="threePt" dir="t"/>
          </a:scene3d>
          <a:sp3d>
            <a:bevelT/>
          </a:sp3d>
        </p:spPr>
        <p:txBody>
          <a:bodyPr wrap="square" rtlCol="0" anchor="ctr" anchorCtr="1">
            <a:spAutoFit/>
          </a:bodyPr>
          <a:lstStyle/>
          <a:p>
            <a:pPr algn="just"/>
            <a:r>
              <a:rPr lang="es-ES" dirty="0">
                <a:solidFill>
                  <a:schemeClr val="bg1"/>
                </a:solidFill>
              </a:rPr>
              <a:t>El barrio de Salamanca y Chamartín, muestran distribuciones con valores más elevados en comparación con el resto. </a:t>
            </a:r>
          </a:p>
          <a:p>
            <a:pPr algn="just"/>
            <a:r>
              <a:rPr lang="es-ES" dirty="0">
                <a:solidFill>
                  <a:schemeClr val="bg1"/>
                </a:solidFill>
              </a:rPr>
              <a:t>La mayoría de los barrios, mantienen medianas similares, pero en el Retiro y el Centro la dispersión es mayor</a:t>
            </a:r>
          </a:p>
          <a:p>
            <a:endParaRPr lang="es-ES" dirty="0"/>
          </a:p>
        </p:txBody>
      </p:sp>
    </p:spTree>
    <p:extLst>
      <p:ext uri="{BB962C8B-B14F-4D97-AF65-F5344CB8AC3E}">
        <p14:creationId xmlns:p14="http://schemas.microsoft.com/office/powerpoint/2010/main" val="102753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841DFAC3-0B9C-5C93-8D5C-52BDBFF85DBE}"/>
              </a:ext>
            </a:extLst>
          </p:cNvPr>
          <p:cNvSpPr>
            <a:spLocks noGrp="1"/>
          </p:cNvSpPr>
          <p:nvPr>
            <p:ph type="sldNum" sz="quarter" idx="12"/>
          </p:nvPr>
        </p:nvSpPr>
        <p:spPr/>
        <p:txBody>
          <a:bodyPr/>
          <a:lstStyle/>
          <a:p>
            <a:pPr rtl="0"/>
            <a:fld id="{82EE24B5-652C-4DB5-B7C3-B5BBEC1280B1}" type="slidenum">
              <a:rPr lang="es-ES" noProof="0" smtClean="0"/>
              <a:t>12</a:t>
            </a:fld>
            <a:endParaRPr lang="es-ES" noProof="0" dirty="0"/>
          </a:p>
        </p:txBody>
      </p:sp>
      <p:pic>
        <p:nvPicPr>
          <p:cNvPr id="7" name="Marcador de contenido 6" descr="Gráfico&#10;&#10;Descripción generada automáticamente">
            <a:extLst>
              <a:ext uri="{FF2B5EF4-FFF2-40B4-BE49-F238E27FC236}">
                <a16:creationId xmlns:a16="http://schemas.microsoft.com/office/drawing/2014/main" id="{52ADA5A0-B27F-4245-C73F-D1910E50267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24162" y="3142026"/>
            <a:ext cx="5181600" cy="2571189"/>
          </a:xfrm>
        </p:spPr>
      </p:pic>
      <p:pic>
        <p:nvPicPr>
          <p:cNvPr id="9" name="Marcador de contenido 8" descr="Gráfico&#10;&#10;Descripción generada automáticamente">
            <a:extLst>
              <a:ext uri="{FF2B5EF4-FFF2-40B4-BE49-F238E27FC236}">
                <a16:creationId xmlns:a16="http://schemas.microsoft.com/office/drawing/2014/main" id="{CBF973D0-A30B-63BA-217C-F2E2A4BD70B0}"/>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546876"/>
            <a:ext cx="5181600" cy="3370196"/>
          </a:xfrm>
        </p:spPr>
      </p:pic>
      <p:sp>
        <p:nvSpPr>
          <p:cNvPr id="4" name="CuadroTexto 3">
            <a:extLst>
              <a:ext uri="{FF2B5EF4-FFF2-40B4-BE49-F238E27FC236}">
                <a16:creationId xmlns:a16="http://schemas.microsoft.com/office/drawing/2014/main" id="{A40161B0-CF4F-D2D7-06D9-23828F768F93}"/>
              </a:ext>
            </a:extLst>
          </p:cNvPr>
          <p:cNvSpPr txBox="1"/>
          <p:nvPr/>
        </p:nvSpPr>
        <p:spPr>
          <a:xfrm>
            <a:off x="1056772" y="1144785"/>
            <a:ext cx="4716379" cy="1477328"/>
          </a:xfrm>
          <a:prstGeom prst="rect">
            <a:avLst/>
          </a:prstGeom>
          <a:noFill/>
        </p:spPr>
        <p:txBody>
          <a:bodyPr wrap="square" rtlCol="0">
            <a:spAutoFit/>
          </a:bodyPr>
          <a:lstStyle/>
          <a:p>
            <a:pPr algn="just"/>
            <a:r>
              <a:rPr lang="es-ES" dirty="0"/>
              <a:t>El casco antiguo muestra mayor dispersión y precios más altos en comparación con otros barrios.</a:t>
            </a:r>
          </a:p>
          <a:p>
            <a:pPr algn="just"/>
            <a:r>
              <a:rPr lang="es-ES" dirty="0"/>
              <a:t>La mayoría de los barrios tienen precios moderados y relativamente similares.</a:t>
            </a:r>
          </a:p>
        </p:txBody>
      </p:sp>
      <p:sp>
        <p:nvSpPr>
          <p:cNvPr id="5" name="CuadroTexto 4">
            <a:extLst>
              <a:ext uri="{FF2B5EF4-FFF2-40B4-BE49-F238E27FC236}">
                <a16:creationId xmlns:a16="http://schemas.microsoft.com/office/drawing/2014/main" id="{8E75AD0A-ABD2-BBD6-CC82-738BFD3CD4C2}"/>
              </a:ext>
            </a:extLst>
          </p:cNvPr>
          <p:cNvSpPr txBox="1"/>
          <p:nvPr/>
        </p:nvSpPr>
        <p:spPr>
          <a:xfrm>
            <a:off x="6545179" y="4154905"/>
            <a:ext cx="4808621" cy="1754326"/>
          </a:xfrm>
          <a:prstGeom prst="rect">
            <a:avLst/>
          </a:prstGeom>
          <a:noFill/>
        </p:spPr>
        <p:txBody>
          <a:bodyPr wrap="square" rtlCol="0">
            <a:spAutoFit/>
          </a:bodyPr>
          <a:lstStyle/>
          <a:p>
            <a:pPr algn="just"/>
            <a:r>
              <a:rPr lang="es-ES" dirty="0"/>
              <a:t>Vemos mucha menos concentración de puntos que en los gráficos anteriores. </a:t>
            </a:r>
          </a:p>
          <a:p>
            <a:pPr algn="just"/>
            <a:r>
              <a:rPr lang="es-ES" dirty="0"/>
              <a:t>La dispersión es mínima.</a:t>
            </a:r>
          </a:p>
          <a:p>
            <a:pPr algn="just"/>
            <a:r>
              <a:rPr lang="es-ES" dirty="0"/>
              <a:t>Las propiedades con precios más altos son muy puntuales, esto nos sugiere un mercado inmobiliario más homogéneo. </a:t>
            </a:r>
          </a:p>
        </p:txBody>
      </p:sp>
    </p:spTree>
    <p:extLst>
      <p:ext uri="{BB962C8B-B14F-4D97-AF65-F5344CB8AC3E}">
        <p14:creationId xmlns:p14="http://schemas.microsoft.com/office/powerpoint/2010/main" val="3431046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468BA43E-7DB2-353C-7A37-BC77DD6243F9}"/>
              </a:ext>
            </a:extLst>
          </p:cNvPr>
          <p:cNvSpPr>
            <a:spLocks noGrp="1"/>
          </p:cNvSpPr>
          <p:nvPr>
            <p:ph type="sldNum" sz="quarter" idx="12"/>
          </p:nvPr>
        </p:nvSpPr>
        <p:spPr>
          <a:xfrm>
            <a:off x="11453346" y="6174902"/>
            <a:ext cx="357116" cy="365125"/>
          </a:xfrm>
        </p:spPr>
        <p:txBody>
          <a:bodyPr anchor="ctr">
            <a:normAutofit/>
          </a:bodyPr>
          <a:lstStyle/>
          <a:p>
            <a:pPr rtl="0">
              <a:spcAft>
                <a:spcPts val="600"/>
              </a:spcAft>
            </a:pPr>
            <a:fld id="{82EE24B5-652C-4DB5-B7C3-B5BBEC1280B1}" type="slidenum">
              <a:rPr lang="es-ES" noProof="0" smtClean="0"/>
              <a:pPr rtl="0">
                <a:spcAft>
                  <a:spcPts val="600"/>
                </a:spcAft>
              </a:pPr>
              <a:t>13</a:t>
            </a:fld>
            <a:endParaRPr lang="es-ES" noProof="0"/>
          </a:p>
        </p:txBody>
      </p:sp>
      <p:sp>
        <p:nvSpPr>
          <p:cNvPr id="8" name="Título 7">
            <a:extLst>
              <a:ext uri="{FF2B5EF4-FFF2-40B4-BE49-F238E27FC236}">
                <a16:creationId xmlns:a16="http://schemas.microsoft.com/office/drawing/2014/main" id="{0E82F610-CF74-159C-A231-D972749456C4}"/>
              </a:ext>
            </a:extLst>
          </p:cNvPr>
          <p:cNvSpPr>
            <a:spLocks noGrp="1"/>
          </p:cNvSpPr>
          <p:nvPr>
            <p:ph type="title"/>
          </p:nvPr>
        </p:nvSpPr>
        <p:spPr>
          <a:xfrm>
            <a:off x="838200" y="365125"/>
            <a:ext cx="10515600" cy="1325563"/>
          </a:xfrm>
        </p:spPr>
        <p:txBody>
          <a:bodyPr anchor="ctr">
            <a:normAutofit/>
          </a:bodyPr>
          <a:lstStyle/>
          <a:p>
            <a:r>
              <a:rPr lang="es-ES" dirty="0"/>
              <a:t>Precio promedio por tipo de alojamiento</a:t>
            </a:r>
          </a:p>
        </p:txBody>
      </p:sp>
      <p:pic>
        <p:nvPicPr>
          <p:cNvPr id="9" name="Marcador de contenido 8" descr="Gráfico, Gráfico de barras&#10;&#10;Descripción generada automáticamente">
            <a:extLst>
              <a:ext uri="{FF2B5EF4-FFF2-40B4-BE49-F238E27FC236}">
                <a16:creationId xmlns:a16="http://schemas.microsoft.com/office/drawing/2014/main" id="{B595CB19-F997-6227-B206-96B50796C91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53698" y="2067593"/>
            <a:ext cx="5666102" cy="3001712"/>
          </a:xfrm>
          <a:noFill/>
        </p:spPr>
      </p:pic>
      <p:sp>
        <p:nvSpPr>
          <p:cNvPr id="14" name="Content Placeholder 4">
            <a:extLst>
              <a:ext uri="{FF2B5EF4-FFF2-40B4-BE49-F238E27FC236}">
                <a16:creationId xmlns:a16="http://schemas.microsoft.com/office/drawing/2014/main" id="{91EE3B19-C0CB-BF61-B155-CC4A920583F3}"/>
              </a:ext>
            </a:extLst>
          </p:cNvPr>
          <p:cNvSpPr>
            <a:spLocks noGrp="1"/>
          </p:cNvSpPr>
          <p:nvPr>
            <p:ph sz="half" idx="2"/>
          </p:nvPr>
        </p:nvSpPr>
        <p:spPr>
          <a:xfrm>
            <a:off x="6271746" y="2097839"/>
            <a:ext cx="5181600" cy="3370681"/>
          </a:xfrm>
        </p:spPr>
        <p:txBody>
          <a:bodyPr/>
          <a:lstStyle/>
          <a:p>
            <a:pPr algn="just"/>
            <a:endParaRPr lang="en-US" dirty="0"/>
          </a:p>
          <a:p>
            <a:pPr algn="just"/>
            <a:r>
              <a:rPr lang="en-US" dirty="0"/>
              <a:t>En </a:t>
            </a:r>
            <a:r>
              <a:rPr lang="en-US" dirty="0" err="1"/>
              <a:t>cuanto</a:t>
            </a:r>
            <a:r>
              <a:rPr lang="en-US" dirty="0"/>
              <a:t> a las </a:t>
            </a:r>
            <a:r>
              <a:rPr lang="en-US" dirty="0" err="1"/>
              <a:t>habitaciones</a:t>
            </a:r>
            <a:r>
              <a:rPr lang="en-US" dirty="0"/>
              <a:t> de hotel, Madrid </a:t>
            </a:r>
            <a:r>
              <a:rPr lang="en-US" dirty="0" err="1"/>
              <a:t>presenta</a:t>
            </a:r>
            <a:r>
              <a:rPr lang="en-US" dirty="0"/>
              <a:t> </a:t>
            </a:r>
            <a:r>
              <a:rPr lang="en-US" dirty="0" err="1"/>
              <a:t>los</a:t>
            </a:r>
            <a:r>
              <a:rPr lang="en-US" dirty="0"/>
              <a:t> </a:t>
            </a:r>
            <a:r>
              <a:rPr lang="en-US" dirty="0" err="1"/>
              <a:t>precios</a:t>
            </a:r>
            <a:r>
              <a:rPr lang="en-US" dirty="0"/>
              <a:t> </a:t>
            </a:r>
            <a:r>
              <a:rPr lang="en-US" dirty="0" err="1"/>
              <a:t>más</a:t>
            </a:r>
            <a:r>
              <a:rPr lang="en-US" dirty="0"/>
              <a:t> altos.</a:t>
            </a:r>
          </a:p>
          <a:p>
            <a:pPr algn="just"/>
            <a:r>
              <a:rPr lang="en-US" dirty="0"/>
              <a:t>En </a:t>
            </a:r>
            <a:r>
              <a:rPr lang="en-US" dirty="0" err="1"/>
              <a:t>los</a:t>
            </a:r>
            <a:r>
              <a:rPr lang="en-US" dirty="0"/>
              <a:t> </a:t>
            </a:r>
            <a:r>
              <a:rPr lang="en-US" dirty="0" err="1"/>
              <a:t>alojamientos</a:t>
            </a:r>
            <a:r>
              <a:rPr lang="en-US" dirty="0"/>
              <a:t> completes </a:t>
            </a:r>
            <a:r>
              <a:rPr lang="en-US" dirty="0" err="1"/>
              <a:t>el</a:t>
            </a:r>
            <a:r>
              <a:rPr lang="en-US" dirty="0"/>
              <a:t> </a:t>
            </a:r>
            <a:r>
              <a:rPr lang="en-US" dirty="0" err="1"/>
              <a:t>precio</a:t>
            </a:r>
            <a:r>
              <a:rPr lang="en-US" dirty="0"/>
              <a:t> </a:t>
            </a:r>
            <a:r>
              <a:rPr lang="en-US" dirty="0" err="1"/>
              <a:t>más</a:t>
            </a:r>
            <a:r>
              <a:rPr lang="en-US" dirty="0"/>
              <a:t> Elevado lo </a:t>
            </a:r>
            <a:r>
              <a:rPr lang="en-US" dirty="0" err="1"/>
              <a:t>tiene</a:t>
            </a:r>
            <a:r>
              <a:rPr lang="en-US" dirty="0"/>
              <a:t> Barcelona.</a:t>
            </a:r>
          </a:p>
          <a:p>
            <a:pPr algn="just"/>
            <a:r>
              <a:rPr lang="en-US" dirty="0"/>
              <a:t>En las </a:t>
            </a:r>
            <a:r>
              <a:rPr lang="en-US" dirty="0" err="1"/>
              <a:t>habitaciones</a:t>
            </a:r>
            <a:r>
              <a:rPr lang="en-US" dirty="0"/>
              <a:t> </a:t>
            </a:r>
            <a:r>
              <a:rPr lang="en-US" dirty="0" err="1"/>
              <a:t>privadas</a:t>
            </a:r>
            <a:r>
              <a:rPr lang="en-US" dirty="0"/>
              <a:t> </a:t>
            </a:r>
            <a:r>
              <a:rPr lang="en-US" dirty="0" err="1"/>
              <a:t>los</a:t>
            </a:r>
            <a:r>
              <a:rPr lang="en-US" dirty="0"/>
              <a:t> </a:t>
            </a:r>
            <a:r>
              <a:rPr lang="en-US" dirty="0" err="1"/>
              <a:t>precios</a:t>
            </a:r>
            <a:r>
              <a:rPr lang="en-US" dirty="0"/>
              <a:t> son </a:t>
            </a:r>
            <a:r>
              <a:rPr lang="en-US" dirty="0" err="1"/>
              <a:t>relativamente</a:t>
            </a:r>
            <a:r>
              <a:rPr lang="en-US" dirty="0"/>
              <a:t> </a:t>
            </a:r>
            <a:r>
              <a:rPr lang="en-US" dirty="0" err="1"/>
              <a:t>bajos</a:t>
            </a:r>
            <a:r>
              <a:rPr lang="en-US" dirty="0"/>
              <a:t> y </a:t>
            </a:r>
            <a:r>
              <a:rPr lang="en-US" dirty="0" err="1"/>
              <a:t>similares</a:t>
            </a:r>
            <a:r>
              <a:rPr lang="en-US" dirty="0"/>
              <a:t> </a:t>
            </a:r>
            <a:r>
              <a:rPr lang="en-US" dirty="0" err="1"/>
              <a:t>en</a:t>
            </a:r>
            <a:r>
              <a:rPr lang="en-US" dirty="0"/>
              <a:t> </a:t>
            </a:r>
            <a:r>
              <a:rPr lang="en-US" dirty="0" err="1"/>
              <a:t>todas</a:t>
            </a:r>
            <a:r>
              <a:rPr lang="en-US" dirty="0"/>
              <a:t> las </a:t>
            </a:r>
            <a:r>
              <a:rPr lang="en-US" dirty="0" err="1"/>
              <a:t>ciudades</a:t>
            </a:r>
            <a:r>
              <a:rPr lang="en-US" dirty="0"/>
              <a:t>.</a:t>
            </a:r>
          </a:p>
          <a:p>
            <a:pPr algn="just"/>
            <a:r>
              <a:rPr lang="en-US" dirty="0"/>
              <a:t>En las </a:t>
            </a:r>
            <a:r>
              <a:rPr lang="en-US" dirty="0" err="1"/>
              <a:t>habitaciones</a:t>
            </a:r>
            <a:r>
              <a:rPr lang="en-US" dirty="0"/>
              <a:t> </a:t>
            </a:r>
            <a:r>
              <a:rPr lang="en-US" dirty="0" err="1"/>
              <a:t>compartidas</a:t>
            </a:r>
            <a:r>
              <a:rPr lang="en-US" dirty="0"/>
              <a:t>, Sevilla </a:t>
            </a:r>
            <a:r>
              <a:rPr lang="en-US" dirty="0" err="1"/>
              <a:t>muestra</a:t>
            </a:r>
            <a:r>
              <a:rPr lang="en-US" dirty="0"/>
              <a:t> un </a:t>
            </a:r>
            <a:r>
              <a:rPr lang="en-US" dirty="0" err="1"/>
              <a:t>precio</a:t>
            </a:r>
            <a:r>
              <a:rPr lang="en-US" dirty="0"/>
              <a:t> </a:t>
            </a:r>
            <a:r>
              <a:rPr lang="en-US" dirty="0" err="1"/>
              <a:t>notablemente</a:t>
            </a:r>
            <a:r>
              <a:rPr lang="en-US" dirty="0"/>
              <a:t> </a:t>
            </a:r>
            <a:r>
              <a:rPr lang="en-US" dirty="0" err="1"/>
              <a:t>más</a:t>
            </a:r>
            <a:r>
              <a:rPr lang="en-US" dirty="0"/>
              <a:t> alto </a:t>
            </a:r>
            <a:r>
              <a:rPr lang="en-US" dirty="0" err="1"/>
              <a:t>en</a:t>
            </a:r>
            <a:r>
              <a:rPr lang="en-US" dirty="0"/>
              <a:t> </a:t>
            </a:r>
            <a:r>
              <a:rPr lang="en-US" dirty="0" err="1"/>
              <a:t>comparación</a:t>
            </a:r>
            <a:r>
              <a:rPr lang="en-US" dirty="0"/>
              <a:t> al resto.</a:t>
            </a:r>
          </a:p>
        </p:txBody>
      </p:sp>
    </p:spTree>
    <p:extLst>
      <p:ext uri="{BB962C8B-B14F-4D97-AF65-F5344CB8AC3E}">
        <p14:creationId xmlns:p14="http://schemas.microsoft.com/office/powerpoint/2010/main" val="235633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9F5D5-DCCF-0029-BB16-6056F687E1CA}"/>
              </a:ext>
            </a:extLst>
          </p:cNvPr>
          <p:cNvSpPr>
            <a:spLocks noGrp="1"/>
          </p:cNvSpPr>
          <p:nvPr>
            <p:ph type="title"/>
          </p:nvPr>
        </p:nvSpPr>
        <p:spPr/>
        <p:txBody>
          <a:bodyPr>
            <a:normAutofit fontScale="90000"/>
          </a:bodyPr>
          <a:lstStyle/>
          <a:p>
            <a:r>
              <a:rPr lang="es-ES" dirty="0"/>
              <a:t>Precio promedio por tipo de alojamiento en cada ciudad</a:t>
            </a:r>
          </a:p>
        </p:txBody>
      </p:sp>
      <p:pic>
        <p:nvPicPr>
          <p:cNvPr id="7" name="Marcador de contenido 6" descr="Gráfico, Gráfico de barras&#10;&#10;Descripción generada automáticamente">
            <a:extLst>
              <a:ext uri="{FF2B5EF4-FFF2-40B4-BE49-F238E27FC236}">
                <a16:creationId xmlns:a16="http://schemas.microsoft.com/office/drawing/2014/main" id="{FF57454C-4498-7D44-5EEF-38484F3B66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3188" y="1941747"/>
            <a:ext cx="6172200" cy="2964981"/>
          </a:xfrm>
        </p:spPr>
      </p:pic>
      <p:sp>
        <p:nvSpPr>
          <p:cNvPr id="4" name="Marcador de texto 3">
            <a:extLst>
              <a:ext uri="{FF2B5EF4-FFF2-40B4-BE49-F238E27FC236}">
                <a16:creationId xmlns:a16="http://schemas.microsoft.com/office/drawing/2014/main" id="{68017190-4668-D5A4-9230-A88050379F2A}"/>
              </a:ext>
            </a:extLst>
          </p:cNvPr>
          <p:cNvSpPr>
            <a:spLocks noGrp="1"/>
          </p:cNvSpPr>
          <p:nvPr>
            <p:ph type="body" sz="half" idx="2"/>
          </p:nvPr>
        </p:nvSpPr>
        <p:spPr>
          <a:xfrm>
            <a:off x="839788" y="2368630"/>
            <a:ext cx="3932237" cy="3811588"/>
          </a:xfrm>
        </p:spPr>
        <p:txBody>
          <a:bodyPr/>
          <a:lstStyle/>
          <a:p>
            <a:pPr algn="just"/>
            <a:r>
              <a:rPr lang="es-ES" dirty="0"/>
              <a:t>Los alojamientos completos, tienden a tener precios más altos en temporadas intermedias y alcanzan sus puntos máximos en verano. </a:t>
            </a:r>
          </a:p>
          <a:p>
            <a:pPr algn="just"/>
            <a:r>
              <a:rPr lang="es-ES" dirty="0"/>
              <a:t>En cuanto a las habitaciones de hotel, tienen precios promedio mas estables, con un aumento significativo en el último mes del año.</a:t>
            </a:r>
          </a:p>
          <a:p>
            <a:pPr algn="just"/>
            <a:r>
              <a:rPr lang="es-ES" dirty="0"/>
              <a:t>Las habitaciones privadas y las compartidas, muestran precios más bajos y estables. </a:t>
            </a:r>
          </a:p>
        </p:txBody>
      </p:sp>
      <p:sp>
        <p:nvSpPr>
          <p:cNvPr id="5" name="Marcador de número de diapositiva 4">
            <a:extLst>
              <a:ext uri="{FF2B5EF4-FFF2-40B4-BE49-F238E27FC236}">
                <a16:creationId xmlns:a16="http://schemas.microsoft.com/office/drawing/2014/main" id="{6845398C-EDBD-CE43-2CAA-E171F0CFCECF}"/>
              </a:ext>
            </a:extLst>
          </p:cNvPr>
          <p:cNvSpPr>
            <a:spLocks noGrp="1"/>
          </p:cNvSpPr>
          <p:nvPr>
            <p:ph type="sldNum" sz="quarter" idx="12"/>
          </p:nvPr>
        </p:nvSpPr>
        <p:spPr/>
        <p:txBody>
          <a:bodyPr/>
          <a:lstStyle/>
          <a:p>
            <a:pPr rtl="0"/>
            <a:fld id="{82EE24B5-652C-4DB5-B7C3-B5BBEC1280B1}" type="slidenum">
              <a:rPr lang="es-ES" noProof="0" smtClean="0"/>
              <a:t>14</a:t>
            </a:fld>
            <a:endParaRPr lang="es-ES" noProof="0" dirty="0"/>
          </a:p>
        </p:txBody>
      </p:sp>
    </p:spTree>
    <p:extLst>
      <p:ext uri="{BB962C8B-B14F-4D97-AF65-F5344CB8AC3E}">
        <p14:creationId xmlns:p14="http://schemas.microsoft.com/office/powerpoint/2010/main" val="2319962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descr="Gráfico, Gráfico de barras&#10;&#10;Descripción generada automáticamente">
            <a:extLst>
              <a:ext uri="{FF2B5EF4-FFF2-40B4-BE49-F238E27FC236}">
                <a16:creationId xmlns:a16="http://schemas.microsoft.com/office/drawing/2014/main" id="{A183253D-5268-37EE-7838-656F96F73D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941747"/>
            <a:ext cx="6172200" cy="2964981"/>
          </a:xfrm>
        </p:spPr>
      </p:pic>
      <p:sp>
        <p:nvSpPr>
          <p:cNvPr id="4" name="Marcador de texto 3">
            <a:extLst>
              <a:ext uri="{FF2B5EF4-FFF2-40B4-BE49-F238E27FC236}">
                <a16:creationId xmlns:a16="http://schemas.microsoft.com/office/drawing/2014/main" id="{4472615F-9078-FD54-B474-4F02DC419501}"/>
              </a:ext>
            </a:extLst>
          </p:cNvPr>
          <p:cNvSpPr>
            <a:spLocks noGrp="1"/>
          </p:cNvSpPr>
          <p:nvPr>
            <p:ph type="body" sz="half" idx="2"/>
          </p:nvPr>
        </p:nvSpPr>
        <p:spPr>
          <a:xfrm>
            <a:off x="836612" y="1408814"/>
            <a:ext cx="3932237" cy="3811588"/>
          </a:xfrm>
          <a:solidFill>
            <a:schemeClr val="accent4">
              <a:lumMod val="75000"/>
            </a:schemeClr>
          </a:solidFill>
          <a:effectLst>
            <a:glow rad="139700">
              <a:schemeClr val="accent4">
                <a:satMod val="175000"/>
                <a:alpha val="40000"/>
              </a:schemeClr>
            </a:glow>
            <a:outerShdw blurRad="50800" dist="38100" dir="16200000" rotWithShape="0">
              <a:prstClr val="black">
                <a:alpha val="40000"/>
              </a:prstClr>
            </a:outerShdw>
          </a:effectLst>
        </p:spPr>
        <p:txBody>
          <a:bodyPr/>
          <a:lstStyle/>
          <a:p>
            <a:pPr algn="just"/>
            <a:r>
              <a:rPr lang="es-ES" dirty="0">
                <a:solidFill>
                  <a:schemeClr val="bg1"/>
                </a:solidFill>
              </a:rPr>
              <a:t>En cuanto a los alojamientos completos se mantiene el precio entre 140-160€.</a:t>
            </a:r>
          </a:p>
          <a:p>
            <a:pPr algn="just"/>
            <a:r>
              <a:rPr lang="es-ES" dirty="0">
                <a:solidFill>
                  <a:schemeClr val="bg1"/>
                </a:solidFill>
              </a:rPr>
              <a:t>En las habitaciones de hotel, se observa un pico atípico en marzo donde se disparan los precios.</a:t>
            </a:r>
          </a:p>
          <a:p>
            <a:pPr algn="just"/>
            <a:r>
              <a:rPr lang="es-ES" dirty="0">
                <a:solidFill>
                  <a:schemeClr val="bg1"/>
                </a:solidFill>
              </a:rPr>
              <a:t>Las habitaciones privadas tienen un rango de precios estable.</a:t>
            </a:r>
          </a:p>
          <a:p>
            <a:pPr algn="just"/>
            <a:r>
              <a:rPr lang="es-ES" dirty="0">
                <a:solidFill>
                  <a:schemeClr val="bg1"/>
                </a:solidFill>
              </a:rPr>
              <a:t>Por último, en las habitaciones compartidas los precios son bajos por norma general.</a:t>
            </a:r>
          </a:p>
        </p:txBody>
      </p:sp>
      <p:sp>
        <p:nvSpPr>
          <p:cNvPr id="5" name="Marcador de número de diapositiva 4">
            <a:extLst>
              <a:ext uri="{FF2B5EF4-FFF2-40B4-BE49-F238E27FC236}">
                <a16:creationId xmlns:a16="http://schemas.microsoft.com/office/drawing/2014/main" id="{D00A7BA1-EB8F-FC59-DE47-D8A42733736F}"/>
              </a:ext>
            </a:extLst>
          </p:cNvPr>
          <p:cNvSpPr>
            <a:spLocks noGrp="1"/>
          </p:cNvSpPr>
          <p:nvPr>
            <p:ph type="sldNum" sz="quarter" idx="12"/>
          </p:nvPr>
        </p:nvSpPr>
        <p:spPr/>
        <p:txBody>
          <a:bodyPr/>
          <a:lstStyle/>
          <a:p>
            <a:pPr rtl="0"/>
            <a:fld id="{82EE24B5-652C-4DB5-B7C3-B5BBEC1280B1}" type="slidenum">
              <a:rPr lang="es-ES" noProof="0" smtClean="0"/>
              <a:t>15</a:t>
            </a:fld>
            <a:endParaRPr lang="es-ES" noProof="0" dirty="0"/>
          </a:p>
        </p:txBody>
      </p:sp>
    </p:spTree>
    <p:extLst>
      <p:ext uri="{BB962C8B-B14F-4D97-AF65-F5344CB8AC3E}">
        <p14:creationId xmlns:p14="http://schemas.microsoft.com/office/powerpoint/2010/main" val="3514770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posición de imagen 8">
            <a:extLst>
              <a:ext uri="{FF2B5EF4-FFF2-40B4-BE49-F238E27FC236}">
                <a16:creationId xmlns:a16="http://schemas.microsoft.com/office/drawing/2014/main" id="{F757E12E-0275-252D-DC5E-07E8B57309A8}"/>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813062" y="1561306"/>
            <a:ext cx="6640284" cy="3735388"/>
          </a:xfrm>
        </p:spPr>
      </p:pic>
      <p:sp>
        <p:nvSpPr>
          <p:cNvPr id="5" name="Marcador de número de diapositiva 4">
            <a:extLst>
              <a:ext uri="{FF2B5EF4-FFF2-40B4-BE49-F238E27FC236}">
                <a16:creationId xmlns:a16="http://schemas.microsoft.com/office/drawing/2014/main" id="{308E9132-009D-35AF-0FB7-CE8B63658A86}"/>
              </a:ext>
            </a:extLst>
          </p:cNvPr>
          <p:cNvSpPr>
            <a:spLocks noGrp="1"/>
          </p:cNvSpPr>
          <p:nvPr>
            <p:ph type="sldNum" sz="quarter" idx="12"/>
          </p:nvPr>
        </p:nvSpPr>
        <p:spPr/>
        <p:txBody>
          <a:bodyPr anchor="ctr">
            <a:normAutofit/>
          </a:bodyPr>
          <a:lstStyle/>
          <a:p>
            <a:pPr rtl="0">
              <a:spcAft>
                <a:spcPts val="600"/>
              </a:spcAft>
            </a:pPr>
            <a:fld id="{82EE24B5-652C-4DB5-B7C3-B5BBEC1280B1}" type="slidenum">
              <a:rPr lang="es-ES" noProof="0" smtClean="0"/>
              <a:pPr rtl="0">
                <a:spcAft>
                  <a:spcPts val="600"/>
                </a:spcAft>
              </a:pPr>
              <a:t>16</a:t>
            </a:fld>
            <a:endParaRPr lang="es-ES" noProof="0"/>
          </a:p>
        </p:txBody>
      </p:sp>
      <p:sp>
        <p:nvSpPr>
          <p:cNvPr id="14" name="Content Placeholder 4">
            <a:extLst>
              <a:ext uri="{FF2B5EF4-FFF2-40B4-BE49-F238E27FC236}">
                <a16:creationId xmlns:a16="http://schemas.microsoft.com/office/drawing/2014/main" id="{71C66B0A-E5E6-A19E-BFD8-69E2B55F4A0E}"/>
              </a:ext>
            </a:extLst>
          </p:cNvPr>
          <p:cNvSpPr>
            <a:spLocks noGrp="1"/>
          </p:cNvSpPr>
          <p:nvPr>
            <p:ph type="body" sz="half" idx="4294967295"/>
          </p:nvPr>
        </p:nvSpPr>
        <p:spPr>
          <a:xfrm>
            <a:off x="489857" y="2019300"/>
            <a:ext cx="3932238" cy="3811588"/>
          </a:xfrm>
        </p:spPr>
        <p:txBody>
          <a:bodyPr/>
          <a:lstStyle/>
          <a:p>
            <a:pPr algn="just"/>
            <a:r>
              <a:rPr lang="en-US" dirty="0"/>
              <a:t>Los </a:t>
            </a:r>
            <a:r>
              <a:rPr lang="en-US" dirty="0" err="1"/>
              <a:t>precios</a:t>
            </a:r>
            <a:r>
              <a:rPr lang="en-US" dirty="0"/>
              <a:t> de </a:t>
            </a:r>
            <a:r>
              <a:rPr lang="en-US" dirty="0" err="1"/>
              <a:t>los</a:t>
            </a:r>
            <a:r>
              <a:rPr lang="en-US" dirty="0"/>
              <a:t> </a:t>
            </a:r>
            <a:r>
              <a:rPr lang="en-US" dirty="0" err="1"/>
              <a:t>alojamientos</a:t>
            </a:r>
            <a:r>
              <a:rPr lang="en-US" dirty="0"/>
              <a:t> </a:t>
            </a:r>
            <a:r>
              <a:rPr lang="en-US" dirty="0" err="1"/>
              <a:t>enteros</a:t>
            </a:r>
            <a:r>
              <a:rPr lang="en-US" dirty="0"/>
              <a:t> </a:t>
            </a:r>
            <a:r>
              <a:rPr lang="en-US" dirty="0" err="1"/>
              <a:t>varían</a:t>
            </a:r>
            <a:r>
              <a:rPr lang="en-US" dirty="0"/>
              <a:t> entre 130-200€, </a:t>
            </a:r>
            <a:r>
              <a:rPr lang="en-US" dirty="0" err="1"/>
              <a:t>alcanzando</a:t>
            </a:r>
            <a:r>
              <a:rPr lang="en-US" dirty="0"/>
              <a:t> sus </a:t>
            </a:r>
            <a:r>
              <a:rPr lang="en-US" dirty="0" err="1"/>
              <a:t>picos</a:t>
            </a:r>
            <a:r>
              <a:rPr lang="en-US" dirty="0"/>
              <a:t> </a:t>
            </a:r>
            <a:r>
              <a:rPr lang="en-US" dirty="0" err="1"/>
              <a:t>en</a:t>
            </a:r>
            <a:r>
              <a:rPr lang="en-US" dirty="0"/>
              <a:t> </a:t>
            </a:r>
            <a:r>
              <a:rPr lang="en-US" dirty="0" err="1"/>
              <a:t>marzo</a:t>
            </a:r>
            <a:r>
              <a:rPr lang="en-US" dirty="0"/>
              <a:t> y </a:t>
            </a:r>
            <a:r>
              <a:rPr lang="en-US" dirty="0" err="1"/>
              <a:t>abril</a:t>
            </a:r>
            <a:endParaRPr lang="en-US" dirty="0"/>
          </a:p>
          <a:p>
            <a:pPr algn="just"/>
            <a:r>
              <a:rPr lang="en-US" dirty="0"/>
              <a:t>Lass </a:t>
            </a:r>
            <a:r>
              <a:rPr lang="en-US" dirty="0" err="1"/>
              <a:t>habitaciones</a:t>
            </a:r>
            <a:r>
              <a:rPr lang="en-US" dirty="0"/>
              <a:t> de hotel </a:t>
            </a:r>
            <a:r>
              <a:rPr lang="en-US" dirty="0" err="1"/>
              <a:t>tienen</a:t>
            </a:r>
            <a:r>
              <a:rPr lang="en-US" dirty="0"/>
              <a:t> un </a:t>
            </a:r>
            <a:r>
              <a:rPr lang="en-US" dirty="0" err="1"/>
              <a:t>pico</a:t>
            </a:r>
            <a:r>
              <a:rPr lang="en-US" dirty="0"/>
              <a:t> </a:t>
            </a:r>
            <a:r>
              <a:rPr lang="en-US" dirty="0" err="1"/>
              <a:t>extremadamente</a:t>
            </a:r>
            <a:r>
              <a:rPr lang="en-US" dirty="0"/>
              <a:t> alto </a:t>
            </a:r>
            <a:r>
              <a:rPr lang="en-US" dirty="0" err="1"/>
              <a:t>en</a:t>
            </a:r>
            <a:r>
              <a:rPr lang="en-US" dirty="0"/>
              <a:t> </a:t>
            </a:r>
            <a:r>
              <a:rPr lang="en-US" dirty="0" err="1"/>
              <a:t>diciembre</a:t>
            </a:r>
            <a:r>
              <a:rPr lang="en-US" dirty="0"/>
              <a:t>.</a:t>
            </a:r>
          </a:p>
          <a:p>
            <a:pPr algn="just"/>
            <a:r>
              <a:rPr lang="en-US" dirty="0"/>
              <a:t>Las </a:t>
            </a:r>
            <a:r>
              <a:rPr lang="en-US" dirty="0" err="1"/>
              <a:t>habitaciones</a:t>
            </a:r>
            <a:r>
              <a:rPr lang="en-US" dirty="0"/>
              <a:t> </a:t>
            </a:r>
            <a:r>
              <a:rPr lang="en-US" dirty="0" err="1"/>
              <a:t>privadas</a:t>
            </a:r>
            <a:r>
              <a:rPr lang="en-US" dirty="0"/>
              <a:t> </a:t>
            </a:r>
            <a:r>
              <a:rPr lang="en-US" dirty="0" err="1"/>
              <a:t>tienen</a:t>
            </a:r>
            <a:r>
              <a:rPr lang="en-US" dirty="0"/>
              <a:t> </a:t>
            </a:r>
            <a:r>
              <a:rPr lang="en-US" dirty="0" err="1"/>
              <a:t>precios</a:t>
            </a:r>
            <a:r>
              <a:rPr lang="en-US" dirty="0"/>
              <a:t> </a:t>
            </a:r>
            <a:r>
              <a:rPr lang="en-US" dirty="0" err="1"/>
              <a:t>relativamente</a:t>
            </a:r>
            <a:r>
              <a:rPr lang="en-US" dirty="0"/>
              <a:t> </a:t>
            </a:r>
            <a:r>
              <a:rPr lang="en-US" dirty="0" err="1"/>
              <a:t>estables</a:t>
            </a:r>
            <a:r>
              <a:rPr lang="en-US" dirty="0"/>
              <a:t>.</a:t>
            </a:r>
          </a:p>
          <a:p>
            <a:pPr algn="just"/>
            <a:r>
              <a:rPr lang="en-US" dirty="0"/>
              <a:t>Las </a:t>
            </a:r>
            <a:r>
              <a:rPr lang="en-US" dirty="0" err="1"/>
              <a:t>habitaciones</a:t>
            </a:r>
            <a:r>
              <a:rPr lang="en-US" dirty="0"/>
              <a:t> </a:t>
            </a:r>
            <a:r>
              <a:rPr lang="en-US" dirty="0" err="1"/>
              <a:t>compartidas</a:t>
            </a:r>
            <a:r>
              <a:rPr lang="en-US" dirty="0"/>
              <a:t> </a:t>
            </a:r>
            <a:r>
              <a:rPr lang="en-US" dirty="0" err="1"/>
              <a:t>tienen</a:t>
            </a:r>
            <a:r>
              <a:rPr lang="en-US" dirty="0"/>
              <a:t> </a:t>
            </a:r>
            <a:r>
              <a:rPr lang="en-US" dirty="0" err="1"/>
              <a:t>una</a:t>
            </a:r>
            <a:r>
              <a:rPr lang="en-US" dirty="0"/>
              <a:t> </a:t>
            </a:r>
            <a:r>
              <a:rPr lang="en-US" dirty="0" err="1"/>
              <a:t>variación</a:t>
            </a:r>
            <a:r>
              <a:rPr lang="en-US" dirty="0"/>
              <a:t> extrema </a:t>
            </a:r>
            <a:r>
              <a:rPr lang="en-US" dirty="0" err="1"/>
              <a:t>en</a:t>
            </a:r>
            <a:r>
              <a:rPr lang="en-US" dirty="0"/>
              <a:t> </a:t>
            </a:r>
            <a:r>
              <a:rPr lang="en-US" dirty="0" err="1"/>
              <a:t>junio</a:t>
            </a:r>
            <a:r>
              <a:rPr lang="en-US" dirty="0"/>
              <a:t>.</a:t>
            </a:r>
          </a:p>
        </p:txBody>
      </p:sp>
    </p:spTree>
    <p:extLst>
      <p:ext uri="{BB962C8B-B14F-4D97-AF65-F5344CB8AC3E}">
        <p14:creationId xmlns:p14="http://schemas.microsoft.com/office/powerpoint/2010/main" val="495143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5ACE8E-F7BB-17AB-64D0-D8F24DE7595D}"/>
              </a:ext>
            </a:extLst>
          </p:cNvPr>
          <p:cNvSpPr>
            <a:spLocks noGrp="1"/>
          </p:cNvSpPr>
          <p:nvPr>
            <p:ph type="title"/>
          </p:nvPr>
        </p:nvSpPr>
        <p:spPr>
          <a:xfrm>
            <a:off x="739775" y="194030"/>
            <a:ext cx="10515600" cy="1049980"/>
          </a:xfrm>
        </p:spPr>
        <p:txBody>
          <a:bodyPr/>
          <a:lstStyle/>
          <a:p>
            <a:r>
              <a:rPr lang="es-ES" dirty="0"/>
              <a:t>Relación entre precio, número de reseñas y disponibilidad.</a:t>
            </a:r>
          </a:p>
        </p:txBody>
      </p:sp>
      <p:sp>
        <p:nvSpPr>
          <p:cNvPr id="3" name="Marcador de texto 2">
            <a:extLst>
              <a:ext uri="{FF2B5EF4-FFF2-40B4-BE49-F238E27FC236}">
                <a16:creationId xmlns:a16="http://schemas.microsoft.com/office/drawing/2014/main" id="{06F0128A-856F-9DB8-AAB1-0E29E6ADCAEB}"/>
              </a:ext>
            </a:extLst>
          </p:cNvPr>
          <p:cNvSpPr>
            <a:spLocks noGrp="1"/>
          </p:cNvSpPr>
          <p:nvPr>
            <p:ph type="body" idx="1"/>
          </p:nvPr>
        </p:nvSpPr>
        <p:spPr>
          <a:xfrm>
            <a:off x="839788" y="1462586"/>
            <a:ext cx="5157787" cy="1174276"/>
          </a:xfrm>
        </p:spPr>
        <p:txBody>
          <a:bodyPr>
            <a:noAutofit/>
          </a:bodyPr>
          <a:lstStyle/>
          <a:p>
            <a:pPr algn="just"/>
            <a:r>
              <a:rPr lang="es-ES" sz="1400" dirty="0"/>
              <a:t>El gráfico sugiere que los alojamientos con </a:t>
            </a:r>
            <a:r>
              <a:rPr lang="es-ES" sz="1400" b="1" dirty="0"/>
              <a:t>más reseñas</a:t>
            </a:r>
            <a:r>
              <a:rPr lang="es-ES" sz="1400" dirty="0"/>
              <a:t> tienden a tener precios más asequibles. Alojamientos de </a:t>
            </a:r>
            <a:r>
              <a:rPr lang="es-ES" sz="1400" b="1" dirty="0"/>
              <a:t>alto precio</a:t>
            </a:r>
            <a:r>
              <a:rPr lang="es-ES" sz="1400" dirty="0"/>
              <a:t> suelen tener un número de reseñas bajo, posiblemente debido a su menor accesibilidad o a un nicho de clientes más reducido.</a:t>
            </a:r>
          </a:p>
        </p:txBody>
      </p:sp>
      <p:pic>
        <p:nvPicPr>
          <p:cNvPr id="9" name="Marcador de contenido 8" descr="Gráfico, Gráfico de dispersión&#10;&#10;Descripción generada automáticamente">
            <a:extLst>
              <a:ext uri="{FF2B5EF4-FFF2-40B4-BE49-F238E27FC236}">
                <a16:creationId xmlns:a16="http://schemas.microsoft.com/office/drawing/2014/main" id="{C6DA071F-C8D0-880A-214C-865725235C1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2855439"/>
            <a:ext cx="4794013" cy="3684588"/>
          </a:xfrm>
        </p:spPr>
      </p:pic>
      <p:sp>
        <p:nvSpPr>
          <p:cNvPr id="5" name="Marcador de texto 4">
            <a:extLst>
              <a:ext uri="{FF2B5EF4-FFF2-40B4-BE49-F238E27FC236}">
                <a16:creationId xmlns:a16="http://schemas.microsoft.com/office/drawing/2014/main" id="{210D6975-145F-90B8-333E-2972D5886DC2}"/>
              </a:ext>
            </a:extLst>
          </p:cNvPr>
          <p:cNvSpPr>
            <a:spLocks noGrp="1"/>
          </p:cNvSpPr>
          <p:nvPr>
            <p:ph type="body" sz="quarter" idx="3"/>
          </p:nvPr>
        </p:nvSpPr>
        <p:spPr>
          <a:xfrm>
            <a:off x="6270158" y="1436614"/>
            <a:ext cx="5183188" cy="1174276"/>
          </a:xfrm>
        </p:spPr>
        <p:txBody>
          <a:bodyPr>
            <a:noAutofit/>
          </a:bodyPr>
          <a:lstStyle/>
          <a:p>
            <a:pPr algn="just"/>
            <a:r>
              <a:rPr lang="es-ES" sz="1400" dirty="0"/>
              <a:t>No se aprecia una relación fuerte entre </a:t>
            </a:r>
            <a:r>
              <a:rPr lang="es-ES" sz="1400" b="1" dirty="0"/>
              <a:t>disponibilidad</a:t>
            </a:r>
            <a:r>
              <a:rPr lang="es-ES" sz="1400" dirty="0"/>
              <a:t> y </a:t>
            </a:r>
            <a:r>
              <a:rPr lang="es-ES" sz="1400" b="1" dirty="0"/>
              <a:t>precio</a:t>
            </a:r>
            <a:r>
              <a:rPr lang="es-ES" sz="1400" dirty="0"/>
              <a:t>. Sin embargo, alojamientos de </a:t>
            </a:r>
            <a:r>
              <a:rPr lang="es-ES" sz="1400" b="1" dirty="0"/>
              <a:t>precios muy elevados</a:t>
            </a:r>
            <a:r>
              <a:rPr lang="es-ES" sz="1400" dirty="0"/>
              <a:t> tienden a tener una </a:t>
            </a:r>
            <a:r>
              <a:rPr lang="es-ES" sz="1400" b="1" dirty="0"/>
              <a:t>baja disponibilidad</a:t>
            </a:r>
            <a:r>
              <a:rPr lang="es-ES" sz="1400" dirty="0"/>
              <a:t>, posiblemente porque están asociados a estancias muy específicas o a la exclusividad de la oferta.</a:t>
            </a:r>
          </a:p>
        </p:txBody>
      </p:sp>
      <p:pic>
        <p:nvPicPr>
          <p:cNvPr id="11" name="Marcador de contenido 10" descr="Gráfico, Gráfico de dispersión&#10;&#10;Descripción generada automáticamente">
            <a:extLst>
              <a:ext uri="{FF2B5EF4-FFF2-40B4-BE49-F238E27FC236}">
                <a16:creationId xmlns:a16="http://schemas.microsoft.com/office/drawing/2014/main" id="{598E36E1-FF10-C258-5DB2-9F35097A51EA}"/>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384164" y="2855439"/>
            <a:ext cx="4759260" cy="3684588"/>
          </a:xfrm>
        </p:spPr>
      </p:pic>
      <p:sp>
        <p:nvSpPr>
          <p:cNvPr id="7" name="Marcador de número de diapositiva 6">
            <a:extLst>
              <a:ext uri="{FF2B5EF4-FFF2-40B4-BE49-F238E27FC236}">
                <a16:creationId xmlns:a16="http://schemas.microsoft.com/office/drawing/2014/main" id="{DECB60EB-1CAE-8B04-44D4-3F0E7C0FCE05}"/>
              </a:ext>
            </a:extLst>
          </p:cNvPr>
          <p:cNvSpPr>
            <a:spLocks noGrp="1"/>
          </p:cNvSpPr>
          <p:nvPr>
            <p:ph type="sldNum" sz="quarter" idx="12"/>
          </p:nvPr>
        </p:nvSpPr>
        <p:spPr/>
        <p:txBody>
          <a:bodyPr/>
          <a:lstStyle/>
          <a:p>
            <a:pPr rtl="0"/>
            <a:fld id="{82EE24B5-652C-4DB5-B7C3-B5BBEC1280B1}" type="slidenum">
              <a:rPr lang="es-ES" noProof="0" smtClean="0"/>
              <a:t>17</a:t>
            </a:fld>
            <a:endParaRPr lang="es-ES" noProof="0" dirty="0"/>
          </a:p>
        </p:txBody>
      </p:sp>
    </p:spTree>
    <p:extLst>
      <p:ext uri="{BB962C8B-B14F-4D97-AF65-F5344CB8AC3E}">
        <p14:creationId xmlns:p14="http://schemas.microsoft.com/office/powerpoint/2010/main" val="1267701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C9B401-A60A-0D6C-60B1-9F866710F6FC}"/>
              </a:ext>
            </a:extLst>
          </p:cNvPr>
          <p:cNvSpPr>
            <a:spLocks noGrp="1"/>
          </p:cNvSpPr>
          <p:nvPr>
            <p:ph type="title"/>
          </p:nvPr>
        </p:nvSpPr>
        <p:spPr>
          <a:xfrm>
            <a:off x="690932" y="-298923"/>
            <a:ext cx="5143917" cy="1600200"/>
          </a:xfrm>
        </p:spPr>
        <p:txBody>
          <a:bodyPr/>
          <a:lstStyle/>
          <a:p>
            <a:r>
              <a:rPr lang="es-ES" dirty="0"/>
              <a:t>Barrios más populares</a:t>
            </a:r>
          </a:p>
        </p:txBody>
      </p:sp>
      <p:pic>
        <p:nvPicPr>
          <p:cNvPr id="7" name="Marcador de posición de imagen 6" descr="Gráfico&#10;&#10;Descripción generada automáticamente">
            <a:extLst>
              <a:ext uri="{FF2B5EF4-FFF2-40B4-BE49-F238E27FC236}">
                <a16:creationId xmlns:a16="http://schemas.microsoft.com/office/drawing/2014/main" id="{B3E0471F-0FDA-4C7E-D4A1-EC9C6EB80DAC}"/>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a:xfrm>
            <a:off x="5180012" y="1301277"/>
            <a:ext cx="6172200" cy="4873625"/>
          </a:xfrm>
        </p:spPr>
      </p:pic>
      <p:sp>
        <p:nvSpPr>
          <p:cNvPr id="4" name="Marcador de texto 3">
            <a:extLst>
              <a:ext uri="{FF2B5EF4-FFF2-40B4-BE49-F238E27FC236}">
                <a16:creationId xmlns:a16="http://schemas.microsoft.com/office/drawing/2014/main" id="{0EF4E0A2-987F-FC67-16E3-A571FA7742C2}"/>
              </a:ext>
            </a:extLst>
          </p:cNvPr>
          <p:cNvSpPr>
            <a:spLocks noGrp="1"/>
          </p:cNvSpPr>
          <p:nvPr>
            <p:ph type="body" sz="half" idx="2"/>
          </p:nvPr>
        </p:nvSpPr>
        <p:spPr>
          <a:xfrm>
            <a:off x="690932" y="2046767"/>
            <a:ext cx="3932237" cy="3811588"/>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3500000" scaled="1"/>
            <a:tileRect/>
          </a:gradFill>
          <a:effectLst>
            <a:outerShdw blurRad="50800" dist="38100" dir="16200000" rotWithShape="0">
              <a:prstClr val="black">
                <a:alpha val="40000"/>
              </a:prstClr>
            </a:outerShdw>
          </a:effectLst>
        </p:spPr>
        <p:txBody>
          <a:bodyPr/>
          <a:lstStyle/>
          <a:p>
            <a:pPr algn="just"/>
            <a:r>
              <a:rPr lang="es-ES" dirty="0"/>
              <a:t>Madrid domina la lista con “Embajadores” y “Universidad” acumulando la mayor cantidad de reseñas.</a:t>
            </a:r>
          </a:p>
          <a:p>
            <a:pPr algn="just"/>
            <a:r>
              <a:rPr lang="es-ES" dirty="0"/>
              <a:t>Barcelona también tiene una presencia significativa en barrios como “la </a:t>
            </a:r>
            <a:r>
              <a:rPr lang="es-ES" dirty="0" err="1"/>
              <a:t>Dreta</a:t>
            </a:r>
            <a:r>
              <a:rPr lang="es-ES" dirty="0"/>
              <a:t> de </a:t>
            </a:r>
            <a:r>
              <a:rPr lang="es-ES" dirty="0" err="1"/>
              <a:t>I’Eixample</a:t>
            </a:r>
            <a:r>
              <a:rPr lang="es-ES" dirty="0"/>
              <a:t>”, “Sagrada Familia” y “Barrio Gótico”</a:t>
            </a:r>
          </a:p>
          <a:p>
            <a:pPr algn="just"/>
            <a:r>
              <a:rPr lang="es-ES" dirty="0"/>
              <a:t>Sevilla tiene menos barrios presentes en la lista, con menos reseñas en comparación con las otras ciudades.</a:t>
            </a:r>
          </a:p>
        </p:txBody>
      </p:sp>
      <p:sp>
        <p:nvSpPr>
          <p:cNvPr id="5" name="Marcador de número de diapositiva 4">
            <a:extLst>
              <a:ext uri="{FF2B5EF4-FFF2-40B4-BE49-F238E27FC236}">
                <a16:creationId xmlns:a16="http://schemas.microsoft.com/office/drawing/2014/main" id="{0B3F7E9B-083B-9A15-ED94-1307288C8E5A}"/>
              </a:ext>
            </a:extLst>
          </p:cNvPr>
          <p:cNvSpPr>
            <a:spLocks noGrp="1"/>
          </p:cNvSpPr>
          <p:nvPr>
            <p:ph type="sldNum" sz="quarter" idx="12"/>
          </p:nvPr>
        </p:nvSpPr>
        <p:spPr/>
        <p:txBody>
          <a:bodyPr/>
          <a:lstStyle/>
          <a:p>
            <a:pPr rtl="0"/>
            <a:fld id="{82EE24B5-652C-4DB5-B7C3-B5BBEC1280B1}" type="slidenum">
              <a:rPr lang="es-ES" noProof="0" smtClean="0"/>
              <a:t>18</a:t>
            </a:fld>
            <a:endParaRPr lang="es-ES" noProof="0" dirty="0"/>
          </a:p>
        </p:txBody>
      </p:sp>
    </p:spTree>
    <p:extLst>
      <p:ext uri="{BB962C8B-B14F-4D97-AF65-F5344CB8AC3E}">
        <p14:creationId xmlns:p14="http://schemas.microsoft.com/office/powerpoint/2010/main" val="3983409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86E32277-2088-DE73-3E03-7FC019FA5609}"/>
              </a:ext>
            </a:extLst>
          </p:cNvPr>
          <p:cNvSpPr>
            <a:spLocks noGrp="1"/>
          </p:cNvSpPr>
          <p:nvPr>
            <p:ph type="sldNum" sz="quarter" idx="12"/>
          </p:nvPr>
        </p:nvSpPr>
        <p:spPr/>
        <p:txBody>
          <a:bodyPr anchor="ctr">
            <a:normAutofit/>
          </a:bodyPr>
          <a:lstStyle/>
          <a:p>
            <a:pPr rtl="0">
              <a:spcAft>
                <a:spcPts val="600"/>
              </a:spcAft>
            </a:pPr>
            <a:fld id="{82EE24B5-652C-4DB5-B7C3-B5BBEC1280B1}" type="slidenum">
              <a:rPr lang="es-ES" noProof="0" smtClean="0"/>
              <a:pPr rtl="0">
                <a:spcAft>
                  <a:spcPts val="600"/>
                </a:spcAft>
              </a:pPr>
              <a:t>19</a:t>
            </a:fld>
            <a:endParaRPr lang="es-ES" noProof="0"/>
          </a:p>
        </p:txBody>
      </p:sp>
      <p:sp>
        <p:nvSpPr>
          <p:cNvPr id="12" name="Title 1">
            <a:extLst>
              <a:ext uri="{FF2B5EF4-FFF2-40B4-BE49-F238E27FC236}">
                <a16:creationId xmlns:a16="http://schemas.microsoft.com/office/drawing/2014/main" id="{A217D894-1B92-EA44-243A-F90D0B35927F}"/>
              </a:ext>
            </a:extLst>
          </p:cNvPr>
          <p:cNvSpPr>
            <a:spLocks noGrp="1"/>
          </p:cNvSpPr>
          <p:nvPr>
            <p:ph type="title"/>
          </p:nvPr>
        </p:nvSpPr>
        <p:spPr/>
        <p:txBody>
          <a:bodyPr/>
          <a:lstStyle/>
          <a:p>
            <a:r>
              <a:rPr lang="en-US" dirty="0"/>
              <a:t>Cluster de barrios </a:t>
            </a:r>
            <a:r>
              <a:rPr lang="en-US" dirty="0" err="1"/>
              <a:t>según</a:t>
            </a:r>
            <a:r>
              <a:rPr lang="en-US" dirty="0"/>
              <a:t> </a:t>
            </a:r>
            <a:r>
              <a:rPr lang="en-US" dirty="0" err="1"/>
              <a:t>estacionalidad</a:t>
            </a:r>
            <a:endParaRPr lang="en-US" dirty="0"/>
          </a:p>
        </p:txBody>
      </p:sp>
      <p:pic>
        <p:nvPicPr>
          <p:cNvPr id="7" name="Marcador de contenido 6" descr="Gráfico, Gráfico de dispersión&#10;&#10;Descripción generada automáticamente">
            <a:extLst>
              <a:ext uri="{FF2B5EF4-FFF2-40B4-BE49-F238E27FC236}">
                <a16:creationId xmlns:a16="http://schemas.microsoft.com/office/drawing/2014/main" id="{3B3E3C25-2E97-B4DC-B26C-B850C9641A6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p:blipFill>
        <p:spPr>
          <a:xfrm>
            <a:off x="896107" y="1921030"/>
            <a:ext cx="5065786" cy="4160528"/>
          </a:xfrm>
          <a:noFill/>
        </p:spPr>
      </p:pic>
      <p:pic>
        <p:nvPicPr>
          <p:cNvPr id="10" name="Marcador de contenido 9" descr="Gráfico, Gráfico de dispersión&#10;&#10;Descripción generada automáticamente">
            <a:extLst>
              <a:ext uri="{FF2B5EF4-FFF2-40B4-BE49-F238E27FC236}">
                <a16:creationId xmlns:a16="http://schemas.microsoft.com/office/drawing/2014/main" id="{FFC1FA08-9EA4-0A7C-8F7C-DC4CA67F9AA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9815" y="1921030"/>
            <a:ext cx="5166370" cy="4160528"/>
          </a:xfrm>
        </p:spPr>
      </p:pic>
    </p:spTree>
    <p:extLst>
      <p:ext uri="{BB962C8B-B14F-4D97-AF65-F5344CB8AC3E}">
        <p14:creationId xmlns:p14="http://schemas.microsoft.com/office/powerpoint/2010/main" val="191328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4EFA0675-B481-DD58-70A3-167C755886E8}"/>
              </a:ext>
            </a:extLst>
          </p:cNvPr>
          <p:cNvSpPr>
            <a:spLocks noGrp="1"/>
          </p:cNvSpPr>
          <p:nvPr>
            <p:ph type="title"/>
          </p:nvPr>
        </p:nvSpPr>
        <p:spPr>
          <a:xfrm>
            <a:off x="839788" y="457200"/>
            <a:ext cx="3932237" cy="1163280"/>
          </a:xfrm>
        </p:spPr>
        <p:txBody>
          <a:bodyPr/>
          <a:lstStyle/>
          <a:p>
            <a:pPr algn="just"/>
            <a:r>
              <a:rPr lang="es-ES" dirty="0"/>
              <a:t>Distribución por tipo de alojamiento</a:t>
            </a:r>
          </a:p>
        </p:txBody>
      </p:sp>
      <p:pic>
        <p:nvPicPr>
          <p:cNvPr id="6" name="Marcador de contenido 5" descr="Gráfico, Gráfico de barras&#10;&#10;Descripción generada automáticamente">
            <a:extLst>
              <a:ext uri="{FF2B5EF4-FFF2-40B4-BE49-F238E27FC236}">
                <a16:creationId xmlns:a16="http://schemas.microsoft.com/office/drawing/2014/main" id="{37923184-3726-F779-F4A9-1B1CAE0969D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4779731" y="1398836"/>
            <a:ext cx="6059026" cy="4776065"/>
          </a:xfrm>
        </p:spPr>
      </p:pic>
      <p:sp>
        <p:nvSpPr>
          <p:cNvPr id="4" name="Marcador de número de diapositiva 3">
            <a:extLst>
              <a:ext uri="{FF2B5EF4-FFF2-40B4-BE49-F238E27FC236}">
                <a16:creationId xmlns:a16="http://schemas.microsoft.com/office/drawing/2014/main" id="{5A484A95-A2ED-A0BB-C0B9-77D2BCD370E9}"/>
              </a:ext>
            </a:extLst>
          </p:cNvPr>
          <p:cNvSpPr>
            <a:spLocks noGrp="1"/>
          </p:cNvSpPr>
          <p:nvPr>
            <p:ph type="sldNum" sz="quarter" idx="12"/>
          </p:nvPr>
        </p:nvSpPr>
        <p:spPr/>
        <p:txBody>
          <a:bodyPr/>
          <a:lstStyle/>
          <a:p>
            <a:pPr rtl="0"/>
            <a:fld id="{82EE24B5-652C-4DB5-B7C3-B5BBEC1280B1}" type="slidenum">
              <a:rPr lang="es-ES" noProof="0" smtClean="0"/>
              <a:t>2</a:t>
            </a:fld>
            <a:endParaRPr lang="es-ES" noProof="0" dirty="0"/>
          </a:p>
        </p:txBody>
      </p:sp>
      <p:sp>
        <p:nvSpPr>
          <p:cNvPr id="9" name="Flecha: curvada hacia la derecha 8">
            <a:extLst>
              <a:ext uri="{FF2B5EF4-FFF2-40B4-BE49-F238E27FC236}">
                <a16:creationId xmlns:a16="http://schemas.microsoft.com/office/drawing/2014/main" id="{C643E0C6-BE4A-6BBC-69E1-66583A56A89C}"/>
              </a:ext>
            </a:extLst>
          </p:cNvPr>
          <p:cNvSpPr/>
          <p:nvPr/>
        </p:nvSpPr>
        <p:spPr>
          <a:xfrm rot="19919517">
            <a:off x="2330045" y="4276519"/>
            <a:ext cx="2634046" cy="2311098"/>
          </a:xfrm>
          <a:prstGeom prst="curvedRightArrow">
            <a:avLst>
              <a:gd name="adj1" fmla="val 19121"/>
              <a:gd name="adj2" fmla="val 31894"/>
              <a:gd name="adj3" fmla="val 30156"/>
            </a:avLst>
          </a:prstGeom>
          <a:solidFill>
            <a:schemeClr val="accent2">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graphicFrame>
        <p:nvGraphicFramePr>
          <p:cNvPr id="8" name="Diagrama 7">
            <a:extLst>
              <a:ext uri="{FF2B5EF4-FFF2-40B4-BE49-F238E27FC236}">
                <a16:creationId xmlns:a16="http://schemas.microsoft.com/office/drawing/2014/main" id="{821C4563-BC55-721B-4A40-6C06012D118F}"/>
              </a:ext>
            </a:extLst>
          </p:cNvPr>
          <p:cNvGraphicFramePr/>
          <p:nvPr>
            <p:extLst>
              <p:ext uri="{D42A27DB-BD31-4B8C-83A1-F6EECF244321}">
                <p14:modId xmlns:p14="http://schemas.microsoft.com/office/powerpoint/2010/main" val="4131695032"/>
              </p:ext>
            </p:extLst>
          </p:nvPr>
        </p:nvGraphicFramePr>
        <p:xfrm>
          <a:off x="663326" y="2461855"/>
          <a:ext cx="3932237" cy="29702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29706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A5C42F-730D-C281-A396-461355897873}"/>
              </a:ext>
            </a:extLst>
          </p:cNvPr>
          <p:cNvSpPr>
            <a:spLocks noGrp="1"/>
          </p:cNvSpPr>
          <p:nvPr>
            <p:ph type="title"/>
          </p:nvPr>
        </p:nvSpPr>
        <p:spPr>
          <a:xfrm>
            <a:off x="838200" y="365125"/>
            <a:ext cx="10515600" cy="1325563"/>
          </a:xfrm>
        </p:spPr>
        <p:txBody>
          <a:bodyPr/>
          <a:lstStyle/>
          <a:p>
            <a:r>
              <a:rPr lang="en-US" dirty="0" err="1"/>
              <a:t>Conclusiones</a:t>
            </a:r>
            <a:endParaRPr lang="en-US" dirty="0"/>
          </a:p>
        </p:txBody>
      </p:sp>
      <p:graphicFrame>
        <p:nvGraphicFramePr>
          <p:cNvPr id="9" name="Marcador de contenido 8">
            <a:extLst>
              <a:ext uri="{FF2B5EF4-FFF2-40B4-BE49-F238E27FC236}">
                <a16:creationId xmlns:a16="http://schemas.microsoft.com/office/drawing/2014/main" id="{FC6400F4-A3A4-EC5D-A870-BAD98108F593}"/>
              </a:ext>
            </a:extLst>
          </p:cNvPr>
          <p:cNvGraphicFramePr>
            <a:graphicFrameLocks noGrp="1"/>
          </p:cNvGraphicFramePr>
          <p:nvPr>
            <p:ph idx="1"/>
            <p:extLst>
              <p:ext uri="{D42A27DB-BD31-4B8C-83A1-F6EECF244321}">
                <p14:modId xmlns:p14="http://schemas.microsoft.com/office/powerpoint/2010/main" val="39848794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Slide Number Placeholder 3">
            <a:extLst>
              <a:ext uri="{FF2B5EF4-FFF2-40B4-BE49-F238E27FC236}">
                <a16:creationId xmlns:a16="http://schemas.microsoft.com/office/drawing/2014/main" id="{FCF038B6-9AE8-0555-90BB-B9D73E28EEA8}"/>
              </a:ext>
            </a:extLst>
          </p:cNvPr>
          <p:cNvSpPr>
            <a:spLocks noGrp="1"/>
          </p:cNvSpPr>
          <p:nvPr>
            <p:ph type="sldNum" sz="quarter" idx="12"/>
          </p:nvPr>
        </p:nvSpPr>
        <p:spPr>
          <a:xfrm>
            <a:off x="11453346" y="6174902"/>
            <a:ext cx="357116" cy="365125"/>
          </a:xfrm>
        </p:spPr>
        <p:txBody>
          <a:bodyPr/>
          <a:lstStyle/>
          <a:p>
            <a:pPr rtl="0">
              <a:spcAft>
                <a:spcPts val="600"/>
              </a:spcAft>
            </a:pPr>
            <a:fld id="{82EE24B5-652C-4DB5-B7C3-B5BBEC1280B1}" type="slidenum">
              <a:rPr lang="es-ES" noProof="0" smtClean="0"/>
              <a:pPr rtl="0">
                <a:spcAft>
                  <a:spcPts val="600"/>
                </a:spcAft>
              </a:pPr>
              <a:t>20</a:t>
            </a:fld>
            <a:endParaRPr lang="es-ES" noProof="0" dirty="0"/>
          </a:p>
        </p:txBody>
      </p:sp>
      <p:sp>
        <p:nvSpPr>
          <p:cNvPr id="2" name="Marcador de número de diapositiva 1" hidden="1">
            <a:extLst>
              <a:ext uri="{FF2B5EF4-FFF2-40B4-BE49-F238E27FC236}">
                <a16:creationId xmlns:a16="http://schemas.microsoft.com/office/drawing/2014/main" id="{1E96A985-7A5B-F564-8502-6FF2BA6DEF06}"/>
              </a:ext>
            </a:extLst>
          </p:cNvPr>
          <p:cNvSpPr>
            <a:spLocks noGrp="1"/>
          </p:cNvSpPr>
          <p:nvPr>
            <p:ph type="sldNum" sz="quarter" idx="12"/>
          </p:nvPr>
        </p:nvSpPr>
        <p:spPr/>
        <p:txBody>
          <a:bodyPr/>
          <a:lstStyle/>
          <a:p>
            <a:pPr rtl="0">
              <a:spcAft>
                <a:spcPts val="600"/>
              </a:spcAft>
            </a:pPr>
            <a:fld id="{82EE24B5-652C-4DB5-B7C3-B5BBEC1280B1}" type="slidenum">
              <a:rPr lang="es-ES" noProof="0" smtClean="0"/>
              <a:pPr rtl="0">
                <a:spcAft>
                  <a:spcPts val="600"/>
                </a:spcAft>
              </a:pPr>
              <a:t>20</a:t>
            </a:fld>
            <a:endParaRPr lang="es-ES" noProof="0"/>
          </a:p>
        </p:txBody>
      </p:sp>
    </p:spTree>
    <p:extLst>
      <p:ext uri="{BB962C8B-B14F-4D97-AF65-F5344CB8AC3E}">
        <p14:creationId xmlns:p14="http://schemas.microsoft.com/office/powerpoint/2010/main" val="3705475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45686546-3D24-438C-669D-6BDF5E4ED82C}"/>
              </a:ext>
            </a:extLst>
          </p:cNvPr>
          <p:cNvSpPr>
            <a:spLocks noGrp="1"/>
          </p:cNvSpPr>
          <p:nvPr>
            <p:ph type="title"/>
          </p:nvPr>
        </p:nvSpPr>
        <p:spPr>
          <a:xfrm>
            <a:off x="839788" y="457200"/>
            <a:ext cx="3932237" cy="1600200"/>
          </a:xfrm>
        </p:spPr>
        <p:txBody>
          <a:bodyPr/>
          <a:lstStyle/>
          <a:p>
            <a:r>
              <a:rPr lang="en-US" dirty="0" err="1"/>
              <a:t>Precio</a:t>
            </a:r>
            <a:r>
              <a:rPr lang="en-US" dirty="0"/>
              <a:t> </a:t>
            </a:r>
            <a:r>
              <a:rPr lang="en-US" dirty="0" err="1"/>
              <a:t>promedio</a:t>
            </a:r>
            <a:r>
              <a:rPr lang="en-US" dirty="0"/>
              <a:t> </a:t>
            </a:r>
            <a:r>
              <a:rPr lang="en-US" dirty="0" err="1"/>
              <a:t>por</a:t>
            </a:r>
            <a:r>
              <a:rPr lang="en-US" dirty="0"/>
              <a:t> </a:t>
            </a:r>
            <a:r>
              <a:rPr lang="en-US" dirty="0" err="1"/>
              <a:t>mes</a:t>
            </a:r>
            <a:r>
              <a:rPr lang="en-US" dirty="0"/>
              <a:t> y ciudad</a:t>
            </a:r>
          </a:p>
        </p:txBody>
      </p:sp>
      <p:pic>
        <p:nvPicPr>
          <p:cNvPr id="7" name="Marcador de contenido 6" descr="Gráfico, Gráfico de líneas&#10;&#10;Descripción generada automáticamente">
            <a:extLst>
              <a:ext uri="{FF2B5EF4-FFF2-40B4-BE49-F238E27FC236}">
                <a16:creationId xmlns:a16="http://schemas.microsoft.com/office/drawing/2014/main" id="{97DAE1DA-6CB7-19A7-A6E4-03A56201EE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3188" y="1441418"/>
            <a:ext cx="6172200" cy="3965639"/>
          </a:xfrm>
          <a:noFill/>
        </p:spPr>
      </p:pic>
      <p:sp>
        <p:nvSpPr>
          <p:cNvPr id="14" name="Text Placeholder 3">
            <a:extLst>
              <a:ext uri="{FF2B5EF4-FFF2-40B4-BE49-F238E27FC236}">
                <a16:creationId xmlns:a16="http://schemas.microsoft.com/office/drawing/2014/main" id="{4F8F9042-0541-3895-4B6E-66670AA7E71D}"/>
              </a:ext>
            </a:extLst>
          </p:cNvPr>
          <p:cNvSpPr>
            <a:spLocks noGrp="1"/>
          </p:cNvSpPr>
          <p:nvPr>
            <p:ph type="body" sz="half" idx="2"/>
          </p:nvPr>
        </p:nvSpPr>
        <p:spPr>
          <a:xfrm>
            <a:off x="839788" y="2410327"/>
            <a:ext cx="3932237" cy="2626895"/>
          </a:xfrm>
        </p:spPr>
        <p:txBody>
          <a:bodyPr/>
          <a:lstStyle/>
          <a:p>
            <a:pPr marL="285750" indent="-285750" algn="just">
              <a:buFont typeface="Arial" panose="020B0604020202020204" pitchFamily="34" charset="0"/>
              <a:buChar char="•"/>
            </a:pPr>
            <a:r>
              <a:rPr lang="en-US" dirty="0"/>
              <a:t>Barcelona </a:t>
            </a:r>
            <a:r>
              <a:rPr lang="en-US" dirty="0" err="1"/>
              <a:t>tiene</a:t>
            </a:r>
            <a:r>
              <a:rPr lang="en-US" dirty="0"/>
              <a:t> un </a:t>
            </a:r>
            <a:r>
              <a:rPr lang="en-US" dirty="0" err="1"/>
              <a:t>un</a:t>
            </a:r>
            <a:r>
              <a:rPr lang="en-US" dirty="0"/>
              <a:t> </a:t>
            </a:r>
            <a:r>
              <a:rPr lang="en-US" dirty="0" err="1"/>
              <a:t>pico</a:t>
            </a:r>
            <a:r>
              <a:rPr lang="en-US" dirty="0"/>
              <a:t> </a:t>
            </a:r>
            <a:r>
              <a:rPr lang="en-US" dirty="0" err="1"/>
              <a:t>significativo</a:t>
            </a:r>
            <a:r>
              <a:rPr lang="en-US" dirty="0"/>
              <a:t> de </a:t>
            </a:r>
            <a:r>
              <a:rPr lang="en-US" dirty="0" err="1"/>
              <a:t>precios</a:t>
            </a:r>
            <a:r>
              <a:rPr lang="en-US" dirty="0"/>
              <a:t> al </a:t>
            </a:r>
            <a:r>
              <a:rPr lang="en-US" dirty="0" err="1"/>
              <a:t>inicio</a:t>
            </a:r>
            <a:r>
              <a:rPr lang="en-US" dirty="0"/>
              <a:t> de  Verano.</a:t>
            </a:r>
          </a:p>
          <a:p>
            <a:pPr marL="285750" indent="-285750" algn="just">
              <a:buFont typeface="Arial" panose="020B0604020202020204" pitchFamily="34" charset="0"/>
              <a:buChar char="•"/>
            </a:pPr>
            <a:r>
              <a:rPr lang="en-US" dirty="0"/>
              <a:t>En Madrid, </a:t>
            </a:r>
            <a:r>
              <a:rPr lang="en-US" dirty="0" err="1"/>
              <a:t>los</a:t>
            </a:r>
            <a:r>
              <a:rPr lang="en-US" dirty="0"/>
              <a:t> </a:t>
            </a:r>
            <a:r>
              <a:rPr lang="en-US" dirty="0" err="1"/>
              <a:t>precios</a:t>
            </a:r>
            <a:r>
              <a:rPr lang="en-US" dirty="0"/>
              <a:t> son </a:t>
            </a:r>
            <a:r>
              <a:rPr lang="en-US" dirty="0" err="1"/>
              <a:t>más</a:t>
            </a:r>
            <a:r>
              <a:rPr lang="en-US" dirty="0"/>
              <a:t> </a:t>
            </a:r>
            <a:r>
              <a:rPr lang="en-US" dirty="0" err="1"/>
              <a:t>estables</a:t>
            </a:r>
            <a:r>
              <a:rPr lang="en-US" dirty="0"/>
              <a:t> a lo largo del </a:t>
            </a:r>
            <a:r>
              <a:rPr lang="en-US" dirty="0" err="1"/>
              <a:t>año</a:t>
            </a:r>
            <a:r>
              <a:rPr lang="en-US" dirty="0"/>
              <a:t>, con </a:t>
            </a:r>
            <a:r>
              <a:rPr lang="en-US" dirty="0" err="1"/>
              <a:t>pequeñas</a:t>
            </a:r>
            <a:r>
              <a:rPr lang="en-US" dirty="0"/>
              <a:t> </a:t>
            </a:r>
            <a:r>
              <a:rPr lang="en-US" dirty="0" err="1"/>
              <a:t>oscilaciones</a:t>
            </a:r>
            <a:r>
              <a:rPr lang="en-US" dirty="0"/>
              <a:t>.</a:t>
            </a:r>
          </a:p>
          <a:p>
            <a:pPr marL="285750" indent="-285750" algn="just">
              <a:buFont typeface="Arial" panose="020B0604020202020204" pitchFamily="34" charset="0"/>
              <a:buChar char="•"/>
            </a:pPr>
            <a:r>
              <a:rPr lang="en-US" dirty="0"/>
              <a:t>Sevilla </a:t>
            </a:r>
            <a:r>
              <a:rPr lang="en-US" dirty="0" err="1"/>
              <a:t>presenta</a:t>
            </a:r>
            <a:r>
              <a:rPr lang="en-US" dirty="0"/>
              <a:t> </a:t>
            </a:r>
            <a:r>
              <a:rPr lang="en-US" dirty="0" err="1"/>
              <a:t>una</a:t>
            </a:r>
            <a:r>
              <a:rPr lang="en-US" dirty="0"/>
              <a:t> </a:t>
            </a:r>
            <a:r>
              <a:rPr lang="en-US" dirty="0" err="1"/>
              <a:t>fuerte</a:t>
            </a:r>
            <a:r>
              <a:rPr lang="en-US" dirty="0"/>
              <a:t> </a:t>
            </a:r>
            <a:r>
              <a:rPr lang="en-US" dirty="0" err="1"/>
              <a:t>estacionalidad</a:t>
            </a:r>
            <a:r>
              <a:rPr lang="en-US" dirty="0"/>
              <a:t>.</a:t>
            </a:r>
          </a:p>
        </p:txBody>
      </p:sp>
      <p:sp>
        <p:nvSpPr>
          <p:cNvPr id="5" name="Marcador de número de diapositiva 4">
            <a:extLst>
              <a:ext uri="{FF2B5EF4-FFF2-40B4-BE49-F238E27FC236}">
                <a16:creationId xmlns:a16="http://schemas.microsoft.com/office/drawing/2014/main" id="{739260F0-B912-5181-F5A5-3F0A0DBA75E1}"/>
              </a:ext>
            </a:extLst>
          </p:cNvPr>
          <p:cNvSpPr>
            <a:spLocks noGrp="1"/>
          </p:cNvSpPr>
          <p:nvPr>
            <p:ph type="sldNum" sz="quarter" idx="12"/>
          </p:nvPr>
        </p:nvSpPr>
        <p:spPr>
          <a:xfrm>
            <a:off x="11453346" y="6174902"/>
            <a:ext cx="357116" cy="365125"/>
          </a:xfrm>
        </p:spPr>
        <p:txBody>
          <a:bodyPr anchor="ctr">
            <a:normAutofit/>
          </a:bodyPr>
          <a:lstStyle/>
          <a:p>
            <a:pPr rtl="0">
              <a:spcAft>
                <a:spcPts val="600"/>
              </a:spcAft>
            </a:pPr>
            <a:fld id="{82EE24B5-652C-4DB5-B7C3-B5BBEC1280B1}" type="slidenum">
              <a:rPr lang="es-ES" noProof="0" smtClean="0"/>
              <a:pPr rtl="0">
                <a:spcAft>
                  <a:spcPts val="600"/>
                </a:spcAft>
              </a:pPr>
              <a:t>3</a:t>
            </a:fld>
            <a:endParaRPr lang="es-ES" noProof="0"/>
          </a:p>
        </p:txBody>
      </p:sp>
    </p:spTree>
    <p:extLst>
      <p:ext uri="{BB962C8B-B14F-4D97-AF65-F5344CB8AC3E}">
        <p14:creationId xmlns:p14="http://schemas.microsoft.com/office/powerpoint/2010/main" val="190125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717FF-C24B-1904-48E4-14449EC11E6E}"/>
              </a:ext>
            </a:extLst>
          </p:cNvPr>
          <p:cNvSpPr>
            <a:spLocks noGrp="1"/>
          </p:cNvSpPr>
          <p:nvPr>
            <p:ph type="title"/>
          </p:nvPr>
        </p:nvSpPr>
        <p:spPr/>
        <p:txBody>
          <a:bodyPr/>
          <a:lstStyle/>
          <a:p>
            <a:r>
              <a:rPr lang="es-ES" dirty="0"/>
              <a:t>Precio promedio por temporada y ciudad</a:t>
            </a:r>
          </a:p>
        </p:txBody>
      </p:sp>
      <p:pic>
        <p:nvPicPr>
          <p:cNvPr id="9" name="Marcador de contenido 8" descr="Gráfico, Gráfico de barras&#10;&#10;Descripción generada automáticamente">
            <a:extLst>
              <a:ext uri="{FF2B5EF4-FFF2-40B4-BE49-F238E27FC236}">
                <a16:creationId xmlns:a16="http://schemas.microsoft.com/office/drawing/2014/main" id="{6189EB85-FB9B-5CB4-5740-9322C13DBD6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78367" y="2007770"/>
            <a:ext cx="4623955" cy="3684588"/>
          </a:xfrm>
        </p:spPr>
      </p:pic>
      <p:sp>
        <p:nvSpPr>
          <p:cNvPr id="6" name="Marcador de contenido 5">
            <a:extLst>
              <a:ext uri="{FF2B5EF4-FFF2-40B4-BE49-F238E27FC236}">
                <a16:creationId xmlns:a16="http://schemas.microsoft.com/office/drawing/2014/main" id="{E48C6310-A7BE-9A94-7390-D52E6C96E61E}"/>
              </a:ext>
            </a:extLst>
          </p:cNvPr>
          <p:cNvSpPr>
            <a:spLocks noGrp="1"/>
          </p:cNvSpPr>
          <p:nvPr>
            <p:ph sz="quarter" idx="4"/>
          </p:nvPr>
        </p:nvSpPr>
        <p:spPr>
          <a:xfrm>
            <a:off x="6172200" y="2154200"/>
            <a:ext cx="5183188" cy="3684588"/>
          </a:xfrm>
        </p:spPr>
        <p:txBody>
          <a:bodyPr/>
          <a:lstStyle/>
          <a:p>
            <a:pPr algn="just"/>
            <a:r>
              <a:rPr lang="es-ES" dirty="0"/>
              <a:t>Barcelona presenta los precios promedio más altos en comparación a Madrid y Sevilla.</a:t>
            </a:r>
          </a:p>
          <a:p>
            <a:pPr algn="just"/>
            <a:r>
              <a:rPr lang="es-ES" dirty="0"/>
              <a:t>La diferencia entre la temporada alta y baja es mínima.</a:t>
            </a:r>
          </a:p>
          <a:p>
            <a:pPr algn="just"/>
            <a:r>
              <a:rPr lang="es-ES" dirty="0"/>
              <a:t>Madrid tiene precios mas bajos, pero hay una mayor diferencia entre la temporada alta y baja.</a:t>
            </a:r>
          </a:p>
          <a:p>
            <a:pPr algn="just"/>
            <a:r>
              <a:rPr lang="es-ES" dirty="0"/>
              <a:t>Sevilla presenta los precios promedio más bajos de las tres ciudades. Además, muestra poca variación estacional, exceptuando abril.</a:t>
            </a:r>
          </a:p>
        </p:txBody>
      </p:sp>
      <p:sp>
        <p:nvSpPr>
          <p:cNvPr id="7" name="Marcador de número de diapositiva 6">
            <a:extLst>
              <a:ext uri="{FF2B5EF4-FFF2-40B4-BE49-F238E27FC236}">
                <a16:creationId xmlns:a16="http://schemas.microsoft.com/office/drawing/2014/main" id="{B410E9E1-2565-91BB-74FF-B51A101D6950}"/>
              </a:ext>
            </a:extLst>
          </p:cNvPr>
          <p:cNvSpPr>
            <a:spLocks noGrp="1"/>
          </p:cNvSpPr>
          <p:nvPr>
            <p:ph type="sldNum" sz="quarter" idx="12"/>
          </p:nvPr>
        </p:nvSpPr>
        <p:spPr/>
        <p:txBody>
          <a:bodyPr/>
          <a:lstStyle/>
          <a:p>
            <a:pPr rtl="0"/>
            <a:fld id="{82EE24B5-652C-4DB5-B7C3-B5BBEC1280B1}" type="slidenum">
              <a:rPr lang="es-ES" noProof="0" smtClean="0"/>
              <a:t>4</a:t>
            </a:fld>
            <a:endParaRPr lang="es-ES" noProof="0" dirty="0"/>
          </a:p>
        </p:txBody>
      </p:sp>
    </p:spTree>
    <p:extLst>
      <p:ext uri="{BB962C8B-B14F-4D97-AF65-F5344CB8AC3E}">
        <p14:creationId xmlns:p14="http://schemas.microsoft.com/office/powerpoint/2010/main" val="294443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C1BE70-41D7-F088-908A-FE43EEA28D42}"/>
              </a:ext>
            </a:extLst>
          </p:cNvPr>
          <p:cNvSpPr>
            <a:spLocks noGrp="1"/>
          </p:cNvSpPr>
          <p:nvPr>
            <p:ph type="title"/>
          </p:nvPr>
        </p:nvSpPr>
        <p:spPr/>
        <p:txBody>
          <a:bodyPr/>
          <a:lstStyle/>
          <a:p>
            <a:r>
              <a:rPr lang="es-ES" dirty="0"/>
              <a:t>Distribución de precios</a:t>
            </a:r>
          </a:p>
        </p:txBody>
      </p:sp>
      <p:sp>
        <p:nvSpPr>
          <p:cNvPr id="6" name="Marcador de contenido 5">
            <a:extLst>
              <a:ext uri="{FF2B5EF4-FFF2-40B4-BE49-F238E27FC236}">
                <a16:creationId xmlns:a16="http://schemas.microsoft.com/office/drawing/2014/main" id="{47473DBC-364F-03BF-DF27-E82AC291C338}"/>
              </a:ext>
            </a:extLst>
          </p:cNvPr>
          <p:cNvSpPr>
            <a:spLocks noGrp="1"/>
          </p:cNvSpPr>
          <p:nvPr>
            <p:ph sz="quarter" idx="4"/>
          </p:nvPr>
        </p:nvSpPr>
        <p:spPr/>
        <p:txBody>
          <a:bodyPr/>
          <a:lstStyle/>
          <a:p>
            <a:pPr algn="just"/>
            <a:r>
              <a:rPr lang="es-ES" dirty="0"/>
              <a:t>Barcelona parece tener los precios más altos en términos de </a:t>
            </a:r>
            <a:r>
              <a:rPr lang="es-ES" dirty="0" err="1"/>
              <a:t>outliers</a:t>
            </a:r>
            <a:r>
              <a:rPr lang="es-ES" dirty="0"/>
              <a:t> extremos</a:t>
            </a:r>
          </a:p>
          <a:p>
            <a:pPr algn="just"/>
            <a:r>
              <a:rPr lang="es-ES" dirty="0"/>
              <a:t>Madrid tiene menos extremos que Barcelona y Sevilla</a:t>
            </a:r>
          </a:p>
          <a:p>
            <a:pPr algn="just"/>
            <a:r>
              <a:rPr lang="es-ES" dirty="0"/>
              <a:t>Sevilla también presenta valores extremos, pero la distribución general es similar a las otras ciudades.</a:t>
            </a:r>
          </a:p>
        </p:txBody>
      </p:sp>
      <p:sp>
        <p:nvSpPr>
          <p:cNvPr id="7" name="Marcador de número de diapositiva 6">
            <a:extLst>
              <a:ext uri="{FF2B5EF4-FFF2-40B4-BE49-F238E27FC236}">
                <a16:creationId xmlns:a16="http://schemas.microsoft.com/office/drawing/2014/main" id="{027CB545-C5EF-054D-3AC5-097A3B3E3A61}"/>
              </a:ext>
            </a:extLst>
          </p:cNvPr>
          <p:cNvSpPr>
            <a:spLocks noGrp="1"/>
          </p:cNvSpPr>
          <p:nvPr>
            <p:ph type="sldNum" sz="quarter" idx="12"/>
          </p:nvPr>
        </p:nvSpPr>
        <p:spPr/>
        <p:txBody>
          <a:bodyPr/>
          <a:lstStyle/>
          <a:p>
            <a:pPr rtl="0"/>
            <a:fld id="{82EE24B5-652C-4DB5-B7C3-B5BBEC1280B1}" type="slidenum">
              <a:rPr lang="es-ES" noProof="0" smtClean="0"/>
              <a:t>5</a:t>
            </a:fld>
            <a:endParaRPr lang="es-ES" noProof="0" dirty="0"/>
          </a:p>
        </p:txBody>
      </p:sp>
      <p:pic>
        <p:nvPicPr>
          <p:cNvPr id="8" name="Marcador de contenido 8" descr="Imagen que contiene Gráfico&#10;&#10;Descripción generada automáticamente">
            <a:extLst>
              <a:ext uri="{FF2B5EF4-FFF2-40B4-BE49-F238E27FC236}">
                <a16:creationId xmlns:a16="http://schemas.microsoft.com/office/drawing/2014/main" id="{036B5768-BBEA-880F-B40B-464204A48B4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4587" y="1586706"/>
            <a:ext cx="4793998" cy="3684588"/>
          </a:xfrm>
        </p:spPr>
      </p:pic>
    </p:spTree>
    <p:extLst>
      <p:ext uri="{BB962C8B-B14F-4D97-AF65-F5344CB8AC3E}">
        <p14:creationId xmlns:p14="http://schemas.microsoft.com/office/powerpoint/2010/main" val="343460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a16="http://schemas.microsoft.com/office/drawing/2014/main" id="{F5B28518-5E2A-BF98-F796-C19A535A127F}"/>
              </a:ext>
            </a:extLst>
          </p:cNvPr>
          <p:cNvSpPr>
            <a:spLocks noGrp="1"/>
          </p:cNvSpPr>
          <p:nvPr>
            <p:ph type="body" sz="half" idx="2"/>
          </p:nvPr>
        </p:nvSpPr>
        <p:spPr/>
        <p:txBody>
          <a:bodyPr/>
          <a:lstStyle/>
          <a:p>
            <a:endParaRPr lang="es-ES"/>
          </a:p>
        </p:txBody>
      </p:sp>
      <p:sp>
        <p:nvSpPr>
          <p:cNvPr id="4" name="Marcador de número de diapositiva 3" hidden="1">
            <a:extLst>
              <a:ext uri="{FF2B5EF4-FFF2-40B4-BE49-F238E27FC236}">
                <a16:creationId xmlns:a16="http://schemas.microsoft.com/office/drawing/2014/main" id="{7B45D2F8-16EE-4043-40C2-10A98DF4069D}"/>
              </a:ext>
            </a:extLst>
          </p:cNvPr>
          <p:cNvSpPr>
            <a:spLocks noGrp="1"/>
          </p:cNvSpPr>
          <p:nvPr>
            <p:ph type="sldNum" sz="quarter" idx="12"/>
          </p:nvPr>
        </p:nvSpPr>
        <p:spPr/>
        <p:txBody>
          <a:bodyPr/>
          <a:lstStyle/>
          <a:p>
            <a:pPr rtl="0">
              <a:spcAft>
                <a:spcPts val="600"/>
              </a:spcAft>
            </a:pPr>
            <a:fld id="{82EE24B5-652C-4DB5-B7C3-B5BBEC1280B1}" type="slidenum">
              <a:rPr lang="es-ES" noProof="0" smtClean="0"/>
              <a:pPr rtl="0">
                <a:spcAft>
                  <a:spcPts val="600"/>
                </a:spcAft>
              </a:pPr>
              <a:t>6</a:t>
            </a:fld>
            <a:endParaRPr lang="es-ES" noProof="0"/>
          </a:p>
        </p:txBody>
      </p:sp>
      <p:pic>
        <p:nvPicPr>
          <p:cNvPr id="9" name="Imagen 8">
            <a:extLst>
              <a:ext uri="{FF2B5EF4-FFF2-40B4-BE49-F238E27FC236}">
                <a16:creationId xmlns:a16="http://schemas.microsoft.com/office/drawing/2014/main" id="{93EDAD39-7806-0A55-88D5-A3E5EEBCE35C}"/>
              </a:ext>
            </a:extLst>
          </p:cNvPr>
          <p:cNvPicPr>
            <a:picLocks noChangeAspect="1"/>
          </p:cNvPicPr>
          <p:nvPr/>
        </p:nvPicPr>
        <p:blipFill>
          <a:blip r:embed="rId3"/>
          <a:stretch>
            <a:fillRect/>
          </a:stretch>
        </p:blipFill>
        <p:spPr>
          <a:xfrm>
            <a:off x="352675" y="819150"/>
            <a:ext cx="8181975" cy="5219700"/>
          </a:xfrm>
          <a:prstGeom prst="rect">
            <a:avLst/>
          </a:prstGeom>
        </p:spPr>
      </p:pic>
      <p:sp>
        <p:nvSpPr>
          <p:cNvPr id="10" name="CuadroTexto 9">
            <a:extLst>
              <a:ext uri="{FF2B5EF4-FFF2-40B4-BE49-F238E27FC236}">
                <a16:creationId xmlns:a16="http://schemas.microsoft.com/office/drawing/2014/main" id="{EE068C7A-F317-5B3F-FC3F-B03DF453110F}"/>
              </a:ext>
            </a:extLst>
          </p:cNvPr>
          <p:cNvSpPr txBox="1"/>
          <p:nvPr/>
        </p:nvSpPr>
        <p:spPr>
          <a:xfrm>
            <a:off x="9208168" y="1720840"/>
            <a:ext cx="2117558" cy="3416320"/>
          </a:xfrm>
          <a:prstGeom prst="rect">
            <a:avLst/>
          </a:prstGeo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3500000" scaled="1"/>
          </a:gradFill>
        </p:spPr>
        <p:txBody>
          <a:bodyPr wrap="square" rtlCol="0">
            <a:spAutoFit/>
          </a:bodyPr>
          <a:lstStyle/>
          <a:p>
            <a:pPr algn="just"/>
            <a:r>
              <a:rPr lang="es-ES" dirty="0"/>
              <a:t>La mayoría de los precios están concentrados en la media, pero existen algunos que sobresalen. </a:t>
            </a:r>
          </a:p>
          <a:p>
            <a:pPr algn="just"/>
            <a:r>
              <a:rPr lang="es-ES" dirty="0"/>
              <a:t>Esto puede ser debido a situaciones especiales o a propiedades de lujo.</a:t>
            </a:r>
          </a:p>
        </p:txBody>
      </p:sp>
    </p:spTree>
    <p:extLst>
      <p:ext uri="{BB962C8B-B14F-4D97-AF65-F5344CB8AC3E}">
        <p14:creationId xmlns:p14="http://schemas.microsoft.com/office/powerpoint/2010/main" val="847763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contenido 10">
            <a:extLst>
              <a:ext uri="{FF2B5EF4-FFF2-40B4-BE49-F238E27FC236}">
                <a16:creationId xmlns:a16="http://schemas.microsoft.com/office/drawing/2014/main" id="{885AA644-E183-4BF5-5592-959A3EA7D5BB}"/>
              </a:ext>
            </a:extLst>
          </p:cNvPr>
          <p:cNvPicPr>
            <a:picLocks noGrp="1" noChangeAspect="1"/>
          </p:cNvPicPr>
          <p:nvPr>
            <p:ph idx="1"/>
          </p:nvPr>
        </p:nvPicPr>
        <p:blipFill>
          <a:blip r:embed="rId3"/>
          <a:stretch>
            <a:fillRect/>
          </a:stretch>
        </p:blipFill>
        <p:spPr>
          <a:xfrm>
            <a:off x="4636826" y="1106905"/>
            <a:ext cx="6718562" cy="4286113"/>
          </a:xfrm>
        </p:spPr>
      </p:pic>
      <p:sp>
        <p:nvSpPr>
          <p:cNvPr id="4" name="Marcador de número de diapositiva 3">
            <a:extLst>
              <a:ext uri="{FF2B5EF4-FFF2-40B4-BE49-F238E27FC236}">
                <a16:creationId xmlns:a16="http://schemas.microsoft.com/office/drawing/2014/main" id="{2BD4C698-A530-029D-63B6-D4A495137661}"/>
              </a:ext>
            </a:extLst>
          </p:cNvPr>
          <p:cNvSpPr>
            <a:spLocks noGrp="1"/>
          </p:cNvSpPr>
          <p:nvPr>
            <p:ph type="sldNum" sz="quarter" idx="12"/>
          </p:nvPr>
        </p:nvSpPr>
        <p:spPr/>
        <p:txBody>
          <a:bodyPr/>
          <a:lstStyle/>
          <a:p>
            <a:pPr rtl="0"/>
            <a:fld id="{82EE24B5-652C-4DB5-B7C3-B5BBEC1280B1}" type="slidenum">
              <a:rPr lang="es-ES" noProof="0" smtClean="0"/>
              <a:t>7</a:t>
            </a:fld>
            <a:endParaRPr lang="es-ES" noProof="0" dirty="0"/>
          </a:p>
        </p:txBody>
      </p:sp>
      <p:sp>
        <p:nvSpPr>
          <p:cNvPr id="13" name="CuadroTexto 12">
            <a:extLst>
              <a:ext uri="{FF2B5EF4-FFF2-40B4-BE49-F238E27FC236}">
                <a16:creationId xmlns:a16="http://schemas.microsoft.com/office/drawing/2014/main" id="{87BAA965-12FF-3F55-5F30-3062C0EFB668}"/>
              </a:ext>
            </a:extLst>
          </p:cNvPr>
          <p:cNvSpPr txBox="1"/>
          <p:nvPr/>
        </p:nvSpPr>
        <p:spPr>
          <a:xfrm>
            <a:off x="457946" y="1265887"/>
            <a:ext cx="2662989" cy="2031325"/>
          </a:xfrm>
          <a:prstGeom prst="rect">
            <a:avLst/>
          </a:prstGeom>
          <a:noFill/>
        </p:spPr>
        <p:txBody>
          <a:bodyPr wrap="square" rtlCol="0">
            <a:spAutoFit/>
          </a:bodyPr>
          <a:lstStyle/>
          <a:p>
            <a:pPr algn="just"/>
            <a:r>
              <a:rPr lang="es-ES" dirty="0"/>
              <a:t>La mediana es de los precios es relativamente estable. </a:t>
            </a:r>
          </a:p>
          <a:p>
            <a:pPr algn="just"/>
            <a:r>
              <a:rPr lang="es-ES" dirty="0"/>
              <a:t>Los últimos meses del año tienen menos dispersión, con precios más atípicos.</a:t>
            </a:r>
          </a:p>
        </p:txBody>
      </p:sp>
      <p:cxnSp>
        <p:nvCxnSpPr>
          <p:cNvPr id="15" name="Conector: curvado 14">
            <a:extLst>
              <a:ext uri="{FF2B5EF4-FFF2-40B4-BE49-F238E27FC236}">
                <a16:creationId xmlns:a16="http://schemas.microsoft.com/office/drawing/2014/main" id="{42FA8AEE-B5E6-B043-CBCE-B4AD26B51561}"/>
              </a:ext>
            </a:extLst>
          </p:cNvPr>
          <p:cNvCxnSpPr>
            <a:cxnSpLocks/>
          </p:cNvCxnSpPr>
          <p:nvPr/>
        </p:nvCxnSpPr>
        <p:spPr>
          <a:xfrm>
            <a:off x="3120935" y="3104707"/>
            <a:ext cx="1892595" cy="1387549"/>
          </a:xfrm>
          <a:prstGeom prst="curvedConnector3">
            <a:avLst>
              <a:gd name="adj1" fmla="val 5056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24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contenido 7">
            <a:extLst>
              <a:ext uri="{FF2B5EF4-FFF2-40B4-BE49-F238E27FC236}">
                <a16:creationId xmlns:a16="http://schemas.microsoft.com/office/drawing/2014/main" id="{871DCB07-6D21-3563-3B91-9E1ED3C58852}"/>
              </a:ext>
            </a:extLst>
          </p:cNvPr>
          <p:cNvPicPr>
            <a:picLocks noGrp="1" noChangeAspect="1"/>
          </p:cNvPicPr>
          <p:nvPr>
            <p:ph idx="1"/>
          </p:nvPr>
        </p:nvPicPr>
        <p:blipFill>
          <a:blip r:embed="rId3"/>
          <a:stretch>
            <a:fillRect/>
          </a:stretch>
        </p:blipFill>
        <p:spPr>
          <a:xfrm>
            <a:off x="717496" y="1742958"/>
            <a:ext cx="6820801" cy="4351338"/>
          </a:xfrm>
        </p:spPr>
      </p:pic>
      <p:sp>
        <p:nvSpPr>
          <p:cNvPr id="4" name="Marcador de número de diapositiva 3">
            <a:extLst>
              <a:ext uri="{FF2B5EF4-FFF2-40B4-BE49-F238E27FC236}">
                <a16:creationId xmlns:a16="http://schemas.microsoft.com/office/drawing/2014/main" id="{DE6006AD-F18A-D24A-EF59-A08D17A68350}"/>
              </a:ext>
            </a:extLst>
          </p:cNvPr>
          <p:cNvSpPr>
            <a:spLocks noGrp="1"/>
          </p:cNvSpPr>
          <p:nvPr>
            <p:ph type="sldNum" sz="quarter" idx="12"/>
          </p:nvPr>
        </p:nvSpPr>
        <p:spPr/>
        <p:txBody>
          <a:bodyPr/>
          <a:lstStyle/>
          <a:p>
            <a:pPr rtl="0"/>
            <a:fld id="{82EE24B5-652C-4DB5-B7C3-B5BBEC1280B1}" type="slidenum">
              <a:rPr lang="es-ES" noProof="0" smtClean="0"/>
              <a:t>8</a:t>
            </a:fld>
            <a:endParaRPr lang="es-ES" noProof="0" dirty="0"/>
          </a:p>
        </p:txBody>
      </p:sp>
      <p:sp>
        <p:nvSpPr>
          <p:cNvPr id="10" name="Rectángulo: esquinas redondeadas 9" descr="Los precios también presentan outliers muy marcados.&#10;&#10;">
            <a:extLst>
              <a:ext uri="{FF2B5EF4-FFF2-40B4-BE49-F238E27FC236}">
                <a16:creationId xmlns:a16="http://schemas.microsoft.com/office/drawing/2014/main" id="{C7F5415C-6D3A-9367-F6B0-F38683F9167E}"/>
              </a:ext>
            </a:extLst>
          </p:cNvPr>
          <p:cNvSpPr/>
          <p:nvPr/>
        </p:nvSpPr>
        <p:spPr>
          <a:xfrm>
            <a:off x="7825563" y="1435395"/>
            <a:ext cx="2806996" cy="26581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CuadroTexto 8">
            <a:extLst>
              <a:ext uri="{FF2B5EF4-FFF2-40B4-BE49-F238E27FC236}">
                <a16:creationId xmlns:a16="http://schemas.microsoft.com/office/drawing/2014/main" id="{B1FB30CA-1953-A22C-BC20-18B131B5F1E0}"/>
              </a:ext>
            </a:extLst>
          </p:cNvPr>
          <p:cNvSpPr txBox="1"/>
          <p:nvPr/>
        </p:nvSpPr>
        <p:spPr>
          <a:xfrm>
            <a:off x="8400094" y="2764465"/>
            <a:ext cx="2935706" cy="230832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rtlCol="0">
            <a:spAutoFit/>
          </a:bodyPr>
          <a:lstStyle/>
          <a:p>
            <a:pPr algn="just"/>
            <a:r>
              <a:rPr lang="es-ES" dirty="0"/>
              <a:t>La temporada alta coincide con un numero más elevado de </a:t>
            </a:r>
            <a:r>
              <a:rPr lang="es-ES" dirty="0" err="1"/>
              <a:t>outliers</a:t>
            </a:r>
            <a:r>
              <a:rPr lang="es-ES" dirty="0"/>
              <a:t>, lo que podría indicar una mayor demanda o situaciones puntuales (Feria de Abril) que incrementen los precios.</a:t>
            </a:r>
          </a:p>
        </p:txBody>
      </p:sp>
      <p:sp>
        <p:nvSpPr>
          <p:cNvPr id="11" name="CuadroTexto 10">
            <a:extLst>
              <a:ext uri="{FF2B5EF4-FFF2-40B4-BE49-F238E27FC236}">
                <a16:creationId xmlns:a16="http://schemas.microsoft.com/office/drawing/2014/main" id="{851C9DA7-8FF7-726D-F51D-7263EFCB28B4}"/>
              </a:ext>
            </a:extLst>
          </p:cNvPr>
          <p:cNvSpPr txBox="1"/>
          <p:nvPr/>
        </p:nvSpPr>
        <p:spPr>
          <a:xfrm>
            <a:off x="7995458" y="1679945"/>
            <a:ext cx="2551814" cy="1200329"/>
          </a:xfrm>
          <a:prstGeom prst="rect">
            <a:avLst/>
          </a:prstGeom>
          <a:noFill/>
        </p:spPr>
        <p:txBody>
          <a:bodyPr wrap="square" rtlCol="0">
            <a:spAutoFit/>
          </a:bodyPr>
          <a:lstStyle/>
          <a:p>
            <a:pPr algn="just"/>
            <a:r>
              <a:rPr lang="es-ES" dirty="0">
                <a:solidFill>
                  <a:schemeClr val="bg1"/>
                </a:solidFill>
              </a:rPr>
              <a:t>Los precios también presentan </a:t>
            </a:r>
            <a:r>
              <a:rPr lang="es-ES" dirty="0" err="1">
                <a:solidFill>
                  <a:schemeClr val="bg1"/>
                </a:solidFill>
              </a:rPr>
              <a:t>outliers</a:t>
            </a:r>
            <a:r>
              <a:rPr lang="es-ES" dirty="0">
                <a:solidFill>
                  <a:schemeClr val="bg1"/>
                </a:solidFill>
              </a:rPr>
              <a:t> muy marcados.</a:t>
            </a:r>
          </a:p>
          <a:p>
            <a:endParaRPr lang="es-ES" dirty="0"/>
          </a:p>
        </p:txBody>
      </p:sp>
    </p:spTree>
    <p:extLst>
      <p:ext uri="{BB962C8B-B14F-4D97-AF65-F5344CB8AC3E}">
        <p14:creationId xmlns:p14="http://schemas.microsoft.com/office/powerpoint/2010/main" val="244319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89EFB6-74F6-F285-3217-7D3B729C53A3}"/>
              </a:ext>
            </a:extLst>
          </p:cNvPr>
          <p:cNvSpPr>
            <a:spLocks noGrp="1"/>
          </p:cNvSpPr>
          <p:nvPr>
            <p:ph type="title"/>
          </p:nvPr>
        </p:nvSpPr>
        <p:spPr>
          <a:xfrm>
            <a:off x="839788" y="649705"/>
            <a:ext cx="3932237" cy="1600200"/>
          </a:xfrm>
        </p:spPr>
        <p:txBody>
          <a:bodyPr>
            <a:normAutofit fontScale="90000"/>
          </a:bodyPr>
          <a:lstStyle/>
          <a:p>
            <a:r>
              <a:rPr lang="es-ES" dirty="0"/>
              <a:t>Matrices de correlación de Barcelona, Madrid y Sevilla</a:t>
            </a:r>
          </a:p>
        </p:txBody>
      </p:sp>
      <p:pic>
        <p:nvPicPr>
          <p:cNvPr id="6" name="Marcador de contenido 5" descr="Gráfico, Gráfico de rectángulos&#10;&#10;Descripción generada automáticamente">
            <a:extLst>
              <a:ext uri="{FF2B5EF4-FFF2-40B4-BE49-F238E27FC236}">
                <a16:creationId xmlns:a16="http://schemas.microsoft.com/office/drawing/2014/main" id="{E5CC2F9F-90E0-17AE-2ED9-271B7CA81E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0012" y="1257300"/>
            <a:ext cx="6172200" cy="4630748"/>
          </a:xfrm>
        </p:spPr>
      </p:pic>
      <p:sp>
        <p:nvSpPr>
          <p:cNvPr id="3" name="Marcador de texto 2">
            <a:extLst>
              <a:ext uri="{FF2B5EF4-FFF2-40B4-BE49-F238E27FC236}">
                <a16:creationId xmlns:a16="http://schemas.microsoft.com/office/drawing/2014/main" id="{75B3749D-340F-AC06-C084-A795DCA213B0}"/>
              </a:ext>
            </a:extLst>
          </p:cNvPr>
          <p:cNvSpPr>
            <a:spLocks noGrp="1"/>
          </p:cNvSpPr>
          <p:nvPr>
            <p:ph type="body" sz="half" idx="2"/>
          </p:nvPr>
        </p:nvSpPr>
        <p:spPr>
          <a:xfrm>
            <a:off x="839788" y="2593223"/>
            <a:ext cx="3932237" cy="3811588"/>
          </a:xfrm>
        </p:spPr>
        <p:txBody>
          <a:bodyPr/>
          <a:lstStyle/>
          <a:p>
            <a:pPr algn="just"/>
            <a:r>
              <a:rPr lang="es-ES" dirty="0"/>
              <a:t>La mayor correlación positiva del precio es con el número de reseñas y con reseñas por mes, sugiriendo una ligera relación entre popularidad y precios más altos.</a:t>
            </a:r>
          </a:p>
          <a:p>
            <a:pPr algn="just"/>
            <a:r>
              <a:rPr lang="es-ES" dirty="0"/>
              <a:t>En cuanto, a los recuentos calculados de anuncios por anfitrión tiene una correlación positiva con reseñas por mes, lo cual puede sugerir que hosts con más de una propiedad tienen una mayor actividad.</a:t>
            </a:r>
          </a:p>
          <a:p>
            <a:endParaRPr lang="es-ES" dirty="0"/>
          </a:p>
        </p:txBody>
      </p:sp>
      <p:sp>
        <p:nvSpPr>
          <p:cNvPr id="4" name="Marcador de número de diapositiva 3">
            <a:extLst>
              <a:ext uri="{FF2B5EF4-FFF2-40B4-BE49-F238E27FC236}">
                <a16:creationId xmlns:a16="http://schemas.microsoft.com/office/drawing/2014/main" id="{C2AF5ECB-5BC0-0BCE-EFDA-684C19769249}"/>
              </a:ext>
            </a:extLst>
          </p:cNvPr>
          <p:cNvSpPr>
            <a:spLocks noGrp="1"/>
          </p:cNvSpPr>
          <p:nvPr>
            <p:ph type="sldNum" sz="quarter" idx="12"/>
          </p:nvPr>
        </p:nvSpPr>
        <p:spPr/>
        <p:txBody>
          <a:bodyPr/>
          <a:lstStyle/>
          <a:p>
            <a:pPr rtl="0"/>
            <a:fld id="{82EE24B5-652C-4DB5-B7C3-B5BBEC1280B1}" type="slidenum">
              <a:rPr lang="es-ES" noProof="0" smtClean="0"/>
              <a:t>9</a:t>
            </a:fld>
            <a:endParaRPr lang="es-ES" noProof="0" dirty="0"/>
          </a:p>
        </p:txBody>
      </p:sp>
    </p:spTree>
    <p:extLst>
      <p:ext uri="{BB962C8B-B14F-4D97-AF65-F5344CB8AC3E}">
        <p14:creationId xmlns:p14="http://schemas.microsoft.com/office/powerpoint/2010/main" val="1186506263"/>
      </p:ext>
    </p:extLst>
  </p:cSld>
  <p:clrMapOvr>
    <a:masterClrMapping/>
  </p:clrMapOvr>
</p:sld>
</file>

<file path=ppt/theme/theme1.xml><?xml version="1.0" encoding="utf-8"?>
<a:theme xmlns:a="http://schemas.openxmlformats.org/drawingml/2006/main" name="Tema de la oficina">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5087709_TF45022061.potx" id="{CF8F7AC9-B209-40DA-B01B-03DE7680F64C}" vid="{9567545B-13CB-48C1-B233-082DD3A40F6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118CE8-9293-4220-BA3B-5D353B13ABC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3.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Plan de marketing de servicios profesionales</Template>
  <TotalTime>1685</TotalTime>
  <Words>2449</Words>
  <Application>Microsoft Office PowerPoint</Application>
  <PresentationFormat>Panorámica</PresentationFormat>
  <Paragraphs>167</Paragraphs>
  <Slides>20</Slides>
  <Notes>18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20</vt:i4>
      </vt:variant>
    </vt:vector>
  </HeadingPairs>
  <TitlesOfParts>
    <vt:vector size="28" baseType="lpstr">
      <vt:lpstr>Aptos</vt:lpstr>
      <vt:lpstr>Arial</vt:lpstr>
      <vt:lpstr>Arial </vt:lpstr>
      <vt:lpstr>Calibri</vt:lpstr>
      <vt:lpstr>Gill Sans MT</vt:lpstr>
      <vt:lpstr>Slack-Lato</vt:lpstr>
      <vt:lpstr>Symbol</vt:lpstr>
      <vt:lpstr>Tema de la oficina</vt:lpstr>
      <vt:lpstr>"Análisis de Alojamiento Urbano:  Insights de Airbnb en  Barcelona, Madrid y Sevilla"</vt:lpstr>
      <vt:lpstr>Distribución por tipo de alojamiento</vt:lpstr>
      <vt:lpstr>Precio promedio por mes y ciudad</vt:lpstr>
      <vt:lpstr>Precio promedio por temporada y ciudad</vt:lpstr>
      <vt:lpstr>Distribución de precios</vt:lpstr>
      <vt:lpstr>Presentación de PowerPoint</vt:lpstr>
      <vt:lpstr>Presentación de PowerPoint</vt:lpstr>
      <vt:lpstr>Presentación de PowerPoint</vt:lpstr>
      <vt:lpstr>Matrices de correlación de Barcelona, Madrid y Sevilla</vt:lpstr>
      <vt:lpstr>Precios por barrio y ubicación</vt:lpstr>
      <vt:lpstr>Presentación de PowerPoint</vt:lpstr>
      <vt:lpstr>Presentación de PowerPoint</vt:lpstr>
      <vt:lpstr>Precio promedio por tipo de alojamiento</vt:lpstr>
      <vt:lpstr>Precio promedio por tipo de alojamiento en cada ciudad</vt:lpstr>
      <vt:lpstr>Presentación de PowerPoint</vt:lpstr>
      <vt:lpstr>Presentación de PowerPoint</vt:lpstr>
      <vt:lpstr>Relación entre precio, número de reseñas y disponibilidad.</vt:lpstr>
      <vt:lpstr>Barrios más populares</vt:lpstr>
      <vt:lpstr>Cluster de barrios según estacionalidad</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Alberto Torres Cacheda</dc:creator>
  <cp:lastModifiedBy>Alberto Torres Cacheda</cp:lastModifiedBy>
  <cp:revision>8</cp:revision>
  <dcterms:created xsi:type="dcterms:W3CDTF">2024-12-16T16:19:40Z</dcterms:created>
  <dcterms:modified xsi:type="dcterms:W3CDTF">2024-12-18T12:10:54Z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