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9" r:id="rId5"/>
    <p:sldId id="305" r:id="rId6"/>
    <p:sldId id="290" r:id="rId7"/>
    <p:sldId id="301" r:id="rId8"/>
    <p:sldId id="291" r:id="rId9"/>
    <p:sldId id="295" r:id="rId10"/>
    <p:sldId id="296" r:id="rId11"/>
    <p:sldId id="316" r:id="rId12"/>
    <p:sldId id="306" r:id="rId13"/>
    <p:sldId id="308" r:id="rId14"/>
    <p:sldId id="312" r:id="rId15"/>
    <p:sldId id="313" r:id="rId16"/>
    <p:sldId id="314" r:id="rId17"/>
    <p:sldId id="292" r:id="rId18"/>
    <p:sldId id="298" r:id="rId19"/>
    <p:sldId id="299" r:id="rId20"/>
    <p:sldId id="300" r:id="rId21"/>
    <p:sldId id="304" r:id="rId22"/>
    <p:sldId id="293" r:id="rId23"/>
    <p:sldId id="294" r:id="rId24"/>
    <p:sldId id="317" r:id="rId2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>
        <p:scale>
          <a:sx n="60" d="100"/>
          <a:sy n="60" d="100"/>
        </p:scale>
        <p:origin x="180" y="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132BC-1532-40D8-88F7-C60FBF40C989}" type="doc">
      <dgm:prSet loTypeId="urn:microsoft.com/office/officeart/2005/8/layout/hierarchy4" loCatId="list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s-ES"/>
        </a:p>
      </dgm:t>
    </dgm:pt>
    <dgm:pt modelId="{B3151D82-B969-4A75-9851-59B7E60B7289}">
      <dgm:prSet/>
      <dgm:spPr/>
      <dgm:t>
        <a:bodyPr anchor="ctr" anchorCtr="1"/>
        <a:lstStyle/>
        <a:p>
          <a:pPr algn="just"/>
          <a:r>
            <a:rPr lang="es-ES" dirty="0"/>
            <a:t>En Barcelona, la mayoría de alojamientos, son pisos o casas enteras, al igual que en Madrid y Sevilla, con una proporción de estas del 60%, 65% y 70% respectivamente. </a:t>
          </a:r>
        </a:p>
      </dgm:t>
    </dgm:pt>
    <dgm:pt modelId="{7838289D-7507-4174-9CC7-F442D0E2ED33}" type="parTrans" cxnId="{EE97BE8A-A50F-49CB-8050-BF0E45D0677E}">
      <dgm:prSet/>
      <dgm:spPr/>
      <dgm:t>
        <a:bodyPr/>
        <a:lstStyle/>
        <a:p>
          <a:endParaRPr lang="es-ES"/>
        </a:p>
      </dgm:t>
    </dgm:pt>
    <dgm:pt modelId="{776EDA87-AA4A-43FF-894B-75E8B392E79E}" type="sibTrans" cxnId="{EE97BE8A-A50F-49CB-8050-BF0E45D0677E}">
      <dgm:prSet/>
      <dgm:spPr/>
      <dgm:t>
        <a:bodyPr/>
        <a:lstStyle/>
        <a:p>
          <a:endParaRPr lang="es-ES"/>
        </a:p>
      </dgm:t>
    </dgm:pt>
    <dgm:pt modelId="{6BB6DFE3-F005-4239-9A17-7DED7B901767}" type="pres">
      <dgm:prSet presAssocID="{C77132BC-1532-40D8-88F7-C60FBF40C98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7CE928-F142-41D9-B923-82F5B47470E1}" type="pres">
      <dgm:prSet presAssocID="{B3151D82-B969-4A75-9851-59B7E60B7289}" presName="vertOne" presStyleCnt="0"/>
      <dgm:spPr/>
    </dgm:pt>
    <dgm:pt modelId="{A569F56E-704E-4608-851C-B8DF9B2FD94F}" type="pres">
      <dgm:prSet presAssocID="{B3151D82-B969-4A75-9851-59B7E60B7289}" presName="txOne" presStyleLbl="node0" presStyleIdx="0" presStyleCnt="1" custLinFactNeighborY="32042">
        <dgm:presLayoutVars>
          <dgm:chPref val="3"/>
        </dgm:presLayoutVars>
      </dgm:prSet>
      <dgm:spPr/>
    </dgm:pt>
    <dgm:pt modelId="{AA707D6C-EE17-4F9C-889E-687199E14E02}" type="pres">
      <dgm:prSet presAssocID="{B3151D82-B969-4A75-9851-59B7E60B7289}" presName="horzOne" presStyleCnt="0"/>
      <dgm:spPr/>
    </dgm:pt>
  </dgm:ptLst>
  <dgm:cxnLst>
    <dgm:cxn modelId="{2646AC32-E613-437C-B2D6-E3BDCAEADC20}" type="presOf" srcId="{B3151D82-B969-4A75-9851-59B7E60B7289}" destId="{A569F56E-704E-4608-851C-B8DF9B2FD94F}" srcOrd="0" destOrd="0" presId="urn:microsoft.com/office/officeart/2005/8/layout/hierarchy4"/>
    <dgm:cxn modelId="{EE97BE8A-A50F-49CB-8050-BF0E45D0677E}" srcId="{C77132BC-1532-40D8-88F7-C60FBF40C989}" destId="{B3151D82-B969-4A75-9851-59B7E60B7289}" srcOrd="0" destOrd="0" parTransId="{7838289D-7507-4174-9CC7-F442D0E2ED33}" sibTransId="{776EDA87-AA4A-43FF-894B-75E8B392E79E}"/>
    <dgm:cxn modelId="{43188ED1-954A-4128-9CB2-D4EEF65B5B28}" type="presOf" srcId="{C77132BC-1532-40D8-88F7-C60FBF40C989}" destId="{6BB6DFE3-F005-4239-9A17-7DED7B901767}" srcOrd="0" destOrd="0" presId="urn:microsoft.com/office/officeart/2005/8/layout/hierarchy4"/>
    <dgm:cxn modelId="{CF97C2AD-E8EB-4A41-9218-968ABDAB2A2C}" type="presParOf" srcId="{6BB6DFE3-F005-4239-9A17-7DED7B901767}" destId="{197CE928-F142-41D9-B923-82F5B47470E1}" srcOrd="0" destOrd="0" presId="urn:microsoft.com/office/officeart/2005/8/layout/hierarchy4"/>
    <dgm:cxn modelId="{AE513DE0-DD7F-4B56-8718-D070BE9955BD}" type="presParOf" srcId="{197CE928-F142-41D9-B923-82F5B47470E1}" destId="{A569F56E-704E-4608-851C-B8DF9B2FD94F}" srcOrd="0" destOrd="0" presId="urn:microsoft.com/office/officeart/2005/8/layout/hierarchy4"/>
    <dgm:cxn modelId="{43B3B17C-7076-42C1-86F7-C3FE116EFF99}" type="presParOf" srcId="{197CE928-F142-41D9-B923-82F5B47470E1}" destId="{AA707D6C-EE17-4F9C-889E-687199E14E0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378F5-B036-45EB-BAD5-504C7D42B5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AEF320B-0390-4072-BB34-A7A37D9533B1}">
      <dgm:prSet phldrT="[Texto]"/>
      <dgm:spPr>
        <a:solidFill>
          <a:schemeClr val="accent4"/>
        </a:solidFill>
      </dgm:spPr>
      <dgm:t>
        <a:bodyPr anchor="ctr" anchorCtr="1"/>
        <a:lstStyle/>
        <a:p>
          <a:pPr algn="just"/>
          <a:r>
            <a:rPr lang="es-ES" dirty="0"/>
            <a:t>El precio tiene correlaciones negativas y débiles con la latitud y longitud, lo que sugiere que la ubicación geográfica no tiene un gran impacto en los precios. </a:t>
          </a:r>
        </a:p>
      </dgm:t>
    </dgm:pt>
    <dgm:pt modelId="{38C21533-FFD6-4B4F-9ACE-DB39CB330548}" type="parTrans" cxnId="{809222FE-DB11-429B-80A9-97139AAB517B}">
      <dgm:prSet/>
      <dgm:spPr/>
      <dgm:t>
        <a:bodyPr/>
        <a:lstStyle/>
        <a:p>
          <a:endParaRPr lang="es-ES"/>
        </a:p>
      </dgm:t>
    </dgm:pt>
    <dgm:pt modelId="{1204BBFD-19D6-44EC-B698-DCC5ED844E71}" type="sibTrans" cxnId="{809222FE-DB11-429B-80A9-97139AAB517B}">
      <dgm:prSet/>
      <dgm:spPr/>
      <dgm:t>
        <a:bodyPr/>
        <a:lstStyle/>
        <a:p>
          <a:endParaRPr lang="es-ES"/>
        </a:p>
      </dgm:t>
    </dgm:pt>
    <dgm:pt modelId="{7C9A5363-5A23-4F4B-986F-3E2B3E1EE714}" type="pres">
      <dgm:prSet presAssocID="{768378F5-B036-45EB-BAD5-504C7D42B574}" presName="diagram" presStyleCnt="0">
        <dgm:presLayoutVars>
          <dgm:dir/>
          <dgm:resizeHandles val="exact"/>
        </dgm:presLayoutVars>
      </dgm:prSet>
      <dgm:spPr/>
    </dgm:pt>
    <dgm:pt modelId="{5ADE6AF3-4E9E-4938-BC6E-DB4F6E31B2E8}" type="pres">
      <dgm:prSet presAssocID="{7AEF320B-0390-4072-BB34-A7A37D9533B1}" presName="node" presStyleLbl="node1" presStyleIdx="0" presStyleCnt="1" custLinFactNeighborX="812" custLinFactNeighborY="38208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FE07CCDB-0B86-4522-8F29-30AAB985C017}" type="presOf" srcId="{7AEF320B-0390-4072-BB34-A7A37D9533B1}" destId="{5ADE6AF3-4E9E-4938-BC6E-DB4F6E31B2E8}" srcOrd="0" destOrd="0" presId="urn:microsoft.com/office/officeart/2005/8/layout/default"/>
    <dgm:cxn modelId="{09C72DE2-3144-4992-A372-9C3F2248E68A}" type="presOf" srcId="{768378F5-B036-45EB-BAD5-504C7D42B574}" destId="{7C9A5363-5A23-4F4B-986F-3E2B3E1EE714}" srcOrd="0" destOrd="0" presId="urn:microsoft.com/office/officeart/2005/8/layout/default"/>
    <dgm:cxn modelId="{809222FE-DB11-429B-80A9-97139AAB517B}" srcId="{768378F5-B036-45EB-BAD5-504C7D42B574}" destId="{7AEF320B-0390-4072-BB34-A7A37D9533B1}" srcOrd="0" destOrd="0" parTransId="{38C21533-FFD6-4B4F-9ACE-DB39CB330548}" sibTransId="{1204BBFD-19D6-44EC-B698-DCC5ED844E71}"/>
    <dgm:cxn modelId="{36BE53F5-353E-46EA-BBAD-DC5C8C7E812A}" type="presParOf" srcId="{7C9A5363-5A23-4F4B-986F-3E2B3E1EE714}" destId="{5ADE6AF3-4E9E-4938-BC6E-DB4F6E31B2E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F56E-704E-4608-851C-B8DF9B2FD94F}">
      <dsp:nvSpPr>
        <dsp:cNvPr id="0" name=""/>
        <dsp:cNvSpPr/>
      </dsp:nvSpPr>
      <dsp:spPr>
        <a:xfrm>
          <a:off x="0" y="0"/>
          <a:ext cx="3932237" cy="2970213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1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 Barcelona, la mayoría de alojamientos, son pisos o casas enteras, al igual que en Madrid y Sevilla, con una proporción de estas del 60%, 65% y 70% respectivamente. </a:t>
          </a:r>
        </a:p>
      </dsp:txBody>
      <dsp:txXfrm>
        <a:off x="86995" y="86995"/>
        <a:ext cx="3758247" cy="2796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E6AF3-4E9E-4938-BC6E-DB4F6E31B2E8}">
      <dsp:nvSpPr>
        <dsp:cNvPr id="0" name=""/>
        <dsp:cNvSpPr/>
      </dsp:nvSpPr>
      <dsp:spPr>
        <a:xfrm>
          <a:off x="0" y="922417"/>
          <a:ext cx="3950117" cy="2370070"/>
        </a:xfrm>
        <a:prstGeom prst="flowChartAlternateProcess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1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El precio tiene correlaciones negativas y débiles con la latitud y longitud, lo que sugiere que la ubicación geográfica no tiene un gran impacto en los precios. </a:t>
          </a:r>
        </a:p>
      </dsp:txBody>
      <dsp:txXfrm>
        <a:off x="115695" y="1038112"/>
        <a:ext cx="3718727" cy="213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B8BBB-53FA-476C-A309-D2686EA80C4C}" type="datetime1">
              <a:rPr lang="es-ES" smtClean="0"/>
              <a:t>17/12/2024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D056B-5EC6-42CD-AF94-4751959146DD}" type="datetime1">
              <a:rPr lang="es-ES" smtClean="0"/>
              <a:pPr/>
              <a:t>17/12/2024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  <a:endParaRPr lang="es-ES" dirty="0"/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Conclusiones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Barcelona</a:t>
            </a:r>
            <a:r>
              <a:rPr lang="es-ES" dirty="0"/>
              <a:t> es la ciudad con los precios promedio </a:t>
            </a:r>
            <a:r>
              <a:rPr lang="es-ES" b="1" dirty="0"/>
              <a:t>más altos</a:t>
            </a:r>
            <a:r>
              <a:rPr lang="es-ES" dirty="0"/>
              <a:t> y presenta </a:t>
            </a:r>
            <a:r>
              <a:rPr lang="es-ES" b="1" dirty="0"/>
              <a:t>menor variabilidad</a:t>
            </a:r>
            <a:r>
              <a:rPr lang="es-ES" dirty="0"/>
              <a:t> entre temporadas, lo que podría deberse a una demanda turística más constante a lo largo del año.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Madrid</a:t>
            </a:r>
            <a:r>
              <a:rPr lang="es-ES" dirty="0"/>
              <a:t> muestra una mayor diferencia estacional, lo que indica que los precios suben notablemente en temporada alta.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Sevilla</a:t>
            </a:r>
            <a:r>
              <a:rPr lang="es-ES" dirty="0"/>
              <a:t> presenta los precios más bajos y estables entre temporadas, lo que sugiere una menor presión de demanda en temporada alta en comparación con las otras ciudades.</a:t>
            </a:r>
          </a:p>
          <a:p>
            <a:r>
              <a:rPr lang="es-ES" dirty="0"/>
              <a:t>En resumen, </a:t>
            </a:r>
            <a:r>
              <a:rPr lang="es-ES" b="1" dirty="0"/>
              <a:t>Barcelona</a:t>
            </a:r>
            <a:r>
              <a:rPr lang="es-ES" dirty="0"/>
              <a:t> mantiene precios altos y estables, mientras que </a:t>
            </a:r>
            <a:r>
              <a:rPr lang="es-ES" b="1" dirty="0"/>
              <a:t>Madrid</a:t>
            </a:r>
            <a:r>
              <a:rPr lang="es-ES" dirty="0"/>
              <a:t> es más sensible a la estacionalidad, y </a:t>
            </a:r>
            <a:r>
              <a:rPr lang="es-ES" b="1" dirty="0"/>
              <a:t>Sevilla</a:t>
            </a:r>
            <a:r>
              <a:rPr lang="es-ES" dirty="0"/>
              <a:t> tiene precios más bajos con variaciones mínimas.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979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Outlier</a:t>
            </a:r>
            <a:r>
              <a:rPr lang="es-ES" dirty="0"/>
              <a:t> = valor atípico que se aleja de la mayoría.</a:t>
            </a:r>
          </a:p>
          <a:p>
            <a:r>
              <a:rPr lang="es-ES" dirty="0"/>
              <a:t>La mayor parte de las propiedades tienen precios relativamente bajos, y los </a:t>
            </a:r>
            <a:r>
              <a:rPr lang="es-ES" dirty="0" err="1"/>
              <a:t>outliers</a:t>
            </a:r>
            <a:r>
              <a:rPr lang="es-ES" dirty="0"/>
              <a:t> reflejan nichos específicos (posiblemente propiedades de lujo)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65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Barcelona y Madrid</a:t>
            </a:r>
            <a:r>
              <a:rPr lang="es-ES" dirty="0"/>
              <a:t> muestran una mayor dispersión de precios, con barrios específicos como </a:t>
            </a:r>
            <a:r>
              <a:rPr lang="es-ES" b="1" dirty="0"/>
              <a:t>Salamanca</a:t>
            </a:r>
            <a:r>
              <a:rPr lang="es-ES" dirty="0"/>
              <a:t> (Madrid) y </a:t>
            </a:r>
            <a:r>
              <a:rPr lang="es-ES" b="1" dirty="0"/>
              <a:t>Sarrià-Sant Gervasi</a:t>
            </a:r>
            <a:r>
              <a:rPr lang="es-ES" dirty="0"/>
              <a:t> (Barcelona) mostrando precios más </a:t>
            </a:r>
            <a:r>
              <a:rPr lang="es-ES" dirty="0" err="1"/>
              <a:t>altos.Los</a:t>
            </a:r>
            <a:r>
              <a:rPr lang="es-ES" dirty="0"/>
              <a:t> </a:t>
            </a:r>
            <a:r>
              <a:rPr lang="es-ES" b="1" dirty="0" err="1"/>
              <a:t>outliers</a:t>
            </a:r>
            <a:r>
              <a:rPr lang="es-ES" dirty="0"/>
              <a:t> en ambas ciudades indican propiedades de lujo que inflan el rango superior de </a:t>
            </a:r>
            <a:r>
              <a:rPr lang="es-ES" dirty="0" err="1"/>
              <a:t>precios.En</a:t>
            </a:r>
            <a:r>
              <a:rPr lang="es-ES" dirty="0"/>
              <a:t> </a:t>
            </a:r>
            <a:r>
              <a:rPr lang="es-ES" b="1" dirty="0"/>
              <a:t>Sevilla</a:t>
            </a:r>
            <a:r>
              <a:rPr lang="es-ES" dirty="0"/>
              <a:t>, el mercado inmobiliario es menos disperso y más homogéneo, con menos propiedades extremadamente </a:t>
            </a:r>
            <a:r>
              <a:rPr lang="es-ES" dirty="0" err="1"/>
              <a:t>caras.Las</a:t>
            </a:r>
            <a:r>
              <a:rPr lang="es-ES" dirty="0"/>
              <a:t> zonas céntricas concentran los precios más altos en las tres ciudades, lo que refleja la demanda por ubicación privilegiada.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12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Barcelona, los alojamientos completos tienden a experimentar mayores oscilaciones estacionales, mientras que las habitaciones privadas y compartidas muestran una menor variabilidad.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86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Patrón General Identificado: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Precios altos</a:t>
            </a:r>
            <a:r>
              <a:rPr lang="es-E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Tienden a corresponder a alojamientos </a:t>
            </a:r>
            <a:r>
              <a:rPr lang="es-ES" b="1" dirty="0"/>
              <a:t>exclusivos</a:t>
            </a:r>
            <a:r>
              <a:rPr lang="es-ES" dirty="0"/>
              <a:t> con baja disponibilidad y pocas reseñas.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Mayor presencia en </a:t>
            </a:r>
            <a:r>
              <a:rPr lang="es-ES" b="1" dirty="0"/>
              <a:t>Barcelona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Precios bajos a moderados</a:t>
            </a:r>
            <a:r>
              <a:rPr lang="es-E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Asociados a alojamientos con </a:t>
            </a:r>
            <a:r>
              <a:rPr lang="es-ES" b="1" dirty="0"/>
              <a:t>alta disponibilidad</a:t>
            </a:r>
            <a:r>
              <a:rPr lang="es-ES" dirty="0"/>
              <a:t> y un </a:t>
            </a:r>
            <a:r>
              <a:rPr lang="es-ES" b="1" dirty="0"/>
              <a:t>mayor número de reseñas</a:t>
            </a:r>
            <a:r>
              <a:rPr lang="es-E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Estos alojamientos son predominantes en </a:t>
            </a:r>
            <a:r>
              <a:rPr lang="es-ES" b="1" dirty="0"/>
              <a:t>Sevilla</a:t>
            </a:r>
            <a:r>
              <a:rPr lang="es-ES" dirty="0"/>
              <a:t> y </a:t>
            </a:r>
            <a:r>
              <a:rPr lang="es-ES" b="1" dirty="0"/>
              <a:t>Madrid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Estacionalidad implícita</a:t>
            </a:r>
            <a:r>
              <a:rPr lang="es-E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Los alojamientos de </a:t>
            </a:r>
            <a:r>
              <a:rPr lang="es-ES" b="1" dirty="0"/>
              <a:t>alta disponibilidad</a:t>
            </a:r>
            <a:r>
              <a:rPr lang="es-ES" dirty="0"/>
              <a:t> podrían corresponder a zonas con menos presión turística estacional.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Aquellos con </a:t>
            </a:r>
            <a:r>
              <a:rPr lang="es-ES" b="1" dirty="0"/>
              <a:t>baja disponibilidad</a:t>
            </a:r>
            <a:r>
              <a:rPr lang="es-ES" dirty="0"/>
              <a:t> y precios altos suelen tener una ocupación puntual o están ligados a picos de demanda específicos.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64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24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70DA5-3DC3-4237-90EB-C415EB41C75A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949101-CB98-4C8F-81DB-71E43D7BC626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02F5C-0234-440C-8773-490E51DE01B9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61380-8195-41EE-9574-2B3429217481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FC62E-52FA-4487-916D-9648D6F062C2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9C069-0D28-49A2-89E8-C18F9A41EF29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4CD59-E103-4131-8DF1-52DAB13F24DA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B45D9-35B1-4184-8C71-E0506363883B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D2F12-55B2-4258-9B7A-329D8EBE60F6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8414F15-D7D0-4AAB-BCEA-8D737141E1BB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ctá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04" y="602565"/>
            <a:ext cx="10635343" cy="2852053"/>
          </a:xfrm>
        </p:spPr>
        <p:txBody>
          <a:bodyPr rtlCol="0">
            <a:noAutofit/>
          </a:bodyPr>
          <a:lstStyle/>
          <a:p>
            <a:r>
              <a:rPr lang="es-ES" sz="4400" b="1" i="0" dirty="0">
                <a:effectLst/>
                <a:latin typeface="Slack-Lato"/>
              </a:rPr>
              <a:t>"Análisis de Alojamiento Urbano: </a:t>
            </a:r>
            <a:br>
              <a:rPr lang="es-ES" sz="4400" b="1" i="0" dirty="0">
                <a:effectLst/>
                <a:latin typeface="Slack-Lato"/>
              </a:rPr>
            </a:br>
            <a:r>
              <a:rPr lang="es-ES" sz="4400" b="1" i="0" dirty="0" err="1">
                <a:effectLst/>
                <a:latin typeface="Slack-Lato"/>
              </a:rPr>
              <a:t>Insights</a:t>
            </a:r>
            <a:r>
              <a:rPr lang="es-ES" sz="4400" b="1" i="0" dirty="0">
                <a:effectLst/>
                <a:latin typeface="Slack-Lato"/>
              </a:rPr>
              <a:t> de Airbnb en </a:t>
            </a:r>
            <a:br>
              <a:rPr lang="es-ES" sz="4400" b="1" i="0" dirty="0">
                <a:effectLst/>
                <a:latin typeface="Slack-Lato"/>
              </a:rPr>
            </a:br>
            <a:r>
              <a:rPr lang="es-ES" sz="4400" b="1" i="0" dirty="0">
                <a:effectLst/>
                <a:latin typeface="Slack-Lato"/>
              </a:rPr>
              <a:t>Barcelona, Madrid y Sevilla"</a:t>
            </a:r>
            <a:endParaRPr lang="es-ES" sz="4400" dirty="0">
              <a:latin typeface="Slack-Lat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824" y="4221162"/>
            <a:ext cx="4185176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es-ES" dirty="0"/>
              <a:t>Alberto Torres</a:t>
            </a:r>
            <a:endParaRPr lang="es-E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 flipV="1">
            <a:off x="2590649" y="3454618"/>
            <a:ext cx="671352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Gráfico, Aplicación, Gráfico de rectángulos&#10;&#10;Descripción generada automáticamente">
            <a:extLst>
              <a:ext uri="{FF2B5EF4-FFF2-40B4-BE49-F238E27FC236}">
                <a16:creationId xmlns:a16="http://schemas.microsoft.com/office/drawing/2014/main" id="{4FD78974-FAF6-C421-6AFB-227594A10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4" y="1201690"/>
            <a:ext cx="7154062" cy="536739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BAFBCD-E59B-6F37-869F-EDE4EB33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10</a:t>
            </a:fld>
            <a:endParaRPr lang="es-ES" noProof="0" dirty="0"/>
          </a:p>
        </p:txBody>
      </p:sp>
      <p:sp>
        <p:nvSpPr>
          <p:cNvPr id="7" name="Flecha: curvada hacia la derecha 6">
            <a:extLst>
              <a:ext uri="{FF2B5EF4-FFF2-40B4-BE49-F238E27FC236}">
                <a16:creationId xmlns:a16="http://schemas.microsoft.com/office/drawing/2014/main" id="{D917E35C-3DED-D48A-7BE8-B6720E480AA5}"/>
              </a:ext>
            </a:extLst>
          </p:cNvPr>
          <p:cNvSpPr/>
          <p:nvPr/>
        </p:nvSpPr>
        <p:spPr>
          <a:xfrm rot="19331161">
            <a:off x="925228" y="2967981"/>
            <a:ext cx="3483021" cy="355874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E891BD2-4868-B2BF-D6F4-E8228FB84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466823"/>
              </p:ext>
            </p:extLst>
          </p:nvPr>
        </p:nvGraphicFramePr>
        <p:xfrm>
          <a:off x="557715" y="397196"/>
          <a:ext cx="3950117" cy="32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80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43730B1-105A-BCA5-BCEB-ED86466B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11</a:t>
            </a:fld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0D944FD-4A42-19E8-5999-EBFF67A7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5146" cy="849441"/>
          </a:xfrm>
        </p:spPr>
        <p:txBody>
          <a:bodyPr/>
          <a:lstStyle/>
          <a:p>
            <a:r>
              <a:rPr lang="es-ES" dirty="0"/>
              <a:t>Precios por barrio y ubicación</a:t>
            </a:r>
          </a:p>
        </p:txBody>
      </p:sp>
      <p:pic>
        <p:nvPicPr>
          <p:cNvPr id="7" name="Marcador de contenido 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0FD1011-BCED-528B-C6C6-1C0147E3D8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8" y="1310528"/>
            <a:ext cx="5181600" cy="2571189"/>
          </a:xfrm>
        </p:spPr>
      </p:pic>
      <p:pic>
        <p:nvPicPr>
          <p:cNvPr id="9" name="Marcador de contenido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47C7912-F195-4082-8AF4-36D65CD4AE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239576"/>
            <a:ext cx="5181600" cy="3284281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4DF3635-727C-F371-6D11-202F4D6795A4}"/>
              </a:ext>
            </a:extLst>
          </p:cNvPr>
          <p:cNvSpPr txBox="1"/>
          <p:nvPr/>
        </p:nvSpPr>
        <p:spPr>
          <a:xfrm>
            <a:off x="381538" y="3977679"/>
            <a:ext cx="5638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Algunos de los precios son extremadamente altos en comparación a la media.</a:t>
            </a:r>
          </a:p>
          <a:p>
            <a:pPr algn="just"/>
            <a:r>
              <a:rPr lang="es-ES" dirty="0"/>
              <a:t>Sarrià-Sant </a:t>
            </a:r>
            <a:r>
              <a:rPr lang="es-ES" dirty="0" err="1"/>
              <a:t>Gervarsi</a:t>
            </a:r>
            <a:r>
              <a:rPr lang="es-ES" dirty="0"/>
              <a:t> parece tener precios más dispersos con varios valores atípicos.</a:t>
            </a:r>
          </a:p>
          <a:p>
            <a:pPr algn="just"/>
            <a:r>
              <a:rPr lang="es-ES" dirty="0"/>
              <a:t>Eixample y Gràcia muestran tendencias similares.</a:t>
            </a:r>
          </a:p>
          <a:p>
            <a:pPr algn="just"/>
            <a:r>
              <a:rPr lang="es-ES" dirty="0"/>
              <a:t>Los precios más altos se concentran especialmente en zonas centrales o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104188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57CDD05-A9A0-B57C-CB46-51DEA22C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12</a:t>
            </a:fld>
            <a:endParaRPr lang="es-ES" noProof="0" dirty="0"/>
          </a:p>
        </p:txBody>
      </p:sp>
      <p:pic>
        <p:nvPicPr>
          <p:cNvPr id="7" name="Marcador de contenido 6" descr="Gráfico&#10;&#10;Descripción generada automáticamente">
            <a:extLst>
              <a:ext uri="{FF2B5EF4-FFF2-40B4-BE49-F238E27FC236}">
                <a16:creationId xmlns:a16="http://schemas.microsoft.com/office/drawing/2014/main" id="{496D0442-A276-5B35-1E1C-AF23129355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54" y="2962007"/>
            <a:ext cx="5181600" cy="2571189"/>
          </a:xfrm>
        </p:spPr>
      </p:pic>
      <p:pic>
        <p:nvPicPr>
          <p:cNvPr id="9" name="Marcador de contenido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177EF82-FAA5-245F-2FD6-E9D6A579A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46" y="317973"/>
            <a:ext cx="5181600" cy="3250384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6413E8-CFF6-6D34-0374-BE1BC5347A14}"/>
              </a:ext>
            </a:extLst>
          </p:cNvPr>
          <p:cNvSpPr txBox="1"/>
          <p:nvPr/>
        </p:nvSpPr>
        <p:spPr>
          <a:xfrm>
            <a:off x="6448926" y="3785937"/>
            <a:ext cx="500442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periferia muestra precios más bajos en general.</a:t>
            </a:r>
          </a:p>
          <a:p>
            <a:r>
              <a:rPr lang="es-ES" dirty="0">
                <a:solidFill>
                  <a:schemeClr val="bg1"/>
                </a:solidFill>
              </a:rPr>
              <a:t>Mayor concentración en el centro de Madrid.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BE0C9A-0CA6-F747-E021-8FAF824AF68F}"/>
              </a:ext>
            </a:extLst>
          </p:cNvPr>
          <p:cNvSpPr txBox="1"/>
          <p:nvPr/>
        </p:nvSpPr>
        <p:spPr>
          <a:xfrm>
            <a:off x="882315" y="700616"/>
            <a:ext cx="5037939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El barrio de Salamanca y Chamartín, muestran distribuciones con valores más elevados en comparación con el resto.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mayoría de los barrios, mantienen medianas similares, pero en el Retiro y el Centro la dispersión es mayor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753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41DFAC3-0B9C-5C93-8D5C-52BDBFF8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13</a:t>
            </a:fld>
            <a:endParaRPr lang="es-ES" noProof="0" dirty="0"/>
          </a:p>
        </p:txBody>
      </p:sp>
      <p:pic>
        <p:nvPicPr>
          <p:cNvPr id="7" name="Marcador de contenido 6" descr="Gráfico&#10;&#10;Descripción generada automáticamente">
            <a:extLst>
              <a:ext uri="{FF2B5EF4-FFF2-40B4-BE49-F238E27FC236}">
                <a16:creationId xmlns:a16="http://schemas.microsoft.com/office/drawing/2014/main" id="{52ADA5A0-B27F-4245-C73F-D1910E5026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3" y="2869310"/>
            <a:ext cx="5181600" cy="2571189"/>
          </a:xfrm>
        </p:spPr>
      </p:pic>
      <p:pic>
        <p:nvPicPr>
          <p:cNvPr id="9" name="Marcador de contenido 8" descr="Gráfico&#10;&#10;Descripción generada automáticamente">
            <a:extLst>
              <a:ext uri="{FF2B5EF4-FFF2-40B4-BE49-F238E27FC236}">
                <a16:creationId xmlns:a16="http://schemas.microsoft.com/office/drawing/2014/main" id="{CBF973D0-A30B-63BA-217C-F2E2A4BD70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46876"/>
            <a:ext cx="5181600" cy="3370196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40161B0-CF4F-D2D7-06D9-23828F768F93}"/>
              </a:ext>
            </a:extLst>
          </p:cNvPr>
          <p:cNvSpPr txBox="1"/>
          <p:nvPr/>
        </p:nvSpPr>
        <p:spPr>
          <a:xfrm>
            <a:off x="1056773" y="820259"/>
            <a:ext cx="471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casco antiguo muestra mayor dispersión y precios más altos en comparación con otros barrios.</a:t>
            </a:r>
          </a:p>
          <a:p>
            <a:pPr algn="just"/>
            <a:r>
              <a:rPr lang="es-ES" dirty="0"/>
              <a:t>La mayoría de los barrios tienen precios moderados y relativamente similares.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75AD0A-ABD2-BBD6-CC82-738BFD3CD4C2}"/>
              </a:ext>
            </a:extLst>
          </p:cNvPr>
          <p:cNvSpPr txBox="1"/>
          <p:nvPr/>
        </p:nvSpPr>
        <p:spPr>
          <a:xfrm>
            <a:off x="6545179" y="4154905"/>
            <a:ext cx="4808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Vemos mucha menos concentración de puntos que en los gráficos anteriores. </a:t>
            </a:r>
          </a:p>
          <a:p>
            <a:pPr algn="just"/>
            <a:r>
              <a:rPr lang="es-ES" dirty="0"/>
              <a:t>La dispersión es mínima.</a:t>
            </a:r>
          </a:p>
          <a:p>
            <a:pPr algn="just"/>
            <a:r>
              <a:rPr lang="es-ES" dirty="0"/>
              <a:t>Las propiedades con precios más altos son muy puntuales, esto nos sugiere un mercado inmobiliario más homogéneo. </a:t>
            </a:r>
          </a:p>
        </p:txBody>
      </p:sp>
    </p:spTree>
    <p:extLst>
      <p:ext uri="{BB962C8B-B14F-4D97-AF65-F5344CB8AC3E}">
        <p14:creationId xmlns:p14="http://schemas.microsoft.com/office/powerpoint/2010/main" val="343104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8BA43E-7DB2-353C-7A37-BC77DD62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346" y="6174902"/>
            <a:ext cx="3571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es-ES" noProof="0" smtClean="0"/>
              <a:pPr rtl="0">
                <a:spcAft>
                  <a:spcPts val="600"/>
                </a:spcAft>
              </a:pPr>
              <a:t>14</a:t>
            </a:fld>
            <a:endParaRPr lang="es-ES" noProof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E82F610-CF74-159C-A231-D9727494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ES" dirty="0"/>
              <a:t>Precio promedio por tipo de alojamiento</a:t>
            </a:r>
          </a:p>
        </p:txBody>
      </p:sp>
      <p:pic>
        <p:nvPicPr>
          <p:cNvPr id="9" name="Marcador de contenido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595CB19-F997-6227-B206-96B50796C9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8" y="2067593"/>
            <a:ext cx="5666102" cy="3001712"/>
          </a:xfrm>
          <a:noFill/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1EE3B19-C0CB-BF61-B155-CC4A92058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746" y="2097839"/>
            <a:ext cx="5181600" cy="3370681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En </a:t>
            </a:r>
            <a:r>
              <a:rPr lang="en-US" dirty="0" err="1"/>
              <a:t>cuanto</a:t>
            </a:r>
            <a:r>
              <a:rPr lang="en-US" dirty="0"/>
              <a:t> a las </a:t>
            </a:r>
            <a:r>
              <a:rPr lang="en-US" dirty="0" err="1"/>
              <a:t>habitaciones</a:t>
            </a:r>
            <a:r>
              <a:rPr lang="en-US" dirty="0"/>
              <a:t> de hotel, Madrid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precios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altos.</a:t>
            </a:r>
          </a:p>
          <a:p>
            <a:pPr algn="just"/>
            <a:r>
              <a:rPr lang="en-US" dirty="0"/>
              <a:t>En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alojamientos</a:t>
            </a:r>
            <a:r>
              <a:rPr lang="en-US" dirty="0"/>
              <a:t> completes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Elevado lo </a:t>
            </a:r>
            <a:r>
              <a:rPr lang="en-US" dirty="0" err="1"/>
              <a:t>tiene</a:t>
            </a:r>
            <a:r>
              <a:rPr lang="en-US" dirty="0"/>
              <a:t> Barcelona.</a:t>
            </a:r>
          </a:p>
          <a:p>
            <a:pPr algn="just"/>
            <a:r>
              <a:rPr lang="en-US" dirty="0"/>
              <a:t>En las </a:t>
            </a:r>
            <a:r>
              <a:rPr lang="en-US" dirty="0" err="1"/>
              <a:t>habitaciones</a:t>
            </a:r>
            <a:r>
              <a:rPr lang="en-US" dirty="0"/>
              <a:t> </a:t>
            </a:r>
            <a:r>
              <a:rPr lang="en-US" dirty="0" err="1"/>
              <a:t>privadas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precios</a:t>
            </a:r>
            <a:r>
              <a:rPr lang="en-US" dirty="0"/>
              <a:t> son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bajos</a:t>
            </a:r>
            <a:r>
              <a:rPr lang="en-US" dirty="0"/>
              <a:t> y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ciudades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En las </a:t>
            </a:r>
            <a:r>
              <a:rPr lang="en-US" dirty="0" err="1"/>
              <a:t>habitaciones</a:t>
            </a:r>
            <a:r>
              <a:rPr lang="en-US" dirty="0"/>
              <a:t> </a:t>
            </a:r>
            <a:r>
              <a:rPr lang="en-US" dirty="0" err="1"/>
              <a:t>compartidas</a:t>
            </a:r>
            <a:r>
              <a:rPr lang="en-US" dirty="0"/>
              <a:t>, Sevilla </a:t>
            </a:r>
            <a:r>
              <a:rPr lang="en-US" dirty="0" err="1"/>
              <a:t>muestra</a:t>
            </a:r>
            <a:r>
              <a:rPr lang="en-US" dirty="0"/>
              <a:t> un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notablemente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comparación</a:t>
            </a:r>
            <a:r>
              <a:rPr lang="en-US" dirty="0"/>
              <a:t> al resto.</a:t>
            </a:r>
          </a:p>
        </p:txBody>
      </p:sp>
    </p:spTree>
    <p:extLst>
      <p:ext uri="{BB962C8B-B14F-4D97-AF65-F5344CB8AC3E}">
        <p14:creationId xmlns:p14="http://schemas.microsoft.com/office/powerpoint/2010/main" val="23563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9F5D5-DCCF-0029-BB16-6056F687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Precio promedio por tipo de alojamiento en cada ciudad</a:t>
            </a:r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F57454C-4498-7D44-5EEF-38484F3B6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41747"/>
            <a:ext cx="6172200" cy="2964981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17190-4668-D5A4-9230-A8805037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630"/>
            <a:ext cx="3932237" cy="3811588"/>
          </a:xfrm>
        </p:spPr>
        <p:txBody>
          <a:bodyPr/>
          <a:lstStyle/>
          <a:p>
            <a:pPr algn="just"/>
            <a:r>
              <a:rPr lang="es-ES" dirty="0"/>
              <a:t>Los alojamientos completos, tienden a tener precios más altos en temporadas intermedias y alcanzan sus puntos máximos en verano. </a:t>
            </a:r>
          </a:p>
          <a:p>
            <a:pPr algn="just"/>
            <a:r>
              <a:rPr lang="es-ES" dirty="0"/>
              <a:t>En cuanto a las habitaciones de hotel, tienen precios promedio mas estables, con un aumento significativo en el último mes del año.</a:t>
            </a:r>
          </a:p>
          <a:p>
            <a:pPr algn="just"/>
            <a:r>
              <a:rPr lang="es-ES" dirty="0"/>
              <a:t>Las habitaciones privadas y las compartidas, muestran precios más bajos y estables.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45398C-EDBD-CE43-2CAA-E171F0CF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1996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183253D-5268-37EE-7838-656F96F73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41747"/>
            <a:ext cx="6172200" cy="2964981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2615F-9078-FD54-B474-4F02DC41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408814"/>
            <a:ext cx="3932237" cy="3811588"/>
          </a:xfrm>
          <a:solidFill>
            <a:schemeClr val="accent4">
              <a:lumMod val="75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En cuanto a los alojamientos completos se mantiene el precio entre 140-160€.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En las habitaciones de hotel, se observa un pico atípico en marzo donde se disparan los precios.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Las habitaciones privadas tienen un rango de precios estable.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Por último, en las habitaciones compartidas los precios son bajos por norma general.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0A7BA1-EB8F-FC59-DE47-D8A4273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477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F757E12E-0275-252D-DC5E-07E8B57309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62" y="2057400"/>
            <a:ext cx="6640284" cy="3735388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8E9132-009D-35AF-0FB7-CE8B6365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es-ES" noProof="0" smtClean="0"/>
              <a:pPr rtl="0">
                <a:spcAft>
                  <a:spcPts val="600"/>
                </a:spcAft>
              </a:pPr>
              <a:t>17</a:t>
            </a:fld>
            <a:endParaRPr lang="es-ES" noProof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1C66B0A-E5E6-A19E-BFD8-69E2B55F4A0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89857" y="2019300"/>
            <a:ext cx="3932238" cy="3811588"/>
          </a:xfrm>
        </p:spPr>
        <p:txBody>
          <a:bodyPr/>
          <a:lstStyle/>
          <a:p>
            <a:pPr algn="just"/>
            <a:r>
              <a:rPr lang="en-US" dirty="0"/>
              <a:t>Los </a:t>
            </a:r>
            <a:r>
              <a:rPr lang="en-US" dirty="0" err="1"/>
              <a:t>precios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alojamientos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</a:t>
            </a:r>
            <a:r>
              <a:rPr lang="en-US" dirty="0" err="1"/>
              <a:t>varían</a:t>
            </a:r>
            <a:r>
              <a:rPr lang="en-US" dirty="0"/>
              <a:t> entre 130-200€, </a:t>
            </a:r>
            <a:r>
              <a:rPr lang="en-US" dirty="0" err="1"/>
              <a:t>alcanzando</a:t>
            </a:r>
            <a:r>
              <a:rPr lang="en-US" dirty="0"/>
              <a:t> sus </a:t>
            </a:r>
            <a:r>
              <a:rPr lang="en-US" dirty="0" err="1"/>
              <a:t>picos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marzo</a:t>
            </a:r>
            <a:r>
              <a:rPr lang="en-US" dirty="0"/>
              <a:t> y </a:t>
            </a:r>
            <a:r>
              <a:rPr lang="en-US" dirty="0" err="1"/>
              <a:t>abril</a:t>
            </a:r>
            <a:endParaRPr lang="en-US" dirty="0"/>
          </a:p>
          <a:p>
            <a:pPr algn="just"/>
            <a:r>
              <a:rPr lang="en-US" dirty="0"/>
              <a:t>Lass </a:t>
            </a:r>
            <a:r>
              <a:rPr lang="en-US" dirty="0" err="1"/>
              <a:t>habitaciones</a:t>
            </a:r>
            <a:r>
              <a:rPr lang="en-US" dirty="0"/>
              <a:t> de hotel </a:t>
            </a:r>
            <a:r>
              <a:rPr lang="en-US" dirty="0" err="1"/>
              <a:t>tienen</a:t>
            </a:r>
            <a:r>
              <a:rPr lang="en-US" dirty="0"/>
              <a:t> un </a:t>
            </a:r>
            <a:r>
              <a:rPr lang="en-US" dirty="0" err="1"/>
              <a:t>pico</a:t>
            </a:r>
            <a:r>
              <a:rPr lang="en-US" dirty="0"/>
              <a:t> </a:t>
            </a:r>
            <a:r>
              <a:rPr lang="en-US" dirty="0" err="1"/>
              <a:t>extremadamente</a:t>
            </a:r>
            <a:r>
              <a:rPr lang="en-US" dirty="0"/>
              <a:t> alto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diciembre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Las </a:t>
            </a:r>
            <a:r>
              <a:rPr lang="en-US" dirty="0" err="1"/>
              <a:t>habitaciones</a:t>
            </a:r>
            <a:r>
              <a:rPr lang="en-US" dirty="0"/>
              <a:t> </a:t>
            </a:r>
            <a:r>
              <a:rPr lang="en-US" dirty="0" err="1"/>
              <a:t>privadas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precios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estables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Las </a:t>
            </a:r>
            <a:r>
              <a:rPr lang="en-US" dirty="0" err="1"/>
              <a:t>habitaciones</a:t>
            </a:r>
            <a:r>
              <a:rPr lang="en-US" dirty="0"/>
              <a:t> </a:t>
            </a:r>
            <a:r>
              <a:rPr lang="en-US" dirty="0" err="1"/>
              <a:t>compartidas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variación</a:t>
            </a:r>
            <a:r>
              <a:rPr lang="en-US" dirty="0"/>
              <a:t> extrema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junio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14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ACE8E-F7BB-17AB-64D0-D8F24DE7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194030"/>
            <a:ext cx="10515600" cy="1049980"/>
          </a:xfrm>
        </p:spPr>
        <p:txBody>
          <a:bodyPr/>
          <a:lstStyle/>
          <a:p>
            <a:r>
              <a:rPr lang="es-ES" dirty="0"/>
              <a:t>Relación entre precio, número de reseñas y disponibilidad.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F0128A-856F-9DB8-AAB1-0E29E6ADC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62586"/>
            <a:ext cx="5157787" cy="1174276"/>
          </a:xfrm>
        </p:spPr>
        <p:txBody>
          <a:bodyPr>
            <a:noAutofit/>
          </a:bodyPr>
          <a:lstStyle/>
          <a:p>
            <a:pPr algn="just"/>
            <a:r>
              <a:rPr lang="es-ES" sz="1400" dirty="0"/>
              <a:t>El gráfico sugiere que los alojamientos con </a:t>
            </a:r>
            <a:r>
              <a:rPr lang="es-ES" sz="1400" b="1" dirty="0"/>
              <a:t>más reseñas</a:t>
            </a:r>
            <a:r>
              <a:rPr lang="es-ES" sz="1400" dirty="0"/>
              <a:t> tienden a tener precios más asequibles. Alojamientos de </a:t>
            </a:r>
            <a:r>
              <a:rPr lang="es-ES" sz="1400" b="1" dirty="0"/>
              <a:t>alto precio</a:t>
            </a:r>
            <a:r>
              <a:rPr lang="es-ES" sz="1400" dirty="0"/>
              <a:t> suelen tener un número de reseñas bajo, posiblemente debido a su menor accesibilidad o a un nicho de clientes más reducido.</a:t>
            </a:r>
          </a:p>
        </p:txBody>
      </p:sp>
      <p:pic>
        <p:nvPicPr>
          <p:cNvPr id="9" name="Marcador de contenido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6DA071F-C8D0-880A-214C-865725235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55439"/>
            <a:ext cx="4794013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0D6975-145F-90B8-333E-2972D5886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58" y="1436614"/>
            <a:ext cx="5183188" cy="1174276"/>
          </a:xfrm>
        </p:spPr>
        <p:txBody>
          <a:bodyPr>
            <a:noAutofit/>
          </a:bodyPr>
          <a:lstStyle/>
          <a:p>
            <a:pPr algn="just"/>
            <a:r>
              <a:rPr lang="es-ES" sz="1400" dirty="0"/>
              <a:t>No se aprecia una relación fuerte entre </a:t>
            </a:r>
            <a:r>
              <a:rPr lang="es-ES" sz="1400" b="1" dirty="0"/>
              <a:t>disponibilidad</a:t>
            </a:r>
            <a:r>
              <a:rPr lang="es-ES" sz="1400" dirty="0"/>
              <a:t> y </a:t>
            </a:r>
            <a:r>
              <a:rPr lang="es-ES" sz="1400" b="1" dirty="0"/>
              <a:t>precio</a:t>
            </a:r>
            <a:r>
              <a:rPr lang="es-ES" sz="1400" dirty="0"/>
              <a:t>. Sin embargo, alojamientos de </a:t>
            </a:r>
            <a:r>
              <a:rPr lang="es-ES" sz="1400" b="1" dirty="0"/>
              <a:t>precios muy elevados</a:t>
            </a:r>
            <a:r>
              <a:rPr lang="es-ES" sz="1400" dirty="0"/>
              <a:t> tienden a tener una </a:t>
            </a:r>
            <a:r>
              <a:rPr lang="es-ES" sz="1400" b="1" dirty="0"/>
              <a:t>baja disponibilidad</a:t>
            </a:r>
            <a:r>
              <a:rPr lang="es-ES" sz="1400" dirty="0"/>
              <a:t>, posiblemente porque están asociados a estancias muy específicas o a la exclusividad de la oferta.</a:t>
            </a:r>
          </a:p>
        </p:txBody>
      </p:sp>
      <p:pic>
        <p:nvPicPr>
          <p:cNvPr id="11" name="Marcador de contenido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98E36E1-FF10-C258-5DB2-9F35097A51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4" y="2855439"/>
            <a:ext cx="4759260" cy="3684588"/>
          </a:xfr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B60EB-1CAE-8B04-44D4-3F0E7C0F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6770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9B401-A60A-0D6C-60B1-9F866710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59489"/>
            <a:ext cx="3932237" cy="1600200"/>
          </a:xfrm>
        </p:spPr>
        <p:txBody>
          <a:bodyPr/>
          <a:lstStyle/>
          <a:p>
            <a:r>
              <a:rPr lang="es-ES" dirty="0"/>
              <a:t>Barrios más populares</a:t>
            </a:r>
          </a:p>
        </p:txBody>
      </p:sp>
      <p:pic>
        <p:nvPicPr>
          <p:cNvPr id="7" name="Marcador de posición de imagen 6" descr="Gráfico&#10;&#10;Descripción generada automáticamente">
            <a:extLst>
              <a:ext uri="{FF2B5EF4-FFF2-40B4-BE49-F238E27FC236}">
                <a16:creationId xmlns:a16="http://schemas.microsoft.com/office/drawing/2014/main" id="{B3E0471F-0FDA-4C7E-D4A1-EC9C6EB80D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0012" y="1301277"/>
            <a:ext cx="6172200" cy="48736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F4E0A2-987F-FC67-16E3-A571FA77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932" y="2046767"/>
            <a:ext cx="3932237" cy="3811588"/>
          </a:xfr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es-ES" dirty="0"/>
              <a:t>Madrid domina la lista con “Embajadores” y “Universidad” acumulando la mayor cantidad de reseñas.</a:t>
            </a:r>
          </a:p>
          <a:p>
            <a:pPr algn="just"/>
            <a:r>
              <a:rPr lang="es-ES" dirty="0"/>
              <a:t>Barcelona también tiene una presencia significativa en barrios como “la </a:t>
            </a:r>
            <a:r>
              <a:rPr lang="es-ES" dirty="0" err="1"/>
              <a:t>Dreta</a:t>
            </a:r>
            <a:r>
              <a:rPr lang="es-ES" dirty="0"/>
              <a:t> de </a:t>
            </a:r>
            <a:r>
              <a:rPr lang="es-ES" dirty="0" err="1"/>
              <a:t>I’Eixample</a:t>
            </a:r>
            <a:r>
              <a:rPr lang="es-ES" dirty="0"/>
              <a:t>”, “Sagrada Familia” y “Barrio Gótico”</a:t>
            </a:r>
          </a:p>
          <a:p>
            <a:pPr algn="just"/>
            <a:r>
              <a:rPr lang="es-ES" dirty="0"/>
              <a:t>Sevilla tiene menos barrios presentes en la lista, con menos reseñas en comparación con las otras ciudades.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3F7E9B-083B-9A15-ED94-1307288C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340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4EFA0675-B481-DD58-70A3-167C7558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63280"/>
          </a:xfrm>
        </p:spPr>
        <p:txBody>
          <a:bodyPr/>
          <a:lstStyle/>
          <a:p>
            <a:pPr algn="just"/>
            <a:r>
              <a:rPr lang="es-ES" dirty="0"/>
              <a:t>Distribución por tipo de alojamiento</a:t>
            </a:r>
          </a:p>
        </p:txBody>
      </p:sp>
      <p:pic>
        <p:nvPicPr>
          <p:cNvPr id="6" name="Marcador de contenido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7923184-3726-F779-F4A9-1B1CAE096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79731" y="1398836"/>
            <a:ext cx="6059026" cy="477606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484A95-A2ED-A0BB-C0B9-77D2BCD3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2</a:t>
            </a:fld>
            <a:endParaRPr lang="es-ES" noProof="0" dirty="0"/>
          </a:p>
        </p:txBody>
      </p:sp>
      <p:sp>
        <p:nvSpPr>
          <p:cNvPr id="9" name="Flecha: curvada hacia la derecha 8">
            <a:extLst>
              <a:ext uri="{FF2B5EF4-FFF2-40B4-BE49-F238E27FC236}">
                <a16:creationId xmlns:a16="http://schemas.microsoft.com/office/drawing/2014/main" id="{C643E0C6-BE4A-6BBC-69E1-66583A56A89C}"/>
              </a:ext>
            </a:extLst>
          </p:cNvPr>
          <p:cNvSpPr/>
          <p:nvPr/>
        </p:nvSpPr>
        <p:spPr>
          <a:xfrm rot="19919517">
            <a:off x="2330045" y="4276519"/>
            <a:ext cx="2634046" cy="2311098"/>
          </a:xfrm>
          <a:prstGeom prst="curvedRightArrow">
            <a:avLst>
              <a:gd name="adj1" fmla="val 19121"/>
              <a:gd name="adj2" fmla="val 31894"/>
              <a:gd name="adj3" fmla="val 30156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821C4563-BC55-721B-4A40-6C06012D1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695032"/>
              </p:ext>
            </p:extLst>
          </p:nvPr>
        </p:nvGraphicFramePr>
        <p:xfrm>
          <a:off x="663326" y="2461855"/>
          <a:ext cx="3932237" cy="297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9706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E32277-2088-DE73-3E03-7FC019FA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es-ES" noProof="0" smtClean="0"/>
              <a:pPr rtl="0">
                <a:spcAft>
                  <a:spcPts val="600"/>
                </a:spcAft>
              </a:pPr>
              <a:t>20</a:t>
            </a:fld>
            <a:endParaRPr lang="es-E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17D894-1B92-EA44-243A-F90D0B35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de barrios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estacionalidad</a:t>
            </a:r>
            <a:endParaRPr lang="en-US" dirty="0"/>
          </a:p>
        </p:txBody>
      </p:sp>
      <p:pic>
        <p:nvPicPr>
          <p:cNvPr id="7" name="Marcador de contenido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B3E3C25-2E97-B4DC-B26C-B850C9641A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6107" y="1921030"/>
            <a:ext cx="5065786" cy="4160528"/>
          </a:xfrm>
          <a:noFill/>
        </p:spPr>
      </p:pic>
      <p:pic>
        <p:nvPicPr>
          <p:cNvPr id="10" name="Marcador de contenido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FC1FA08-9EA4-0A7C-8F7C-DC4CA67F9A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15" y="1921030"/>
            <a:ext cx="5166370" cy="4160528"/>
          </a:xfrm>
        </p:spPr>
      </p:pic>
    </p:spTree>
    <p:extLst>
      <p:ext uri="{BB962C8B-B14F-4D97-AF65-F5344CB8AC3E}">
        <p14:creationId xmlns:p14="http://schemas.microsoft.com/office/powerpoint/2010/main" val="191328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47FA3D05-D25D-8137-712C-248B2CB3A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498839" y="196600"/>
            <a:ext cx="9194321" cy="6091237"/>
          </a:xfrm>
          <a:noFill/>
        </p:spPr>
      </p:pic>
      <p:sp>
        <p:nvSpPr>
          <p:cNvPr id="2" name="Marcador de número de diapositiva 1" hidden="1">
            <a:extLst>
              <a:ext uri="{FF2B5EF4-FFF2-40B4-BE49-F238E27FC236}">
                <a16:creationId xmlns:a16="http://schemas.microsoft.com/office/drawing/2014/main" id="{1E96A985-7A5B-F564-8502-6FF2BA6D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es-ES" noProof="0" smtClean="0"/>
              <a:pPr rtl="0">
                <a:spcAft>
                  <a:spcPts val="600"/>
                </a:spcAft>
              </a:pPr>
              <a:t>21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547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5686546-3D24-438C-669D-6BDF5E4E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y ciudad</a:t>
            </a:r>
          </a:p>
        </p:txBody>
      </p:sp>
      <p:pic>
        <p:nvPicPr>
          <p:cNvPr id="7" name="Marcador de contenido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7DAE1DA-6CB7-19A7-A6E4-03A56201E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41418"/>
            <a:ext cx="6172200" cy="3965639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F8F9042-0541-3895-4B6E-66670AA7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10327"/>
            <a:ext cx="3932237" cy="262689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Barcelona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un</a:t>
            </a:r>
            <a:r>
              <a:rPr lang="en-US" dirty="0"/>
              <a:t> </a:t>
            </a:r>
            <a:r>
              <a:rPr lang="en-US" dirty="0" err="1"/>
              <a:t>pico</a:t>
            </a:r>
            <a:r>
              <a:rPr lang="en-US" dirty="0"/>
              <a:t> </a:t>
            </a:r>
            <a:r>
              <a:rPr lang="en-US" dirty="0" err="1"/>
              <a:t>significativo</a:t>
            </a:r>
            <a:r>
              <a:rPr lang="en-US" dirty="0"/>
              <a:t> de </a:t>
            </a:r>
            <a:r>
              <a:rPr lang="en-US" dirty="0" err="1"/>
              <a:t>precios</a:t>
            </a:r>
            <a:r>
              <a:rPr lang="en-US" dirty="0"/>
              <a:t> al </a:t>
            </a:r>
            <a:r>
              <a:rPr lang="en-US" dirty="0" err="1"/>
              <a:t>inicio</a:t>
            </a:r>
            <a:r>
              <a:rPr lang="en-US" dirty="0"/>
              <a:t> de  Verano.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 Madrid,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precios</a:t>
            </a:r>
            <a:r>
              <a:rPr lang="en-US" dirty="0"/>
              <a:t> son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estables</a:t>
            </a:r>
            <a:r>
              <a:rPr lang="en-US" dirty="0"/>
              <a:t> a lo largo del </a:t>
            </a:r>
            <a:r>
              <a:rPr lang="en-US" dirty="0" err="1"/>
              <a:t>año</a:t>
            </a:r>
            <a:r>
              <a:rPr lang="en-US" dirty="0"/>
              <a:t>, con </a:t>
            </a:r>
            <a:r>
              <a:rPr lang="en-US" dirty="0" err="1"/>
              <a:t>pequeñas</a:t>
            </a:r>
            <a:r>
              <a:rPr lang="en-US" dirty="0"/>
              <a:t> </a:t>
            </a:r>
            <a:r>
              <a:rPr lang="en-US" dirty="0" err="1"/>
              <a:t>oscilaciones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Sevilla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fuerte</a:t>
            </a:r>
            <a:r>
              <a:rPr lang="en-US" dirty="0"/>
              <a:t> </a:t>
            </a:r>
            <a:r>
              <a:rPr lang="en-US" dirty="0" err="1"/>
              <a:t>estacionalidad</a:t>
            </a:r>
            <a:r>
              <a:rPr lang="en-US" dirty="0"/>
              <a:t>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9260F0-B912-5181-F5A5-3F0A0DBA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346" y="6174902"/>
            <a:ext cx="3571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012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717FF-C24B-1904-48E4-14449EC1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Precio promedio por temporada y ciudad</a:t>
            </a:r>
          </a:p>
        </p:txBody>
      </p:sp>
      <p:pic>
        <p:nvPicPr>
          <p:cNvPr id="9" name="Marcador de contenido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189EB85-FB9B-5CB4-5740-9322C13DBD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7" y="2007770"/>
            <a:ext cx="4623955" cy="3684588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8C6310-A7BE-9A94-7390-D52E6C96E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4200"/>
            <a:ext cx="5183188" cy="3684588"/>
          </a:xfrm>
        </p:spPr>
        <p:txBody>
          <a:bodyPr/>
          <a:lstStyle/>
          <a:p>
            <a:pPr algn="just"/>
            <a:r>
              <a:rPr lang="es-ES" dirty="0"/>
              <a:t>Barcelona presenta los precios promedio más altos en comparación a Madrid y Sevilla.</a:t>
            </a:r>
          </a:p>
          <a:p>
            <a:pPr algn="just"/>
            <a:r>
              <a:rPr lang="es-ES" dirty="0"/>
              <a:t>La diferencia entre la temporada alta y baja es mínima.</a:t>
            </a:r>
          </a:p>
          <a:p>
            <a:pPr algn="just"/>
            <a:r>
              <a:rPr lang="es-ES" dirty="0"/>
              <a:t>Madrid tiene precios mas bajos, pero hay una mayor diferencia entre la temporada alta y baja.</a:t>
            </a:r>
          </a:p>
          <a:p>
            <a:pPr algn="just"/>
            <a:r>
              <a:rPr lang="es-ES" dirty="0"/>
              <a:t>Sevilla presenta los precios promedio más bajos de las tres ciudades. Además, muestra poca variación estacional, exceptuando abril.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0E9E1-2565-91BB-74FF-B51A101D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443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BE70-41D7-F088-908A-FE43EEA2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precios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473DBC-364F-03BF-DF27-E82AC291C3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s-ES" dirty="0"/>
              <a:t>Barcelona parece tener los precios más altos en términos de </a:t>
            </a:r>
            <a:r>
              <a:rPr lang="es-ES" dirty="0" err="1"/>
              <a:t>outliers</a:t>
            </a:r>
            <a:r>
              <a:rPr lang="es-ES" dirty="0"/>
              <a:t> extremos</a:t>
            </a:r>
          </a:p>
          <a:p>
            <a:pPr algn="just"/>
            <a:r>
              <a:rPr lang="es-ES" dirty="0"/>
              <a:t>Madrid tiene menos extremos que Barcelona y Sevilla</a:t>
            </a:r>
          </a:p>
          <a:p>
            <a:pPr algn="just"/>
            <a:r>
              <a:rPr lang="es-ES" dirty="0"/>
              <a:t>Sevilla también presenta valores extremos, pero la distribución general es similar a las otras ciudades.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7CB545-C5EF-054D-3AC5-097A3B3E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5</a:t>
            </a:fld>
            <a:endParaRPr lang="es-ES" noProof="0" dirty="0"/>
          </a:p>
        </p:txBody>
      </p:sp>
      <p:pic>
        <p:nvPicPr>
          <p:cNvPr id="8" name="Marcador de contenido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36B5768-BBEA-880F-B40B-464204A48B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7" y="1586706"/>
            <a:ext cx="4793998" cy="3684588"/>
          </a:xfrm>
        </p:spPr>
      </p:pic>
    </p:spTree>
    <p:extLst>
      <p:ext uri="{BB962C8B-B14F-4D97-AF65-F5344CB8AC3E}">
        <p14:creationId xmlns:p14="http://schemas.microsoft.com/office/powerpoint/2010/main" val="343460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7B45D2F8-16EE-4043-40C2-10A98DF4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3EDAD39-7806-0A55-88D5-A3E5EEBC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5" y="819150"/>
            <a:ext cx="8181975" cy="52197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E068C7A-F317-5B3F-FC3F-B03DF453110F}"/>
              </a:ext>
            </a:extLst>
          </p:cNvPr>
          <p:cNvSpPr txBox="1"/>
          <p:nvPr/>
        </p:nvSpPr>
        <p:spPr>
          <a:xfrm>
            <a:off x="9208168" y="1720840"/>
            <a:ext cx="2117558" cy="3416320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mayoría de los precios están concentrados en la media, pero existen algunos que sobresalen. </a:t>
            </a:r>
          </a:p>
          <a:p>
            <a:pPr algn="just"/>
            <a:r>
              <a:rPr lang="es-ES" dirty="0"/>
              <a:t>Esto puede ser debido a situaciones especiales o a propiedades de lujo.</a:t>
            </a:r>
          </a:p>
        </p:txBody>
      </p:sp>
    </p:spTree>
    <p:extLst>
      <p:ext uri="{BB962C8B-B14F-4D97-AF65-F5344CB8AC3E}">
        <p14:creationId xmlns:p14="http://schemas.microsoft.com/office/powerpoint/2010/main" val="84776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4C698-A530-029D-63B6-D4A49513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7</a:t>
            </a:fld>
            <a:endParaRPr lang="es-ES" noProof="0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85AA644-E183-4BF5-5592-959A3EA7D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147" y="1253330"/>
            <a:ext cx="7587199" cy="4840263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BAA965-12FF-3F55-5F30-3062C0EFB668}"/>
              </a:ext>
            </a:extLst>
          </p:cNvPr>
          <p:cNvSpPr txBox="1"/>
          <p:nvPr/>
        </p:nvSpPr>
        <p:spPr>
          <a:xfrm>
            <a:off x="457946" y="1073382"/>
            <a:ext cx="2662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mediana es de los precios es relativamente estable. </a:t>
            </a:r>
          </a:p>
          <a:p>
            <a:pPr algn="just"/>
            <a:r>
              <a:rPr lang="es-ES" dirty="0"/>
              <a:t>Los últimos meses del año tienen menos dispersión, con precios más atípicos.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42FA8AEE-B5E6-B043-CBCE-B4AD26B51561}"/>
              </a:ext>
            </a:extLst>
          </p:cNvPr>
          <p:cNvCxnSpPr>
            <a:cxnSpLocks/>
          </p:cNvCxnSpPr>
          <p:nvPr/>
        </p:nvCxnSpPr>
        <p:spPr>
          <a:xfrm>
            <a:off x="1990713" y="2979686"/>
            <a:ext cx="1892595" cy="1387549"/>
          </a:xfrm>
          <a:prstGeom prst="curvedConnector3">
            <a:avLst>
              <a:gd name="adj1" fmla="val 5056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4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6006AD-F18A-D24A-EF59-A08D17A6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8</a:t>
            </a:fld>
            <a:endParaRPr lang="es-ES" noProof="0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71DCB07-6D21-3563-3B91-9E1ED3C58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26" y="1253331"/>
            <a:ext cx="6820801" cy="4351338"/>
          </a:xfrm>
        </p:spPr>
      </p:pic>
      <p:sp>
        <p:nvSpPr>
          <p:cNvPr id="10" name="Rectángulo: esquinas redondeadas 9" descr="Los precios también presentan outliers muy marcados.&#10;&#10;">
            <a:extLst>
              <a:ext uri="{FF2B5EF4-FFF2-40B4-BE49-F238E27FC236}">
                <a16:creationId xmlns:a16="http://schemas.microsoft.com/office/drawing/2014/main" id="{C7F5415C-6D3A-9367-F6B0-F38683F9167E}"/>
              </a:ext>
            </a:extLst>
          </p:cNvPr>
          <p:cNvSpPr/>
          <p:nvPr/>
        </p:nvSpPr>
        <p:spPr>
          <a:xfrm>
            <a:off x="7825563" y="1435395"/>
            <a:ext cx="2806996" cy="26581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FB30CA-1953-A22C-BC20-18B131B5F1E0}"/>
              </a:ext>
            </a:extLst>
          </p:cNvPr>
          <p:cNvSpPr txBox="1"/>
          <p:nvPr/>
        </p:nvSpPr>
        <p:spPr>
          <a:xfrm>
            <a:off x="8400094" y="2764465"/>
            <a:ext cx="2935706" cy="230832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La temporada alta coincide con un numero más elevado de </a:t>
            </a:r>
            <a:r>
              <a:rPr lang="es-ES" dirty="0" err="1"/>
              <a:t>outliers</a:t>
            </a:r>
            <a:r>
              <a:rPr lang="es-ES" dirty="0"/>
              <a:t>, lo que podría indicar una mayor demanda o situaciones puntuales (Feria de Abril) que incrementen los precios.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1C9DA7-8FF7-726D-F51D-7263EFCB28B4}"/>
              </a:ext>
            </a:extLst>
          </p:cNvPr>
          <p:cNvSpPr txBox="1"/>
          <p:nvPr/>
        </p:nvSpPr>
        <p:spPr>
          <a:xfrm>
            <a:off x="7995458" y="167994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Los precios también presentan 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r>
              <a:rPr lang="es-ES" dirty="0">
                <a:solidFill>
                  <a:schemeClr val="bg1"/>
                </a:solidFill>
              </a:rPr>
              <a:t> muy marcados.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319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9EFB6-74F6-F285-3217-7D3B729C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970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/>
              <a:t>Matrices de correlación de Barcelona, Madrid y Sevilla</a:t>
            </a:r>
          </a:p>
        </p:txBody>
      </p:sp>
      <p:pic>
        <p:nvPicPr>
          <p:cNvPr id="6" name="Marcador de contenido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E5CC2F9F-90E0-17AE-2ED9-271B7CA81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257300"/>
            <a:ext cx="6172200" cy="4630748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B3749D-340F-AC06-C084-A795DCA2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93223"/>
            <a:ext cx="3932237" cy="3811588"/>
          </a:xfrm>
        </p:spPr>
        <p:txBody>
          <a:bodyPr/>
          <a:lstStyle/>
          <a:p>
            <a:pPr algn="just"/>
            <a:r>
              <a:rPr lang="es-ES" dirty="0"/>
              <a:t>La mayor correlación positiva del precio es con el número de reseñas y con reseñas por mes, sugiriendo una ligera relación entre popularidad y precios más altos.</a:t>
            </a:r>
          </a:p>
          <a:p>
            <a:pPr algn="just"/>
            <a:r>
              <a:rPr lang="es-ES" dirty="0"/>
              <a:t>En cuanto, a los recuentos calculados de anuncios por anfitrión tiene una correlación positiva con reseñas por mes, lo cual puede sugerir que hosts con más de una propiedad tienen una mayor actividad.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AF5ECB-5BC0-0BCE-EFDA-684C1976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6506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709_TF45022061.potx" id="{CF8F7AC9-B209-40DA-B01B-03DE7680F64C}" vid="{9567545B-13CB-48C1-B233-082DD3A40F6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 de marketing de servicios profesionales</Template>
  <TotalTime>1461</TotalTime>
  <Words>1366</Words>
  <Application>Microsoft Office PowerPoint</Application>
  <PresentationFormat>Panorámica</PresentationFormat>
  <Paragraphs>113</Paragraphs>
  <Slides>21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</vt:lpstr>
      <vt:lpstr>Calibri</vt:lpstr>
      <vt:lpstr>Gill Sans MT</vt:lpstr>
      <vt:lpstr>Slack-Lato</vt:lpstr>
      <vt:lpstr>Tema de la oficina</vt:lpstr>
      <vt:lpstr>"Análisis de Alojamiento Urbano:  Insights de Airbnb en  Barcelona, Madrid y Sevilla"</vt:lpstr>
      <vt:lpstr>Distribución por tipo de alojamiento</vt:lpstr>
      <vt:lpstr>Precio promedio por mes y ciudad</vt:lpstr>
      <vt:lpstr>Precio promedio por temporada y ciudad</vt:lpstr>
      <vt:lpstr>Distribución de precios</vt:lpstr>
      <vt:lpstr>Presentación de PowerPoint</vt:lpstr>
      <vt:lpstr>Presentación de PowerPoint</vt:lpstr>
      <vt:lpstr>Presentación de PowerPoint</vt:lpstr>
      <vt:lpstr>Matrices de correlación de Barcelona, Madrid y Sevilla</vt:lpstr>
      <vt:lpstr>Presentación de PowerPoint</vt:lpstr>
      <vt:lpstr>Precios por barrio y ubicación</vt:lpstr>
      <vt:lpstr>Presentación de PowerPoint</vt:lpstr>
      <vt:lpstr>Presentación de PowerPoint</vt:lpstr>
      <vt:lpstr>Precio promedio por tipo de alojamiento</vt:lpstr>
      <vt:lpstr>Precio promedio por tipo de alojamiento en cada ciudad</vt:lpstr>
      <vt:lpstr>Presentación de PowerPoint</vt:lpstr>
      <vt:lpstr>Presentación de PowerPoint</vt:lpstr>
      <vt:lpstr>Relación entre precio, número de reseñas y disponibilidad.</vt:lpstr>
      <vt:lpstr>Barrios más populares</vt:lpstr>
      <vt:lpstr>Cluster de barrios según estacionalidad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Torres Cacheda</dc:creator>
  <cp:lastModifiedBy>Alberto Torres Cacheda</cp:lastModifiedBy>
  <cp:revision>5</cp:revision>
  <dcterms:created xsi:type="dcterms:W3CDTF">2024-12-16T16:19:40Z</dcterms:created>
  <dcterms:modified xsi:type="dcterms:W3CDTF">2024-12-17T17:41:12Z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