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  <p:sldId id="269" r:id="rId10"/>
    <p:sldId id="274" r:id="rId11"/>
    <p:sldId id="265" r:id="rId12"/>
    <p:sldId id="266" r:id="rId13"/>
    <p:sldId id="270" r:id="rId14"/>
    <p:sldId id="267" r:id="rId15"/>
    <p:sldId id="268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258D6-8A9F-BFE9-56E1-033C8C4B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7D88-432C-7571-B9A8-468C7061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527CA-0612-4A20-DF43-753D0D6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B1F18-FED5-A3E1-3965-7D3F6DB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37472-504F-4D74-0C78-71C59694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FCE93-FBE1-0BFE-00F4-BE8EFDED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9BBA-CF28-4DE0-29A2-3ECC95A3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FE808F-7F32-7CE7-240E-76261B46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75253-F5D6-0D12-1415-9CF6F05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A8C1F-E802-3BE1-F3AD-B2FAC6C9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5C8BDA-C9F2-B65E-CF17-4D170D1C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A382B4-F6AD-E439-CA7B-F5CFE200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7AFAB-0C78-6091-6B22-12B1FD5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98CA16-914D-B084-C12A-19E3090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CC722-1549-0FA6-F3DD-D427640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2A881-D1DD-E29C-6617-7E4687F0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9DDD6-F3C7-7B69-D7C9-7BB78E0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77064-5A25-D461-DE70-685F0A7D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152AC-7A5A-D7EA-CFD3-BAB30DA7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911F4-FFA6-9F7E-4FB5-5BC29B77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8C2C5-8E63-6B43-FD7E-4A8EEBC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E0E74-4CEC-14DD-A54E-82F95C50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2845B6-EA2A-0F67-434B-5EC42D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90260-04BC-6826-45E9-9B69EBF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DC123-315D-42E2-F712-A8813D5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3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4363-9A99-F472-6ED7-A0BD225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05500-8B7F-7900-0F61-6FC4FEDB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4D1EB0-6BFC-EF9C-1740-3ED39BA0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CE807-2AE6-0E5B-8B37-D48C9544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A8C22-9A91-DD3E-5710-160B88BC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48154-2099-F7B8-6D5D-39B0962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7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7A6E5-7768-8DD1-926E-E567DB17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23FCDB-7DB3-F688-4FA9-F813BEF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129EB-732D-A848-A01B-1D2A0354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DB74DA-9E70-EBBE-AC48-C570CD2B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34167C-CDD0-23D4-80F3-9D13A9FF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B0BBA0-499E-7264-F5B0-6100DF1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5BB841-A2C7-5423-8BCB-22EDCC3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F6953B-5242-D48B-C302-B4C04EF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68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29E7D-1E91-1FBF-66E7-9B58BE4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48E1D0-78A9-0452-4134-54B67FB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94B43-EBED-CFD5-E4ED-E31F6A4B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778A44-DEB1-3B67-F6BE-ACA1E73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8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B3723-CA84-DB6A-A425-C9EAF86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517C89-99FE-EA75-4741-09A84A15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A7D4B2-1AFD-C8A3-4804-A3C0CF4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4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162A4-70F8-2AB0-F24C-F880475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98A90-F75E-3822-BE4B-688E7140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A37BD-1F27-DA80-4F79-D76D3180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2E699-ACB7-0B7C-5482-1373A84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4FA59-FE71-FD58-25F3-0FC1F750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1D80C-3523-4C38-A409-5583479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51BE9-88D9-CDC1-0706-E49D39D9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B57FA9-ADE3-E842-B4D5-39B74A5B4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557FA0-1A6D-F718-6749-D6B47FDE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9BF07E-D384-F13F-654A-80B9B7C6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24E8AC-F55D-D359-550B-465BB54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C73674-3E31-B61D-244D-CE3934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BF4-829C-8ADC-CDF6-52CD1CD3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BC8CFA-6D4E-445A-7858-3A82265A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D60EB-F257-2548-134E-1A2A9EA5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381E-2DFC-4962-8B7B-F0AA1A4B8166}" type="datetimeFigureOut">
              <a:rPr lang="en-GB" smtClean="0"/>
              <a:t>23/06/2022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D296A-6E47-FA46-80FC-53850755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4BCE5-473B-63A6-46BF-92222C99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Jay/MPAndroidCha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E5136A-35F6-8D8B-34C6-92EF74B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BikeActivity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ABF25F-F89D-6AAF-18AA-FE4A9F65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Balestra Alessandro</a:t>
            </a:r>
            <a:endParaRPr lang="en-GB"/>
          </a:p>
          <a:p>
            <a:pPr algn="l"/>
            <a:r>
              <a:rPr lang="en-GB" dirty="0"/>
              <a:t>Canonero Alberto</a:t>
            </a:r>
            <a:endParaRPr lang="en-GB"/>
          </a:p>
          <a:p>
            <a:pPr algn="l"/>
            <a:r>
              <a:rPr lang="en-GB" dirty="0"/>
              <a:t>Moretto Andrea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D4AD4EA-B5AA-42DC-B0CD-6BF401444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586"/>
          <a:stretch/>
        </p:blipFill>
        <p:spPr>
          <a:xfrm>
            <a:off x="2152069" y="1753103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945B897-8282-4A00-9763-8057E5DAE8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"/>
          <a:stretch/>
        </p:blipFill>
        <p:spPr>
          <a:xfrm>
            <a:off x="6353056" y="1753103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27534B-01E6-409C-9BC2-37B209B17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"/>
          <a:stretch/>
        </p:blipFill>
        <p:spPr>
          <a:xfrm>
            <a:off x="2152070" y="4362328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012B93-0910-48BD-8C61-059CA2DA3C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r="7655"/>
          <a:stretch/>
        </p:blipFill>
        <p:spPr>
          <a:xfrm>
            <a:off x="6353056" y="4362328"/>
            <a:ext cx="3790020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54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BACC84-C9F5-B814-F5EE-166CD667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 salto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82235D-0FD6-83D2-6B8E-9F6077088F28}"/>
              </a:ext>
            </a:extLst>
          </p:cNvPr>
          <p:cNvSpPr txBox="1"/>
          <p:nvPr/>
        </p:nvSpPr>
        <p:spPr>
          <a:xfrm>
            <a:off x="624690" y="2017050"/>
            <a:ext cx="344102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andamento normale.</a:t>
            </a:r>
            <a:endParaRPr lang="it-IT" dirty="0"/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</a:t>
            </a:r>
            <a:r>
              <a:rPr lang="it-IT" dirty="0" err="1">
                <a:effectLst/>
                <a:latin typeface="-apple-system"/>
              </a:rPr>
              <a:t>pre</a:t>
            </a:r>
            <a:r>
              <a:rPr lang="it-IT" dirty="0">
                <a:effectLst/>
                <a:latin typeface="-apple-system"/>
              </a:rPr>
              <a:t>-salto</a:t>
            </a:r>
            <a:r>
              <a:rPr lang="it-IT">
                <a:effectLst/>
                <a:latin typeface="-apple-system"/>
              </a:rPr>
              <a:t>: accelerazione misurata </a:t>
            </a:r>
            <a:r>
              <a:rPr lang="it-IT" dirty="0">
                <a:effectLst/>
                <a:latin typeface="-apple-system"/>
              </a:rPr>
              <a:t>più alta </a:t>
            </a:r>
            <a:r>
              <a:rPr lang="it-IT">
                <a:effectLst/>
                <a:latin typeface="-apple-system"/>
              </a:rPr>
              <a:t>dovuta rampa </a:t>
            </a:r>
            <a:r>
              <a:rPr lang="it-IT" dirty="0">
                <a:effectLst/>
                <a:latin typeface="-apple-system"/>
              </a:rPr>
              <a:t>ripida, misurato </a:t>
            </a:r>
            <a:r>
              <a:rPr lang="it-IT">
                <a:effectLst/>
                <a:latin typeface="-apple-system"/>
              </a:rPr>
              <a:t>un picco. </a:t>
            </a:r>
            <a:r>
              <a:rPr lang="it-IT" dirty="0">
                <a:effectLst/>
                <a:latin typeface="-apple-system"/>
              </a:rPr>
              <a:t>Da qui in poi si misurerà un'accelerazione decrescente.</a:t>
            </a:r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inizio caduta: raggiunto il punto più alto </a:t>
            </a:r>
            <a:r>
              <a:rPr lang="it-IT">
                <a:effectLst/>
                <a:latin typeface="-apple-system"/>
              </a:rPr>
              <a:t>della traiettoria l'accelerazione </a:t>
            </a:r>
            <a:r>
              <a:rPr lang="it-IT" dirty="0">
                <a:effectLst/>
                <a:latin typeface="-apple-system"/>
              </a:rPr>
              <a:t>misurata da qui in poi sarà circa 0.</a:t>
            </a:r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atterraggio</a:t>
            </a:r>
            <a:r>
              <a:rPr lang="it-IT">
                <a:effectLst/>
                <a:latin typeface="-apple-system"/>
              </a:rPr>
              <a:t>: misurato un picco in atterraggio.</a:t>
            </a:r>
            <a:endParaRPr lang="it-IT" dirty="0">
              <a:effectLst/>
              <a:latin typeface="-apple-syste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9D4681-E24C-4AC9-9234-86ABDF507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1" b="12804"/>
          <a:stretch/>
        </p:blipFill>
        <p:spPr>
          <a:xfrm>
            <a:off x="4447051" y="501497"/>
            <a:ext cx="7189268" cy="59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228E2B-B6A8-0620-C14E-21AE1388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Gerarchia delle classi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CE40EAF-6D51-44E4-828B-DE1BF4C4AC53}"/>
              </a:ext>
            </a:extLst>
          </p:cNvPr>
          <p:cNvGrpSpPr/>
          <p:nvPr/>
        </p:nvGrpSpPr>
        <p:grpSpPr>
          <a:xfrm>
            <a:off x="2746805" y="924580"/>
            <a:ext cx="9356794" cy="1470189"/>
            <a:chOff x="2746805" y="752044"/>
            <a:chExt cx="9356794" cy="1470189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8BF2DE47-E103-4BFC-8CF3-DFBB5ADA2EDD}"/>
                </a:ext>
              </a:extLst>
            </p:cNvPr>
            <p:cNvGrpSpPr/>
            <p:nvPr/>
          </p:nvGrpSpPr>
          <p:grpSpPr>
            <a:xfrm>
              <a:off x="2746805" y="752044"/>
              <a:ext cx="9356794" cy="1470189"/>
              <a:chOff x="2823005" y="752044"/>
              <a:chExt cx="9356794" cy="1470189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73E7F47A-2C86-491D-ADDD-848113D9E2F4}"/>
                  </a:ext>
                </a:extLst>
              </p:cNvPr>
              <p:cNvGrpSpPr/>
              <p:nvPr/>
            </p:nvGrpSpPr>
            <p:grpSpPr>
              <a:xfrm>
                <a:off x="2823005" y="752044"/>
                <a:ext cx="9356794" cy="1470189"/>
                <a:chOff x="2823005" y="752044"/>
                <a:chExt cx="9356794" cy="1470189"/>
              </a:xfrm>
            </p:grpSpPr>
            <p:sp>
              <p:nvSpPr>
                <p:cNvPr id="15" name="Rettangolo 14">
                  <a:extLst>
                    <a:ext uri="{FF2B5EF4-FFF2-40B4-BE49-F238E27FC236}">
                      <a16:creationId xmlns:a16="http://schemas.microsoft.com/office/drawing/2014/main" id="{EE7781FC-E67B-4E38-A487-B0CF9CAA4D69}"/>
                    </a:ext>
                  </a:extLst>
                </p:cNvPr>
                <p:cNvSpPr/>
                <p:nvPr/>
              </p:nvSpPr>
              <p:spPr>
                <a:xfrm>
                  <a:off x="2823005" y="1122879"/>
                  <a:ext cx="9356794" cy="10993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856C1CA7-957C-4B38-A648-955FCBB27529}"/>
                    </a:ext>
                  </a:extLst>
                </p:cNvPr>
                <p:cNvSpPr/>
                <p:nvPr/>
              </p:nvSpPr>
              <p:spPr>
                <a:xfrm>
                  <a:off x="6535242" y="752044"/>
                  <a:ext cx="1900693" cy="845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AD78E222-B403-4DE1-8F45-86C13DDA93B4}"/>
                  </a:ext>
                </a:extLst>
              </p:cNvPr>
              <p:cNvSpPr/>
              <p:nvPr/>
            </p:nvSpPr>
            <p:spPr>
              <a:xfrm>
                <a:off x="6495945" y="1134650"/>
                <a:ext cx="1978023" cy="61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18D2DF83-0DB8-4CCE-B7FB-0F1F8C1C4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880" y="835716"/>
              <a:ext cx="9144000" cy="1295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820430C7-1C19-4896-A935-CB3464EEF5BF}"/>
              </a:ext>
            </a:extLst>
          </p:cNvPr>
          <p:cNvGrpSpPr/>
          <p:nvPr/>
        </p:nvGrpSpPr>
        <p:grpSpPr>
          <a:xfrm>
            <a:off x="230921" y="2531120"/>
            <a:ext cx="6949440" cy="1460529"/>
            <a:chOff x="162560" y="2720311"/>
            <a:chExt cx="6949440" cy="1460529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F15EC753-9B05-4AEE-A8B1-97EB3550B724}"/>
                </a:ext>
              </a:extLst>
            </p:cNvPr>
            <p:cNvGrpSpPr/>
            <p:nvPr/>
          </p:nvGrpSpPr>
          <p:grpSpPr>
            <a:xfrm>
              <a:off x="162560" y="2720311"/>
              <a:ext cx="6949440" cy="1460529"/>
              <a:chOff x="3600" y="2720311"/>
              <a:chExt cx="7254967" cy="1460529"/>
            </a:xfrm>
          </p:grpSpPr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BB37B0B4-3718-4A10-A823-EB8DC3F572F6}"/>
                  </a:ext>
                </a:extLst>
              </p:cNvPr>
              <p:cNvSpPr/>
              <p:nvPr/>
            </p:nvSpPr>
            <p:spPr>
              <a:xfrm>
                <a:off x="3600" y="2720311"/>
                <a:ext cx="7254967" cy="546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6140E102-20C9-43C8-92DE-DCFC6DE11DDB}"/>
                  </a:ext>
                </a:extLst>
              </p:cNvPr>
              <p:cNvSpPr/>
              <p:nvPr/>
            </p:nvSpPr>
            <p:spPr>
              <a:xfrm>
                <a:off x="2146149" y="3657600"/>
                <a:ext cx="2953960" cy="523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AB26309A-AFBC-4139-9BEB-7E3EA6B7C0C0}"/>
                  </a:ext>
                </a:extLst>
              </p:cNvPr>
              <p:cNvSpPr/>
              <p:nvPr/>
            </p:nvSpPr>
            <p:spPr>
              <a:xfrm>
                <a:off x="2848841" y="3175973"/>
                <a:ext cx="1547898" cy="589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C09570E4-218F-4CC8-8BAC-AD20CCCFAE16}"/>
                  </a:ext>
                </a:extLst>
              </p:cNvPr>
              <p:cNvSpPr/>
              <p:nvPr/>
            </p:nvSpPr>
            <p:spPr>
              <a:xfrm>
                <a:off x="2705625" y="3665559"/>
                <a:ext cx="1891140" cy="396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ECEFB588-861C-4C27-B9FF-D439B64440EF}"/>
                  </a:ext>
                </a:extLst>
              </p:cNvPr>
              <p:cNvSpPr/>
              <p:nvPr/>
            </p:nvSpPr>
            <p:spPr>
              <a:xfrm>
                <a:off x="2633235" y="2824697"/>
                <a:ext cx="1891140" cy="435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7F158F8-7FFB-45FE-AE39-CFA4BF08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48" y="2814276"/>
              <a:ext cx="6858000" cy="1295400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5F2B632D-C6B9-4FF6-A64C-DAA78EE53AC6}"/>
              </a:ext>
            </a:extLst>
          </p:cNvPr>
          <p:cNvGrpSpPr/>
          <p:nvPr/>
        </p:nvGrpSpPr>
        <p:grpSpPr>
          <a:xfrm>
            <a:off x="6319574" y="2959857"/>
            <a:ext cx="5559552" cy="1466835"/>
            <a:chOff x="5803392" y="3245085"/>
            <a:chExt cx="5559552" cy="1466835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27EC9BFB-749D-48BB-8D03-3D03839D26FD}"/>
                </a:ext>
              </a:extLst>
            </p:cNvPr>
            <p:cNvGrpSpPr/>
            <p:nvPr/>
          </p:nvGrpSpPr>
          <p:grpSpPr>
            <a:xfrm>
              <a:off x="5803392" y="3245085"/>
              <a:ext cx="5559552" cy="1466835"/>
              <a:chOff x="5803392" y="3245085"/>
              <a:chExt cx="5559552" cy="1466835"/>
            </a:xfrm>
          </p:grpSpPr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7859CDCD-09EB-4C4A-B233-A88B771B962E}"/>
                  </a:ext>
                </a:extLst>
              </p:cNvPr>
              <p:cNvSpPr/>
              <p:nvPr/>
            </p:nvSpPr>
            <p:spPr>
              <a:xfrm>
                <a:off x="5803392" y="3665559"/>
                <a:ext cx="5559552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F86426ED-04B1-4460-8C1A-C44986D2EE30}"/>
                  </a:ext>
                </a:extLst>
              </p:cNvPr>
              <p:cNvSpPr/>
              <p:nvPr/>
            </p:nvSpPr>
            <p:spPr>
              <a:xfrm>
                <a:off x="6504432" y="4061696"/>
                <a:ext cx="2773696" cy="650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67B698D1-C375-4E83-9F17-A877DF73EA3E}"/>
                  </a:ext>
                </a:extLst>
              </p:cNvPr>
              <p:cNvSpPr/>
              <p:nvPr/>
            </p:nvSpPr>
            <p:spPr>
              <a:xfrm>
                <a:off x="7900416" y="3245085"/>
                <a:ext cx="1377696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5BFD579-9038-4BC4-A45E-859D7B0F9E9A}"/>
                  </a:ext>
                </a:extLst>
              </p:cNvPr>
              <p:cNvSpPr/>
              <p:nvPr/>
            </p:nvSpPr>
            <p:spPr>
              <a:xfrm>
                <a:off x="7831335" y="3672031"/>
                <a:ext cx="1609869" cy="206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E9D60FF-5A4B-41A5-AF9F-894ACB337CE1}"/>
                  </a:ext>
                </a:extLst>
              </p:cNvPr>
              <p:cNvSpPr/>
              <p:nvPr/>
            </p:nvSpPr>
            <p:spPr>
              <a:xfrm>
                <a:off x="6203430" y="3963337"/>
                <a:ext cx="3393972" cy="206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C18D7E1A-86D5-4A9E-9486-E498265D7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9493" y="3326824"/>
              <a:ext cx="5467350" cy="1295400"/>
            </a:xfrm>
            <a:prstGeom prst="rect">
              <a:avLst/>
            </a:prstGeom>
          </p:spPr>
        </p:pic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3C65E9BD-85AB-4DD6-A0B4-8C3A4E0D2B45}"/>
              </a:ext>
            </a:extLst>
          </p:cNvPr>
          <p:cNvGrpSpPr/>
          <p:nvPr/>
        </p:nvGrpSpPr>
        <p:grpSpPr>
          <a:xfrm>
            <a:off x="9297394" y="4178390"/>
            <a:ext cx="2758440" cy="1374044"/>
            <a:chOff x="325120" y="4528222"/>
            <a:chExt cx="2758440" cy="1374044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2B7C3D29-BE06-45E6-8C2C-7C85C1671FBF}"/>
                </a:ext>
              </a:extLst>
            </p:cNvPr>
            <p:cNvGrpSpPr/>
            <p:nvPr/>
          </p:nvGrpSpPr>
          <p:grpSpPr>
            <a:xfrm>
              <a:off x="325120" y="4528222"/>
              <a:ext cx="2758440" cy="1374044"/>
              <a:chOff x="325120" y="4528222"/>
              <a:chExt cx="2758440" cy="1374044"/>
            </a:xfrm>
          </p:grpSpPr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A2C9B472-8AF8-48E6-9E35-BB84282E2BE1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2" name="Rettangolo 51">
                <a:extLst>
                  <a:ext uri="{FF2B5EF4-FFF2-40B4-BE49-F238E27FC236}">
                    <a16:creationId xmlns:a16="http://schemas.microsoft.com/office/drawing/2014/main" id="{10B52EC2-5928-461B-A0E4-988695C29862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E0C1BB35-47A4-4C74-9C5B-E2485594397B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4E6DB3E3-F994-4122-A994-927993EBE0F5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9AD0817D-D2F2-4F85-ADB8-989E41AA59ED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F91AB740-5528-40A1-A10A-46ADC09A9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75" y="4571350"/>
              <a:ext cx="2686050" cy="1295400"/>
            </a:xfrm>
            <a:prstGeom prst="rect">
              <a:avLst/>
            </a:prstGeom>
          </p:spPr>
        </p:pic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32039DF2-EAC8-4138-B153-067BD44879FC}"/>
              </a:ext>
            </a:extLst>
          </p:cNvPr>
          <p:cNvGrpSpPr/>
          <p:nvPr/>
        </p:nvGrpSpPr>
        <p:grpSpPr>
          <a:xfrm>
            <a:off x="4505964" y="4344955"/>
            <a:ext cx="2758440" cy="1374044"/>
            <a:chOff x="3596640" y="5230058"/>
            <a:chExt cx="2758440" cy="1374044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0984AE39-B303-48D5-AA9A-5B041C6DF9DF}"/>
                </a:ext>
              </a:extLst>
            </p:cNvPr>
            <p:cNvGrpSpPr/>
            <p:nvPr/>
          </p:nvGrpSpPr>
          <p:grpSpPr>
            <a:xfrm>
              <a:off x="3596640" y="5230058"/>
              <a:ext cx="2758440" cy="1374044"/>
              <a:chOff x="325120" y="4528222"/>
              <a:chExt cx="2758440" cy="1374044"/>
            </a:xfrm>
          </p:grpSpPr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E82282EE-E65F-4DD6-841E-9ADF08F99E08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501E4175-57FD-4325-9D8D-558ABA772A86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D3B1569E-0E3E-4BA3-A202-ABF4129F7EF5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293BC622-ABC1-471C-9D02-E70C968E5116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2" name="Rettangolo 61">
                <a:extLst>
                  <a:ext uri="{FF2B5EF4-FFF2-40B4-BE49-F238E27FC236}">
                    <a16:creationId xmlns:a16="http://schemas.microsoft.com/office/drawing/2014/main" id="{A4C2852C-989A-4358-B78A-AB9052B67DAA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37C92A19-51C6-4804-998B-7BA0F94E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48" y="5268062"/>
              <a:ext cx="2686050" cy="1295400"/>
            </a:xfrm>
            <a:prstGeom prst="rect">
              <a:avLst/>
            </a:prstGeom>
          </p:spPr>
        </p:pic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515D0223-F6CC-41C2-AA3C-EFEA4BC19B66}"/>
              </a:ext>
            </a:extLst>
          </p:cNvPr>
          <p:cNvGrpSpPr/>
          <p:nvPr/>
        </p:nvGrpSpPr>
        <p:grpSpPr>
          <a:xfrm>
            <a:off x="6878362" y="5118265"/>
            <a:ext cx="2758440" cy="1374044"/>
            <a:chOff x="9387840" y="5222438"/>
            <a:chExt cx="2758440" cy="1374044"/>
          </a:xfrm>
        </p:grpSpPr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2033A64D-73CE-4B86-8309-36C6776473E0}"/>
                </a:ext>
              </a:extLst>
            </p:cNvPr>
            <p:cNvGrpSpPr/>
            <p:nvPr/>
          </p:nvGrpSpPr>
          <p:grpSpPr>
            <a:xfrm>
              <a:off x="9387840" y="5222438"/>
              <a:ext cx="2758440" cy="1374044"/>
              <a:chOff x="325120" y="4528222"/>
              <a:chExt cx="2758440" cy="1374044"/>
            </a:xfrm>
          </p:grpSpPr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914D4D24-1F5D-400B-A6FE-C350B1F93577}"/>
                  </a:ext>
                </a:extLst>
              </p:cNvPr>
              <p:cNvSpPr/>
              <p:nvPr/>
            </p:nvSpPr>
            <p:spPr>
              <a:xfrm>
                <a:off x="325120" y="5582919"/>
                <a:ext cx="2758440" cy="319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C31980D5-13B1-4BAE-8395-042E34074356}"/>
                  </a:ext>
                </a:extLst>
              </p:cNvPr>
              <p:cNvSpPr/>
              <p:nvPr/>
            </p:nvSpPr>
            <p:spPr>
              <a:xfrm>
                <a:off x="970280" y="5433060"/>
                <a:ext cx="1478280" cy="327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3C70F947-897B-48BD-B6C7-839BE834A4FB}"/>
                  </a:ext>
                </a:extLst>
              </p:cNvPr>
              <p:cNvSpPr/>
              <p:nvPr/>
            </p:nvSpPr>
            <p:spPr>
              <a:xfrm>
                <a:off x="1021080" y="4528222"/>
                <a:ext cx="1361440" cy="10546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3334C1BE-C931-4778-ACBB-3ABF32410975}"/>
                  </a:ext>
                </a:extLst>
              </p:cNvPr>
              <p:cNvSpPr/>
              <p:nvPr/>
            </p:nvSpPr>
            <p:spPr>
              <a:xfrm>
                <a:off x="1010920" y="5440680"/>
                <a:ext cx="139700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35E4A618-5559-4195-BD2F-C224CFA2BCFD}"/>
                  </a:ext>
                </a:extLst>
              </p:cNvPr>
              <p:cNvSpPr/>
              <p:nvPr/>
            </p:nvSpPr>
            <p:spPr>
              <a:xfrm>
                <a:off x="885190" y="5591175"/>
                <a:ext cx="1617980" cy="279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07A44C1B-7E7D-4850-A604-DFD19E0BE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2474" y="5268062"/>
              <a:ext cx="2686050" cy="1295400"/>
            </a:xfrm>
            <a:prstGeom prst="rect">
              <a:avLst/>
            </a:prstGeom>
          </p:spPr>
        </p:pic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E6174AA2-8DED-4FBF-BA80-E9808B626EB0}"/>
              </a:ext>
            </a:extLst>
          </p:cNvPr>
          <p:cNvGrpSpPr/>
          <p:nvPr/>
        </p:nvGrpSpPr>
        <p:grpSpPr>
          <a:xfrm>
            <a:off x="474349" y="4105854"/>
            <a:ext cx="4242224" cy="1407573"/>
            <a:chOff x="6021916" y="4714690"/>
            <a:chExt cx="4242224" cy="1407573"/>
          </a:xfrm>
        </p:grpSpPr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4E0A307F-E017-438D-8BAB-8445C41B99F6}"/>
                </a:ext>
              </a:extLst>
            </p:cNvPr>
            <p:cNvGrpSpPr/>
            <p:nvPr/>
          </p:nvGrpSpPr>
          <p:grpSpPr>
            <a:xfrm>
              <a:off x="6021916" y="4714690"/>
              <a:ext cx="4242224" cy="1407573"/>
              <a:chOff x="6021916" y="4714690"/>
              <a:chExt cx="4242224" cy="1407573"/>
            </a:xfrm>
          </p:grpSpPr>
          <p:sp>
            <p:nvSpPr>
              <p:cNvPr id="74" name="Rettangolo 73">
                <a:extLst>
                  <a:ext uri="{FF2B5EF4-FFF2-40B4-BE49-F238E27FC236}">
                    <a16:creationId xmlns:a16="http://schemas.microsoft.com/office/drawing/2014/main" id="{D0F438BC-3F11-4D4C-A2CF-6526151C7788}"/>
                  </a:ext>
                </a:extLst>
              </p:cNvPr>
              <p:cNvSpPr/>
              <p:nvPr/>
            </p:nvSpPr>
            <p:spPr>
              <a:xfrm>
                <a:off x="6021916" y="5220354"/>
                <a:ext cx="4242224" cy="391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Rettangolo 75">
                <a:extLst>
                  <a:ext uri="{FF2B5EF4-FFF2-40B4-BE49-F238E27FC236}">
                    <a16:creationId xmlns:a16="http://schemas.microsoft.com/office/drawing/2014/main" id="{54758CE4-31D2-4855-AA00-8270AC33C548}"/>
                  </a:ext>
                </a:extLst>
              </p:cNvPr>
              <p:cNvSpPr/>
              <p:nvPr/>
            </p:nvSpPr>
            <p:spPr>
              <a:xfrm>
                <a:off x="6737554" y="5734240"/>
                <a:ext cx="2783636" cy="388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BD0FBDF6-BA1E-4319-A8EB-8054FDD5575D}"/>
                  </a:ext>
                </a:extLst>
              </p:cNvPr>
              <p:cNvSpPr/>
              <p:nvPr/>
            </p:nvSpPr>
            <p:spPr>
              <a:xfrm>
                <a:off x="7390554" y="5522411"/>
                <a:ext cx="1477636" cy="3880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C69EA702-1E5C-496F-8F17-B7617631394B}"/>
                  </a:ext>
                </a:extLst>
              </p:cNvPr>
              <p:cNvSpPr/>
              <p:nvPr/>
            </p:nvSpPr>
            <p:spPr>
              <a:xfrm>
                <a:off x="6685704" y="5106028"/>
                <a:ext cx="2901402" cy="453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E23C82E6-16C5-4F09-AFF5-654EC46793C6}"/>
                  </a:ext>
                </a:extLst>
              </p:cNvPr>
              <p:cNvSpPr/>
              <p:nvPr/>
            </p:nvSpPr>
            <p:spPr>
              <a:xfrm>
                <a:off x="6834294" y="5262238"/>
                <a:ext cx="3147906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8" name="Rettangolo 77">
                <a:extLst>
                  <a:ext uri="{FF2B5EF4-FFF2-40B4-BE49-F238E27FC236}">
                    <a16:creationId xmlns:a16="http://schemas.microsoft.com/office/drawing/2014/main" id="{DFE74E7D-AA9E-4DBC-8C87-F680576AD240}"/>
                  </a:ext>
                </a:extLst>
              </p:cNvPr>
              <p:cNvSpPr/>
              <p:nvPr/>
            </p:nvSpPr>
            <p:spPr>
              <a:xfrm>
                <a:off x="6476153" y="5226382"/>
                <a:ext cx="3176481" cy="36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A68F76AC-02F1-46C4-9460-9AC872735925}"/>
                  </a:ext>
                </a:extLst>
              </p:cNvPr>
              <p:cNvSpPr/>
              <p:nvPr/>
            </p:nvSpPr>
            <p:spPr>
              <a:xfrm>
                <a:off x="7428653" y="4714690"/>
                <a:ext cx="1400678" cy="509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0570C666-52FA-42D6-9A85-5794369B0174}"/>
                  </a:ext>
                </a:extLst>
              </p:cNvPr>
              <p:cNvSpPr/>
              <p:nvPr/>
            </p:nvSpPr>
            <p:spPr>
              <a:xfrm>
                <a:off x="7366635" y="5113648"/>
                <a:ext cx="2141520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1" name="Rettangolo 80">
                <a:extLst>
                  <a:ext uri="{FF2B5EF4-FFF2-40B4-BE49-F238E27FC236}">
                    <a16:creationId xmlns:a16="http://schemas.microsoft.com/office/drawing/2014/main" id="{3EE21701-82DC-43F2-95DA-FF1501335CD9}"/>
                  </a:ext>
                </a:extLst>
              </p:cNvPr>
              <p:cNvSpPr/>
              <p:nvPr/>
            </p:nvSpPr>
            <p:spPr>
              <a:xfrm>
                <a:off x="7112000" y="5742308"/>
                <a:ext cx="2141520" cy="342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AF609B37-40FD-4486-8CFC-C8A317E9A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650" y="4757015"/>
              <a:ext cx="4076700" cy="1295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2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CFBF5E-27B7-B711-834E-D462F608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Velocità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La </a:t>
                </a:r>
                <a:r>
                  <a:rPr lang="it-IT"/>
                  <a:t>velocità si </a:t>
                </a:r>
                <a:r>
                  <a:rPr lang="it-IT" dirty="0"/>
                  <a:t>appoggia alla classe </a:t>
                </a:r>
                <a:r>
                  <a:rPr lang="it-IT" dirty="0" err="1"/>
                  <a:t>Speedometer</a:t>
                </a:r>
                <a:r>
                  <a:rPr lang="it-IT" dirty="0"/>
                  <a:t> che implementa l’interfaccia </a:t>
                </a:r>
                <a:r>
                  <a:rPr lang="it-IT" dirty="0" err="1"/>
                  <a:t>locationListener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Tramite l’</a:t>
                </a:r>
                <a:r>
                  <a:rPr lang="it-IT" dirty="0" err="1"/>
                  <a:t>override</a:t>
                </a:r>
                <a:r>
                  <a:rPr lang="it-IT" dirty="0"/>
                  <a:t> del metodo </a:t>
                </a:r>
                <a:r>
                  <a:rPr lang="it-IT" dirty="0" err="1"/>
                  <a:t>onLocationChanged</a:t>
                </a:r>
                <a:r>
                  <a:rPr lang="it-IT" dirty="0"/>
                  <a:t> otteniamo un oggetto location ogni volta che la posizione cambia; risaliamo quindi alla velocità del dispositivo attraverso </a:t>
                </a:r>
                <a:r>
                  <a:rPr lang="it-IT" dirty="0" err="1"/>
                  <a:t>getSpeed</a:t>
                </a:r>
                <a:r>
                  <a:rPr lang="it-IT" dirty="0"/>
                  <a:t>().</a:t>
                </a:r>
              </a:p>
              <a:p>
                <a:r>
                  <a:rPr lang="it-IT" dirty="0"/>
                  <a:t>Calcoliamo la velocità media in maniera dinamica attraverso la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494" r="-14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F391EE-023B-234E-7AB8-2A01FC14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20082-EC2C-0963-4E1C-60BC786A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salvare i dati relativi alle sessioni ci appoggiamo ad un database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  <a:p>
            <a:r>
              <a:rPr lang="it-IT" dirty="0"/>
              <a:t>Creiamo </a:t>
            </a:r>
            <a:r>
              <a:rPr lang="it-IT"/>
              <a:t>5 tabelle: velocità</a:t>
            </a:r>
            <a:r>
              <a:rPr lang="it-IT" dirty="0"/>
              <a:t>, accelerazione, piega, sessioni e per l’accelerazione necessaria per il calcolo del salto.</a:t>
            </a:r>
          </a:p>
          <a:p>
            <a:r>
              <a:rPr lang="it-IT" dirty="0"/>
              <a:t>Per poter comunicare con il database abbiamo dovuto appoggiarci alle classi </a:t>
            </a:r>
            <a:r>
              <a:rPr lang="it-IT" dirty="0" err="1"/>
              <a:t>ContentProvider</a:t>
            </a:r>
            <a:r>
              <a:rPr lang="it-IT" dirty="0"/>
              <a:t> e </a:t>
            </a:r>
            <a:r>
              <a:rPr lang="it-IT" dirty="0" err="1"/>
              <a:t>ContentResolver</a:t>
            </a:r>
            <a:r>
              <a:rPr lang="it-IT" dirty="0"/>
              <a:t>.</a:t>
            </a:r>
          </a:p>
          <a:p>
            <a:r>
              <a:rPr lang="it-IT" dirty="0"/>
              <a:t>A livello pratico gli unici metodi implementati sono QUERY e INSERT.</a:t>
            </a:r>
          </a:p>
        </p:txBody>
      </p:sp>
    </p:spTree>
    <p:extLst>
      <p:ext uri="{BB962C8B-B14F-4D97-AF65-F5344CB8AC3E}">
        <p14:creationId xmlns:p14="http://schemas.microsoft.com/office/powerpoint/2010/main" val="94807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F4161C-A865-7BC0-ECCF-EF5DD646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Attività grafica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5D564A-91BD-7A19-089E-8C1551C7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rappresentare graficamente i risultati ottenuti abbiamo importato la libreria esterna: </a:t>
            </a:r>
            <a:r>
              <a:rPr lang="it-IT" dirty="0" err="1">
                <a:hlinkClick r:id="rId2"/>
              </a:rPr>
              <a:t>MPAndroidChart</a:t>
            </a:r>
            <a:r>
              <a:rPr lang="it-IT" dirty="0"/>
              <a:t>.</a:t>
            </a:r>
          </a:p>
          <a:p>
            <a:r>
              <a:rPr lang="it-IT" dirty="0"/>
              <a:t>I dati vengono sotto-campionati in maniera dinamica per render i grafici più fluidi: viene calcolato un passo di campionamento in funzione del numero di campioni; vengono inoltre salvati i massimi e minimi locali per mantenere una coerenza con le statistiche.</a:t>
            </a:r>
          </a:p>
        </p:txBody>
      </p:sp>
    </p:spTree>
    <p:extLst>
      <p:ext uri="{BB962C8B-B14F-4D97-AF65-F5344CB8AC3E}">
        <p14:creationId xmlns:p14="http://schemas.microsoft.com/office/powerpoint/2010/main" val="17155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F6B37C-483C-4DFD-B589-274E44A9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4" name="BikeActivitySmartphone">
            <a:hlinkClick r:id="" action="ppaction://media"/>
            <a:extLst>
              <a:ext uri="{FF2B5EF4-FFF2-40B4-BE49-F238E27FC236}">
                <a16:creationId xmlns:a16="http://schemas.microsoft.com/office/drawing/2014/main" id="{5272E38A-68F4-4AFA-B07A-AB26577B75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97111" y="250922"/>
            <a:ext cx="3381122" cy="63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8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40F280-8F31-0FA6-46E5-74C42748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Going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forward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AADDE-8B2C-B098-9233-8201F153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L’applicazione potrebbe essere oggetto di ulteriori miglioramenti. Alcune idee implementabili:</a:t>
            </a:r>
          </a:p>
          <a:p>
            <a:r>
              <a:rPr lang="it-IT" dirty="0"/>
              <a:t>Visualizzazione del tragitto tramite appoggio a Google </a:t>
            </a:r>
            <a:r>
              <a:rPr lang="it-IT"/>
              <a:t>Maps.</a:t>
            </a:r>
          </a:p>
          <a:p>
            <a:r>
              <a:rPr lang="it-IT"/>
              <a:t>Calcolo dinamico del nuovo sistema di riferimento.</a:t>
            </a:r>
            <a:endParaRPr lang="it-IT" dirty="0"/>
          </a:p>
          <a:p>
            <a:r>
              <a:rPr lang="it-IT" dirty="0"/>
              <a:t>Ottimizzazione del funzionamento e della memoria.</a:t>
            </a:r>
          </a:p>
          <a:p>
            <a:r>
              <a:rPr lang="it-IT" dirty="0"/>
              <a:t>Condivisione delle proprie statistiche con altri utenti.</a:t>
            </a:r>
          </a:p>
          <a:p>
            <a:r>
              <a:rPr lang="it-IT" dirty="0"/>
              <a:t>Visualizzazione delle statistiche relative a più sessioni.</a:t>
            </a:r>
          </a:p>
        </p:txBody>
      </p:sp>
    </p:spTree>
    <p:extLst>
      <p:ext uri="{BB962C8B-B14F-4D97-AF65-F5344CB8AC3E}">
        <p14:creationId xmlns:p14="http://schemas.microsoft.com/office/powerpoint/2010/main" val="12661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0E5947-0615-E931-4AA4-3B16881C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L’idea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B31BA-05A5-C95E-6340-9DB65BCE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/>
              <a:t>L’applicazione è stata pensata per </a:t>
            </a:r>
            <a:r>
              <a:rPr lang="it-IT"/>
              <a:t>l’attività</a:t>
            </a:r>
            <a:r>
              <a:rPr lang="en-GB"/>
              <a:t> motociclistica (sia su strada che fuoristrada) e per controllare le proprie statistiche su percorsi medio-brevi.</a:t>
            </a:r>
          </a:p>
          <a:p>
            <a:r>
              <a:rPr lang="en-GB"/>
              <a:t>Il miglior funzionamento è ottenibile posizionando lo smartphone su un supporto solidale con la moto.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840820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F8E0E3-531A-7A39-D74B-19BC9A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9D41A-8D34-3152-FA76-62378C31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743699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it-IT" dirty="0"/>
              <a:t>L’app permette di visualizzare l’angolo di piega della moto, l’accelerazione, la velocità e il tempo relativo all’ultimo salto durante la corsa.</a:t>
            </a:r>
          </a:p>
          <a:p>
            <a:r>
              <a:rPr lang="it-IT" dirty="0"/>
              <a:t>È possibile inoltre mettere in pausa l’applicazione senza perdita di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1DD47E-757D-42FB-6AA6-D0922BE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0763" y="422485"/>
            <a:ext cx="3031889" cy="62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6D1606-E75B-D5B0-955B-3C6C5FF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B6B58-F60A-E869-4013-5D92BDDC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891970"/>
            <a:ext cx="4361555" cy="4009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Al termine dell’attività è possibile visualizzare statistiche e grafici relativi alla sessione.</a:t>
            </a:r>
          </a:p>
          <a:p>
            <a:r>
              <a:rPr lang="it-IT" dirty="0"/>
              <a:t>È inoltre possibile visualizzare in ogni momento i grafici e le statistiche dell’ultima sessione effettuata.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871B50-9FC2-CD66-8464-6B41283F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3456" y="913514"/>
            <a:ext cx="2571308" cy="52854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3B02C4-0CC3-73A7-0327-3A90DCAA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492" y="913514"/>
            <a:ext cx="2571308" cy="52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AB842-887F-BED3-F1A7-CE83D9B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A8C3-CD18-116D-8BE6-19336357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L’app si appoggia sul sensore accelerometrico e sul giroscopio per il </a:t>
            </a:r>
            <a:r>
              <a:rPr lang="it-IT"/>
              <a:t>calcolo dell’angolo, </a:t>
            </a:r>
            <a:r>
              <a:rPr lang="it-IT" dirty="0"/>
              <a:t>combinando i dati attraverso un </a:t>
            </a:r>
            <a:r>
              <a:rPr lang="it-IT"/>
              <a:t>filtro complementare</a:t>
            </a:r>
            <a:endParaRPr lang="it-IT" dirty="0"/>
          </a:p>
          <a:p>
            <a:r>
              <a:rPr lang="it-IT" dirty="0"/>
              <a:t>La velocità è calcolata </a:t>
            </a:r>
            <a:r>
              <a:rPr lang="it-IT"/>
              <a:t>utilizzando un servizio GPS</a:t>
            </a:r>
          </a:p>
          <a:p>
            <a:r>
              <a:rPr lang="it-IT"/>
              <a:t>L’accelerazione sfrutta il sensore di accelerazione lineare</a:t>
            </a:r>
            <a:endParaRPr lang="it-IT" dirty="0"/>
          </a:p>
          <a:p>
            <a:r>
              <a:rPr lang="it-IT"/>
              <a:t>Il tempo di salto viene calcolato a partire dai dati accelerometrici</a:t>
            </a:r>
          </a:p>
          <a:p>
            <a:r>
              <a:rPr lang="it-IT"/>
              <a:t>Infine i </a:t>
            </a:r>
            <a:r>
              <a:rPr lang="it-IT" dirty="0"/>
              <a:t>dati vengono salvati in un </a:t>
            </a:r>
            <a:r>
              <a:rPr lang="it-IT"/>
              <a:t>database SQLite.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5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6C779-3855-AE93-468A-1631A651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il giroscopio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/>
              <a:p>
                <a:r>
                  <a:rPr lang="it-IT" dirty="0"/>
                  <a:t>Il giroscopio fornisce i dati dell’accelerazione angolare relativi ai tre assi. Otteniamo l’angolo di piega integrando i valori relativi all’asse di rotazione: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A livello pratico questo equivale a sommare il valore del giroscopio moltiplicando ogni valore per la differenza di tempo rispetto al valore precedente: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A causa della natura del giroscopio, tuttavia, il calcolo dell’angolo tende a divergere dalla reale misura, con il passare del tempo, in </a:t>
                </a:r>
                <a:r>
                  <a:rPr lang="it-IT"/>
                  <a:t>maniera non trascurabile.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  <a:blipFill>
                <a:blip r:embed="rId2"/>
                <a:stretch>
                  <a:fillRect l="-1011" b="-10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/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NOTA: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/>
                  <a:t> poiché non è fisso ma varia a seconda dei campioni</a:t>
                </a:r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blipFill>
                <a:blip r:embed="rId3"/>
                <a:stretch>
                  <a:fillRect l="-1490" t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A158F4-458B-14A2-69AC-32849897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l’accelerometro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4111-E208-7720-E902-B511234A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7017392" cy="368335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È possibile calcolare l’angolo di piega anche come arcotangente del valore dell’accelerazione sull’asse perpendicolare all’asse di rotazione fratto l’accelerazione sull’asse z.</a:t>
            </a:r>
          </a:p>
          <a:p>
            <a:r>
              <a:rPr lang="it-IT" dirty="0"/>
              <a:t>La misurazione è tuttavia inaffidabile a causa del rumore introdotto dall’accelerometro e dalla presenza di </a:t>
            </a:r>
            <a:r>
              <a:rPr lang="it-IT"/>
              <a:t>altre accelerazioni.</a:t>
            </a:r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1612E76-2304-2E85-8705-76AB4053B021}"/>
              </a:ext>
            </a:extLst>
          </p:cNvPr>
          <p:cNvCxnSpPr/>
          <p:nvPr/>
        </p:nvCxnSpPr>
        <p:spPr>
          <a:xfrm flipV="1">
            <a:off x="10081258" y="3006095"/>
            <a:ext cx="0" cy="147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A4FD96-16D3-A648-91AD-A04279BB571E}"/>
              </a:ext>
            </a:extLst>
          </p:cNvPr>
          <p:cNvCxnSpPr>
            <a:cxnSpLocks/>
          </p:cNvCxnSpPr>
          <p:nvPr/>
        </p:nvCxnSpPr>
        <p:spPr>
          <a:xfrm>
            <a:off x="10081258" y="4479722"/>
            <a:ext cx="151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34FB4A-C51E-E895-F2C6-20748EE8DB6E}"/>
              </a:ext>
            </a:extLst>
          </p:cNvPr>
          <p:cNvSpPr txBox="1"/>
          <p:nvPr/>
        </p:nvSpPr>
        <p:spPr>
          <a:xfrm>
            <a:off x="9823506" y="2821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F3518B-9A5A-F8E8-33D5-BCDE4574DF94}"/>
              </a:ext>
            </a:extLst>
          </p:cNvPr>
          <p:cNvSpPr txBox="1"/>
          <p:nvPr/>
        </p:nvSpPr>
        <p:spPr>
          <a:xfrm>
            <a:off x="11591276" y="4478442"/>
            <a:ext cx="2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6FC4CEA-C691-3B6B-E987-B5D53F3BAB7F}"/>
              </a:ext>
            </a:extLst>
          </p:cNvPr>
          <p:cNvCxnSpPr/>
          <p:nvPr/>
        </p:nvCxnSpPr>
        <p:spPr>
          <a:xfrm>
            <a:off x="10081258" y="4478442"/>
            <a:ext cx="0" cy="88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30AE49-DA80-17EE-B595-351B853BF94A}"/>
              </a:ext>
            </a:extLst>
          </p:cNvPr>
          <p:cNvSpPr txBox="1"/>
          <p:nvPr/>
        </p:nvSpPr>
        <p:spPr>
          <a:xfrm>
            <a:off x="9791551" y="4663108"/>
            <a:ext cx="45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AD3555F-2A8C-48FB-6429-0A59E8729557}"/>
              </a:ext>
            </a:extLst>
          </p:cNvPr>
          <p:cNvCxnSpPr>
            <a:cxnSpLocks/>
          </p:cNvCxnSpPr>
          <p:nvPr/>
        </p:nvCxnSpPr>
        <p:spPr>
          <a:xfrm flipH="1" flipV="1">
            <a:off x="9695625" y="3948985"/>
            <a:ext cx="385633" cy="52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6F6529-79AA-D7C3-CC73-A7340BDA2E88}"/>
              </a:ext>
            </a:extLst>
          </p:cNvPr>
          <p:cNvSpPr txBox="1"/>
          <p:nvPr/>
        </p:nvSpPr>
        <p:spPr>
          <a:xfrm>
            <a:off x="9013972" y="3963009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accZ</a:t>
            </a:r>
            <a:endParaRPr lang="it-IT" sz="1400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D704431-0936-F2FD-0168-008A29F375C9}"/>
              </a:ext>
            </a:extLst>
          </p:cNvPr>
          <p:cNvCxnSpPr>
            <a:cxnSpLocks/>
          </p:cNvCxnSpPr>
          <p:nvPr/>
        </p:nvCxnSpPr>
        <p:spPr>
          <a:xfrm flipV="1">
            <a:off x="10081258" y="4213713"/>
            <a:ext cx="320666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47AF11-8311-30B2-EB8A-BEE6BDF8FE35}"/>
              </a:ext>
            </a:extLst>
          </p:cNvPr>
          <p:cNvSpPr txBox="1"/>
          <p:nvPr/>
        </p:nvSpPr>
        <p:spPr>
          <a:xfrm>
            <a:off x="10195594" y="3845662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accY</a:t>
            </a:r>
            <a:endParaRPr lang="it-IT" sz="1400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A7592F53-11F1-1504-B9CB-F07D4A960D0F}"/>
              </a:ext>
            </a:extLst>
          </p:cNvPr>
          <p:cNvSpPr/>
          <p:nvPr/>
        </p:nvSpPr>
        <p:spPr>
          <a:xfrm>
            <a:off x="10241590" y="4282281"/>
            <a:ext cx="160331" cy="392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CC6918-26BC-E2C2-E1B6-A3F95E1D2786}"/>
              </a:ext>
            </a:extLst>
          </p:cNvPr>
          <p:cNvSpPr txBox="1"/>
          <p:nvPr/>
        </p:nvSpPr>
        <p:spPr>
          <a:xfrm>
            <a:off x="10401921" y="4213713"/>
            <a:ext cx="450029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ᶿ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7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F822A0-8E91-B721-F83E-102D0283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Il filtro complementare e l’angolo di piega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Utilizziamo il filtro complementare per combinare i valori ottenuti dai due </a:t>
                </a:r>
                <a:r>
                  <a:rPr lang="it-IT"/>
                  <a:t>sensori. L’utilizzo </a:t>
                </a:r>
                <a:r>
                  <a:rPr lang="it-IT" dirty="0"/>
                  <a:t>dei due sensori permette infatti di ottenere una misurazione accurata </a:t>
                </a:r>
                <a:r>
                  <a:rPr lang="it-IT"/>
                  <a:t>dell’angolo, questi compensano l’uno l’errore introdotto dall’altro.</a:t>
                </a:r>
                <a:endParaRPr lang="it-IT" dirty="0"/>
              </a:p>
              <a:p>
                <a:r>
                  <a:rPr lang="it-IT" dirty="0"/>
                  <a:t>Nella pratica sommiamo i due valori ottenuti attraverso i due metodi di calcolo, prediligendo i valori ottenuti dal giroscopio: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=0.95∗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𝑔𝑦𝑟𝑜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+0.05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𝑎𝑐𝑐𝑒𝑙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/>
                  <a:t>Il nuovo angolo viene misurato ogni </a:t>
                </a:r>
                <a:r>
                  <a:rPr lang="it-IT" dirty="0"/>
                  <a:t>volta che uno dei due sensori aggiorna </a:t>
                </a:r>
                <a:r>
                  <a:rPr lang="it-IT"/>
                  <a:t>il valore.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988" b="-19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0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9D96D-A0CD-70DA-8A03-96F7D8E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5579"/>
            <a:ext cx="5178491" cy="38888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/>
              <a:t>All’inizio dell’attività avviene una calibrazione dove si ricava </a:t>
            </a:r>
            <a:r>
              <a:rPr lang="it-IT" dirty="0"/>
              <a:t>un sistema di riferimento solidale con </a:t>
            </a:r>
            <a:r>
              <a:rPr lang="it-IT"/>
              <a:t>la moto</a:t>
            </a:r>
            <a:endParaRPr lang="it-IT" dirty="0"/>
          </a:p>
          <a:p>
            <a:r>
              <a:rPr lang="it-IT" dirty="0"/>
              <a:t>Tutti i valori successivi ottenuti dai </a:t>
            </a:r>
            <a:r>
              <a:rPr lang="it-IT"/>
              <a:t>sensori verranno </a:t>
            </a:r>
            <a:r>
              <a:rPr lang="it-IT" dirty="0"/>
              <a:t>convertiti nel nuovo sistema </a:t>
            </a:r>
            <a:r>
              <a:rPr lang="it-IT"/>
              <a:t>di riferimento.</a:t>
            </a:r>
            <a:endParaRPr lang="it-IT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936C9B-B84B-2BAA-E1AB-3A30B217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81" y="2227152"/>
            <a:ext cx="4939995" cy="34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60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779</Words>
  <Application>Microsoft Office PowerPoint</Application>
  <PresentationFormat>Widescreen</PresentationFormat>
  <Paragraphs>70</Paragraphs>
  <Slides>17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Times New Roman</vt:lpstr>
      <vt:lpstr>Tema di Office</vt:lpstr>
      <vt:lpstr>BikeActivity</vt:lpstr>
      <vt:lpstr>L’idea</vt:lpstr>
      <vt:lpstr>Funzionalità (1)</vt:lpstr>
      <vt:lpstr>Funzionalità (2)</vt:lpstr>
      <vt:lpstr>Funzionamento</vt:lpstr>
      <vt:lpstr>Angolo di piega con il giroscopio</vt:lpstr>
      <vt:lpstr>Angolo di piega con l’accelerometro</vt:lpstr>
      <vt:lpstr>Il filtro complementare e l’angolo di piega</vt:lpstr>
      <vt:lpstr>Cambiamento di coordinate</vt:lpstr>
      <vt:lpstr>Cambiamento di coordinate</vt:lpstr>
      <vt:lpstr>Il salto</vt:lpstr>
      <vt:lpstr>Gerarchia delle classi</vt:lpstr>
      <vt:lpstr>Velocità</vt:lpstr>
      <vt:lpstr>Database</vt:lpstr>
      <vt:lpstr>Attività grafica </vt:lpstr>
      <vt:lpstr>Demo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BikeActivity</dc:title>
  <dc:creator>Alberto Canonero</dc:creator>
  <cp:lastModifiedBy>Andrea Moretto</cp:lastModifiedBy>
  <cp:revision>32</cp:revision>
  <dcterms:created xsi:type="dcterms:W3CDTF">2022-06-13T10:27:14Z</dcterms:created>
  <dcterms:modified xsi:type="dcterms:W3CDTF">2022-06-23T10:08:43Z</dcterms:modified>
</cp:coreProperties>
</file>