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9" r:id="rId10"/>
    <p:sldId id="274" r:id="rId11"/>
    <p:sldId id="265" r:id="rId12"/>
    <p:sldId id="266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D4AD4EA-B5AA-42DC-B0CD-6BF401444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586"/>
          <a:stretch/>
        </p:blipFill>
        <p:spPr>
          <a:xfrm>
            <a:off x="2152069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45B897-8282-4A00-9763-8057E5DA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/>
          <a:stretch/>
        </p:blipFill>
        <p:spPr>
          <a:xfrm>
            <a:off x="6353056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27534B-01E6-409C-9BC2-37B209B17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/>
          <a:stretch/>
        </p:blipFill>
        <p:spPr>
          <a:xfrm>
            <a:off x="2152070" y="4362328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012B93-0910-48BD-8C61-059CA2DA3C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7655"/>
          <a:stretch/>
        </p:blipFill>
        <p:spPr>
          <a:xfrm>
            <a:off x="6353056" y="4362328"/>
            <a:ext cx="3790020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54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ACC84-C9F5-B814-F5EE-166CD66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salto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82235D-0FD6-83D2-6B8E-9F6077088F28}"/>
              </a:ext>
            </a:extLst>
          </p:cNvPr>
          <p:cNvSpPr txBox="1"/>
          <p:nvPr/>
        </p:nvSpPr>
        <p:spPr>
          <a:xfrm>
            <a:off x="624690" y="2017050"/>
            <a:ext cx="344102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andamento normale.</a:t>
            </a:r>
            <a:endParaRPr lang="it-IT" dirty="0"/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</a:t>
            </a:r>
            <a:r>
              <a:rPr lang="it-IT" dirty="0" err="1">
                <a:effectLst/>
                <a:latin typeface="-apple-system"/>
              </a:rPr>
              <a:t>pre</a:t>
            </a:r>
            <a:r>
              <a:rPr lang="it-IT" dirty="0">
                <a:effectLst/>
                <a:latin typeface="-apple-system"/>
              </a:rPr>
              <a:t>-salto</a:t>
            </a:r>
            <a:r>
              <a:rPr lang="it-IT">
                <a:effectLst/>
                <a:latin typeface="-apple-system"/>
              </a:rPr>
              <a:t>: accelerazione misurata </a:t>
            </a:r>
            <a:r>
              <a:rPr lang="it-IT" dirty="0">
                <a:effectLst/>
                <a:latin typeface="-apple-system"/>
              </a:rPr>
              <a:t>più alta </a:t>
            </a:r>
            <a:r>
              <a:rPr lang="it-IT">
                <a:effectLst/>
                <a:latin typeface="-apple-system"/>
              </a:rPr>
              <a:t>dovuta rampa </a:t>
            </a:r>
            <a:r>
              <a:rPr lang="it-IT" dirty="0">
                <a:effectLst/>
                <a:latin typeface="-apple-system"/>
              </a:rPr>
              <a:t>ripida, misurato </a:t>
            </a:r>
            <a:r>
              <a:rPr lang="it-IT">
                <a:effectLst/>
                <a:latin typeface="-apple-system"/>
              </a:rPr>
              <a:t>un picco. </a:t>
            </a:r>
            <a:r>
              <a:rPr lang="it-IT" dirty="0">
                <a:effectLst/>
                <a:latin typeface="-apple-system"/>
              </a:rPr>
              <a:t>Da qui in poi si misurerà un'accelerazione decrescente.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inizio caduta: raggiunto il punto più alto </a:t>
            </a:r>
            <a:r>
              <a:rPr lang="it-IT">
                <a:effectLst/>
                <a:latin typeface="-apple-system"/>
              </a:rPr>
              <a:t>della traiettoria l'accelerazione </a:t>
            </a:r>
            <a:r>
              <a:rPr lang="it-IT" dirty="0">
                <a:effectLst/>
                <a:latin typeface="-apple-system"/>
              </a:rPr>
              <a:t>misurata da qui in poi sarà circa 0.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atterraggio</a:t>
            </a:r>
            <a:r>
              <a:rPr lang="it-IT">
                <a:effectLst/>
                <a:latin typeface="-apple-system"/>
              </a:rPr>
              <a:t>: misurato un picco in atterraggio.</a:t>
            </a:r>
            <a:endParaRPr lang="it-IT" dirty="0">
              <a:effectLst/>
              <a:latin typeface="-apple-syste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9D4681-E24C-4AC9-9234-86ABDF507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1" b="12804"/>
          <a:stretch/>
        </p:blipFill>
        <p:spPr>
          <a:xfrm>
            <a:off x="4447051" y="501497"/>
            <a:ext cx="7189268" cy="59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228E2B-B6A8-0620-C14E-21AE1388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Gerarchia delle classi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CE40EAF-6D51-44E4-828B-DE1BF4C4AC53}"/>
              </a:ext>
            </a:extLst>
          </p:cNvPr>
          <p:cNvGrpSpPr/>
          <p:nvPr/>
        </p:nvGrpSpPr>
        <p:grpSpPr>
          <a:xfrm>
            <a:off x="2746805" y="924580"/>
            <a:ext cx="9356794" cy="1470189"/>
            <a:chOff x="2746805" y="752044"/>
            <a:chExt cx="9356794" cy="1470189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BF2DE47-E103-4BFC-8CF3-DFBB5ADA2EDD}"/>
                </a:ext>
              </a:extLst>
            </p:cNvPr>
            <p:cNvGrpSpPr/>
            <p:nvPr/>
          </p:nvGrpSpPr>
          <p:grpSpPr>
            <a:xfrm>
              <a:off x="2746805" y="752044"/>
              <a:ext cx="9356794" cy="1470189"/>
              <a:chOff x="2823005" y="752044"/>
              <a:chExt cx="9356794" cy="1470189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73E7F47A-2C86-491D-ADDD-848113D9E2F4}"/>
                  </a:ext>
                </a:extLst>
              </p:cNvPr>
              <p:cNvGrpSpPr/>
              <p:nvPr/>
            </p:nvGrpSpPr>
            <p:grpSpPr>
              <a:xfrm>
                <a:off x="2823005" y="752044"/>
                <a:ext cx="9356794" cy="1470189"/>
                <a:chOff x="2823005" y="752044"/>
                <a:chExt cx="9356794" cy="1470189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EE7781FC-E67B-4E38-A487-B0CF9CAA4D69}"/>
                    </a:ext>
                  </a:extLst>
                </p:cNvPr>
                <p:cNvSpPr/>
                <p:nvPr/>
              </p:nvSpPr>
              <p:spPr>
                <a:xfrm>
                  <a:off x="2823005" y="1122879"/>
                  <a:ext cx="9356794" cy="1099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856C1CA7-957C-4B38-A648-955FCBB27529}"/>
                    </a:ext>
                  </a:extLst>
                </p:cNvPr>
                <p:cNvSpPr/>
                <p:nvPr/>
              </p:nvSpPr>
              <p:spPr>
                <a:xfrm>
                  <a:off x="6535242" y="752044"/>
                  <a:ext cx="1900693" cy="84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AD78E222-B403-4DE1-8F45-86C13DDA93B4}"/>
                  </a:ext>
                </a:extLst>
              </p:cNvPr>
              <p:cNvSpPr/>
              <p:nvPr/>
            </p:nvSpPr>
            <p:spPr>
              <a:xfrm>
                <a:off x="6495945" y="1134650"/>
                <a:ext cx="1978023" cy="61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8D2DF83-0DB8-4CCE-B7FB-0F1F8C1C4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880" y="835716"/>
              <a:ext cx="9144000" cy="1295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820430C7-1C19-4896-A935-CB3464EEF5BF}"/>
              </a:ext>
            </a:extLst>
          </p:cNvPr>
          <p:cNvGrpSpPr/>
          <p:nvPr/>
        </p:nvGrpSpPr>
        <p:grpSpPr>
          <a:xfrm>
            <a:off x="230921" y="2531120"/>
            <a:ext cx="6949440" cy="1460529"/>
            <a:chOff x="162560" y="2720311"/>
            <a:chExt cx="6949440" cy="1460529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15EC753-9B05-4AEE-A8B1-97EB3550B724}"/>
                </a:ext>
              </a:extLst>
            </p:cNvPr>
            <p:cNvGrpSpPr/>
            <p:nvPr/>
          </p:nvGrpSpPr>
          <p:grpSpPr>
            <a:xfrm>
              <a:off x="162560" y="2720311"/>
              <a:ext cx="6949440" cy="1460529"/>
              <a:chOff x="3600" y="2720311"/>
              <a:chExt cx="7254967" cy="1460529"/>
            </a:xfrm>
          </p:grpSpPr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BB37B0B4-3718-4A10-A823-EB8DC3F572F6}"/>
                  </a:ext>
                </a:extLst>
              </p:cNvPr>
              <p:cNvSpPr/>
              <p:nvPr/>
            </p:nvSpPr>
            <p:spPr>
              <a:xfrm>
                <a:off x="3600" y="2720311"/>
                <a:ext cx="7254967" cy="546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6140E102-20C9-43C8-92DE-DCFC6DE11DDB}"/>
                  </a:ext>
                </a:extLst>
              </p:cNvPr>
              <p:cNvSpPr/>
              <p:nvPr/>
            </p:nvSpPr>
            <p:spPr>
              <a:xfrm>
                <a:off x="2146149" y="3657600"/>
                <a:ext cx="2953960" cy="523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AB26309A-AFBC-4139-9BEB-7E3EA6B7C0C0}"/>
                  </a:ext>
                </a:extLst>
              </p:cNvPr>
              <p:cNvSpPr/>
              <p:nvPr/>
            </p:nvSpPr>
            <p:spPr>
              <a:xfrm>
                <a:off x="2848841" y="3175973"/>
                <a:ext cx="1547898" cy="589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C09570E4-218F-4CC8-8BAC-AD20CCCFAE16}"/>
                  </a:ext>
                </a:extLst>
              </p:cNvPr>
              <p:cNvSpPr/>
              <p:nvPr/>
            </p:nvSpPr>
            <p:spPr>
              <a:xfrm>
                <a:off x="2705625" y="3665559"/>
                <a:ext cx="1891140" cy="396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ECEFB588-861C-4C27-B9FF-D439B64440EF}"/>
                  </a:ext>
                </a:extLst>
              </p:cNvPr>
              <p:cNvSpPr/>
              <p:nvPr/>
            </p:nvSpPr>
            <p:spPr>
              <a:xfrm>
                <a:off x="2633235" y="2824697"/>
                <a:ext cx="1891140" cy="435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7F158F8-7FFB-45FE-AE39-CFA4BF08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" y="2814276"/>
              <a:ext cx="6858000" cy="1295400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5F2B632D-C6B9-4FF6-A64C-DAA78EE53AC6}"/>
              </a:ext>
            </a:extLst>
          </p:cNvPr>
          <p:cNvGrpSpPr/>
          <p:nvPr/>
        </p:nvGrpSpPr>
        <p:grpSpPr>
          <a:xfrm>
            <a:off x="6319574" y="2959857"/>
            <a:ext cx="5559552" cy="1466835"/>
            <a:chOff x="5803392" y="3245085"/>
            <a:chExt cx="5559552" cy="1466835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27EC9BFB-749D-48BB-8D03-3D03839D26FD}"/>
                </a:ext>
              </a:extLst>
            </p:cNvPr>
            <p:cNvGrpSpPr/>
            <p:nvPr/>
          </p:nvGrpSpPr>
          <p:grpSpPr>
            <a:xfrm>
              <a:off x="5803392" y="3245085"/>
              <a:ext cx="5559552" cy="1466835"/>
              <a:chOff x="5803392" y="3245085"/>
              <a:chExt cx="5559552" cy="1466835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859CDCD-09EB-4C4A-B233-A88B771B962E}"/>
                  </a:ext>
                </a:extLst>
              </p:cNvPr>
              <p:cNvSpPr/>
              <p:nvPr/>
            </p:nvSpPr>
            <p:spPr>
              <a:xfrm>
                <a:off x="5803392" y="3665559"/>
                <a:ext cx="5559552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F86426ED-04B1-4460-8C1A-C44986D2EE30}"/>
                  </a:ext>
                </a:extLst>
              </p:cNvPr>
              <p:cNvSpPr/>
              <p:nvPr/>
            </p:nvSpPr>
            <p:spPr>
              <a:xfrm>
                <a:off x="6504432" y="4061696"/>
                <a:ext cx="2773696" cy="650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67B698D1-C375-4E83-9F17-A877DF73EA3E}"/>
                  </a:ext>
                </a:extLst>
              </p:cNvPr>
              <p:cNvSpPr/>
              <p:nvPr/>
            </p:nvSpPr>
            <p:spPr>
              <a:xfrm>
                <a:off x="7900416" y="3245085"/>
                <a:ext cx="1377696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5BFD579-9038-4BC4-A45E-859D7B0F9E9A}"/>
                  </a:ext>
                </a:extLst>
              </p:cNvPr>
              <p:cNvSpPr/>
              <p:nvPr/>
            </p:nvSpPr>
            <p:spPr>
              <a:xfrm>
                <a:off x="7831335" y="3672031"/>
                <a:ext cx="1609869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E9D60FF-5A4B-41A5-AF9F-894ACB337CE1}"/>
                  </a:ext>
                </a:extLst>
              </p:cNvPr>
              <p:cNvSpPr/>
              <p:nvPr/>
            </p:nvSpPr>
            <p:spPr>
              <a:xfrm>
                <a:off x="6203430" y="3963337"/>
                <a:ext cx="3393972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C18D7E1A-86D5-4A9E-9486-E498265D7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93" y="3326824"/>
              <a:ext cx="5467350" cy="1295400"/>
            </a:xfrm>
            <a:prstGeom prst="rect">
              <a:avLst/>
            </a:prstGeom>
          </p:spPr>
        </p:pic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3C65E9BD-85AB-4DD6-A0B4-8C3A4E0D2B45}"/>
              </a:ext>
            </a:extLst>
          </p:cNvPr>
          <p:cNvGrpSpPr/>
          <p:nvPr/>
        </p:nvGrpSpPr>
        <p:grpSpPr>
          <a:xfrm>
            <a:off x="9297394" y="4178390"/>
            <a:ext cx="2758440" cy="1374044"/>
            <a:chOff x="325120" y="4528222"/>
            <a:chExt cx="2758440" cy="1374044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2B7C3D29-BE06-45E6-8C2C-7C85C1671FBF}"/>
                </a:ext>
              </a:extLst>
            </p:cNvPr>
            <p:cNvGrpSpPr/>
            <p:nvPr/>
          </p:nvGrpSpPr>
          <p:grpSpPr>
            <a:xfrm>
              <a:off x="325120" y="4528222"/>
              <a:ext cx="2758440" cy="1374044"/>
              <a:chOff x="325120" y="4528222"/>
              <a:chExt cx="2758440" cy="1374044"/>
            </a:xfrm>
          </p:grpSpPr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A2C9B472-8AF8-48E6-9E35-BB84282E2BE1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10B52EC2-5928-461B-A0E4-988695C29862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E0C1BB35-47A4-4C74-9C5B-E2485594397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4E6DB3E3-F994-4122-A994-927993EBE0F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9AD0817D-D2F2-4F85-ADB8-989E41AA59E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91AB740-5528-40A1-A10A-46ADC09A9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75" y="4571350"/>
              <a:ext cx="2686050" cy="1295400"/>
            </a:xfrm>
            <a:prstGeom prst="rect">
              <a:avLst/>
            </a:prstGeom>
          </p:spPr>
        </p:pic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32039DF2-EAC8-4138-B153-067BD44879FC}"/>
              </a:ext>
            </a:extLst>
          </p:cNvPr>
          <p:cNvGrpSpPr/>
          <p:nvPr/>
        </p:nvGrpSpPr>
        <p:grpSpPr>
          <a:xfrm>
            <a:off x="4505964" y="4344955"/>
            <a:ext cx="2758440" cy="1374044"/>
            <a:chOff x="3596640" y="5230058"/>
            <a:chExt cx="2758440" cy="1374044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0984AE39-B303-48D5-AA9A-5B041C6DF9DF}"/>
                </a:ext>
              </a:extLst>
            </p:cNvPr>
            <p:cNvGrpSpPr/>
            <p:nvPr/>
          </p:nvGrpSpPr>
          <p:grpSpPr>
            <a:xfrm>
              <a:off x="3596640" y="5230058"/>
              <a:ext cx="2758440" cy="1374044"/>
              <a:chOff x="325120" y="4528222"/>
              <a:chExt cx="2758440" cy="1374044"/>
            </a:xfrm>
          </p:grpSpPr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E82282EE-E65F-4DD6-841E-9ADF08F99E08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501E4175-57FD-4325-9D8D-558ABA772A8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D3B1569E-0E3E-4BA3-A202-ABF4129F7EF5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293BC622-ABC1-471C-9D02-E70C968E5116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A4C2852C-989A-4358-B78A-AB9052B67DAA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37C92A19-51C6-4804-998B-7BA0F94E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48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515D0223-F6CC-41C2-AA3C-EFEA4BC19B66}"/>
              </a:ext>
            </a:extLst>
          </p:cNvPr>
          <p:cNvGrpSpPr/>
          <p:nvPr/>
        </p:nvGrpSpPr>
        <p:grpSpPr>
          <a:xfrm>
            <a:off x="6878362" y="5118265"/>
            <a:ext cx="2758440" cy="1374044"/>
            <a:chOff x="9387840" y="5222438"/>
            <a:chExt cx="2758440" cy="1374044"/>
          </a:xfrm>
        </p:grpSpPr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2033A64D-73CE-4B86-8309-36C6776473E0}"/>
                </a:ext>
              </a:extLst>
            </p:cNvPr>
            <p:cNvGrpSpPr/>
            <p:nvPr/>
          </p:nvGrpSpPr>
          <p:grpSpPr>
            <a:xfrm>
              <a:off x="9387840" y="5222438"/>
              <a:ext cx="2758440" cy="1374044"/>
              <a:chOff x="325120" y="4528222"/>
              <a:chExt cx="2758440" cy="1374044"/>
            </a:xfrm>
          </p:grpSpPr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914D4D24-1F5D-400B-A6FE-C350B1F93577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C31980D5-13B1-4BAE-8395-042E3407435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3C70F947-897B-48BD-B6C7-839BE834A4F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3334C1BE-C931-4778-ACBB-3ABF3241097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35E4A618-5559-4195-BD2F-C224CFA2BCF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07A44C1B-7E7D-4850-A604-DFD19E0BE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474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E6174AA2-8DED-4FBF-BA80-E9808B626EB0}"/>
              </a:ext>
            </a:extLst>
          </p:cNvPr>
          <p:cNvGrpSpPr/>
          <p:nvPr/>
        </p:nvGrpSpPr>
        <p:grpSpPr>
          <a:xfrm>
            <a:off x="474349" y="4105854"/>
            <a:ext cx="4242224" cy="1407573"/>
            <a:chOff x="6021916" y="4714690"/>
            <a:chExt cx="4242224" cy="1407573"/>
          </a:xfrm>
        </p:grpSpPr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4E0A307F-E017-438D-8BAB-8445C41B99F6}"/>
                </a:ext>
              </a:extLst>
            </p:cNvPr>
            <p:cNvGrpSpPr/>
            <p:nvPr/>
          </p:nvGrpSpPr>
          <p:grpSpPr>
            <a:xfrm>
              <a:off x="6021916" y="4714690"/>
              <a:ext cx="4242224" cy="1407573"/>
              <a:chOff x="6021916" y="4714690"/>
              <a:chExt cx="4242224" cy="1407573"/>
            </a:xfrm>
          </p:grpSpPr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D0F438BC-3F11-4D4C-A2CF-6526151C7788}"/>
                  </a:ext>
                </a:extLst>
              </p:cNvPr>
              <p:cNvSpPr/>
              <p:nvPr/>
            </p:nvSpPr>
            <p:spPr>
              <a:xfrm>
                <a:off x="6021916" y="5220354"/>
                <a:ext cx="4242224" cy="391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54758CE4-31D2-4855-AA00-8270AC33C548}"/>
                  </a:ext>
                </a:extLst>
              </p:cNvPr>
              <p:cNvSpPr/>
              <p:nvPr/>
            </p:nvSpPr>
            <p:spPr>
              <a:xfrm>
                <a:off x="6737554" y="5734240"/>
                <a:ext cx="2783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BD0FBDF6-BA1E-4319-A8EB-8054FDD5575D}"/>
                  </a:ext>
                </a:extLst>
              </p:cNvPr>
              <p:cNvSpPr/>
              <p:nvPr/>
            </p:nvSpPr>
            <p:spPr>
              <a:xfrm>
                <a:off x="7390554" y="5522411"/>
                <a:ext cx="1477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C69EA702-1E5C-496F-8F17-B7617631394B}"/>
                  </a:ext>
                </a:extLst>
              </p:cNvPr>
              <p:cNvSpPr/>
              <p:nvPr/>
            </p:nvSpPr>
            <p:spPr>
              <a:xfrm>
                <a:off x="6685704" y="5106028"/>
                <a:ext cx="2901402" cy="453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E23C82E6-16C5-4F09-AFF5-654EC46793C6}"/>
                  </a:ext>
                </a:extLst>
              </p:cNvPr>
              <p:cNvSpPr/>
              <p:nvPr/>
            </p:nvSpPr>
            <p:spPr>
              <a:xfrm>
                <a:off x="6834294" y="5262238"/>
                <a:ext cx="3147906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DFE74E7D-AA9E-4DBC-8C87-F680576AD240}"/>
                  </a:ext>
                </a:extLst>
              </p:cNvPr>
              <p:cNvSpPr/>
              <p:nvPr/>
            </p:nvSpPr>
            <p:spPr>
              <a:xfrm>
                <a:off x="6476153" y="5226382"/>
                <a:ext cx="3176481" cy="36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A68F76AC-02F1-46C4-9460-9AC872735925}"/>
                  </a:ext>
                </a:extLst>
              </p:cNvPr>
              <p:cNvSpPr/>
              <p:nvPr/>
            </p:nvSpPr>
            <p:spPr>
              <a:xfrm>
                <a:off x="7428653" y="4714690"/>
                <a:ext cx="1400678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0570C666-52FA-42D6-9A85-5794369B0174}"/>
                  </a:ext>
                </a:extLst>
              </p:cNvPr>
              <p:cNvSpPr/>
              <p:nvPr/>
            </p:nvSpPr>
            <p:spPr>
              <a:xfrm>
                <a:off x="7366635" y="511364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EE21701-82DC-43F2-95DA-FF1501335CD9}"/>
                  </a:ext>
                </a:extLst>
              </p:cNvPr>
              <p:cNvSpPr/>
              <p:nvPr/>
            </p:nvSpPr>
            <p:spPr>
              <a:xfrm>
                <a:off x="7112000" y="574230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AF609B37-40FD-4486-8CFC-C8A317E9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4757015"/>
              <a:ext cx="40767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2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CFBF5E-27B7-B711-834E-D462F60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La velocità media si appoggia alla classe </a:t>
                </a:r>
                <a:r>
                  <a:rPr lang="it-IT" dirty="0" err="1"/>
                  <a:t>Speedometer</a:t>
                </a:r>
                <a:r>
                  <a:rPr lang="it-IT" dirty="0"/>
                  <a:t> che implementa l’interfaccia </a:t>
                </a:r>
                <a:r>
                  <a:rPr lang="it-IT" dirty="0" err="1"/>
                  <a:t>locationListener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Tramite l’</a:t>
                </a:r>
                <a:r>
                  <a:rPr lang="it-IT" dirty="0" err="1"/>
                  <a:t>override</a:t>
                </a:r>
                <a:r>
                  <a:rPr lang="it-IT" dirty="0"/>
                  <a:t> del metodo </a:t>
                </a:r>
                <a:r>
                  <a:rPr lang="it-IT" dirty="0" err="1"/>
                  <a:t>onLocationChanged</a:t>
                </a:r>
                <a:r>
                  <a:rPr lang="it-IT" dirty="0"/>
                  <a:t> otteniamo un oggetto location ogni volta che la posizione cambia; risaliamo quindi alla velocità del dispositivo attraverso </a:t>
                </a:r>
                <a:r>
                  <a:rPr lang="it-IT" dirty="0" err="1"/>
                  <a:t>getSpeed</a:t>
                </a:r>
                <a:r>
                  <a:rPr lang="it-IT" dirty="0"/>
                  <a:t>().</a:t>
                </a:r>
              </a:p>
              <a:p>
                <a:r>
                  <a:rPr lang="it-IT" dirty="0"/>
                  <a:t>Calcoliamo la velocità media in maniera dinamica attraverso la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494" r="-1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F391EE-023B-234E-7AB8-2A01FC1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0082-EC2C-0963-4E1C-60BC786A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salvare i dati relativi alle sessioni ci appoggiamo ad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Creiamo </a:t>
            </a:r>
            <a:r>
              <a:rPr lang="it-IT"/>
              <a:t>5 tabelle: velocità</a:t>
            </a:r>
            <a:r>
              <a:rPr lang="it-IT" dirty="0"/>
              <a:t>, accelerazione, piega, sessioni e per l’accelerazione necessaria per il calcolo del salto.</a:t>
            </a:r>
          </a:p>
          <a:p>
            <a:r>
              <a:rPr lang="it-IT" dirty="0"/>
              <a:t>Per poter comunicare con il database abbiamo dovuto appoggiarci alle classi </a:t>
            </a:r>
            <a:r>
              <a:rPr lang="it-IT" dirty="0" err="1"/>
              <a:t>ContentProvider</a:t>
            </a:r>
            <a:r>
              <a:rPr lang="it-IT" dirty="0"/>
              <a:t> e </a:t>
            </a:r>
            <a:r>
              <a:rPr lang="it-IT" dirty="0" err="1"/>
              <a:t>ContentResolver</a:t>
            </a:r>
            <a:r>
              <a:rPr lang="it-IT" dirty="0"/>
              <a:t>.</a:t>
            </a:r>
          </a:p>
          <a:p>
            <a:r>
              <a:rPr lang="it-IT" dirty="0"/>
              <a:t>A livello pratico gli unici metodi implementati sono QUERY e INSERT.</a:t>
            </a:r>
          </a:p>
        </p:txBody>
      </p:sp>
    </p:spTree>
    <p:extLst>
      <p:ext uri="{BB962C8B-B14F-4D97-AF65-F5344CB8AC3E}">
        <p14:creationId xmlns:p14="http://schemas.microsoft.com/office/powerpoint/2010/main" val="94807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F4161C-A865-7BC0-ECCF-EF5DD646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Attività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D564A-91BD-7A19-089E-8C1551C7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rappresentare graficamente i risultati ottenuti abbiamo importato la libreria esterna: </a:t>
            </a:r>
            <a:r>
              <a:rPr lang="it-IT" dirty="0" err="1">
                <a:hlinkClick r:id="rId2"/>
              </a:rPr>
              <a:t>MPAndroidChart</a:t>
            </a:r>
            <a:r>
              <a:rPr lang="it-IT" dirty="0"/>
              <a:t>.</a:t>
            </a:r>
          </a:p>
          <a:p>
            <a:r>
              <a:rPr lang="it-IT" dirty="0"/>
              <a:t>I dati vengono sotto-campionati in maniera dinamica per render i grafici più fluidi: viene calcolato un passo di campionamento in funzione del numero di campioni; vengono inoltre salvati i massimi e minimi locali per mantenere una coerenza con 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1715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79CA20-8AFE-1688-5087-D78736A7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C82FED-994F-8A29-4BCC-A6C3489A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7629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0F280-8F31-0FA6-46E5-74C42748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Going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forward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AADDE-8B2C-B098-9233-8201F153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potrebbe essere oggetto di ulteriori miglioramenti. Alcune idee implementabili:</a:t>
            </a:r>
          </a:p>
          <a:p>
            <a:r>
              <a:rPr lang="it-IT" dirty="0"/>
              <a:t>Visualizzazione del tragitto tramite appoggio a Google Maps.</a:t>
            </a:r>
          </a:p>
          <a:p>
            <a:r>
              <a:rPr lang="it-IT" dirty="0"/>
              <a:t>Ottimizzazione del funzionamento e della memoria.</a:t>
            </a:r>
          </a:p>
          <a:p>
            <a:r>
              <a:rPr lang="it-IT" dirty="0"/>
              <a:t>Condivisione delle proprie statistiche con altri utenti.</a:t>
            </a:r>
          </a:p>
          <a:p>
            <a:r>
              <a:rPr lang="it-IT" dirty="0"/>
              <a:t>Visualizzazione delle statistiche relative a più sessioni.</a:t>
            </a:r>
          </a:p>
        </p:txBody>
      </p:sp>
    </p:spTree>
    <p:extLst>
      <p:ext uri="{BB962C8B-B14F-4D97-AF65-F5344CB8AC3E}">
        <p14:creationId xmlns:p14="http://schemas.microsoft.com/office/powerpoint/2010/main" val="12661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/>
              <a:t>L’applicazione è stata pensata per </a:t>
            </a:r>
            <a:r>
              <a:rPr lang="it-IT"/>
              <a:t>l’attività</a:t>
            </a:r>
            <a:r>
              <a:rPr lang="en-GB"/>
              <a:t> motociclistica (sia su strada che fuoristrada) e per controllare le proprie statistiche su percorsi medio-brevi.</a:t>
            </a:r>
          </a:p>
          <a:p>
            <a:r>
              <a:rPr lang="en-GB"/>
              <a:t>Il miglior funzionamento è ottenibile posizionando lo smartphone su un supporto solidale con la moto.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l’accelerazione, la velocità e il tempo relativo all’ultimo salto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0763" y="422485"/>
            <a:ext cx="3031889" cy="6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91970"/>
            <a:ext cx="4361555" cy="4009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456" y="913514"/>
            <a:ext cx="2571308" cy="52854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492" y="913514"/>
            <a:ext cx="2571308" cy="5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</a:t>
            </a:r>
            <a:r>
              <a:rPr lang="it-IT"/>
              <a:t>calcolo dell’angolo, </a:t>
            </a:r>
            <a:r>
              <a:rPr lang="it-IT" dirty="0"/>
              <a:t>combinando i dati attraverso un </a:t>
            </a:r>
            <a:r>
              <a:rPr lang="it-IT"/>
              <a:t>filtro complementare</a:t>
            </a:r>
            <a:endParaRPr lang="it-IT" dirty="0"/>
          </a:p>
          <a:p>
            <a:r>
              <a:rPr lang="it-IT" dirty="0"/>
              <a:t>La velocità è calcolata </a:t>
            </a:r>
            <a:r>
              <a:rPr lang="it-IT"/>
              <a:t>utilizzando un servizio GPS</a:t>
            </a:r>
          </a:p>
          <a:p>
            <a:r>
              <a:rPr lang="it-IT"/>
              <a:t>L’accelerazione sfrutta il sensore di accelerazione lineare</a:t>
            </a:r>
            <a:endParaRPr lang="it-IT" dirty="0"/>
          </a:p>
          <a:p>
            <a:r>
              <a:rPr lang="it-IT"/>
              <a:t>Il tempo di salto viene calcolato a partire dai dati accelerometrici</a:t>
            </a:r>
          </a:p>
          <a:p>
            <a:r>
              <a:rPr lang="it-IT"/>
              <a:t>Infine i </a:t>
            </a:r>
            <a:r>
              <a:rPr lang="it-IT" dirty="0"/>
              <a:t>dati vengono salvati in un </a:t>
            </a:r>
            <a:r>
              <a:rPr lang="it-IT"/>
              <a:t>database SQLite.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</a:t>
                </a:r>
                <a:r>
                  <a:rPr lang="it-IT"/>
                  <a:t>maniera non trascurabile.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11" b="-1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blipFill>
                <a:blip r:embed="rId3"/>
                <a:stretch>
                  <a:fillRect l="-1490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</a:t>
            </a:r>
            <a:r>
              <a:rPr lang="it-IT"/>
              <a:t>altre accelerazioni.</a:t>
            </a:r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</a:t>
                </a:r>
                <a:r>
                  <a:rPr lang="it-IT"/>
                  <a:t>sensori. L’utilizzo </a:t>
                </a:r>
                <a:r>
                  <a:rPr lang="it-IT" dirty="0"/>
                  <a:t>dei due sensori permette infatti di ottenere una misurazione accurata </a:t>
                </a:r>
                <a:r>
                  <a:rPr lang="it-IT"/>
                  <a:t>dell’angolo, questi compensano l’uno l’errore introdotto dall’altro.</a:t>
                </a:r>
                <a:endParaRPr lang="it-IT" dirty="0"/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/>
                  <a:t>Il nuovo angolo viene misurato ogni </a:t>
                </a:r>
                <a:r>
                  <a:rPr lang="it-IT" dirty="0"/>
                  <a:t>volta che uno dei due sensori aggiorna </a:t>
                </a:r>
                <a:r>
                  <a:rPr lang="it-IT"/>
                  <a:t>il valore.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988" b="-1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9D96D-A0CD-70DA-8A03-96F7D8E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5579"/>
            <a:ext cx="5178491" cy="3888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/>
              <a:t>All’inizio dell’attività avviene una calibrazione dove si ricava </a:t>
            </a:r>
            <a:r>
              <a:rPr lang="it-IT" dirty="0"/>
              <a:t>un sistema di riferimento solidale con </a:t>
            </a:r>
            <a:r>
              <a:rPr lang="it-IT"/>
              <a:t>la moto</a:t>
            </a:r>
            <a:endParaRPr lang="it-IT" dirty="0"/>
          </a:p>
          <a:p>
            <a:r>
              <a:rPr lang="it-IT" dirty="0"/>
              <a:t>Tutti i valori successivi ottenuti dai </a:t>
            </a:r>
            <a:r>
              <a:rPr lang="it-IT"/>
              <a:t>sensori verranno </a:t>
            </a:r>
            <a:r>
              <a:rPr lang="it-IT" dirty="0"/>
              <a:t>convertiti nel nuovo sistema </a:t>
            </a:r>
            <a:r>
              <a:rPr lang="it-IT"/>
              <a:t>di riferimento.</a:t>
            </a: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936C9B-B84B-2BAA-E1AB-3A30B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81" y="2227152"/>
            <a:ext cx="4939995" cy="34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0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772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  <vt:lpstr>Cambiamento di coordinate</vt:lpstr>
      <vt:lpstr>Cambiamento di coordinate</vt:lpstr>
      <vt:lpstr>Il salto</vt:lpstr>
      <vt:lpstr>Gerarchia delle classi</vt:lpstr>
      <vt:lpstr>Velocità</vt:lpstr>
      <vt:lpstr>Database</vt:lpstr>
      <vt:lpstr>Attività grafica </vt:lpstr>
      <vt:lpstr>DEMO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Andrea Moretto</cp:lastModifiedBy>
  <cp:revision>28</cp:revision>
  <dcterms:created xsi:type="dcterms:W3CDTF">2022-06-13T10:27:14Z</dcterms:created>
  <dcterms:modified xsi:type="dcterms:W3CDTF">2022-06-23T06:52:06Z</dcterms:modified>
</cp:coreProperties>
</file>