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4" r:id="rId8"/>
    <p:sldId id="262" r:id="rId9"/>
    <p:sldId id="269" r:id="rId10"/>
    <p:sldId id="265" r:id="rId11"/>
    <p:sldId id="266" r:id="rId12"/>
    <p:sldId id="270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258D6-8A9F-BFE9-56E1-033C8C4B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177D88-432C-7571-B9A8-468C7061B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5527CA-0612-4A20-DF43-753D0D6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B1F18-FED5-A3E1-3965-7D3F6DB1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37472-504F-4D74-0C78-71C59694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8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FCE93-FBE1-0BFE-00F4-BE8EFDED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7B9BBA-CF28-4DE0-29A2-3ECC95A3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FE808F-7F32-7CE7-240E-76261B46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375253-F5D6-0D12-1415-9CF6F05E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CA8C1F-E802-3BE1-F3AD-B2FAC6C9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6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5C8BDA-C9F2-B65E-CF17-4D170D1C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A382B4-F6AD-E439-CA7B-F5CFE200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B7AFAB-0C78-6091-6B22-12B1FD5A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98CA16-914D-B084-C12A-19E3090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CC722-1549-0FA6-F3DD-D4276408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2A881-D1DD-E29C-6617-7E4687F0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49DDD6-F3C7-7B69-D7C9-7BB78E0C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77064-5A25-D461-DE70-685F0A7D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152AC-7A5A-D7EA-CFD3-BAB30DA7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D911F4-FFA6-9F7E-4FB5-5BC29B77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28C2C5-8E63-6B43-FD7E-4A8EEBC6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E0E74-4CEC-14DD-A54E-82F95C50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2845B6-EA2A-0F67-434B-5EC42D9C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90260-04BC-6826-45E9-9B69EBF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0DC123-315D-42E2-F712-A8813D50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E4363-9A99-F472-6ED7-A0BD225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805500-8B7F-7900-0F61-6FC4FEDB0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4D1EB0-6BFC-EF9C-1740-3ED39BA0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CE807-2AE6-0E5B-8B37-D48C9544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3A8C22-9A91-DD3E-5710-160B88BC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A48154-2099-F7B8-6D5D-39B09624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7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7A6E5-7768-8DD1-926E-E567DB17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23FCDB-7DB3-F688-4FA9-F813BEF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C129EB-732D-A848-A01B-1D2A03546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DB74DA-9E70-EBBE-AC48-C570CD2B4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34167C-CDD0-23D4-80F3-9D13A9FF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B0BBA0-499E-7264-F5B0-6100DF14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5BB841-A2C7-5423-8BCB-22EDCC3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F6953B-5242-D48B-C302-B4C04EF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68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29E7D-1E91-1FBF-66E7-9B58BE4F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48E1D0-78A9-0452-4134-54B67FB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94B43-EBED-CFD5-E4ED-E31F6A4B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778A44-DEB1-3B67-F6BE-ACA1E73D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8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6B3723-CA84-DB6A-A425-C9EAF862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517C89-99FE-EA75-4741-09A84A15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A7D4B2-1AFD-C8A3-4804-A3C0CF4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4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A4-70F8-2AB0-F24C-F880475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98A90-F75E-3822-BE4B-688E7140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6A37BD-1F27-DA80-4F79-D76D3180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92E699-ACB7-0B7C-5482-1373A84D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34FA59-FE71-FD58-25F3-0FC1F750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21D80C-3523-4C38-A409-5583479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78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51BE9-88D9-CDC1-0706-E49D39D9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B57FA9-ADE3-E842-B4D5-39B74A5B4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57FA0-1A6D-F718-6749-D6B47FDE0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9BF07E-D384-F13F-654A-80B9B7C6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24E8AC-F55D-D359-550B-465BB54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C73674-3E31-B61D-244D-CE3934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5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626BF4-829C-8ADC-CDF6-52CD1CD3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BC8CFA-6D4E-445A-7858-3A82265A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4D60EB-F257-2548-134E-1A2A9EA5B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381E-2DFC-4962-8B7B-F0AA1A4B8166}" type="datetimeFigureOut">
              <a:rPr lang="en-GB" smtClean="0"/>
              <a:t>22/06/2022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8D296A-6E47-FA46-80FC-53850755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BCE5-473B-63A6-46BF-92222C99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6F76-F02D-4C53-8C3D-0FCD0BB0986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Jay/MPAndroidChar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E5136A-35F6-8D8B-34C6-92EF74B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BikeActivity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ABF25F-F89D-6AAF-18AA-FE4A9F65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Balestra Alessandro</a:t>
            </a:r>
            <a:endParaRPr lang="en-GB"/>
          </a:p>
          <a:p>
            <a:pPr algn="l"/>
            <a:r>
              <a:rPr lang="en-GB" dirty="0"/>
              <a:t>Canonero Alberto</a:t>
            </a:r>
            <a:endParaRPr lang="en-GB"/>
          </a:p>
          <a:p>
            <a:pPr algn="l"/>
            <a:r>
              <a:rPr lang="en-GB" dirty="0"/>
              <a:t>Moretto Andrea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85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ACC84-C9F5-B814-F5EE-166CD667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Il salto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F82235D-0FD6-83D2-6B8E-9F6077088F28}"/>
              </a:ext>
            </a:extLst>
          </p:cNvPr>
          <p:cNvSpPr txBox="1"/>
          <p:nvPr/>
        </p:nvSpPr>
        <p:spPr>
          <a:xfrm>
            <a:off x="699712" y="2017050"/>
            <a:ext cx="336599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it-IT" dirty="0">
                <a:effectLst/>
                <a:latin typeface="-apple-system"/>
              </a:rPr>
              <a:t>Fase di andamento normale.</a:t>
            </a:r>
            <a:endParaRPr lang="it-IT" dirty="0"/>
          </a:p>
          <a:p>
            <a:pPr marL="342900" indent="-342900" rtl="0">
              <a:buFont typeface="+mj-lt"/>
              <a:buAutoNum type="arabicPeriod"/>
            </a:pPr>
            <a:r>
              <a:rPr lang="it-IT" dirty="0">
                <a:effectLst/>
                <a:latin typeface="-apple-system"/>
              </a:rPr>
              <a:t>Fase </a:t>
            </a:r>
            <a:r>
              <a:rPr lang="it-IT" dirty="0" err="1">
                <a:effectLst/>
                <a:latin typeface="-apple-system"/>
              </a:rPr>
              <a:t>pre</a:t>
            </a:r>
            <a:r>
              <a:rPr lang="it-IT" dirty="0">
                <a:effectLst/>
                <a:latin typeface="-apple-system"/>
              </a:rPr>
              <a:t>-salto: accelerazione più alta dovuta alla rampa ripida, misurato un picco verso il basso. Da qui in poi si misurerà un'accelerazione decrescente.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>
                <a:effectLst/>
                <a:latin typeface="-apple-system"/>
              </a:rPr>
              <a:t>Fase di inizio caduta: raggiunto il punto più alto della gittata l'accelerazione misurata da qui in poi sarà circa 0.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dirty="0">
                <a:effectLst/>
                <a:latin typeface="-apple-system"/>
              </a:rPr>
              <a:t>Fase di atterraggio: picco verso il basso.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7CBAA520-8409-82B0-66E0-8FE51AD46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7" t="12954" r="13593" b="8074"/>
          <a:stretch/>
        </p:blipFill>
        <p:spPr bwMode="auto">
          <a:xfrm>
            <a:off x="4281669" y="550726"/>
            <a:ext cx="7689243" cy="590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2228E2B-B6A8-0620-C14E-21AE1388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Gerarchia delle 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C732F3-5C81-7C85-BE24-576EA102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1820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CFBF5E-27B7-B711-834E-D462F608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Velocità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La velocità media si appoggia alla classe </a:t>
                </a:r>
                <a:r>
                  <a:rPr lang="it-IT" dirty="0" err="1"/>
                  <a:t>Speedometer</a:t>
                </a:r>
                <a:r>
                  <a:rPr lang="it-IT" dirty="0"/>
                  <a:t> che implementa l’interfaccia </a:t>
                </a:r>
                <a:r>
                  <a:rPr lang="it-IT" dirty="0" err="1"/>
                  <a:t>locationListener</a:t>
                </a:r>
                <a:r>
                  <a:rPr lang="it-IT" dirty="0"/>
                  <a:t>. </a:t>
                </a:r>
              </a:p>
              <a:p>
                <a:r>
                  <a:rPr lang="it-IT" dirty="0"/>
                  <a:t>Tramite l’</a:t>
                </a:r>
                <a:r>
                  <a:rPr lang="it-IT" dirty="0" err="1"/>
                  <a:t>override</a:t>
                </a:r>
                <a:r>
                  <a:rPr lang="it-IT" dirty="0"/>
                  <a:t> del metodo </a:t>
                </a:r>
                <a:r>
                  <a:rPr lang="it-IT" dirty="0" err="1"/>
                  <a:t>onLocationChanged</a:t>
                </a:r>
                <a:r>
                  <a:rPr lang="it-IT" dirty="0"/>
                  <a:t> otteniamo un oggetto location ogni volta che la posizione cambia; risaliamo quindi alla velocità del dispositivo attraverso </a:t>
                </a:r>
                <a:r>
                  <a:rPr lang="it-IT" dirty="0" err="1"/>
                  <a:t>getSpeed</a:t>
                </a:r>
                <a:r>
                  <a:rPr lang="it-IT" dirty="0"/>
                  <a:t>().</a:t>
                </a:r>
              </a:p>
              <a:p>
                <a:r>
                  <a:rPr lang="it-IT" dirty="0"/>
                  <a:t>Calcoliamo la velocità media in maniera dinamica attraverso la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𝑠𝑝𝑒𝑒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D1B91C9-72CB-FE28-0721-11F6AFDD4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494" r="-14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2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F391EE-023B-234E-7AB8-2A01FC14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B20082-EC2C-0963-4E1C-60BC786A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salvare i dati relativi alle sessioni ci appoggiamo ad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Creiamo 5 tabelle per velocità, accelerazione, piega, sessioni e per l’accelerazione necessaria per il calcolo del salto.</a:t>
            </a:r>
          </a:p>
          <a:p>
            <a:r>
              <a:rPr lang="it-IT" dirty="0"/>
              <a:t>Per poter comunicare con il database abbiamo dovuto appoggiarci alle classi </a:t>
            </a:r>
            <a:r>
              <a:rPr lang="it-IT" dirty="0" err="1"/>
              <a:t>ContentProvider</a:t>
            </a:r>
            <a:r>
              <a:rPr lang="it-IT" dirty="0"/>
              <a:t> e </a:t>
            </a:r>
            <a:r>
              <a:rPr lang="it-IT" dirty="0" err="1"/>
              <a:t>ContentResolver</a:t>
            </a:r>
            <a:r>
              <a:rPr lang="it-IT" dirty="0"/>
              <a:t>.</a:t>
            </a:r>
          </a:p>
          <a:p>
            <a:r>
              <a:rPr lang="it-IT" dirty="0"/>
              <a:t>A livello pratico gli unici metodi implementati sono QUERY e INSERT.</a:t>
            </a:r>
          </a:p>
        </p:txBody>
      </p:sp>
    </p:spTree>
    <p:extLst>
      <p:ext uri="{BB962C8B-B14F-4D97-AF65-F5344CB8AC3E}">
        <p14:creationId xmlns:p14="http://schemas.microsoft.com/office/powerpoint/2010/main" val="94807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8F4161C-A865-7BC0-ECCF-EF5DD646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Attività grafica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5D564A-91BD-7A19-089E-8C1551C7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Per rappresentare graficamente i risultati ottenuti abbiamo importato la libreria esterna: </a:t>
            </a:r>
            <a:r>
              <a:rPr lang="it-IT" dirty="0" err="1">
                <a:hlinkClick r:id="rId2"/>
              </a:rPr>
              <a:t>MPAndroidChart</a:t>
            </a:r>
            <a:r>
              <a:rPr lang="it-IT" dirty="0"/>
              <a:t>.</a:t>
            </a:r>
          </a:p>
          <a:p>
            <a:r>
              <a:rPr lang="it-IT" dirty="0"/>
              <a:t>I dati vengono sotto-campionati in maniera dinamica per render i grafici più fluidi: viene calcolato un passo di campionamento in funzione del numero di campioni; vengono inoltre salvati i massimi e minimi locali per mantenere una coerenza con 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17155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79CA20-8AFE-1688-5087-D78736A7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C82FED-994F-8A29-4BCC-A6C3489A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7629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040F280-8F31-0FA6-46E5-74C42748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rgbClr val="FFFFFF"/>
                </a:solidFill>
              </a:rPr>
              <a:t>Going</a:t>
            </a:r>
            <a:r>
              <a:rPr lang="it-IT" sz="4000" dirty="0">
                <a:solidFill>
                  <a:srgbClr val="FFFFFF"/>
                </a:solidFill>
              </a:rPr>
              <a:t> </a:t>
            </a:r>
            <a:r>
              <a:rPr lang="it-IT" sz="4000" dirty="0" err="1">
                <a:solidFill>
                  <a:srgbClr val="FFFFFF"/>
                </a:solidFill>
              </a:rPr>
              <a:t>forward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AADDE-8B2C-B098-9233-8201F153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L’applicazione potrebbe essere oggetto di ulteriori miglioramenti. Alcune idee implementabili:</a:t>
            </a:r>
          </a:p>
          <a:p>
            <a:r>
              <a:rPr lang="it-IT" dirty="0"/>
              <a:t>Visualizzazione del tragitto tramite appoggio a Google Maps.</a:t>
            </a:r>
          </a:p>
          <a:p>
            <a:r>
              <a:rPr lang="it-IT" dirty="0"/>
              <a:t>Ottimizzazione del funzionamento e della memoria.</a:t>
            </a:r>
          </a:p>
          <a:p>
            <a:r>
              <a:rPr lang="it-IT" dirty="0"/>
              <a:t>Condivisione delle proprie statistiche con altri utenti.</a:t>
            </a:r>
          </a:p>
          <a:p>
            <a:r>
              <a:rPr lang="it-IT" dirty="0"/>
              <a:t>Visualizzazione delle statistiche relative a più sessioni.</a:t>
            </a:r>
          </a:p>
        </p:txBody>
      </p:sp>
    </p:spTree>
    <p:extLst>
      <p:ext uri="{BB962C8B-B14F-4D97-AF65-F5344CB8AC3E}">
        <p14:creationId xmlns:p14="http://schemas.microsoft.com/office/powerpoint/2010/main" val="12661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0E5947-0615-E931-4AA4-3B16881C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L’idea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AB31BA-05A5-C95E-6340-9DB65BCE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dirty="0" err="1"/>
              <a:t>L’applicazione</a:t>
            </a:r>
            <a:r>
              <a:rPr lang="en-GB" dirty="0"/>
              <a:t> è </a:t>
            </a:r>
            <a:r>
              <a:rPr lang="en-GB" dirty="0" err="1"/>
              <a:t>stata</a:t>
            </a:r>
            <a:r>
              <a:rPr lang="en-GB" dirty="0"/>
              <a:t> </a:t>
            </a:r>
            <a:r>
              <a:rPr lang="en-GB" dirty="0" err="1"/>
              <a:t>pensata</a:t>
            </a:r>
            <a:r>
              <a:rPr lang="en-GB" dirty="0"/>
              <a:t> per </a:t>
            </a:r>
            <a:r>
              <a:rPr lang="it-IT" dirty="0"/>
              <a:t>l’attività</a:t>
            </a:r>
            <a:r>
              <a:rPr lang="en-GB" dirty="0"/>
              <a:t> </a:t>
            </a:r>
            <a:r>
              <a:rPr lang="en-GB" dirty="0" err="1"/>
              <a:t>motociclistica</a:t>
            </a:r>
            <a:r>
              <a:rPr lang="en-GB" dirty="0"/>
              <a:t> (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strada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fuoristrada</a:t>
            </a:r>
            <a:r>
              <a:rPr lang="en-GB" dirty="0"/>
              <a:t>) e per </a:t>
            </a:r>
            <a:r>
              <a:rPr lang="en-GB" dirty="0" err="1"/>
              <a:t>controllare</a:t>
            </a:r>
            <a:r>
              <a:rPr lang="en-GB" dirty="0"/>
              <a:t> le </a:t>
            </a:r>
            <a:r>
              <a:rPr lang="en-GB" dirty="0" err="1"/>
              <a:t>proprie</a:t>
            </a:r>
            <a:r>
              <a:rPr lang="en-GB" dirty="0"/>
              <a:t> </a:t>
            </a:r>
            <a:r>
              <a:rPr lang="en-GB" dirty="0" err="1"/>
              <a:t>statistiche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percorsi</a:t>
            </a:r>
            <a:r>
              <a:rPr lang="en-GB" dirty="0"/>
              <a:t> medio-</a:t>
            </a:r>
            <a:r>
              <a:rPr lang="en-GB" dirty="0" err="1"/>
              <a:t>brevi</a:t>
            </a:r>
            <a:r>
              <a:rPr lang="en-GB" dirty="0"/>
              <a:t>.</a:t>
            </a:r>
          </a:p>
          <a:p>
            <a:r>
              <a:rPr lang="en-GB" dirty="0"/>
              <a:t>Il </a:t>
            </a:r>
            <a:r>
              <a:rPr lang="en-GB" dirty="0" err="1"/>
              <a:t>miglior</a:t>
            </a:r>
            <a:r>
              <a:rPr lang="en-GB" dirty="0"/>
              <a:t> </a:t>
            </a:r>
            <a:r>
              <a:rPr lang="en-GB" dirty="0" err="1"/>
              <a:t>funzionamento</a:t>
            </a:r>
            <a:r>
              <a:rPr lang="en-GB" dirty="0"/>
              <a:t> è </a:t>
            </a:r>
            <a:r>
              <a:rPr lang="en-GB" dirty="0" err="1"/>
              <a:t>ottenibile</a:t>
            </a:r>
            <a:r>
              <a:rPr lang="en-GB" dirty="0"/>
              <a:t> </a:t>
            </a:r>
            <a:r>
              <a:rPr lang="en-GB" dirty="0" err="1"/>
              <a:t>posizionando</a:t>
            </a:r>
            <a:r>
              <a:rPr lang="en-GB" dirty="0"/>
              <a:t> lo smartphone </a:t>
            </a:r>
            <a:r>
              <a:rPr lang="en-GB" dirty="0" err="1"/>
              <a:t>su</a:t>
            </a:r>
            <a:r>
              <a:rPr lang="en-GB" dirty="0"/>
              <a:t> un </a:t>
            </a:r>
            <a:r>
              <a:rPr lang="en-GB" dirty="0" err="1"/>
              <a:t>supporto</a:t>
            </a:r>
            <a:r>
              <a:rPr lang="en-GB" dirty="0"/>
              <a:t> </a:t>
            </a:r>
            <a:r>
              <a:rPr lang="en-GB" dirty="0" err="1"/>
              <a:t>solidale</a:t>
            </a:r>
            <a:r>
              <a:rPr lang="en-GB" dirty="0"/>
              <a:t> con la moto.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84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EF8E0E3-531A-7A39-D74B-19BC9A35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79D41A-8D34-3152-FA76-62378C31C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6743699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it-IT" dirty="0"/>
              <a:t>L’app permette di visualizzare l’angolo di piega della moto, l’accelerazione, la velocità e il tempo relativo all’ultimo salto durante la corsa.</a:t>
            </a:r>
          </a:p>
          <a:p>
            <a:r>
              <a:rPr lang="it-IT" dirty="0"/>
              <a:t>È possibile inoltre mettere in pausa l’applicazione senza perdita di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F1DD47E-757D-42FB-6AA6-D0922BE4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90763" y="422485"/>
            <a:ext cx="3031889" cy="623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6D1606-E75B-D5B0-955B-3C6C5FF6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Funzionalità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DB6B58-F60A-E869-4013-5D92BDDC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587" y="1891970"/>
            <a:ext cx="4361555" cy="4009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Al termine dell’attività è possibile visualizzare statistiche e grafici relativi alla sessione.</a:t>
            </a:r>
          </a:p>
          <a:p>
            <a:r>
              <a:rPr lang="it-IT" dirty="0"/>
              <a:t>È inoltre possibile visualizzare in ogni momento i grafici e le statistiche dell’ultima sessione effettuata.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871B50-9FC2-CD66-8464-6B41283F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3456" y="913514"/>
            <a:ext cx="2571308" cy="52854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3B02C4-0CC3-73A7-0327-3A90DCAA0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1492" y="913514"/>
            <a:ext cx="2571308" cy="52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AB842-887F-BED3-F1A7-CE83D9B3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A8C3-CD18-116D-8BE6-19336357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L’app si appoggia sul sensore accelerometrico e sul giroscopio per il calcolo dell’angolo, combinando i dati attraverso un filtro complementare.</a:t>
            </a:r>
          </a:p>
          <a:p>
            <a:r>
              <a:rPr lang="it-IT" dirty="0"/>
              <a:t>La velocità è calcolata utilizzando la posizione GPS.</a:t>
            </a:r>
          </a:p>
          <a:p>
            <a:r>
              <a:rPr lang="it-IT" dirty="0"/>
              <a:t>I dati vengono salvati in un database </a:t>
            </a:r>
            <a:r>
              <a:rPr lang="it-IT" dirty="0" err="1"/>
              <a:t>SQLite</a:t>
            </a:r>
            <a:r>
              <a:rPr lang="it-IT" dirty="0"/>
              <a:t>.</a:t>
            </a:r>
          </a:p>
          <a:p>
            <a:r>
              <a:rPr lang="it-IT" dirty="0"/>
              <a:t>Il tempo di salto viene calcolato a partire dai dati accelerometrici.</a:t>
            </a:r>
          </a:p>
        </p:txBody>
      </p:sp>
    </p:spTree>
    <p:extLst>
      <p:ext uri="{BB962C8B-B14F-4D97-AF65-F5344CB8AC3E}">
        <p14:creationId xmlns:p14="http://schemas.microsoft.com/office/powerpoint/2010/main" val="2745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6C779-3855-AE93-468A-1631A651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il giroscopio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r>
                  <a:rPr lang="it-IT" dirty="0"/>
                  <a:t>Il giroscopio fornisce i dati dell’accelerazione angolare relativi ai tre assi. Otteniamo l’angolo di piega integrando i valori relativi all’asse di rotazione: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it-IT" dirty="0"/>
              </a:p>
              <a:p>
                <a:r>
                  <a:rPr lang="it-IT" dirty="0"/>
                  <a:t>A livello pratico questo equivale a sommare il valore del giroscopio moltiplicando ogni valore per la differenza di tempo rispetto al valore precedente: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A causa della natura del giroscopio, tuttavia, il calcolo dell’angolo tende a divergere dalla reale misura, con il passare del tempo, in maniera troppo evidente.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28C793B-95AE-2174-2558-5DD6691A6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1845" y="1891970"/>
                <a:ext cx="10235705" cy="4109585"/>
              </a:xfrm>
              <a:blipFill>
                <a:blip r:embed="rId2"/>
                <a:stretch>
                  <a:fillRect l="-1011" b="-10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/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NOTA: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it-IT" dirty="0"/>
                  <a:t> poiché non è fisso ma varia a seconda dei campioni</a:t>
                </a:r>
              </a:p>
              <a:p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54D0715-8ED1-E508-66CE-907C6C0F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66" y="6101797"/>
                <a:ext cx="3270203" cy="923330"/>
              </a:xfrm>
              <a:prstGeom prst="rect">
                <a:avLst/>
              </a:prstGeom>
              <a:blipFill>
                <a:blip r:embed="rId3"/>
                <a:stretch>
                  <a:fillRect l="-1490" t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5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A158F4-458B-14A2-69AC-32849897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Angolo di piega con l’accelerometro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4111-E208-7720-E902-B511234A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7017392" cy="368335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it-IT" dirty="0"/>
              <a:t>È possibile calcolare l’angolo di piega anche come arcotangente del valore dell’accelerazione sull’asse perpendicolare all’asse di rotazione fratto l’accelerazione sull’asse z.</a:t>
            </a:r>
          </a:p>
          <a:p>
            <a:r>
              <a:rPr lang="it-IT" dirty="0"/>
              <a:t>La misurazione è tuttavia inaffidabile a causa del rumore introdotto dall’accelerometro e dalla presenza di altre accelerazioni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1612E76-2304-2E85-8705-76AB4053B021}"/>
              </a:ext>
            </a:extLst>
          </p:cNvPr>
          <p:cNvCxnSpPr/>
          <p:nvPr/>
        </p:nvCxnSpPr>
        <p:spPr>
          <a:xfrm flipV="1">
            <a:off x="10081258" y="3006095"/>
            <a:ext cx="0" cy="147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A4FD96-16D3-A648-91AD-A04279BB571E}"/>
              </a:ext>
            </a:extLst>
          </p:cNvPr>
          <p:cNvCxnSpPr>
            <a:cxnSpLocks/>
          </p:cNvCxnSpPr>
          <p:nvPr/>
        </p:nvCxnSpPr>
        <p:spPr>
          <a:xfrm>
            <a:off x="10081258" y="4479722"/>
            <a:ext cx="1510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E34FB4A-C51E-E895-F2C6-20748EE8DB6E}"/>
              </a:ext>
            </a:extLst>
          </p:cNvPr>
          <p:cNvSpPr txBox="1"/>
          <p:nvPr/>
        </p:nvSpPr>
        <p:spPr>
          <a:xfrm>
            <a:off x="9823506" y="2821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F3518B-9A5A-F8E8-33D5-BCDE4574DF94}"/>
              </a:ext>
            </a:extLst>
          </p:cNvPr>
          <p:cNvSpPr txBox="1"/>
          <p:nvPr/>
        </p:nvSpPr>
        <p:spPr>
          <a:xfrm>
            <a:off x="11591276" y="4478442"/>
            <a:ext cx="20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6FC4CEA-C691-3B6B-E987-B5D53F3BAB7F}"/>
              </a:ext>
            </a:extLst>
          </p:cNvPr>
          <p:cNvCxnSpPr/>
          <p:nvPr/>
        </p:nvCxnSpPr>
        <p:spPr>
          <a:xfrm>
            <a:off x="10081258" y="4478442"/>
            <a:ext cx="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30AE49-DA80-17EE-B595-351B853BF94A}"/>
              </a:ext>
            </a:extLst>
          </p:cNvPr>
          <p:cNvSpPr txBox="1"/>
          <p:nvPr/>
        </p:nvSpPr>
        <p:spPr>
          <a:xfrm>
            <a:off x="9791551" y="4663108"/>
            <a:ext cx="4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AD3555F-2A8C-48FB-6429-0A59E8729557}"/>
              </a:ext>
            </a:extLst>
          </p:cNvPr>
          <p:cNvCxnSpPr>
            <a:cxnSpLocks/>
          </p:cNvCxnSpPr>
          <p:nvPr/>
        </p:nvCxnSpPr>
        <p:spPr>
          <a:xfrm flipH="1" flipV="1">
            <a:off x="9695625" y="3948985"/>
            <a:ext cx="385633" cy="52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6F6529-79AA-D7C3-CC73-A7340BDA2E88}"/>
              </a:ext>
            </a:extLst>
          </p:cNvPr>
          <p:cNvSpPr txBox="1"/>
          <p:nvPr/>
        </p:nvSpPr>
        <p:spPr>
          <a:xfrm>
            <a:off x="9013972" y="3963009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accZ</a:t>
            </a:r>
            <a:endParaRPr lang="it-IT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D704431-0936-F2FD-0168-008A29F375C9}"/>
              </a:ext>
            </a:extLst>
          </p:cNvPr>
          <p:cNvCxnSpPr>
            <a:cxnSpLocks/>
          </p:cNvCxnSpPr>
          <p:nvPr/>
        </p:nvCxnSpPr>
        <p:spPr>
          <a:xfrm flipV="1">
            <a:off x="10081258" y="4213713"/>
            <a:ext cx="320666" cy="26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47AF11-8311-30B2-EB8A-BEE6BDF8FE35}"/>
              </a:ext>
            </a:extLst>
          </p:cNvPr>
          <p:cNvSpPr txBox="1"/>
          <p:nvPr/>
        </p:nvSpPr>
        <p:spPr>
          <a:xfrm>
            <a:off x="10195594" y="3845662"/>
            <a:ext cx="746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accY</a:t>
            </a:r>
            <a:endParaRPr lang="it-IT" sz="1400" dirty="0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A7592F53-11F1-1504-B9CB-F07D4A960D0F}"/>
              </a:ext>
            </a:extLst>
          </p:cNvPr>
          <p:cNvSpPr/>
          <p:nvPr/>
        </p:nvSpPr>
        <p:spPr>
          <a:xfrm>
            <a:off x="10241590" y="4282281"/>
            <a:ext cx="160331" cy="39232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6CC6918-26BC-E2C2-E1B6-A3F95E1D2786}"/>
              </a:ext>
            </a:extLst>
          </p:cNvPr>
          <p:cNvSpPr txBox="1"/>
          <p:nvPr/>
        </p:nvSpPr>
        <p:spPr>
          <a:xfrm>
            <a:off x="10401921" y="4213713"/>
            <a:ext cx="450029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ᶿ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F822A0-8E91-B721-F83E-102D0283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Il filtro complementare e l’angolo di piega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>
                <a:normAutofit lnSpcReduction="10000"/>
              </a:bodyPr>
              <a:lstStyle/>
              <a:p>
                <a:r>
                  <a:rPr lang="it-IT" dirty="0"/>
                  <a:t>Utilizziamo il filtro complementare per combinare i valori ottenuti dai due sensori. L’utilizzo dei due sensori permette infatti di ottenere una misurazione accurata dell’angolo, eliminando le criticità introdotte dai due sensori.</a:t>
                </a:r>
              </a:p>
              <a:p>
                <a:r>
                  <a:rPr lang="it-IT" dirty="0"/>
                  <a:t>Nella pratica sommiamo i due valori ottenuti attraverso i due metodi di calcolo, prediligendo i valori ottenuti dal giroscopio: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=0.95∗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𝑔𝑦𝑟𝑜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+0.05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𝑎𝑐𝑐𝑒𝑙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Aggiorniamo i valori ogni volta che uno dei due sensori aggiorna il valore.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DFE9166-79A3-9F8B-1B2F-77C6227C0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064" t="-988" r="-1190" b="-19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0A14A1-819F-F54D-8EAE-CED89A39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Cambiamento di coordinate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9D96D-A0CD-70DA-8A03-96F7D8E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5579"/>
            <a:ext cx="5178491" cy="388889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/>
          <a:p>
            <a:r>
              <a:rPr lang="it-IT" dirty="0"/>
              <a:t>La calibrazione avviene all’inizio dell’attività ricavando un sistema di riferimento solidale con la moto.</a:t>
            </a:r>
          </a:p>
          <a:p>
            <a:r>
              <a:rPr lang="it-IT" dirty="0"/>
              <a:t>Tutti i valori successivi ottenuti dai sensori vengono convertiti nel nuovo sistema di riferimento.</a:t>
            </a:r>
          </a:p>
          <a:p>
            <a:r>
              <a:rPr lang="it-IT" dirty="0"/>
              <a:t>L’asse Z’ parallelo all’accelerazione di gravità, l’asse X’ è entrante nel grafico, l’asse Y’ è parallelo.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E936C9B-B84B-2BAA-E1AB-3A30B217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2" y="2680768"/>
            <a:ext cx="4286134" cy="297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606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Times New Roman</vt:lpstr>
      <vt:lpstr>Tema di Office</vt:lpstr>
      <vt:lpstr>BikeActivity</vt:lpstr>
      <vt:lpstr>L’idea</vt:lpstr>
      <vt:lpstr>Funzionalità (1)</vt:lpstr>
      <vt:lpstr>Funzionalità (2)</vt:lpstr>
      <vt:lpstr>Funzionamento</vt:lpstr>
      <vt:lpstr>Angolo di piega con il giroscopio</vt:lpstr>
      <vt:lpstr>Angolo di piega con l’accelerometro</vt:lpstr>
      <vt:lpstr>Il filtro complementare e l’angolo di piega</vt:lpstr>
      <vt:lpstr>Cambiamento di coordinate</vt:lpstr>
      <vt:lpstr>Il salto</vt:lpstr>
      <vt:lpstr>Gerarchia delle classi</vt:lpstr>
      <vt:lpstr>Velocità</vt:lpstr>
      <vt:lpstr>Database</vt:lpstr>
      <vt:lpstr>Attività grafica </vt:lpstr>
      <vt:lpstr>DEMO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BikeActivity</dc:title>
  <dc:creator>Alberto Canonero</dc:creator>
  <cp:lastModifiedBy>Alberto Canonero</cp:lastModifiedBy>
  <cp:revision>9</cp:revision>
  <dcterms:created xsi:type="dcterms:W3CDTF">2022-06-13T10:27:14Z</dcterms:created>
  <dcterms:modified xsi:type="dcterms:W3CDTF">2022-06-22T10:44:19Z</dcterms:modified>
</cp:coreProperties>
</file>