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10400" cy="9271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B0604020202020204" charset="0"/>
      <p:bold r:id="rId9"/>
    </p:embeddedFont>
    <p:embeddedFont>
      <p:font typeface="Montserrat" panose="020B0604020202020204" charset="0"/>
      <p:regular r:id="rId10"/>
      <p:bold r:id="rId11"/>
    </p:embeddedFont>
    <p:embeddedFont>
      <p:font typeface="Montserrat Light" panose="020B0604020202020204" charset="0"/>
      <p:regular r:id="rId12"/>
    </p:embeddedFont>
  </p:embeddedFontLst>
  <p:custDataLst>
    <p:tags r:id="rId13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9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260"/>
    <a:srgbClr val="8FEDA1"/>
    <a:srgbClr val="1482A5"/>
    <a:srgbClr val="A8DD6D"/>
    <a:srgbClr val="8CD23C"/>
    <a:srgbClr val="ADD632"/>
    <a:srgbClr val="D1F2F7"/>
    <a:srgbClr val="C8E1C8"/>
    <a:srgbClr val="235078"/>
    <a:srgbClr val="EC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49" autoAdjust="0"/>
    <p:restoredTop sz="96357" autoAdjust="0"/>
  </p:normalViewPr>
  <p:slideViewPr>
    <p:cSldViewPr snapToGrid="0">
      <p:cViewPr>
        <p:scale>
          <a:sx n="25" d="100"/>
          <a:sy n="25" d="100"/>
        </p:scale>
        <p:origin x="1890" y="-360"/>
      </p:cViewPr>
      <p:guideLst>
        <p:guide orient="horz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87216-6E60-404D-B219-21764B121F0A}" type="datetimeFigureOut">
              <a:rPr lang="et-EE" smtClean="0"/>
              <a:t>13.12.2020</a:t>
            </a:fld>
            <a:endParaRPr lang="et-E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9225" y="1158875"/>
            <a:ext cx="417195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62463"/>
            <a:ext cx="5607050" cy="3649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3847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05863"/>
            <a:ext cx="303847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A83FC-60F5-4750-A74F-3A7915008DC0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2949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83FC-60F5-4750-A74F-3A7915008DC0}" type="slidenum">
              <a:rPr lang="et-EE" smtClean="0"/>
              <a:t>1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357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dirty="0">
                <a:solidFill>
                  <a:srgbClr val="808080"/>
                </a:solidFill>
              </a:rPr>
              <a:t>Template ID: hypotheticalocean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 smtId="4294967295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1F6296-A549-4F83-B5B3-AC0848E6BAEF}"/>
              </a:ext>
            </a:extLst>
          </p:cNvPr>
          <p:cNvGrpSpPr/>
          <p:nvPr/>
        </p:nvGrpSpPr>
        <p:grpSpPr>
          <a:xfrm>
            <a:off x="0" y="5973884"/>
            <a:ext cx="43891200" cy="26890132"/>
            <a:chOff x="0" y="6028267"/>
            <a:chExt cx="43891200" cy="268901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4EF5A1D-A47F-4CE3-BE70-8A161F635104}"/>
                </a:ext>
              </a:extLst>
            </p:cNvPr>
            <p:cNvGrpSpPr/>
            <p:nvPr/>
          </p:nvGrpSpPr>
          <p:grpSpPr>
            <a:xfrm>
              <a:off x="0" y="6028267"/>
              <a:ext cx="43891200" cy="26128135"/>
              <a:chOff x="0" y="5073453"/>
              <a:chExt cx="43891200" cy="27082948"/>
            </a:xfrm>
          </p:grpSpPr>
          <p:sp>
            <p:nvSpPr>
              <p:cNvPr id="35" name="Flowchart: Document 34"/>
              <p:cNvSpPr/>
              <p:nvPr/>
            </p:nvSpPr>
            <p:spPr>
              <a:xfrm rot="10800000">
                <a:off x="3" y="5073453"/>
                <a:ext cx="43891194" cy="17841375"/>
              </a:xfrm>
              <a:prstGeom prst="flowChartDocument">
                <a:avLst/>
              </a:prstGeom>
              <a:solidFill>
                <a:srgbClr val="8CD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 smtId="4294967295"/>
                </a:defPPr>
              </a:lstStyle>
              <a:p>
                <a:pPr algn="ctr"/>
                <a:endParaRPr lang="en-US" dirty="0"/>
              </a:p>
            </p:txBody>
          </p:sp>
          <p:sp>
            <p:nvSpPr>
              <p:cNvPr id="38" name="Flowchart: Document 37"/>
              <p:cNvSpPr/>
              <p:nvPr/>
            </p:nvSpPr>
            <p:spPr>
              <a:xfrm rot="10800000">
                <a:off x="0" y="5348902"/>
                <a:ext cx="43891200" cy="17565925"/>
              </a:xfrm>
              <a:prstGeom prst="flowChartDocument">
                <a:avLst/>
              </a:pr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 smtId="4294967295"/>
                </a:def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Flowchart: Document 70"/>
              <p:cNvSpPr/>
              <p:nvPr/>
            </p:nvSpPr>
            <p:spPr>
              <a:xfrm rot="10800000" flipH="1">
                <a:off x="0" y="5254193"/>
                <a:ext cx="43891200" cy="17672427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0" name="Flowchart: Document 70"/>
              <p:cNvSpPr/>
              <p:nvPr/>
            </p:nvSpPr>
            <p:spPr>
              <a:xfrm rot="10800000" flipH="1">
                <a:off x="1" y="5399821"/>
                <a:ext cx="43891200" cy="26756581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rgbClr val="D1F2F7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0" y="32156400"/>
              <a:ext cx="43891200" cy="7620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 smtId="4294967295"/>
              </a:defPPr>
            </a:lstStyle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0" y="32079943"/>
              <a:ext cx="43891200" cy="0"/>
            </a:xfrm>
            <a:prstGeom prst="line">
              <a:avLst/>
            </a:prstGeom>
            <a:ln w="254000">
              <a:solidFill>
                <a:srgbClr val="8CD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71386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3657600" y="838457"/>
            <a:ext cx="36576000" cy="1763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PUBG Finish Placement Prediction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3249686" y="2695263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Oskar Randmer, Gustav Nikopensius </a:t>
            </a:r>
          </a:p>
          <a:p>
            <a:pPr algn="ctr">
              <a:defRPr/>
            </a:pP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0661D15-FEEC-48A3-BE53-98D164F2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0214" y="10196687"/>
            <a:ext cx="9601201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Models Parameters Tuning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BB0DEBB-643A-495C-9A00-84ACC65F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9" y="17046318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Features</a:t>
            </a:r>
            <a:r>
              <a:rPr lang="et-EE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description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791" y="25978200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7E454-6E74-438E-B6CD-F623F47990B5}"/>
              </a:ext>
            </a:extLst>
          </p:cNvPr>
          <p:cNvSpPr txBox="1"/>
          <p:nvPr/>
        </p:nvSpPr>
        <p:spPr>
          <a:xfrm>
            <a:off x="771387" y="11267881"/>
            <a:ext cx="959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had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player data from 65,000 PUBG games. A row of in-game statistics and match details for each player in each game. Project goal was test 5 different models for predicting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player finish placement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from 100 other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players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Models that we chose were: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Simple linear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egression, Ridge, Lasso, Random Forest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egression and Lightgbm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D7720-E258-450C-97C8-212EC4244F55}"/>
              </a:ext>
            </a:extLst>
          </p:cNvPr>
          <p:cNvSpPr txBox="1"/>
          <p:nvPr/>
        </p:nvSpPr>
        <p:spPr>
          <a:xfrm>
            <a:off x="780203" y="18190925"/>
            <a:ext cx="9584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 total data had 28 different feature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s,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strong correlations between the target feature and in-game statistics, in particular the distance walked, weapons acquired,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heals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boost items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damage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dealt used and killplace.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F0CED6AC-A82D-4E7E-8DE1-9DE68E1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9877" y="11257200"/>
            <a:ext cx="9597804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parameters tuning we used GridSearch and RandomizedSearch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GridSearch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uses all given parameter settings for testing but with RandomizedSearch parameter settings are selected randomly and not all are used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Tuning was done on given training data and without any preprocessing.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98FE72F-E77A-4480-B8D1-D34F20784276}"/>
              </a:ext>
            </a:extLst>
          </p:cNvPr>
          <p:cNvSpPr txBox="1"/>
          <p:nvPr/>
        </p:nvSpPr>
        <p:spPr>
          <a:xfrm>
            <a:off x="33549791" y="11254649"/>
            <a:ext cx="956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Best base result without any data preprocessing and models' parameters tuning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was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0.05970 with Lightgbm and worst 0.09171 with Linear Regression and Ridge.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95B8920-2EE7-4FFC-B20D-4A97E28B3E9A}"/>
              </a:ext>
            </a:extLst>
          </p:cNvPr>
          <p:cNvSpPr txBox="1"/>
          <p:nvPr/>
        </p:nvSpPr>
        <p:spPr>
          <a:xfrm>
            <a:off x="33518611" y="27149932"/>
            <a:ext cx="9857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Our goal was to reach below 0.05 MSE and the best result that we got was 0.0503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4,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what is very close to our goal.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As we can see in the results preprocessing was more important than tuning models' parameters,</a:t>
            </a:r>
          </a:p>
        </p:txBody>
      </p:sp>
      <p:pic>
        <p:nvPicPr>
          <p:cNvPr id="28" name="Picture 6" descr="University of Tartu - Wikipedia">
            <a:extLst>
              <a:ext uri="{FF2B5EF4-FFF2-40B4-BE49-F238E27FC236}">
                <a16:creationId xmlns:a16="http://schemas.microsoft.com/office/drawing/2014/main" id="{8E2B6FCA-450F-40C7-A978-86CB7780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861" y="163779"/>
            <a:ext cx="6154965" cy="61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2AA7DD-E39A-4845-91C2-2A7E28F3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797" y="13089126"/>
            <a:ext cx="9601200" cy="51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4EB2627-3EEF-408A-83C7-BF9BFE9E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791" y="20572310"/>
            <a:ext cx="9601202" cy="51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9822CB-AB61-4AF5-96B4-9771A2CA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6" y="20112721"/>
            <a:ext cx="9976076" cy="102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9FB60984-5277-4CF0-AE4D-8F9807FDD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0" y="1409169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Data</a:t>
            </a:r>
            <a:r>
              <a:rPr lang="et-EE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description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CCD348-90E2-4DA1-AFC7-74BFD4E4A4F8}"/>
              </a:ext>
            </a:extLst>
          </p:cNvPr>
          <p:cNvSpPr txBox="1"/>
          <p:nvPr/>
        </p:nvSpPr>
        <p:spPr>
          <a:xfrm>
            <a:off x="767990" y="1517291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 data is from the Kaggle competition PUBG Finish Placement Prediction.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 data is composed of two csv files: train_V2.cs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 and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test_V2.csv. 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6EB6F870-2D46-454E-B119-87C9675E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799" y="10193501"/>
            <a:ext cx="9601201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Data Preprocessing</a:t>
            </a:r>
          </a:p>
        </p:txBody>
      </p:sp>
      <p:sp>
        <p:nvSpPr>
          <p:cNvPr id="53" name="Text Box 6">
            <a:extLst>
              <a:ext uri="{FF2B5EF4-FFF2-40B4-BE49-F238E27FC236}">
                <a16:creationId xmlns:a16="http://schemas.microsoft.com/office/drawing/2014/main" id="{6F615CFE-2609-4F18-AFAF-61FB23DA3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7067" y="11291486"/>
            <a:ext cx="9584933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At first, we changed features types in dataframe to reduce memory usage.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4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424FA3C-A396-4CD1-BA05-6FF73CE5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483" y="18228429"/>
            <a:ext cx="9584932" cy="101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B6FA0-394F-48E7-9912-86717213D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5967" y="12179955"/>
            <a:ext cx="3211086" cy="3552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641A6A-5473-4A9A-AA15-B60B0D2F59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13787" y="12179955"/>
            <a:ext cx="3944059" cy="3625990"/>
          </a:xfrm>
          <a:prstGeom prst="rect">
            <a:avLst/>
          </a:prstGeom>
        </p:spPr>
      </p:pic>
      <p:sp>
        <p:nvSpPr>
          <p:cNvPr id="47" name="Text Box 6">
            <a:extLst>
              <a:ext uri="{FF2B5EF4-FFF2-40B4-BE49-F238E27FC236}">
                <a16:creationId xmlns:a16="http://schemas.microsoft.com/office/drawing/2014/main" id="{2CB7A7C0-64A1-418D-8D9D-47DF965B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7067" y="16589270"/>
            <a:ext cx="958493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Feature „matchType“ had 16 different match types, we decided to separate to the 3 main match types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solo, duo and squad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After we predicted player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finish placement according to those three match types separately.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27829-EED2-4486-B046-680F0960F200}"/>
              </a:ext>
            </a:extLst>
          </p:cNvPr>
          <p:cNvSpPr txBox="1"/>
          <p:nvPr/>
        </p:nvSpPr>
        <p:spPr>
          <a:xfrm>
            <a:off x="33666525" y="18198142"/>
            <a:ext cx="9561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Best result after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preprocessing and models' parameters tuning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was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0.05034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still with Lightgbm and worst 0.07473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now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Lasso.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Biggest improvement we got with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MSE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went from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0.06841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0.05202 and Lasso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0.12045 </a:t>
            </a:r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t-EE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0.07473.</a:t>
            </a:r>
            <a:endParaRPr lang="en-US" sz="24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54DF77E-2D9A-4E89-A57B-D6E478D1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569" y="14255744"/>
            <a:ext cx="8892504" cy="65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5D3CCD-1742-466F-AB78-59F2BAFF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6639"/>
              </p:ext>
            </p:extLst>
          </p:nvPr>
        </p:nvGraphicFramePr>
        <p:xfrm>
          <a:off x="22437569" y="21755099"/>
          <a:ext cx="8892504" cy="1047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9570">
                  <a:extLst>
                    <a:ext uri="{9D8B030D-6E8A-4147-A177-3AD203B41FA5}">
                      <a16:colId xmlns:a16="http://schemas.microsoft.com/office/drawing/2014/main" val="148326174"/>
                    </a:ext>
                  </a:extLst>
                </a:gridCol>
                <a:gridCol w="1035029">
                  <a:extLst>
                    <a:ext uri="{9D8B030D-6E8A-4147-A177-3AD203B41FA5}">
                      <a16:colId xmlns:a16="http://schemas.microsoft.com/office/drawing/2014/main" val="93740213"/>
                    </a:ext>
                  </a:extLst>
                </a:gridCol>
                <a:gridCol w="1035029">
                  <a:extLst>
                    <a:ext uri="{9D8B030D-6E8A-4147-A177-3AD203B41FA5}">
                      <a16:colId xmlns:a16="http://schemas.microsoft.com/office/drawing/2014/main" val="1440341850"/>
                    </a:ext>
                  </a:extLst>
                </a:gridCol>
                <a:gridCol w="3061354">
                  <a:extLst>
                    <a:ext uri="{9D8B030D-6E8A-4147-A177-3AD203B41FA5}">
                      <a16:colId xmlns:a16="http://schemas.microsoft.com/office/drawing/2014/main" val="866552546"/>
                    </a:ext>
                  </a:extLst>
                </a:gridCol>
                <a:gridCol w="1501522">
                  <a:extLst>
                    <a:ext uri="{9D8B030D-6E8A-4147-A177-3AD203B41FA5}">
                      <a16:colId xmlns:a16="http://schemas.microsoft.com/office/drawing/2014/main" val="1513650209"/>
                    </a:ext>
                  </a:extLst>
                </a:gridCol>
              </a:tblGrid>
              <a:tr h="3909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Before Parameters Tuning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32764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Linear Regression</a:t>
                      </a:r>
                      <a:endParaRPr lang="en-US" sz="1600" b="1" i="0" u="none" strike="noStrike" noProof="0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Lasso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Ridge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Random Forest Regressor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LightGBM</a:t>
                      </a:r>
                      <a:endParaRPr lang="en-US" sz="1600" b="1" i="0" u="none" strike="noStrike" noProof="0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098422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0.016149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 0.024231</a:t>
                      </a:r>
                      <a:endParaRPr lang="et-EE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 0.016213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 0.008025</a:t>
                      </a:r>
                      <a:endParaRPr lang="et-EE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20B0604020202020204" charset="0"/>
                        </a:rPr>
                        <a:t> 0.0074168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637637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AEAAF5E-E6EF-4112-8680-63707E2C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76301"/>
              </p:ext>
            </p:extLst>
          </p:nvPr>
        </p:nvGraphicFramePr>
        <p:xfrm>
          <a:off x="22437569" y="23501121"/>
          <a:ext cx="8892503" cy="10075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9570">
                  <a:extLst>
                    <a:ext uri="{9D8B030D-6E8A-4147-A177-3AD203B41FA5}">
                      <a16:colId xmlns:a16="http://schemas.microsoft.com/office/drawing/2014/main" val="3445602557"/>
                    </a:ext>
                  </a:extLst>
                </a:gridCol>
                <a:gridCol w="1035029">
                  <a:extLst>
                    <a:ext uri="{9D8B030D-6E8A-4147-A177-3AD203B41FA5}">
                      <a16:colId xmlns:a16="http://schemas.microsoft.com/office/drawing/2014/main" val="1412744528"/>
                    </a:ext>
                  </a:extLst>
                </a:gridCol>
                <a:gridCol w="1035029">
                  <a:extLst>
                    <a:ext uri="{9D8B030D-6E8A-4147-A177-3AD203B41FA5}">
                      <a16:colId xmlns:a16="http://schemas.microsoft.com/office/drawing/2014/main" val="1601736992"/>
                    </a:ext>
                  </a:extLst>
                </a:gridCol>
                <a:gridCol w="3061354">
                  <a:extLst>
                    <a:ext uri="{9D8B030D-6E8A-4147-A177-3AD203B41FA5}">
                      <a16:colId xmlns:a16="http://schemas.microsoft.com/office/drawing/2014/main" val="572722696"/>
                    </a:ext>
                  </a:extLst>
                </a:gridCol>
                <a:gridCol w="1501521">
                  <a:extLst>
                    <a:ext uri="{9D8B030D-6E8A-4147-A177-3AD203B41FA5}">
                      <a16:colId xmlns:a16="http://schemas.microsoft.com/office/drawing/2014/main" val="3643272993"/>
                    </a:ext>
                  </a:extLst>
                </a:gridCol>
              </a:tblGrid>
              <a:tr h="37595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After Parameter</a:t>
                      </a:r>
                      <a:r>
                        <a:rPr lang="et-EE" sz="18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s</a:t>
                      </a:r>
                      <a:r>
                        <a:rPr lang="en-US" sz="18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 Tuning</a:t>
                      </a:r>
                      <a:endParaRPr lang="en-US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8685"/>
                  </a:ext>
                </a:extLst>
              </a:tr>
              <a:tr h="315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Linear Regression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Lasso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Ridge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Random Forest Regressor</a:t>
                      </a:r>
                      <a:endParaRPr lang="en-US" sz="1600" b="1" i="0" u="none" strike="noStrike" noProof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LightGBM</a:t>
                      </a:r>
                      <a:endParaRPr lang="en-US" sz="1600" b="1" i="0" u="none" strike="noStrike" noProof="0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210013"/>
                  </a:ext>
                </a:extLst>
              </a:tr>
              <a:tr h="315804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 0.016149</a:t>
                      </a:r>
                      <a:endParaRPr lang="et-EE" sz="1600" b="0" i="0" u="none" strike="noStrike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 0.016071</a:t>
                      </a:r>
                      <a:endParaRPr lang="et-EE" sz="1600" b="0" i="0" u="none" strike="noStrike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 0.016212</a:t>
                      </a:r>
                      <a:endParaRPr lang="et-EE" sz="1600" b="0" i="0" u="none" strike="noStrike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0.0078874</a:t>
                      </a:r>
                      <a:endParaRPr lang="et-EE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u="none" strike="noStrike" dirty="0">
                          <a:solidFill>
                            <a:schemeClr val="tx1"/>
                          </a:solidFill>
                          <a:effectLst/>
                          <a:latin typeface="Montserrat Light" panose="020B0604020202020204" charset="0"/>
                        </a:rPr>
                        <a:t> 0.0073966</a:t>
                      </a:r>
                      <a:endParaRPr lang="et-EE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047887"/>
                  </a:ext>
                </a:extLst>
              </a:tr>
            </a:tbl>
          </a:graphicData>
        </a:graphic>
      </p:graphicFrame>
      <p:sp>
        <p:nvSpPr>
          <p:cNvPr id="58" name="Text Box 6">
            <a:extLst>
              <a:ext uri="{FF2B5EF4-FFF2-40B4-BE49-F238E27FC236}">
                <a16:creationId xmlns:a16="http://schemas.microsoft.com/office/drawing/2014/main" id="{2851F5A9-E7BF-4174-A82C-74115607E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0214" y="24903471"/>
            <a:ext cx="959780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As we can MSE improvement with models' parameters tuning was quite little.  </a:t>
            </a:r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hypotheticalocean|09-2018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432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Libre Baskerville</vt:lpstr>
      <vt:lpstr>Arial</vt:lpstr>
      <vt:lpstr>Montserrat</vt:lpstr>
      <vt:lpstr>Montserrat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Oskar Randmer</cp:lastModifiedBy>
  <cp:revision>41</cp:revision>
  <cp:lastPrinted>2011-01-21T18:13:44Z</cp:lastPrinted>
  <dcterms:modified xsi:type="dcterms:W3CDTF">2020-12-13T16:49:00Z</dcterms:modified>
  <cp:category>scientific poster powerpoint</cp:category>
</cp:coreProperties>
</file>