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1" r:id="rId2"/>
    <p:sldId id="272" r:id="rId3"/>
    <p:sldId id="364" r:id="rId4"/>
    <p:sldId id="394" r:id="rId5"/>
    <p:sldId id="367" r:id="rId6"/>
    <p:sldId id="371" r:id="rId7"/>
    <p:sldId id="368" r:id="rId8"/>
    <p:sldId id="395" r:id="rId9"/>
    <p:sldId id="329" r:id="rId10"/>
    <p:sldId id="358" r:id="rId11"/>
    <p:sldId id="359" r:id="rId12"/>
    <p:sldId id="360" r:id="rId13"/>
    <p:sldId id="369" r:id="rId14"/>
    <p:sldId id="363" r:id="rId15"/>
    <p:sldId id="374" r:id="rId16"/>
    <p:sldId id="362" r:id="rId17"/>
    <p:sldId id="375" r:id="rId18"/>
    <p:sldId id="378" r:id="rId19"/>
    <p:sldId id="376" r:id="rId20"/>
    <p:sldId id="379" r:id="rId21"/>
    <p:sldId id="380" r:id="rId22"/>
    <p:sldId id="381" r:id="rId23"/>
    <p:sldId id="388" r:id="rId24"/>
    <p:sldId id="382" r:id="rId25"/>
    <p:sldId id="391" r:id="rId26"/>
    <p:sldId id="385" r:id="rId27"/>
    <p:sldId id="386" r:id="rId28"/>
    <p:sldId id="387" r:id="rId29"/>
    <p:sldId id="389" r:id="rId30"/>
    <p:sldId id="392" r:id="rId31"/>
    <p:sldId id="384" r:id="rId32"/>
    <p:sldId id="393" r:id="rId33"/>
    <p:sldId id="390" r:id="rId34"/>
    <p:sldId id="341" r:id="rId35"/>
    <p:sldId id="32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65" autoAdjust="0"/>
    <p:restoredTop sz="94706" autoAdjust="0"/>
  </p:normalViewPr>
  <p:slideViewPr>
    <p:cSldViewPr snapToGrid="0">
      <p:cViewPr varScale="1">
        <p:scale>
          <a:sx n="90" d="100"/>
          <a:sy n="90" d="100"/>
        </p:scale>
        <p:origin x="96" y="17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0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83D3067-7AB0-45AC-9B32-77B64B13A4E7}" type="slidenum">
              <a:rPr lang="en-US" smtClean="0"/>
              <a:t>4</a:t>
            </a:fld>
            <a:endParaRPr lang="en-US"/>
          </a:p>
        </p:txBody>
      </p:sp>
      <p:sp>
        <p:nvSpPr>
          <p:cNvPr id="2" name="Freeform: Shape 1"/>
          <p:cNvSpPr/>
          <p:nvPr/>
        </p:nvSpPr>
        <p:spPr>
          <a:xfrm>
            <a:off x="4398840" y="9555120"/>
            <a:ext cx="3359160" cy="48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215640" marR="0" lvl="0" indent="-19980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7D38C76-7B3E-47D5-8E41-BA85104E50EE}" type="slidenum">
              <a:t>4</a:t>
            </a:fld>
            <a:endParaRPr lang="en-US" sz="1400" b="0" i="0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SimSun" pitchFamily="2"/>
              <a:cs typeface="Tahoma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4398840" y="9555120"/>
            <a:ext cx="3360960" cy="490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215640" marR="0" lvl="0" indent="-19980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89EB289-E415-47BC-985A-CF3D6BF352BD}" type="slidenum">
              <a:t>4</a:t>
            </a:fld>
            <a:endParaRPr lang="en-US" sz="1400" b="0" i="0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SimSun" pitchFamily="2"/>
              <a:cs typeface="Tahoma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4398840" y="9555120"/>
            <a:ext cx="3364200" cy="493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215640" marR="0" lvl="0" indent="-19980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C2B1D0E-A1AB-424D-9612-CE18C7FC8E36}" type="slidenum">
              <a:t>4</a:t>
            </a:fld>
            <a:endParaRPr lang="en-US" sz="1400" b="0" i="0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SimSun" pitchFamily="2"/>
              <a:cs typeface="Tahoma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398840" y="9555120"/>
            <a:ext cx="3368880" cy="49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215640" marR="0" lvl="0" indent="-19980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4482539-5C9E-4C37-87C5-6D1F8C94BE43}" type="slidenum">
              <a:t>4</a:t>
            </a:fld>
            <a:endParaRPr lang="en-US" sz="1400" b="0" i="0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SimSun" pitchFamily="2"/>
              <a:cs typeface="Tahoma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4398840" y="9555120"/>
            <a:ext cx="3372120" cy="501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8" name="Slide Image Placeholder 7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Static Analysis</a:t>
            </a:r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Ericsson AB 2016 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2016-10-13 </a:t>
            </a:r>
          </a:p>
        </p:txBody>
      </p:sp>
    </p:spTree>
    <p:extLst>
      <p:ext uri="{BB962C8B-B14F-4D97-AF65-F5344CB8AC3E}">
        <p14:creationId xmlns:p14="http://schemas.microsoft.com/office/powerpoint/2010/main" val="1204080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43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87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2016-10-13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FFBD3E-3700-4BA3-9DD2-F4C833F1254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Ericsson AB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3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48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0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5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B71D-05E0-4964-84F3-EA3F590E2C2F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479D-A7BC-4D0D-8CDD-1831671B8BA7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279644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5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A594-F159-453E-BFB3-86C801347610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80E3-6475-49F7-9BD0-C1F5DE3412CD}" type="datetime1">
              <a:rPr lang="en-US" smtClean="0"/>
              <a:t>9/14/2020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FB2B-4807-4379-BBE0-09EC6411C3C4}" type="datetime1">
              <a:rPr lang="en-US" smtClean="0"/>
              <a:t>9/14/2020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870D-3F14-4A41-8AC1-D9B6B204EF5A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49B4-D3A5-47F9-9D05-730E59F280AA}" type="datetime1">
              <a:rPr lang="en-US" smtClean="0"/>
              <a:t>9/14/2020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9C523-FAFD-4233-BE6C-9D581E25DF08}" type="datetime1">
              <a:rPr lang="en-US" smtClean="0"/>
              <a:t>9/14/2020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295BB1FA-EEC2-44D9-B17F-FFCFA3BCF55D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  <p:sldLayoutId id="214748367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lang.llvm.org/extra/clang-tid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ang.llvm.org/extra/clang-tidy/checks/list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lang.llvm.org/extra/clang-tid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ang.llvm.org/extra/clang-tidy/checks/lis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docs/LibASTMatchersReferenc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arcasm.github.io/notes/dev/compilation-database.html#how-to-generate-a-json-compilation-database" TargetMode="Externa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abridgers/LLVM-Virtual-Tutorial-2020.git" TargetMode="External"/><Relationship Id="rId3" Type="http://schemas.openxmlformats.org/officeDocument/2006/relationships/hyperlink" Target="https://clang.llvm.org/docs/IntroductionToTheClangAST.html" TargetMode="External"/><Relationship Id="rId7" Type="http://schemas.openxmlformats.org/officeDocument/2006/relationships/hyperlink" Target="https://steveire.wordpress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blogs.microsoft.com/cppblog/author/stkellyms/" TargetMode="External"/><Relationship Id="rId11" Type="http://schemas.openxmlformats.org/officeDocument/2006/relationships/hyperlink" Target="https://clang.llvm.org/extra/clang-tidy/checks/list.html" TargetMode="External"/><Relationship Id="rId5" Type="http://schemas.openxmlformats.org/officeDocument/2006/relationships/hyperlink" Target="https://clang.llvm.org/docs/LibASTMatchersReference.html" TargetMode="External"/><Relationship Id="rId10" Type="http://schemas.openxmlformats.org/officeDocument/2006/relationships/hyperlink" Target="http://clang.llvm.org/extra/clang-tidy" TargetMode="External"/><Relationship Id="rId4" Type="http://schemas.openxmlformats.org/officeDocument/2006/relationships/hyperlink" Target="https://clang.llvm.org/docs/LibASTMatchers.html" TargetMode="External"/><Relationship Id="rId9" Type="http://schemas.openxmlformats.org/officeDocument/2006/relationships/hyperlink" Target="https://sarcasm.github.io/notes/dev/compilation-database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8G_S5LwlTo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729" y="879890"/>
            <a:ext cx="9604310" cy="3637610"/>
          </a:xfrm>
        </p:spPr>
        <p:txBody>
          <a:bodyPr>
            <a:normAutofit/>
          </a:bodyPr>
          <a:lstStyle/>
          <a:p>
            <a:r>
              <a:rPr lang="en-US" sz="6000" dirty="0"/>
              <a:t>Clang-tidy for Customized Checkers and Large Scale Refactoring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785356"/>
          </a:xfrm>
        </p:spPr>
        <p:txBody>
          <a:bodyPr>
            <a:normAutofit/>
          </a:bodyPr>
          <a:lstStyle/>
          <a:p>
            <a:r>
              <a:rPr lang="en-US" dirty="0"/>
              <a:t>Vince Bridgers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61" y="257797"/>
            <a:ext cx="9601200" cy="818529"/>
          </a:xfrm>
        </p:spPr>
        <p:txBody>
          <a:bodyPr/>
          <a:lstStyle/>
          <a:p>
            <a:r>
              <a:rPr lang="en-US" dirty="0"/>
              <a:t>Clang-tidy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61" y="1222188"/>
            <a:ext cx="10571234" cy="5059290"/>
          </a:xfrm>
        </p:spPr>
        <p:txBody>
          <a:bodyPr>
            <a:normAutofit/>
          </a:bodyPr>
          <a:lstStyle/>
          <a:p>
            <a:r>
              <a:rPr lang="en-US" dirty="0"/>
              <a:t>Now with this perspective, shifting focus to clang-tidy</a:t>
            </a:r>
          </a:p>
          <a:p>
            <a:r>
              <a:rPr lang="en-US" dirty="0"/>
              <a:t>A Clang based C++ Linting tool framework</a:t>
            </a:r>
          </a:p>
          <a:p>
            <a:r>
              <a:rPr lang="en-US" dirty="0"/>
              <a:t>Full access to the AST and preprocessor </a:t>
            </a:r>
          </a:p>
          <a:p>
            <a:r>
              <a:rPr lang="en-US" dirty="0"/>
              <a:t>Clang-tidy is extensible – custom checks are possible</a:t>
            </a:r>
          </a:p>
          <a:p>
            <a:r>
              <a:rPr lang="en-US" dirty="0"/>
              <a:t>More than 200 existing checks</a:t>
            </a:r>
          </a:p>
          <a:p>
            <a:pPr lvl="1"/>
            <a:r>
              <a:rPr lang="en-US" dirty="0"/>
              <a:t>Readability, efficiency, correctness, modernization</a:t>
            </a:r>
          </a:p>
          <a:p>
            <a:pPr lvl="1"/>
            <a:r>
              <a:rPr lang="en-US" dirty="0"/>
              <a:t>Highly configurable</a:t>
            </a:r>
          </a:p>
          <a:p>
            <a:pPr lvl="1"/>
            <a:r>
              <a:rPr lang="en-US" dirty="0"/>
              <a:t>Can automatically fix the code in many place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9DEA8-349F-4290-82D7-2F2B91CA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458F3-F871-4C43-927C-C39B51C6B037}"/>
              </a:ext>
            </a:extLst>
          </p:cNvPr>
          <p:cNvSpPr txBox="1"/>
          <p:nvPr/>
        </p:nvSpPr>
        <p:spPr>
          <a:xfrm>
            <a:off x="506186" y="6289679"/>
            <a:ext cx="8638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See </a:t>
            </a:r>
            <a:r>
              <a:rPr lang="en-US" sz="1200" b="1" i="1" dirty="0">
                <a:hlinkClick r:id="rId3"/>
              </a:rPr>
              <a:t>http://clang.llvm.org/extra/clang-tidy</a:t>
            </a:r>
            <a:r>
              <a:rPr lang="en-US" sz="1200" b="1" i="1" dirty="0"/>
              <a:t>, list of checks here </a:t>
            </a:r>
            <a:r>
              <a:rPr lang="en-US" sz="1200" b="1" i="1" dirty="0">
                <a:hlinkClick r:id="rId4"/>
              </a:rPr>
              <a:t>https://clang.llvm.org/extra/clang-tidy/checks/list.html</a:t>
            </a:r>
            <a:r>
              <a:rPr lang="en-US" sz="1200" b="1" i="1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2"/>
            <a:ext cx="9601200" cy="1142385"/>
          </a:xfrm>
        </p:spPr>
        <p:txBody>
          <a:bodyPr/>
          <a:lstStyle/>
          <a:p>
            <a:r>
              <a:rPr lang="en-US" dirty="0"/>
              <a:t>Clang-tidy Quick Demo (demo1)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25" y="1730813"/>
            <a:ext cx="9601200" cy="3809999"/>
          </a:xfrm>
        </p:spPr>
        <p:txBody>
          <a:bodyPr>
            <a:normAutofit/>
          </a:bodyPr>
          <a:lstStyle/>
          <a:p>
            <a:r>
              <a:rPr lang="en-US" dirty="0"/>
              <a:t>Dump AST : clang –cc1 –</a:t>
            </a:r>
            <a:r>
              <a:rPr lang="en-US" dirty="0" err="1"/>
              <a:t>ast</a:t>
            </a:r>
            <a:r>
              <a:rPr lang="en-US" dirty="0"/>
              <a:t>-dump init.cpp </a:t>
            </a:r>
          </a:p>
          <a:p>
            <a:r>
              <a:rPr lang="en-US" dirty="0"/>
              <a:t>clang-tidy –list-checks</a:t>
            </a:r>
          </a:p>
          <a:p>
            <a:r>
              <a:rPr lang="en-US" dirty="0"/>
              <a:t>clang-tidy –list-checks –checks=*</a:t>
            </a:r>
          </a:p>
          <a:p>
            <a:r>
              <a:rPr lang="en-US" dirty="0"/>
              <a:t>clang-tidy --checks=-*,</a:t>
            </a:r>
            <a:r>
              <a:rPr lang="en-US" dirty="0" err="1"/>
              <a:t>cppcoreguidelines</a:t>
            </a:r>
            <a:r>
              <a:rPr lang="en-US" dirty="0"/>
              <a:t>-</a:t>
            </a:r>
            <a:r>
              <a:rPr lang="en-US" dirty="0" err="1"/>
              <a:t>init</a:t>
            </a:r>
            <a:r>
              <a:rPr lang="en-US" dirty="0"/>
              <a:t>-variables init.cpp -- </a:t>
            </a:r>
          </a:p>
          <a:p>
            <a:r>
              <a:rPr lang="en-US" dirty="0"/>
              <a:t>clang-tidy --checks=-*,</a:t>
            </a:r>
            <a:r>
              <a:rPr lang="en-US" dirty="0" err="1"/>
              <a:t>cppcoreguidelines</a:t>
            </a:r>
            <a:r>
              <a:rPr lang="en-US" dirty="0"/>
              <a:t>-</a:t>
            </a:r>
            <a:r>
              <a:rPr lang="en-US" dirty="0" err="1"/>
              <a:t>init</a:t>
            </a:r>
            <a:r>
              <a:rPr lang="en-US" dirty="0"/>
              <a:t>-variables --fix init.cpp –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5A7C2-E2B0-405E-8AF2-BF599F7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2"/>
            <a:ext cx="9601200" cy="1142385"/>
          </a:xfrm>
        </p:spPr>
        <p:txBody>
          <a:bodyPr/>
          <a:lstStyle/>
          <a:p>
            <a:r>
              <a:rPr lang="en-US" dirty="0"/>
              <a:t>Clang-tidy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04" y="1640872"/>
            <a:ext cx="10949825" cy="3809999"/>
          </a:xfrm>
        </p:spPr>
        <p:txBody>
          <a:bodyPr>
            <a:normAutofit/>
          </a:bodyPr>
          <a:lstStyle/>
          <a:p>
            <a:r>
              <a:rPr lang="en-US" dirty="0"/>
              <a:t>Implement checks and changes that require semantic knowledge of the language</a:t>
            </a:r>
          </a:p>
          <a:p>
            <a:r>
              <a:rPr lang="en-US" dirty="0"/>
              <a:t>Implement specialized checks for your organization</a:t>
            </a:r>
          </a:p>
          <a:p>
            <a:r>
              <a:rPr lang="en-US" dirty="0"/>
              <a:t>Create acceptance tests for delivery of third-party work product</a:t>
            </a:r>
          </a:p>
          <a:p>
            <a:r>
              <a:rPr lang="en-US" dirty="0"/>
              <a:t>Large scale refactoring </a:t>
            </a:r>
          </a:p>
          <a:p>
            <a:r>
              <a:rPr lang="en-US" dirty="0"/>
              <a:t>Used by developers interactively during development &amp; test</a:t>
            </a:r>
          </a:p>
          <a:p>
            <a:r>
              <a:rPr lang="en-US" dirty="0"/>
              <a:t>Integration into your CI flow – Automated and repeatable </a:t>
            </a:r>
          </a:p>
          <a:p>
            <a:pPr lvl="1"/>
            <a:r>
              <a:rPr lang="en-US" dirty="0"/>
              <a:t>Moves subjectivity of the code review process to objective computer automation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9499B-3A65-4D51-BD70-22011FEC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61" y="257797"/>
            <a:ext cx="9601200" cy="818529"/>
          </a:xfrm>
        </p:spPr>
        <p:txBody>
          <a:bodyPr/>
          <a:lstStyle/>
          <a:p>
            <a:r>
              <a:rPr lang="en-US" dirty="0"/>
              <a:t>Clang-tidy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61" y="1222188"/>
            <a:ext cx="10571234" cy="5059290"/>
          </a:xfrm>
        </p:spPr>
        <p:txBody>
          <a:bodyPr>
            <a:normAutofit/>
          </a:bodyPr>
          <a:lstStyle/>
          <a:p>
            <a:r>
              <a:rPr lang="en-US" dirty="0"/>
              <a:t>Not all checkers have “</a:t>
            </a:r>
            <a:r>
              <a:rPr lang="en-US" dirty="0" err="1"/>
              <a:t>Fix”’s</a:t>
            </a:r>
            <a:r>
              <a:rPr lang="en-US" dirty="0"/>
              <a:t>. See list of existing checkers for an example.</a:t>
            </a:r>
          </a:p>
          <a:p>
            <a:r>
              <a:rPr lang="en-US" dirty="0"/>
              <a:t>Why would not all checkers have fixes? </a:t>
            </a:r>
          </a:p>
          <a:p>
            <a:pPr lvl="1"/>
            <a:r>
              <a:rPr lang="en-US" dirty="0"/>
              <a:t>Some checks are not perfect, but “good enough” – 80% rule.</a:t>
            </a:r>
          </a:p>
          <a:p>
            <a:pPr lvl="1"/>
            <a:r>
              <a:rPr lang="en-US" dirty="0"/>
              <a:t>Highlight certain patterns for further scrutiny</a:t>
            </a:r>
          </a:p>
          <a:p>
            <a:pPr lvl="1"/>
            <a:r>
              <a:rPr lang="en-US" dirty="0"/>
              <a:t>Custom checks</a:t>
            </a:r>
          </a:p>
          <a:p>
            <a:r>
              <a:rPr lang="en-US" dirty="0"/>
              <a:t>Can pass compiler commands to the compiler, example … 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clang-tidy --extra-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="-DMY_SWEET_DEFINE=1" --checks=-*,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cppcoreguidelines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-variables init.cpp  -- </a:t>
            </a:r>
            <a:r>
              <a:rPr lang="en-US" dirty="0"/>
              <a:t> </a:t>
            </a:r>
          </a:p>
          <a:p>
            <a:r>
              <a:rPr lang="en-US" dirty="0"/>
              <a:t>What’s that “--” at the end? </a:t>
            </a:r>
          </a:p>
          <a:p>
            <a:pPr lvl="1"/>
            <a:r>
              <a:rPr lang="en-US" dirty="0"/>
              <a:t>Says that we’re not using a </a:t>
            </a:r>
            <a:r>
              <a:rPr lang="en-US" dirty="0" err="1"/>
              <a:t>compile_commands.json</a:t>
            </a:r>
            <a:r>
              <a:rPr lang="en-US" dirty="0"/>
              <a:t> – more on that later.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0192D-0EA0-427E-AE6B-6BCB03CC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922FD-8D00-4442-9D2D-E9D2543AD25A}"/>
              </a:ext>
            </a:extLst>
          </p:cNvPr>
          <p:cNvSpPr txBox="1"/>
          <p:nvPr/>
        </p:nvSpPr>
        <p:spPr>
          <a:xfrm>
            <a:off x="409061" y="6281478"/>
            <a:ext cx="8638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See </a:t>
            </a:r>
            <a:r>
              <a:rPr lang="en-US" sz="1200" b="1" i="1" dirty="0">
                <a:hlinkClick r:id="rId3"/>
              </a:rPr>
              <a:t>http://clang.llvm.org/extra/clang-tidy</a:t>
            </a:r>
            <a:r>
              <a:rPr lang="en-US" sz="1200" b="1" i="1" dirty="0"/>
              <a:t>, list of checks here </a:t>
            </a:r>
            <a:r>
              <a:rPr lang="en-US" sz="1200" b="1" i="1" dirty="0">
                <a:hlinkClick r:id="rId4"/>
              </a:rPr>
              <a:t>https://clang.llvm.org/extra/clang-tidy/checks/list.html</a:t>
            </a:r>
            <a:r>
              <a:rPr lang="en-US" sz="1200" b="1" i="1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3"/>
            <a:ext cx="9601200" cy="626808"/>
          </a:xfrm>
        </p:spPr>
        <p:txBody>
          <a:bodyPr/>
          <a:lstStyle/>
          <a:p>
            <a:r>
              <a:rPr lang="en-US" dirty="0"/>
              <a:t>Clang-tidy check dev process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F5A350A-6C47-4043-A2A0-E2145BA448A1}"/>
              </a:ext>
            </a:extLst>
          </p:cNvPr>
          <p:cNvSpPr/>
          <p:nvPr/>
        </p:nvSpPr>
        <p:spPr>
          <a:xfrm>
            <a:off x="2758190" y="1338294"/>
            <a:ext cx="4512039" cy="683904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New Checker Boilerplate</a:t>
            </a:r>
          </a:p>
          <a:p>
            <a:pPr algn="ctr"/>
            <a:r>
              <a:rPr lang="en-US" dirty="0"/>
              <a:t>./add_new_check.py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D6DF4D2-FD50-4026-8974-3A1ABEC93B24}"/>
              </a:ext>
            </a:extLst>
          </p:cNvPr>
          <p:cNvSpPr/>
          <p:nvPr/>
        </p:nvSpPr>
        <p:spPr>
          <a:xfrm>
            <a:off x="3360584" y="2276763"/>
            <a:ext cx="3344726" cy="456837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Code to Check/Port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3A2E53D-726D-40B7-8663-F6DE2A75C476}"/>
              </a:ext>
            </a:extLst>
          </p:cNvPr>
          <p:cNvSpPr/>
          <p:nvPr/>
        </p:nvSpPr>
        <p:spPr>
          <a:xfrm>
            <a:off x="3360584" y="2972163"/>
            <a:ext cx="3344726" cy="456837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Matcher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19FDDE-9593-44BE-BBD4-7BBA446FA666}"/>
              </a:ext>
            </a:extLst>
          </p:cNvPr>
          <p:cNvSpPr/>
          <p:nvPr/>
        </p:nvSpPr>
        <p:spPr>
          <a:xfrm>
            <a:off x="3360584" y="3577839"/>
            <a:ext cx="3344726" cy="456837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 Checks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E9DD60D-4766-45F0-8205-1A55FF7AD0E5}"/>
              </a:ext>
            </a:extLst>
          </p:cNvPr>
          <p:cNvSpPr/>
          <p:nvPr/>
        </p:nvSpPr>
        <p:spPr>
          <a:xfrm>
            <a:off x="3360584" y="4233891"/>
            <a:ext cx="3344726" cy="456837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Optional: Implement </a:t>
            </a:r>
            <a:r>
              <a:rPr lang="en-US" dirty="0" err="1"/>
              <a:t>FixIt</a:t>
            </a:r>
            <a:endParaRPr lang="en-US" dirty="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76EAD10A-F358-413B-A52E-0668B29F3949}"/>
              </a:ext>
            </a:extLst>
          </p:cNvPr>
          <p:cNvSpPr/>
          <p:nvPr/>
        </p:nvSpPr>
        <p:spPr>
          <a:xfrm>
            <a:off x="3871209" y="5582360"/>
            <a:ext cx="2323476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Finished!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92F86BAA-5574-408C-AD99-B87BB23B4E02}"/>
              </a:ext>
            </a:extLst>
          </p:cNvPr>
          <p:cNvSpPr/>
          <p:nvPr/>
        </p:nvSpPr>
        <p:spPr>
          <a:xfrm>
            <a:off x="4102306" y="4815230"/>
            <a:ext cx="1821305" cy="612648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B2A71D-60D7-4324-82AF-FCA8F85BF353}"/>
              </a:ext>
            </a:extLst>
          </p:cNvPr>
          <p:cNvCxnSpPr>
            <a:cxnSpLocks/>
          </p:cNvCxnSpPr>
          <p:nvPr/>
        </p:nvCxnSpPr>
        <p:spPr>
          <a:xfrm>
            <a:off x="4995471" y="1995699"/>
            <a:ext cx="0" cy="28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852CD7-FFE8-4D02-9DAE-36F84F2742B5}"/>
              </a:ext>
            </a:extLst>
          </p:cNvPr>
          <p:cNvCxnSpPr>
            <a:cxnSpLocks/>
          </p:cNvCxnSpPr>
          <p:nvPr/>
        </p:nvCxnSpPr>
        <p:spPr>
          <a:xfrm>
            <a:off x="4986725" y="2733600"/>
            <a:ext cx="0" cy="23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ED71FB-C170-4439-9E60-6DBDFE585050}"/>
              </a:ext>
            </a:extLst>
          </p:cNvPr>
          <p:cNvCxnSpPr>
            <a:cxnSpLocks/>
          </p:cNvCxnSpPr>
          <p:nvPr/>
        </p:nvCxnSpPr>
        <p:spPr>
          <a:xfrm>
            <a:off x="4985475" y="3429000"/>
            <a:ext cx="0" cy="14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1014C0-3A88-47BC-B017-83F7F832CD48}"/>
              </a:ext>
            </a:extLst>
          </p:cNvPr>
          <p:cNvCxnSpPr>
            <a:cxnSpLocks/>
          </p:cNvCxnSpPr>
          <p:nvPr/>
        </p:nvCxnSpPr>
        <p:spPr>
          <a:xfrm>
            <a:off x="4995471" y="4034676"/>
            <a:ext cx="0" cy="18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7DAE58-CFEB-42A0-A61C-CE6BB4D727B7}"/>
              </a:ext>
            </a:extLst>
          </p:cNvPr>
          <p:cNvCxnSpPr>
            <a:cxnSpLocks/>
          </p:cNvCxnSpPr>
          <p:nvPr/>
        </p:nvCxnSpPr>
        <p:spPr>
          <a:xfrm>
            <a:off x="5012959" y="4656319"/>
            <a:ext cx="0" cy="15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87C1F1-E116-4FBB-9AB3-BF0AEDCCEB02}"/>
              </a:ext>
            </a:extLst>
          </p:cNvPr>
          <p:cNvCxnSpPr>
            <a:cxnSpLocks/>
          </p:cNvCxnSpPr>
          <p:nvPr/>
        </p:nvCxnSpPr>
        <p:spPr>
          <a:xfrm>
            <a:off x="5032947" y="5409141"/>
            <a:ext cx="0" cy="17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7DABD1-B67A-4493-B2E9-76726C334851}"/>
              </a:ext>
            </a:extLst>
          </p:cNvPr>
          <p:cNvCxnSpPr>
            <a:stCxn id="11" idx="3"/>
          </p:cNvCxnSpPr>
          <p:nvPr/>
        </p:nvCxnSpPr>
        <p:spPr>
          <a:xfrm>
            <a:off x="5923611" y="5121554"/>
            <a:ext cx="134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9A92A4-0292-4B94-BAF6-D8F4C7E1045A}"/>
              </a:ext>
            </a:extLst>
          </p:cNvPr>
          <p:cNvCxnSpPr/>
          <p:nvPr/>
        </p:nvCxnSpPr>
        <p:spPr>
          <a:xfrm flipV="1">
            <a:off x="7270229" y="2505181"/>
            <a:ext cx="0" cy="2616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B3C342-702A-4994-A9B3-138CFADCD246}"/>
              </a:ext>
            </a:extLst>
          </p:cNvPr>
          <p:cNvCxnSpPr>
            <a:endCxn id="6" idx="3"/>
          </p:cNvCxnSpPr>
          <p:nvPr/>
        </p:nvCxnSpPr>
        <p:spPr>
          <a:xfrm flipH="1">
            <a:off x="6705310" y="2505181"/>
            <a:ext cx="564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B1DB29-4782-436D-AAE1-A5D1551B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2"/>
            <a:ext cx="9601200" cy="1142385"/>
          </a:xfrm>
        </p:spPr>
        <p:txBody>
          <a:bodyPr/>
          <a:lstStyle/>
          <a:p>
            <a:r>
              <a:rPr lang="en-US" dirty="0"/>
              <a:t>Imagine your manager wants a new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04" y="1888658"/>
            <a:ext cx="10727231" cy="4128120"/>
          </a:xfrm>
        </p:spPr>
        <p:txBody>
          <a:bodyPr>
            <a:normAutofit/>
          </a:bodyPr>
          <a:lstStyle/>
          <a:p>
            <a:r>
              <a:rPr lang="en-US" dirty="0"/>
              <a:t>You have this cool new processor architecture that needs a “special” allocator because of a bug in first silicon (This has *never* happened before \\\ </a:t>
            </a:r>
            <a:r>
              <a:rPr lang="en-US" dirty="0">
                <a:sym typeface="Wingdings" panose="05000000000000000000" pitchFamily="2" charset="2"/>
              </a:rPr>
              <a:t> ).</a:t>
            </a:r>
          </a:p>
          <a:p>
            <a:r>
              <a:rPr lang="en-US" dirty="0">
                <a:sym typeface="Wingdings" panose="05000000000000000000" pitchFamily="2" charset="2"/>
              </a:rPr>
              <a:t>Change all instances of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void *malloc(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US" dirty="0">
                <a:sym typeface="Wingdings" panose="05000000000000000000" pitchFamily="2" charset="2"/>
              </a:rPr>
              <a:t>” to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acme_zalloc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US" dirty="0">
                <a:sym typeface="Wingdings" panose="05000000000000000000" pitchFamily="2" charset="2"/>
              </a:rPr>
              <a:t>” in a test repo of about 10,000 files spread across maybe 50 directories.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Don’t look for a new job yet – there’s an opportunity to be a “hero”, get that “cup of coffee” bonus your manager pays out for extraordinary accomplishments </a:t>
            </a:r>
          </a:p>
          <a:p>
            <a:r>
              <a:rPr lang="en-US" dirty="0">
                <a:sym typeface="Wingdings" panose="05000000000000000000" pitchFamily="2" charset="2"/>
              </a:rPr>
              <a:t>Ok, maybe you really can do this with a simple shell or Python script – but imagine this as a first step, and you don’t know what other problems the hardware guys left in store for you. </a:t>
            </a:r>
          </a:p>
          <a:p>
            <a:r>
              <a:rPr lang="en-US" dirty="0">
                <a:sym typeface="Wingdings" panose="05000000000000000000" pitchFamily="2" charset="2"/>
              </a:rPr>
              <a:t>So, we’ll use the clang tools Python script to create boilerplate for this …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F738C-E92D-4842-A0C8-5CA3B5E6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2"/>
            <a:ext cx="9601200" cy="1142385"/>
          </a:xfrm>
        </p:spPr>
        <p:txBody>
          <a:bodyPr/>
          <a:lstStyle/>
          <a:p>
            <a:r>
              <a:rPr lang="en-US" dirty="0"/>
              <a:t>Clang-tidy Adding a Check (demo2)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35" y="1691264"/>
            <a:ext cx="9601200" cy="4161987"/>
          </a:xfrm>
        </p:spPr>
        <p:txBody>
          <a:bodyPr>
            <a:normAutofit/>
          </a:bodyPr>
          <a:lstStyle/>
          <a:p>
            <a:r>
              <a:rPr lang="en-US" dirty="0"/>
              <a:t>cd to &lt;root&gt;/clang-tools-extra/clang-tidy</a:t>
            </a:r>
          </a:p>
          <a:p>
            <a:r>
              <a:rPr lang="en-US" dirty="0"/>
              <a:t>./add_new_check.py </a:t>
            </a:r>
            <a:r>
              <a:rPr lang="en-US" dirty="0" err="1"/>
              <a:t>misc</a:t>
            </a:r>
            <a:r>
              <a:rPr lang="en-US" dirty="0"/>
              <a:t> change-malloc (See output)</a:t>
            </a:r>
          </a:p>
          <a:p>
            <a:r>
              <a:rPr lang="en-US" dirty="0"/>
              <a:t>Rebuild … </a:t>
            </a:r>
          </a:p>
          <a:p>
            <a:r>
              <a:rPr lang="en-US" dirty="0"/>
              <a:t>Check listed checkers – new one should show up! </a:t>
            </a:r>
          </a:p>
          <a:p>
            <a:pPr lvl="1"/>
            <a:r>
              <a:rPr lang="en-US" dirty="0"/>
              <a:t>clang-tidy --list-checks –checks=* | grep change</a:t>
            </a:r>
          </a:p>
          <a:p>
            <a:r>
              <a:rPr lang="en-US" dirty="0"/>
              <a:t>To run the new checker (not yet though, we need a few changes) … </a:t>
            </a:r>
          </a:p>
          <a:p>
            <a:pPr lvl="1"/>
            <a:r>
              <a:rPr lang="en-US" dirty="0"/>
              <a:t>clang-tidy --checks=-*,</a:t>
            </a:r>
            <a:r>
              <a:rPr lang="en-US" dirty="0" err="1"/>
              <a:t>misc</a:t>
            </a:r>
            <a:r>
              <a:rPr lang="en-US" dirty="0"/>
              <a:t>-change-malloc </a:t>
            </a:r>
            <a:r>
              <a:rPr lang="en-US" dirty="0" err="1"/>
              <a:t>file.c</a:t>
            </a:r>
            <a:endParaRPr lang="en-US" dirty="0"/>
          </a:p>
          <a:p>
            <a:pPr lvl="1"/>
            <a:r>
              <a:rPr lang="en-US" dirty="0"/>
              <a:t>clang-tidy --checks=-*,</a:t>
            </a:r>
            <a:r>
              <a:rPr lang="en-US" dirty="0" err="1"/>
              <a:t>misc</a:t>
            </a:r>
            <a:r>
              <a:rPr lang="en-US" dirty="0"/>
              <a:t>-change-malloc --fix </a:t>
            </a:r>
            <a:r>
              <a:rPr lang="en-US" dirty="0" err="1"/>
              <a:t>file.c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E81C-42D0-4882-BAC2-9C37654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2"/>
            <a:ext cx="9601200" cy="1142385"/>
          </a:xfrm>
        </p:spPr>
        <p:txBody>
          <a:bodyPr/>
          <a:lstStyle/>
          <a:p>
            <a:r>
              <a:rPr lang="en-US" dirty="0"/>
              <a:t>We’ll need to explore a 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04" y="1764679"/>
            <a:ext cx="9192014" cy="3809999"/>
          </a:xfrm>
        </p:spPr>
        <p:txBody>
          <a:bodyPr>
            <a:normAutofit/>
          </a:bodyPr>
          <a:lstStyle/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acme_zalloc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s) {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malloc(s);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0, s);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* foo(int s) {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malloc(s);     </a:t>
            </a:r>
          </a:p>
          <a:p>
            <a:pPr marL="27432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CF788FE7-DA5F-4D00-B7A0-ED0499CB5B78}"/>
              </a:ext>
            </a:extLst>
          </p:cNvPr>
          <p:cNvSpPr/>
          <p:nvPr/>
        </p:nvSpPr>
        <p:spPr>
          <a:xfrm>
            <a:off x="4343193" y="2248538"/>
            <a:ext cx="1907822" cy="4865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18356F1-F90A-4D3A-A095-1D57D152E3AA}"/>
              </a:ext>
            </a:extLst>
          </p:cNvPr>
          <p:cNvSpPr/>
          <p:nvPr/>
        </p:nvSpPr>
        <p:spPr>
          <a:xfrm>
            <a:off x="3298970" y="3947975"/>
            <a:ext cx="1907822" cy="4865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79353-DA4B-4106-9B3E-9307FD89A781}"/>
              </a:ext>
            </a:extLst>
          </p:cNvPr>
          <p:cNvSpPr txBox="1"/>
          <p:nvPr/>
        </p:nvSpPr>
        <p:spPr>
          <a:xfrm>
            <a:off x="6333066" y="228246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new implementation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1F2587FA-6F6B-4F44-B879-483B29EF1CE7}"/>
              </a:ext>
            </a:extLst>
          </p:cNvPr>
          <p:cNvSpPr/>
          <p:nvPr/>
        </p:nvSpPr>
        <p:spPr>
          <a:xfrm rot="870707">
            <a:off x="3724620" y="2868886"/>
            <a:ext cx="1907822" cy="4865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FAEF6-1E82-4E7E-8238-13AA6BFAA5B4}"/>
              </a:ext>
            </a:extLst>
          </p:cNvPr>
          <p:cNvSpPr txBox="1"/>
          <p:nvPr/>
        </p:nvSpPr>
        <p:spPr>
          <a:xfrm>
            <a:off x="5662964" y="3193888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touch this one (I’ll show </a:t>
            </a:r>
            <a:r>
              <a:rPr lang="en-US" dirty="0" err="1"/>
              <a:t>ya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BE2F90-9BB2-4FA7-9FB8-598AE1716412}"/>
              </a:ext>
            </a:extLst>
          </p:cNvPr>
          <p:cNvSpPr txBox="1"/>
          <p:nvPr/>
        </p:nvSpPr>
        <p:spPr>
          <a:xfrm>
            <a:off x="5297104" y="4014951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to </a:t>
            </a:r>
            <a:r>
              <a:rPr lang="en-US" dirty="0" err="1"/>
              <a:t>acme_zalloc</a:t>
            </a:r>
            <a:r>
              <a:rPr lang="en-US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B6B06-0997-4837-A0EE-D1093BF29E38}"/>
              </a:ext>
            </a:extLst>
          </p:cNvPr>
          <p:cNvSpPr txBox="1"/>
          <p:nvPr/>
        </p:nvSpPr>
        <p:spPr>
          <a:xfrm>
            <a:off x="529580" y="5063183"/>
            <a:ext cx="10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B0F0"/>
                </a:solidFill>
              </a:rPr>
              <a:t>Let’s see what the AST looks like first … (demo3) 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7CF8395-9877-4C41-9061-5D193695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0" grpId="0" animBg="1"/>
      <p:bldP spid="12" grpId="0"/>
      <p:bldP spid="14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21" y="256689"/>
            <a:ext cx="9601200" cy="678930"/>
          </a:xfrm>
        </p:spPr>
        <p:txBody>
          <a:bodyPr/>
          <a:lstStyle/>
          <a:p>
            <a:r>
              <a:rPr lang="en-US" dirty="0"/>
              <a:t>Extending clang-tidy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21" y="1224793"/>
            <a:ext cx="11095396" cy="478119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See </a:t>
            </a:r>
            <a:r>
              <a:rPr lang="en-US" dirty="0">
                <a:hlinkClick r:id="rId3"/>
              </a:rPr>
              <a:t>https://clang.llvm.org/docs/LibASTMatchersReference.html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Many existing matchers, and can be extended (subject for another day)</a:t>
            </a:r>
          </a:p>
          <a:p>
            <a:r>
              <a:rPr lang="en-US" dirty="0">
                <a:sym typeface="Wingdings" panose="05000000000000000000" pitchFamily="2" charset="2"/>
              </a:rPr>
              <a:t>If you’re overwhelmed so far – no worries! This *is* difficult. Hang in there, we’ll go through some simple examples to get started.</a:t>
            </a:r>
          </a:p>
          <a:p>
            <a:r>
              <a:rPr lang="en-US" dirty="0">
                <a:sym typeface="Wingdings" panose="05000000000000000000" pitchFamily="2" charset="2"/>
              </a:rPr>
              <a:t>We’re driving towards our simple tutorial example – best place to start!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F738C-E92D-4842-A0C8-5CA3B5E6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3"/>
            <a:ext cx="9601200" cy="878518"/>
          </a:xfrm>
        </p:spPr>
        <p:txBody>
          <a:bodyPr/>
          <a:lstStyle/>
          <a:p>
            <a:r>
              <a:rPr lang="en-US" dirty="0"/>
              <a:t>Clang AST for our sample (demo3)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137" y="1861424"/>
            <a:ext cx="9601200" cy="4161987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E81C-42D0-4882-BAC2-9C37654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CBBC4-920D-4023-AF06-9C5B84D53B22}"/>
              </a:ext>
            </a:extLst>
          </p:cNvPr>
          <p:cNvSpPr txBox="1">
            <a:spLocks/>
          </p:cNvSpPr>
          <p:nvPr/>
        </p:nvSpPr>
        <p:spPr>
          <a:xfrm>
            <a:off x="3690256" y="1726373"/>
            <a:ext cx="7979229" cy="4086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demo purposes, I’ll use this code, we’ll come back to our manager’s code</a:t>
            </a:r>
          </a:p>
          <a:p>
            <a:r>
              <a:rPr lang="en-US" dirty="0"/>
              <a:t>See references at the end for Intro to AST, and AST matchers. </a:t>
            </a:r>
          </a:p>
          <a:p>
            <a:r>
              <a:rPr lang="en-US" dirty="0"/>
              <a:t>I’ll go through a few example explorations specific to the problem posed with some hints for optimizing your explorations.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A21A3-C9C2-456A-BB4B-0F16B9D05748}"/>
              </a:ext>
            </a:extLst>
          </p:cNvPr>
          <p:cNvSpPr txBox="1"/>
          <p:nvPr/>
        </p:nvSpPr>
        <p:spPr>
          <a:xfrm>
            <a:off x="924883" y="1776094"/>
            <a:ext cx="32497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foo(void)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malloc(4);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free(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fee(int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*2;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gee(int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1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2"/>
            <a:ext cx="9601200" cy="114238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44" y="1807087"/>
            <a:ext cx="10607442" cy="3809999"/>
          </a:xfrm>
        </p:spPr>
        <p:txBody>
          <a:bodyPr/>
          <a:lstStyle/>
          <a:p>
            <a:r>
              <a:rPr lang="en-US" dirty="0"/>
              <a:t>Why use tools like Syntax and Static Analyzers?</a:t>
            </a:r>
          </a:p>
          <a:p>
            <a:r>
              <a:rPr lang="en-US" dirty="0"/>
              <a:t>How do these tools fit into a process flow?</a:t>
            </a:r>
          </a:p>
          <a:p>
            <a:r>
              <a:rPr lang="en-US" dirty="0"/>
              <a:t>Examples of text matchers using clang-query, compare and contrast with analysis</a:t>
            </a:r>
          </a:p>
          <a:p>
            <a:r>
              <a:rPr lang="en-US" dirty="0"/>
              <a:t>Simple example clang-tidy check – “soup to nuts” </a:t>
            </a:r>
          </a:p>
          <a:p>
            <a:r>
              <a:rPr lang="en-US" dirty="0"/>
              <a:t>References for “homework”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8B64-685C-4AF7-8D00-51BC5402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1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3"/>
            <a:ext cx="9601200" cy="878518"/>
          </a:xfrm>
        </p:spPr>
        <p:txBody>
          <a:bodyPr/>
          <a:lstStyle/>
          <a:p>
            <a:r>
              <a:rPr lang="en-US" dirty="0"/>
              <a:t>Step 1: Replace “malloc”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137" y="1861424"/>
            <a:ext cx="9601200" cy="4161987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E81C-42D0-4882-BAC2-9C37654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CBBC4-920D-4023-AF06-9C5B84D53B22}"/>
              </a:ext>
            </a:extLst>
          </p:cNvPr>
          <p:cNvSpPr txBox="1">
            <a:spLocks/>
          </p:cNvSpPr>
          <p:nvPr/>
        </p:nvSpPr>
        <p:spPr>
          <a:xfrm>
            <a:off x="496504" y="1957097"/>
            <a:ext cx="10152737" cy="397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of the difficult work is done – we have a basic matcher expression we can use. </a:t>
            </a:r>
          </a:p>
          <a:p>
            <a:r>
              <a:rPr lang="en-US" dirty="0"/>
              <a:t>From our exploration …</a:t>
            </a:r>
          </a:p>
          <a:p>
            <a:pPr lvl="1"/>
            <a:r>
              <a:rPr lang="en-US" dirty="0"/>
              <a:t>Matcher -&gt; </a:t>
            </a:r>
            <a:r>
              <a:rPr lang="en-US" sz="1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(callee(</a:t>
            </a:r>
            <a:r>
              <a:rPr lang="en-US" sz="1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functionDecl</a:t>
            </a:r>
            <a:r>
              <a:rPr 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hasName</a:t>
            </a:r>
            <a:r>
              <a:rPr 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("malloc"))))</a:t>
            </a:r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to translate to code? In our </a:t>
            </a:r>
            <a:r>
              <a:rPr lang="en-US" dirty="0" err="1"/>
              <a:t>registerMatchers</a:t>
            </a:r>
            <a:r>
              <a:rPr lang="en-US" dirty="0"/>
              <a:t> override …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adds a matcher and binds to a name “malloc” for us to use in our check override.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B4FDF-B727-42F5-80CE-52CD013A251B}"/>
              </a:ext>
            </a:extLst>
          </p:cNvPr>
          <p:cNvSpPr txBox="1"/>
          <p:nvPr/>
        </p:nvSpPr>
        <p:spPr>
          <a:xfrm>
            <a:off x="744862" y="3942417"/>
            <a:ext cx="107883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ChangeMallocCheck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registerMatchers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MatchFinder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*Finder)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Finder-&gt;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addMatcher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(callee(</a:t>
            </a:r>
            <a:r>
              <a:rPr lang="en-US" sz="1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functionDecl</a:t>
            </a:r>
            <a:r>
              <a:rPr 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hasName</a:t>
            </a:r>
            <a:r>
              <a:rPr 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("malloc"))))</a:t>
            </a:r>
            <a:r>
              <a:rPr lang="en-US" sz="14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.bind("malloc")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,this);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891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3"/>
            <a:ext cx="9601200" cy="878518"/>
          </a:xfrm>
        </p:spPr>
        <p:txBody>
          <a:bodyPr/>
          <a:lstStyle/>
          <a:p>
            <a:r>
              <a:rPr lang="en-US" dirty="0"/>
              <a:t>Step 1: Replace “malloc”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137" y="1861424"/>
            <a:ext cx="9601200" cy="4161987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E81C-42D0-4882-BAC2-9C37654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CBBC4-920D-4023-AF06-9C5B84D53B22}"/>
              </a:ext>
            </a:extLst>
          </p:cNvPr>
          <p:cNvSpPr txBox="1">
            <a:spLocks/>
          </p:cNvSpPr>
          <p:nvPr/>
        </p:nvSpPr>
        <p:spPr>
          <a:xfrm>
            <a:off x="401271" y="1957097"/>
            <a:ext cx="11182922" cy="397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our “check” override 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code uses our match, and creates a replacement for “malloc”, with a diagnostic, and an optional “fix”</a:t>
            </a:r>
          </a:p>
          <a:p>
            <a:r>
              <a:rPr lang="en-US" dirty="0"/>
              <a:t>What are these calls for Source Range and </a:t>
            </a:r>
            <a:r>
              <a:rPr lang="en-US" dirty="0" err="1"/>
              <a:t>BeginLoc</a:t>
            </a:r>
            <a:r>
              <a:rPr lang="en-US" dirty="0"/>
              <a:t>()?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B4FDF-B727-42F5-80CE-52CD013A251B}"/>
              </a:ext>
            </a:extLst>
          </p:cNvPr>
          <p:cNvSpPr txBox="1"/>
          <p:nvPr/>
        </p:nvSpPr>
        <p:spPr>
          <a:xfrm>
            <a:off x="440575" y="2316746"/>
            <a:ext cx="111829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ChangeMallocCheck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::check(const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MatchFinder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&amp;Result)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Result.Nodes.getNodeAs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&gt;("malloc");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start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getBeginLoc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(start, "use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acme_zalloc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instead of malloc()")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FixItHint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CreateReplacement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SourceRange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(start,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start.getLocWithOffset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("malloc")-1)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acme_zalloc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193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3"/>
            <a:ext cx="9601200" cy="878518"/>
          </a:xfrm>
        </p:spPr>
        <p:txBody>
          <a:bodyPr/>
          <a:lstStyle/>
          <a:p>
            <a:r>
              <a:rPr lang="en-US" dirty="0"/>
              <a:t>Source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137" y="1861424"/>
            <a:ext cx="9601200" cy="4161987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E81C-42D0-4882-BAC2-9C37654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CBBC4-920D-4023-AF06-9C5B84D53B22}"/>
              </a:ext>
            </a:extLst>
          </p:cNvPr>
          <p:cNvSpPr txBox="1">
            <a:spLocks/>
          </p:cNvSpPr>
          <p:nvPr/>
        </p:nvSpPr>
        <p:spPr>
          <a:xfrm>
            <a:off x="5105195" y="2482449"/>
            <a:ext cx="6605835" cy="345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exists methods to help with source replacement</a:t>
            </a:r>
          </a:p>
          <a:p>
            <a:r>
              <a:rPr lang="en-US" dirty="0"/>
              <a:t>Each AST node has location associated with it that can be retrieved. </a:t>
            </a:r>
          </a:p>
          <a:p>
            <a:r>
              <a:rPr lang="en-US" dirty="0"/>
              <a:t>I’ll not spend too much time on this, but there’s more to explore and learn here. </a:t>
            </a:r>
          </a:p>
          <a:p>
            <a:r>
              <a:rPr lang="en-US" dirty="0"/>
              <a:t>Let’s compile the example and try it out!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5AEDD-BADB-46D1-87B4-C28D2B922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2" y="2094533"/>
            <a:ext cx="4715151" cy="18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3"/>
            <a:ext cx="9601200" cy="878518"/>
          </a:xfrm>
        </p:spPr>
        <p:txBody>
          <a:bodyPr/>
          <a:lstStyle/>
          <a:p>
            <a:r>
              <a:rPr lang="en-US" dirty="0"/>
              <a:t>Step 2: “If you give a mouse a cookie …”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137" y="1861424"/>
            <a:ext cx="9601200" cy="4161987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E81C-42D0-4882-BAC2-9C37654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CBBC4-920D-4023-AF06-9C5B84D53B22}"/>
              </a:ext>
            </a:extLst>
          </p:cNvPr>
          <p:cNvSpPr txBox="1">
            <a:spLocks/>
          </p:cNvSpPr>
          <p:nvPr/>
        </p:nvSpPr>
        <p:spPr>
          <a:xfrm>
            <a:off x="445254" y="1712377"/>
            <a:ext cx="10679498" cy="397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anose="05000000000000000000" pitchFamily="2" charset="2"/>
              </a:rPr>
              <a:t>Someone discovered we need to change a few thousand files to use a new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is contrived, I know – please suspend logic for now, this is a tutorial after all </a:t>
            </a:r>
          </a:p>
          <a:p>
            <a:r>
              <a:rPr lang="en-US" dirty="0">
                <a:sym typeface="Wingdings" panose="05000000000000000000" pitchFamily="2" charset="2"/>
              </a:rPr>
              <a:t>Transform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void *malloc(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US" dirty="0">
                <a:sym typeface="Wingdings" panose="05000000000000000000" pitchFamily="2" charset="2"/>
              </a:rPr>
              <a:t>” -&gt;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acme_zalloc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int)</a:t>
            </a:r>
            <a:r>
              <a:rPr lang="en-US" dirty="0">
                <a:sym typeface="Wingdings" panose="05000000000000000000" pitchFamily="2" charset="2"/>
              </a:rPr>
              <a:t>”, and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void free(void *)</a:t>
            </a:r>
            <a:r>
              <a:rPr lang="en-US" dirty="0">
                <a:sym typeface="Wingdings" panose="05000000000000000000" pitchFamily="2" charset="2"/>
              </a:rPr>
              <a:t>” -&gt;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acme_free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(void **)</a:t>
            </a:r>
            <a:r>
              <a:rPr lang="en-US" dirty="0">
                <a:sym typeface="Wingdings" panose="05000000000000000000" pitchFamily="2" charset="2"/>
              </a:rPr>
              <a:t>”. Let’s assume all of our files include a single top level include that we can add new interface prototypes and defines too. </a:t>
            </a:r>
          </a:p>
          <a:p>
            <a:r>
              <a:rPr lang="en-US" dirty="0">
                <a:sym typeface="Wingdings" panose="05000000000000000000" pitchFamily="2" charset="2"/>
              </a:rPr>
              <a:t>First step – extend the matchers …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B4FDF-B727-42F5-80CE-52CD013A251B}"/>
              </a:ext>
            </a:extLst>
          </p:cNvPr>
          <p:cNvSpPr txBox="1"/>
          <p:nvPr/>
        </p:nvSpPr>
        <p:spPr>
          <a:xfrm>
            <a:off x="701820" y="4191516"/>
            <a:ext cx="107883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ChangeMallocCheck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registerMatchers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MatchFinder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*Finder)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Finder-&gt;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addMatcher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(callee(</a:t>
            </a:r>
            <a:r>
              <a:rPr lang="en-US" sz="1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functionDecl</a:t>
            </a:r>
            <a:r>
              <a:rPr 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hasName</a:t>
            </a:r>
            <a:r>
              <a:rPr 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("malloc"))))</a:t>
            </a:r>
            <a:r>
              <a:rPr lang="en-US" sz="14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.bind("malloc")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,this);</a:t>
            </a:r>
          </a:p>
          <a:p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Finder-&gt;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addMatcher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(callee(</a:t>
            </a:r>
            <a:r>
              <a:rPr lang="en-US" sz="1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functionDecl</a:t>
            </a:r>
            <a:r>
              <a:rPr 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hasName</a:t>
            </a:r>
            <a:r>
              <a:rPr 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(“free"))))</a:t>
            </a:r>
            <a:r>
              <a:rPr lang="en-US" sz="14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.bind(“free")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,this);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33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3"/>
            <a:ext cx="9601200" cy="878518"/>
          </a:xfrm>
        </p:spPr>
        <p:txBody>
          <a:bodyPr/>
          <a:lstStyle/>
          <a:p>
            <a:r>
              <a:rPr lang="en-US" dirty="0"/>
              <a:t>Step 2: Replace “free”, extend “malloc”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137" y="1861424"/>
            <a:ext cx="9601200" cy="4161987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E81C-42D0-4882-BAC2-9C37654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C24E6-EE6F-4055-ADC5-03655C94E6D8}"/>
              </a:ext>
            </a:extLst>
          </p:cNvPr>
          <p:cNvSpPr txBox="1"/>
          <p:nvPr/>
        </p:nvSpPr>
        <p:spPr>
          <a:xfrm>
            <a:off x="314672" y="1539897"/>
            <a:ext cx="1152959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ChangeMallocCheck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::check(const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MatchFinder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&amp;Result)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SmallString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&lt;64&gt;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NewArgument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Result.Nodes.getNodeAs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&gt;("malloc");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start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getBeginLoc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(start, "use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acme_zalloc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instead of malloc()")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FixItHint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CreateReplacement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(start,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start.getLocWithOffset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("malloc")-1)),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acme_zalloc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NewArgument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Twine(", ZERO_INITIALIZE").str();</a:t>
            </a:r>
          </a:p>
          <a:p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 auto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InsertNewArgument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FixItHint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CreateInsertion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getEndLoc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NewArgument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InsertNewArgument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Result.Nodes.getNodeAs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&gt;("free");</a:t>
            </a:r>
          </a:p>
          <a:p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auto start =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getBeginLoc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(start, "use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acme_free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instead of free()")</a:t>
            </a:r>
          </a:p>
          <a:p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&lt;&lt;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FixItHint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CreateReplacement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SourceRange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(start,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start.getLocWithOffset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("free")-1)),  </a:t>
            </a:r>
          </a:p>
          <a:p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acme_free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FixItHint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CreateInsertion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callExpr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getArg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(0)-&gt;</a:t>
            </a:r>
            <a:r>
              <a:rPr lang="en-US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getBeginLoc</a:t>
            </a:r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"(void **)&amp;");</a:t>
            </a:r>
          </a:p>
          <a:p>
            <a:r>
              <a:rPr lang="en-US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85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3"/>
            <a:ext cx="9601200" cy="878518"/>
          </a:xfrm>
        </p:spPr>
        <p:txBody>
          <a:bodyPr/>
          <a:lstStyle/>
          <a:p>
            <a:r>
              <a:rPr lang="en-US" dirty="0"/>
              <a:t>Demo3 – Repeat with new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521" y="1710953"/>
            <a:ext cx="8232307" cy="4161987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Rebuild, retry …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E81C-42D0-4882-BAC2-9C37654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3"/>
            <a:ext cx="9601200" cy="878518"/>
          </a:xfrm>
        </p:spPr>
        <p:txBody>
          <a:bodyPr/>
          <a:lstStyle/>
          <a:p>
            <a:r>
              <a:rPr lang="en-US" dirty="0"/>
              <a:t>Clang-tidy for Projects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E81C-42D0-4882-BAC2-9C37654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CBBC4-920D-4023-AF06-9C5B84D53B22}"/>
              </a:ext>
            </a:extLst>
          </p:cNvPr>
          <p:cNvSpPr txBox="1">
            <a:spLocks/>
          </p:cNvSpPr>
          <p:nvPr/>
        </p:nvSpPr>
        <p:spPr>
          <a:xfrm>
            <a:off x="400727" y="2057028"/>
            <a:ext cx="5782647" cy="388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Examples shown so far are for clang-tidy for one file.</a:t>
            </a:r>
          </a:p>
          <a:p>
            <a:r>
              <a:rPr lang="en-US" dirty="0"/>
              <a:t>What if we want to process multiple files across a source repo?</a:t>
            </a:r>
          </a:p>
          <a:p>
            <a:r>
              <a:rPr lang="en-US" dirty="0"/>
              <a:t>file1.cpp, h1.h, and h2.h are modified first step.</a:t>
            </a:r>
          </a:p>
          <a:p>
            <a:r>
              <a:rPr lang="en-US" dirty="0"/>
              <a:t>Then file2.cpp is modified, but could fail to compile properly.</a:t>
            </a:r>
          </a:p>
          <a:p>
            <a:r>
              <a:rPr lang="en-US" dirty="0"/>
              <a:t>How to address?</a:t>
            </a:r>
          </a:p>
          <a:p>
            <a:r>
              <a:rPr lang="en-US" dirty="0"/>
              <a:t>There is a solution!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DFA5B-4BE1-45BF-B0E6-85A1DC992844}"/>
              </a:ext>
            </a:extLst>
          </p:cNvPr>
          <p:cNvSpPr/>
          <p:nvPr/>
        </p:nvSpPr>
        <p:spPr>
          <a:xfrm>
            <a:off x="6946230" y="4917880"/>
            <a:ext cx="1761688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clang-tidy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293285-6F9B-4E0D-B84F-0A929FAA33DB}"/>
              </a:ext>
            </a:extLst>
          </p:cNvPr>
          <p:cNvSpPr/>
          <p:nvPr/>
        </p:nvSpPr>
        <p:spPr>
          <a:xfrm>
            <a:off x="6662345" y="4173440"/>
            <a:ext cx="1080839" cy="47817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58082A-31AA-4500-9CD9-AA03E431365B}"/>
              </a:ext>
            </a:extLst>
          </p:cNvPr>
          <p:cNvSpPr/>
          <p:nvPr/>
        </p:nvSpPr>
        <p:spPr>
          <a:xfrm>
            <a:off x="6475944" y="3429000"/>
            <a:ext cx="953547" cy="478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h1.h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1EF4AB-93D4-4DE8-B284-55C6467A5496}"/>
              </a:ext>
            </a:extLst>
          </p:cNvPr>
          <p:cNvSpPr/>
          <p:nvPr/>
        </p:nvSpPr>
        <p:spPr>
          <a:xfrm>
            <a:off x="7743184" y="2931535"/>
            <a:ext cx="953547" cy="478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h2.h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D4D581-6012-4BE8-A4BF-22ABE96CA051}"/>
              </a:ext>
            </a:extLst>
          </p:cNvPr>
          <p:cNvSpPr/>
          <p:nvPr/>
        </p:nvSpPr>
        <p:spPr>
          <a:xfrm>
            <a:off x="8056877" y="4173440"/>
            <a:ext cx="1080839" cy="47817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file2.cpp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FEBEC2-D0D3-4CD2-A9A5-914244E88167}"/>
              </a:ext>
            </a:extLst>
          </p:cNvPr>
          <p:cNvCxnSpPr>
            <a:endCxn id="9" idx="2"/>
          </p:cNvCxnSpPr>
          <p:nvPr/>
        </p:nvCxnSpPr>
        <p:spPr>
          <a:xfrm flipH="1" flipV="1">
            <a:off x="7202765" y="4651612"/>
            <a:ext cx="226726" cy="26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275D66-288A-4BC0-838A-502EA1F07CF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219086" y="4651612"/>
            <a:ext cx="378211" cy="26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25A4FD-B125-4699-A61F-8C08E03ED20C}"/>
              </a:ext>
            </a:extLst>
          </p:cNvPr>
          <p:cNvCxnSpPr/>
          <p:nvPr/>
        </p:nvCxnSpPr>
        <p:spPr>
          <a:xfrm flipH="1" flipV="1">
            <a:off x="6952717" y="3897526"/>
            <a:ext cx="226726" cy="26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86F30C-2E8B-4043-9B99-B44AA411707C}"/>
              </a:ext>
            </a:extLst>
          </p:cNvPr>
          <p:cNvCxnSpPr>
            <a:cxnSpLocks/>
          </p:cNvCxnSpPr>
          <p:nvPr/>
        </p:nvCxnSpPr>
        <p:spPr>
          <a:xfrm flipV="1">
            <a:off x="7429491" y="3429000"/>
            <a:ext cx="623445" cy="734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8C40FE-DBFB-4050-8E39-460715DACFA7}"/>
              </a:ext>
            </a:extLst>
          </p:cNvPr>
          <p:cNvCxnSpPr>
            <a:cxnSpLocks/>
          </p:cNvCxnSpPr>
          <p:nvPr/>
        </p:nvCxnSpPr>
        <p:spPr>
          <a:xfrm flipH="1" flipV="1">
            <a:off x="8531907" y="3429000"/>
            <a:ext cx="292115" cy="712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52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3"/>
            <a:ext cx="9601200" cy="878518"/>
          </a:xfrm>
        </p:spPr>
        <p:txBody>
          <a:bodyPr/>
          <a:lstStyle/>
          <a:p>
            <a:r>
              <a:rPr lang="en-US" dirty="0"/>
              <a:t>Clang-tidy for Projects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E81C-42D0-4882-BAC2-9C37654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5023" y="6315736"/>
            <a:ext cx="918882" cy="222436"/>
          </a:xfrm>
        </p:spPr>
        <p:txBody>
          <a:bodyPr/>
          <a:lstStyle/>
          <a:p>
            <a:fld id="{E31375A4-56A4-47D6-9801-1991572033F7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CBBC4-920D-4023-AF06-9C5B84D53B22}"/>
              </a:ext>
            </a:extLst>
          </p:cNvPr>
          <p:cNvSpPr txBox="1">
            <a:spLocks/>
          </p:cNvSpPr>
          <p:nvPr/>
        </p:nvSpPr>
        <p:spPr>
          <a:xfrm>
            <a:off x="400727" y="2057028"/>
            <a:ext cx="5782647" cy="388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file1.cpp, h1.h, and h2.h are processed, and modifications stored in a </a:t>
            </a:r>
            <a:r>
              <a:rPr lang="en-US" dirty="0" err="1"/>
              <a:t>yaml</a:t>
            </a:r>
            <a:r>
              <a:rPr lang="en-US" dirty="0"/>
              <a:t> file.</a:t>
            </a:r>
          </a:p>
          <a:p>
            <a:r>
              <a:rPr lang="en-US" dirty="0"/>
              <a:t>file2.cpp is processed, changes stored to a </a:t>
            </a:r>
            <a:r>
              <a:rPr lang="en-US" dirty="0" err="1"/>
              <a:t>yaml</a:t>
            </a:r>
            <a:r>
              <a:rPr lang="en-US" dirty="0"/>
              <a:t> file.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DFA5B-4BE1-45BF-B0E6-85A1DC992844}"/>
              </a:ext>
            </a:extLst>
          </p:cNvPr>
          <p:cNvSpPr/>
          <p:nvPr/>
        </p:nvSpPr>
        <p:spPr>
          <a:xfrm>
            <a:off x="7276430" y="4467030"/>
            <a:ext cx="1761688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clang-tidy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293285-6F9B-4E0D-B84F-0A929FAA33DB}"/>
              </a:ext>
            </a:extLst>
          </p:cNvPr>
          <p:cNvSpPr/>
          <p:nvPr/>
        </p:nvSpPr>
        <p:spPr>
          <a:xfrm>
            <a:off x="6992545" y="3722590"/>
            <a:ext cx="1080839" cy="47817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58082A-31AA-4500-9CD9-AA03E431365B}"/>
              </a:ext>
            </a:extLst>
          </p:cNvPr>
          <p:cNvSpPr/>
          <p:nvPr/>
        </p:nvSpPr>
        <p:spPr>
          <a:xfrm>
            <a:off x="6806144" y="2978150"/>
            <a:ext cx="953547" cy="478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h1.h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1EF4AB-93D4-4DE8-B284-55C6467A5496}"/>
              </a:ext>
            </a:extLst>
          </p:cNvPr>
          <p:cNvSpPr/>
          <p:nvPr/>
        </p:nvSpPr>
        <p:spPr>
          <a:xfrm>
            <a:off x="8073384" y="2480685"/>
            <a:ext cx="953547" cy="478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h2.h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D4D581-6012-4BE8-A4BF-22ABE96CA051}"/>
              </a:ext>
            </a:extLst>
          </p:cNvPr>
          <p:cNvSpPr/>
          <p:nvPr/>
        </p:nvSpPr>
        <p:spPr>
          <a:xfrm>
            <a:off x="8387077" y="3722590"/>
            <a:ext cx="1080839" cy="47817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file2.cpp</a:t>
            </a:r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157473A7-38E1-4817-BA9A-0EB3BCCCAF2A}"/>
              </a:ext>
            </a:extLst>
          </p:cNvPr>
          <p:cNvSpPr/>
          <p:nvPr/>
        </p:nvSpPr>
        <p:spPr>
          <a:xfrm>
            <a:off x="9946887" y="4467030"/>
            <a:ext cx="1048624" cy="478172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FEBEC2-D0D3-4CD2-A9A5-914244E88167}"/>
              </a:ext>
            </a:extLst>
          </p:cNvPr>
          <p:cNvCxnSpPr>
            <a:endCxn id="9" idx="2"/>
          </p:cNvCxnSpPr>
          <p:nvPr/>
        </p:nvCxnSpPr>
        <p:spPr>
          <a:xfrm flipH="1" flipV="1">
            <a:off x="7532965" y="4200762"/>
            <a:ext cx="226726" cy="26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275D66-288A-4BC0-838A-502EA1F07CF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549286" y="4200762"/>
            <a:ext cx="378211" cy="26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25A4FD-B125-4699-A61F-8C08E03ED20C}"/>
              </a:ext>
            </a:extLst>
          </p:cNvPr>
          <p:cNvCxnSpPr/>
          <p:nvPr/>
        </p:nvCxnSpPr>
        <p:spPr>
          <a:xfrm flipH="1" flipV="1">
            <a:off x="7282917" y="3446676"/>
            <a:ext cx="226726" cy="26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86F30C-2E8B-4043-9B99-B44AA411707C}"/>
              </a:ext>
            </a:extLst>
          </p:cNvPr>
          <p:cNvCxnSpPr>
            <a:cxnSpLocks/>
          </p:cNvCxnSpPr>
          <p:nvPr/>
        </p:nvCxnSpPr>
        <p:spPr>
          <a:xfrm flipV="1">
            <a:off x="7759691" y="2978150"/>
            <a:ext cx="623445" cy="734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8C40FE-DBFB-4050-8E39-460715DACFA7}"/>
              </a:ext>
            </a:extLst>
          </p:cNvPr>
          <p:cNvCxnSpPr>
            <a:cxnSpLocks/>
          </p:cNvCxnSpPr>
          <p:nvPr/>
        </p:nvCxnSpPr>
        <p:spPr>
          <a:xfrm flipH="1" flipV="1">
            <a:off x="8862107" y="2978150"/>
            <a:ext cx="292115" cy="712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4EE4C1D-CEFF-4424-B1B9-D192D34D1ADD}"/>
              </a:ext>
            </a:extLst>
          </p:cNvPr>
          <p:cNvSpPr/>
          <p:nvPr/>
        </p:nvSpPr>
        <p:spPr>
          <a:xfrm>
            <a:off x="9115962" y="4629092"/>
            <a:ext cx="766255" cy="19546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00551-4770-4D70-898F-077B1B487348}"/>
              </a:ext>
            </a:extLst>
          </p:cNvPr>
          <p:cNvSpPr txBox="1"/>
          <p:nvPr/>
        </p:nvSpPr>
        <p:spPr>
          <a:xfrm>
            <a:off x="9805034" y="4929718"/>
            <a:ext cx="1659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Clang-tidy </a:t>
            </a:r>
          </a:p>
          <a:p>
            <a:pPr algn="ctr"/>
            <a:r>
              <a:rPr lang="en-US" dirty="0"/>
              <a:t>Replacements</a:t>
            </a:r>
          </a:p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95441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8" grpId="0" animBg="1"/>
      <p:bldP spid="29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3"/>
            <a:ext cx="9601200" cy="878518"/>
          </a:xfrm>
        </p:spPr>
        <p:txBody>
          <a:bodyPr/>
          <a:lstStyle/>
          <a:p>
            <a:r>
              <a:rPr lang="en-US" dirty="0"/>
              <a:t>Clang-tidy for Projects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E81C-42D0-4882-BAC2-9C37654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5023" y="6315736"/>
            <a:ext cx="918882" cy="222436"/>
          </a:xfrm>
        </p:spPr>
        <p:txBody>
          <a:bodyPr/>
          <a:lstStyle/>
          <a:p>
            <a:fld id="{E31375A4-56A4-47D6-9801-1991572033F7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CBBC4-920D-4023-AF06-9C5B84D53B22}"/>
              </a:ext>
            </a:extLst>
          </p:cNvPr>
          <p:cNvSpPr txBox="1">
            <a:spLocks/>
          </p:cNvSpPr>
          <p:nvPr/>
        </p:nvSpPr>
        <p:spPr>
          <a:xfrm>
            <a:off x="400727" y="2057028"/>
            <a:ext cx="5782647" cy="388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clang-apply-replacements tool will process the changes after clang-tidy is complete.</a:t>
            </a:r>
          </a:p>
          <a:p>
            <a:r>
              <a:rPr lang="en-US" dirty="0"/>
              <a:t>No problem!</a:t>
            </a:r>
          </a:p>
          <a:p>
            <a:r>
              <a:rPr lang="en-US" dirty="0"/>
              <a:t>clang-tidy/tool/run-clang-tidy.py</a:t>
            </a:r>
          </a:p>
          <a:p>
            <a:pPr lvl="1"/>
            <a:r>
              <a:rPr lang="en-US" dirty="0"/>
              <a:t>Runs clang-tidy in parallel</a:t>
            </a:r>
          </a:p>
          <a:p>
            <a:pPr lvl="1"/>
            <a:r>
              <a:rPr lang="en-US" dirty="0"/>
              <a:t>Can use matching patterns</a:t>
            </a:r>
          </a:p>
          <a:p>
            <a:pPr lvl="1"/>
            <a:r>
              <a:rPr lang="en-US" dirty="0"/>
              <a:t>Handles deferred replacements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DFA5B-4BE1-45BF-B0E6-85A1DC992844}"/>
              </a:ext>
            </a:extLst>
          </p:cNvPr>
          <p:cNvSpPr/>
          <p:nvPr/>
        </p:nvSpPr>
        <p:spPr>
          <a:xfrm>
            <a:off x="7276430" y="4467030"/>
            <a:ext cx="1761688" cy="47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clang-apply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293285-6F9B-4E0D-B84F-0A929FAA33DB}"/>
              </a:ext>
            </a:extLst>
          </p:cNvPr>
          <p:cNvSpPr/>
          <p:nvPr/>
        </p:nvSpPr>
        <p:spPr>
          <a:xfrm>
            <a:off x="6992545" y="3722590"/>
            <a:ext cx="1080839" cy="47817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58082A-31AA-4500-9CD9-AA03E431365B}"/>
              </a:ext>
            </a:extLst>
          </p:cNvPr>
          <p:cNvSpPr/>
          <p:nvPr/>
        </p:nvSpPr>
        <p:spPr>
          <a:xfrm>
            <a:off x="6806144" y="2978150"/>
            <a:ext cx="953547" cy="478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h1.h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1EF4AB-93D4-4DE8-B284-55C6467A5496}"/>
              </a:ext>
            </a:extLst>
          </p:cNvPr>
          <p:cNvSpPr/>
          <p:nvPr/>
        </p:nvSpPr>
        <p:spPr>
          <a:xfrm>
            <a:off x="8073384" y="2480685"/>
            <a:ext cx="953547" cy="478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h2.h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D4D581-6012-4BE8-A4BF-22ABE96CA051}"/>
              </a:ext>
            </a:extLst>
          </p:cNvPr>
          <p:cNvSpPr/>
          <p:nvPr/>
        </p:nvSpPr>
        <p:spPr>
          <a:xfrm>
            <a:off x="8387077" y="3722590"/>
            <a:ext cx="1080839" cy="47817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file2.cpp</a:t>
            </a:r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157473A7-38E1-4817-BA9A-0EB3BCCCAF2A}"/>
              </a:ext>
            </a:extLst>
          </p:cNvPr>
          <p:cNvSpPr/>
          <p:nvPr/>
        </p:nvSpPr>
        <p:spPr>
          <a:xfrm>
            <a:off x="9946887" y="4467030"/>
            <a:ext cx="1048624" cy="478172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FEBEC2-D0D3-4CD2-A9A5-914244E88167}"/>
              </a:ext>
            </a:extLst>
          </p:cNvPr>
          <p:cNvCxnSpPr>
            <a:endCxn id="9" idx="2"/>
          </p:cNvCxnSpPr>
          <p:nvPr/>
        </p:nvCxnSpPr>
        <p:spPr>
          <a:xfrm flipH="1" flipV="1">
            <a:off x="7532965" y="4200762"/>
            <a:ext cx="226726" cy="26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275D66-288A-4BC0-838A-502EA1F07CF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549286" y="4200762"/>
            <a:ext cx="378211" cy="26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25A4FD-B125-4699-A61F-8C08E03ED20C}"/>
              </a:ext>
            </a:extLst>
          </p:cNvPr>
          <p:cNvCxnSpPr/>
          <p:nvPr/>
        </p:nvCxnSpPr>
        <p:spPr>
          <a:xfrm flipH="1" flipV="1">
            <a:off x="7282917" y="3446676"/>
            <a:ext cx="226726" cy="26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86F30C-2E8B-4043-9B99-B44AA411707C}"/>
              </a:ext>
            </a:extLst>
          </p:cNvPr>
          <p:cNvCxnSpPr>
            <a:cxnSpLocks/>
          </p:cNvCxnSpPr>
          <p:nvPr/>
        </p:nvCxnSpPr>
        <p:spPr>
          <a:xfrm flipV="1">
            <a:off x="7759691" y="2978150"/>
            <a:ext cx="623445" cy="734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8C40FE-DBFB-4050-8E39-460715DACFA7}"/>
              </a:ext>
            </a:extLst>
          </p:cNvPr>
          <p:cNvCxnSpPr>
            <a:cxnSpLocks/>
          </p:cNvCxnSpPr>
          <p:nvPr/>
        </p:nvCxnSpPr>
        <p:spPr>
          <a:xfrm flipH="1" flipV="1">
            <a:off x="8862107" y="2978150"/>
            <a:ext cx="292115" cy="712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4EE4C1D-CEFF-4424-B1B9-D192D34D1ADD}"/>
              </a:ext>
            </a:extLst>
          </p:cNvPr>
          <p:cNvSpPr/>
          <p:nvPr/>
        </p:nvSpPr>
        <p:spPr>
          <a:xfrm rot="10800000">
            <a:off x="9094806" y="4608385"/>
            <a:ext cx="766255" cy="19546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00551-4770-4D70-898F-077B1B487348}"/>
              </a:ext>
            </a:extLst>
          </p:cNvPr>
          <p:cNvSpPr txBox="1"/>
          <p:nvPr/>
        </p:nvSpPr>
        <p:spPr>
          <a:xfrm>
            <a:off x="9805034" y="4929718"/>
            <a:ext cx="1659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Clang-tidy </a:t>
            </a:r>
          </a:p>
          <a:p>
            <a:pPr algn="ctr"/>
            <a:r>
              <a:rPr lang="en-US" dirty="0"/>
              <a:t>Replacements</a:t>
            </a:r>
          </a:p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6708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3"/>
            <a:ext cx="9601200" cy="878518"/>
          </a:xfrm>
        </p:spPr>
        <p:txBody>
          <a:bodyPr/>
          <a:lstStyle/>
          <a:p>
            <a:r>
              <a:rPr lang="en-US" dirty="0"/>
              <a:t>Example – Transforming Large Scale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E81C-42D0-4882-BAC2-9C37654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CBBC4-920D-4023-AF06-9C5B84D53B22}"/>
              </a:ext>
            </a:extLst>
          </p:cNvPr>
          <p:cNvSpPr txBox="1">
            <a:spLocks/>
          </p:cNvSpPr>
          <p:nvPr/>
        </p:nvSpPr>
        <p:spPr>
          <a:xfrm>
            <a:off x="495496" y="1566875"/>
            <a:ext cx="7734103" cy="44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case – </a:t>
            </a:r>
            <a:r>
              <a:rPr lang="en-US" dirty="0" err="1"/>
              <a:t>cmake</a:t>
            </a:r>
            <a:r>
              <a:rPr lang="en-US" dirty="0"/>
              <a:t> based. </a:t>
            </a:r>
            <a:r>
              <a:rPr lang="en-US" dirty="0" err="1"/>
              <a:t>Cmake</a:t>
            </a:r>
            <a:r>
              <a:rPr lang="en-US" dirty="0"/>
              <a:t> supports </a:t>
            </a:r>
            <a:r>
              <a:rPr lang="en-US" dirty="0" err="1"/>
              <a:t>compile_commands.json</a:t>
            </a:r>
            <a:r>
              <a:rPr lang="en-US" dirty="0"/>
              <a:t> generation. </a:t>
            </a:r>
          </a:p>
          <a:p>
            <a:r>
              <a:rPr lang="en-US" dirty="0"/>
              <a:t>Application directory and library directory.</a:t>
            </a:r>
          </a:p>
          <a:p>
            <a:r>
              <a:rPr lang="en-US" dirty="0"/>
              <a:t>Build: cd build &amp; …</a:t>
            </a:r>
          </a:p>
          <a:p>
            <a:pPr lvl="1"/>
            <a:r>
              <a:rPr lang="en-US" sz="1600" dirty="0" err="1"/>
              <a:t>cmake</a:t>
            </a:r>
            <a:r>
              <a:rPr lang="en-US" sz="1600" dirty="0"/>
              <a:t> -DCMAKE_EXPORT_COMPILE_COMMANDS=ON -G Ninja ../</a:t>
            </a:r>
          </a:p>
          <a:p>
            <a:r>
              <a:rPr lang="en-US" sz="1800" dirty="0"/>
              <a:t>Clang-tidy checks on project</a:t>
            </a:r>
          </a:p>
          <a:p>
            <a:pPr lvl="1"/>
            <a:r>
              <a:rPr lang="en-US" sz="1600" dirty="0"/>
              <a:t>run-clang-tidy.py -header-filter='.*' -checks='-*,</a:t>
            </a:r>
            <a:r>
              <a:rPr lang="en-US" sz="1600" dirty="0" err="1"/>
              <a:t>misc</a:t>
            </a:r>
            <a:r>
              <a:rPr lang="en-US" sz="1600" dirty="0"/>
              <a:t>-change-malloc’</a:t>
            </a:r>
          </a:p>
          <a:p>
            <a:r>
              <a:rPr lang="en-US" sz="2200" dirty="0"/>
              <a:t>Apply our fixes – use –fix</a:t>
            </a:r>
          </a:p>
          <a:p>
            <a:r>
              <a:rPr lang="en-US" sz="2200" dirty="0"/>
              <a:t>Avoid applying multiple fixes simultaneously – use just one at a time, test, commit then repeat iteratively. </a:t>
            </a:r>
          </a:p>
        </p:txBody>
      </p:sp>
      <p:pic>
        <p:nvPicPr>
          <p:cNvPr id="9" name="Graphic 8" descr="Open folder">
            <a:extLst>
              <a:ext uri="{FF2B5EF4-FFF2-40B4-BE49-F238E27FC236}">
                <a16:creationId xmlns:a16="http://schemas.microsoft.com/office/drawing/2014/main" id="{639F7909-0311-44AE-BE77-543ABE00A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3953" y="2976563"/>
            <a:ext cx="541051" cy="541051"/>
          </a:xfrm>
          <a:prstGeom prst="rect">
            <a:avLst/>
          </a:prstGeom>
        </p:spPr>
      </p:pic>
      <p:pic>
        <p:nvPicPr>
          <p:cNvPr id="11" name="Graphic 10" descr="Open folder">
            <a:extLst>
              <a:ext uri="{FF2B5EF4-FFF2-40B4-BE49-F238E27FC236}">
                <a16:creationId xmlns:a16="http://schemas.microsoft.com/office/drawing/2014/main" id="{8E08F417-D203-4DDE-8005-F30B42817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6748" y="3383606"/>
            <a:ext cx="541051" cy="541051"/>
          </a:xfrm>
          <a:prstGeom prst="rect">
            <a:avLst/>
          </a:prstGeom>
        </p:spPr>
      </p:pic>
      <p:pic>
        <p:nvPicPr>
          <p:cNvPr id="13" name="Graphic 12" descr="Open folder">
            <a:extLst>
              <a:ext uri="{FF2B5EF4-FFF2-40B4-BE49-F238E27FC236}">
                <a16:creationId xmlns:a16="http://schemas.microsoft.com/office/drawing/2014/main" id="{8701708D-9299-411D-8C47-E9B56949A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6748" y="3924657"/>
            <a:ext cx="541051" cy="541051"/>
          </a:xfrm>
          <a:prstGeom prst="rect">
            <a:avLst/>
          </a:prstGeom>
        </p:spPr>
      </p:pic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B50D1801-13CE-41E7-ABC1-AE77E95D8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8653" y="4465708"/>
            <a:ext cx="541051" cy="5410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2D1153-F3C4-4F9B-AB05-E50B80D69714}"/>
              </a:ext>
            </a:extLst>
          </p:cNvPr>
          <p:cNvSpPr txBox="1"/>
          <p:nvPr/>
        </p:nvSpPr>
        <p:spPr>
          <a:xfrm>
            <a:off x="8998653" y="3059668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Top: CMakeLists.txt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4B482-35C0-4254-8330-D90723DE345C}"/>
              </a:ext>
            </a:extLst>
          </p:cNvPr>
          <p:cNvSpPr txBox="1"/>
          <p:nvPr/>
        </p:nvSpPr>
        <p:spPr>
          <a:xfrm>
            <a:off x="9476674" y="350379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appDemo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D398CE-13C8-4AB6-A64B-2BBD09F3A2A2}"/>
              </a:ext>
            </a:extLst>
          </p:cNvPr>
          <p:cNvSpPr txBox="1"/>
          <p:nvPr/>
        </p:nvSpPr>
        <p:spPr>
          <a:xfrm>
            <a:off x="9476674" y="39994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appLibrary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4D4C5-6792-4B9C-A9BA-B9C8D7C68332}"/>
              </a:ext>
            </a:extLst>
          </p:cNvPr>
          <p:cNvSpPr txBox="1"/>
          <p:nvPr/>
        </p:nvSpPr>
        <p:spPr>
          <a:xfrm>
            <a:off x="9476674" y="454391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9F438-1885-45F3-B06F-22DF9359126E}"/>
              </a:ext>
            </a:extLst>
          </p:cNvPr>
          <p:cNvSpPr txBox="1"/>
          <p:nvPr/>
        </p:nvSpPr>
        <p:spPr>
          <a:xfrm>
            <a:off x="347352" y="6312286"/>
            <a:ext cx="10254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Compile commands JSON: </a:t>
            </a:r>
            <a:r>
              <a:rPr lang="en-US" sz="1200" b="1" i="1" dirty="0">
                <a:hlinkClick r:id="rId5"/>
              </a:rPr>
              <a:t>https://sarcasm.github.io/notes/dev/compilation-database.html#how-to-generate-a-json-compilation-database</a:t>
            </a:r>
            <a:r>
              <a:rPr lang="en-US" sz="1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674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62B0C-E12E-46CA-8566-71AB8E39C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812"/>
            <a:ext cx="7119954" cy="3773575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D6CDDB-D314-4D6E-993A-2FFC8589B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4168" y="1636900"/>
            <a:ext cx="4678680" cy="404139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Notice most bugs are introduced early in the development process, and are coding and design problems. </a:t>
            </a:r>
          </a:p>
          <a:p>
            <a:r>
              <a:rPr lang="en-US" b="1" dirty="0">
                <a:solidFill>
                  <a:srgbClr val="FFC000"/>
                </a:solidFill>
              </a:rPr>
              <a:t>Most bugs are found during unit test, where the cost is higher</a:t>
            </a:r>
          </a:p>
          <a:p>
            <a:r>
              <a:rPr lang="en-US" b="1" dirty="0">
                <a:solidFill>
                  <a:srgbClr val="002060"/>
                </a:solidFill>
              </a:rPr>
              <a:t>The cost of fixing bugs grow exponentially after release</a:t>
            </a:r>
          </a:p>
          <a:p>
            <a:r>
              <a:rPr lang="en-US" b="1" i="1" dirty="0"/>
              <a:t>Conclusion: The earlier the bugs found, and more bugs found earlier in the development process translates to less cost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85449-8C31-44C9-8AA0-BBF421BE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11" y="421902"/>
            <a:ext cx="11444110" cy="10810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Why tools like Clang-tidy?: Cost of Software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ADDF0-BD0E-4198-BE29-BFAE26E6D50F}"/>
              </a:ext>
            </a:extLst>
          </p:cNvPr>
          <p:cNvSpPr txBox="1"/>
          <p:nvPr/>
        </p:nvSpPr>
        <p:spPr>
          <a:xfrm>
            <a:off x="417689" y="6287912"/>
            <a:ext cx="43204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Source: Applied Software Measurement, </a:t>
            </a:r>
            <a:r>
              <a:rPr lang="en-US" sz="1100" b="1" i="1" dirty="0" err="1"/>
              <a:t>Caspers</a:t>
            </a:r>
            <a:r>
              <a:rPr lang="en-US" sz="1100" b="1" i="1" dirty="0"/>
              <a:t> Jones, 1996</a:t>
            </a:r>
          </a:p>
        </p:txBody>
      </p:sp>
    </p:spTree>
    <p:extLst>
      <p:ext uri="{BB962C8B-B14F-4D97-AF65-F5344CB8AC3E}">
        <p14:creationId xmlns:p14="http://schemas.microsoft.com/office/powerpoint/2010/main" val="39099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3"/>
            <a:ext cx="9601200" cy="878518"/>
          </a:xfrm>
        </p:spPr>
        <p:txBody>
          <a:bodyPr/>
          <a:lstStyle/>
          <a:p>
            <a:r>
              <a:rPr lang="en-US" dirty="0"/>
              <a:t>Example – Transforming Large Scale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E81C-42D0-4882-BAC2-9C37654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CBBC4-920D-4023-AF06-9C5B84D53B22}"/>
              </a:ext>
            </a:extLst>
          </p:cNvPr>
          <p:cNvSpPr txBox="1">
            <a:spLocks/>
          </p:cNvSpPr>
          <p:nvPr/>
        </p:nvSpPr>
        <p:spPr>
          <a:xfrm>
            <a:off x="495496" y="1566875"/>
            <a:ext cx="7734103" cy="44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Demo4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Graphic 8" descr="Open folder">
            <a:extLst>
              <a:ext uri="{FF2B5EF4-FFF2-40B4-BE49-F238E27FC236}">
                <a16:creationId xmlns:a16="http://schemas.microsoft.com/office/drawing/2014/main" id="{639F7909-0311-44AE-BE77-543ABE00A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3953" y="2976563"/>
            <a:ext cx="541051" cy="541051"/>
          </a:xfrm>
          <a:prstGeom prst="rect">
            <a:avLst/>
          </a:prstGeom>
        </p:spPr>
      </p:pic>
      <p:pic>
        <p:nvPicPr>
          <p:cNvPr id="11" name="Graphic 10" descr="Open folder">
            <a:extLst>
              <a:ext uri="{FF2B5EF4-FFF2-40B4-BE49-F238E27FC236}">
                <a16:creationId xmlns:a16="http://schemas.microsoft.com/office/drawing/2014/main" id="{8E08F417-D203-4DDE-8005-F30B42817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6748" y="3383606"/>
            <a:ext cx="541051" cy="541051"/>
          </a:xfrm>
          <a:prstGeom prst="rect">
            <a:avLst/>
          </a:prstGeom>
        </p:spPr>
      </p:pic>
      <p:pic>
        <p:nvPicPr>
          <p:cNvPr id="13" name="Graphic 12" descr="Open folder">
            <a:extLst>
              <a:ext uri="{FF2B5EF4-FFF2-40B4-BE49-F238E27FC236}">
                <a16:creationId xmlns:a16="http://schemas.microsoft.com/office/drawing/2014/main" id="{8701708D-9299-411D-8C47-E9B56949A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6748" y="3924657"/>
            <a:ext cx="541051" cy="541051"/>
          </a:xfrm>
          <a:prstGeom prst="rect">
            <a:avLst/>
          </a:prstGeom>
        </p:spPr>
      </p:pic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B50D1801-13CE-41E7-ABC1-AE77E95D8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8653" y="4465708"/>
            <a:ext cx="541051" cy="5410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2D1153-F3C4-4F9B-AB05-E50B80D69714}"/>
              </a:ext>
            </a:extLst>
          </p:cNvPr>
          <p:cNvSpPr txBox="1"/>
          <p:nvPr/>
        </p:nvSpPr>
        <p:spPr>
          <a:xfrm>
            <a:off x="8998653" y="3059668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Top: CMakeLists.txt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4B482-35C0-4254-8330-D90723DE345C}"/>
              </a:ext>
            </a:extLst>
          </p:cNvPr>
          <p:cNvSpPr txBox="1"/>
          <p:nvPr/>
        </p:nvSpPr>
        <p:spPr>
          <a:xfrm>
            <a:off x="9476674" y="350379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appDemo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D398CE-13C8-4AB6-A64B-2BBD09F3A2A2}"/>
              </a:ext>
            </a:extLst>
          </p:cNvPr>
          <p:cNvSpPr txBox="1"/>
          <p:nvPr/>
        </p:nvSpPr>
        <p:spPr>
          <a:xfrm>
            <a:off x="9476674" y="39994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appLibrary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4D4C5-6792-4B9C-A9BA-B9C8D7C68332}"/>
              </a:ext>
            </a:extLst>
          </p:cNvPr>
          <p:cNvSpPr txBox="1"/>
          <p:nvPr/>
        </p:nvSpPr>
        <p:spPr>
          <a:xfrm>
            <a:off x="9476674" y="454391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309688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3"/>
            <a:ext cx="9601200" cy="878518"/>
          </a:xfrm>
        </p:spPr>
        <p:txBody>
          <a:bodyPr/>
          <a:lstStyle/>
          <a:p>
            <a:r>
              <a:rPr lang="en-US" dirty="0"/>
              <a:t>Supporting LIT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137" y="1861424"/>
            <a:ext cx="9601200" cy="4161987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E81C-42D0-4882-BAC2-9C37654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CBBC4-920D-4023-AF06-9C5B84D53B22}"/>
              </a:ext>
            </a:extLst>
          </p:cNvPr>
          <p:cNvSpPr txBox="1">
            <a:spLocks/>
          </p:cNvSpPr>
          <p:nvPr/>
        </p:nvSpPr>
        <p:spPr>
          <a:xfrm>
            <a:off x="515795" y="4751382"/>
            <a:ext cx="10348974" cy="140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*always* want a supporting LIT test case for every new checker. </a:t>
            </a:r>
          </a:p>
          <a:p>
            <a:r>
              <a:rPr lang="en-US" dirty="0"/>
              <a:t>Positive </a:t>
            </a:r>
            <a:r>
              <a:rPr lang="en-US" b="1" i="1" dirty="0">
                <a:solidFill>
                  <a:srgbClr val="FF0000"/>
                </a:solidFill>
              </a:rPr>
              <a:t>and</a:t>
            </a:r>
            <a:r>
              <a:rPr lang="en-US" dirty="0"/>
              <a:t> *negative* use cases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4E04B-9988-4606-B786-3AC467068A5E}"/>
              </a:ext>
            </a:extLst>
          </p:cNvPr>
          <p:cNvSpPr txBox="1"/>
          <p:nvPr/>
        </p:nvSpPr>
        <p:spPr>
          <a:xfrm>
            <a:off x="496504" y="1968986"/>
            <a:ext cx="107997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RUN: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check_clang_tidy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-change-malloc %t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*p=malloc(1);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CHECK-MESSAGES: warning: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acme_zalloc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instead of malloc()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-change-malloc]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CHECK-FIXES: void *p=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acme_zalloc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ZERO_INITIALIZE);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free(p);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CHECK-MESSAGES: warning: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acme_free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instead of free()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CHECK-FIXES: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acme_free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((void **)&amp;p);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9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5" y="262196"/>
            <a:ext cx="9601200" cy="878518"/>
          </a:xfrm>
        </p:spPr>
        <p:txBody>
          <a:bodyPr/>
          <a:lstStyle/>
          <a:p>
            <a:r>
              <a:rPr lang="en-US" dirty="0"/>
              <a:t>Supporting LIT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137" y="1861424"/>
            <a:ext cx="9601200" cy="4161987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E81C-42D0-4882-BAC2-9C37654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CBBC4-920D-4023-AF06-9C5B84D53B22}"/>
              </a:ext>
            </a:extLst>
          </p:cNvPr>
          <p:cNvSpPr txBox="1">
            <a:spLocks/>
          </p:cNvSpPr>
          <p:nvPr/>
        </p:nvSpPr>
        <p:spPr>
          <a:xfrm>
            <a:off x="608392" y="2156976"/>
            <a:ext cx="10348974" cy="140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Demo5 – LIT test case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3"/>
            <a:ext cx="9601200" cy="87851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E81C-42D0-4882-BAC2-9C37654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CBBC4-920D-4023-AF06-9C5B84D53B22}"/>
              </a:ext>
            </a:extLst>
          </p:cNvPr>
          <p:cNvSpPr txBox="1">
            <a:spLocks/>
          </p:cNvSpPr>
          <p:nvPr/>
        </p:nvSpPr>
        <p:spPr>
          <a:xfrm>
            <a:off x="355062" y="1608794"/>
            <a:ext cx="10975800" cy="4528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“Soup to nuts” – how to build a simple clang-tidy base checkers and refactoring tool. </a:t>
            </a:r>
          </a:p>
          <a:p>
            <a:r>
              <a:rPr lang="en-US" sz="2200" dirty="0"/>
              <a:t>Not covered today – Preprocessor callbacks, adding include files</a:t>
            </a:r>
          </a:p>
          <a:p>
            <a:r>
              <a:rPr lang="en-US" sz="2200" dirty="0"/>
              <a:t>Lot’s to explore!</a:t>
            </a:r>
          </a:p>
          <a:p>
            <a:pPr lvl="1"/>
            <a:r>
              <a:rPr lang="en-US" sz="2000" dirty="0"/>
              <a:t>Resources in the references</a:t>
            </a:r>
          </a:p>
          <a:p>
            <a:pPr lvl="1"/>
            <a:r>
              <a:rPr lang="en-US" sz="2000" dirty="0"/>
              <a:t>Try clang-query using different source examples. Get creative with AST matcher expressions.</a:t>
            </a:r>
          </a:p>
          <a:p>
            <a:pPr lvl="1"/>
            <a:r>
              <a:rPr lang="en-US" sz="2000" dirty="0"/>
              <a:t>Improve the LIT tests presented</a:t>
            </a:r>
          </a:p>
          <a:p>
            <a:pPr lvl="1"/>
            <a:r>
              <a:rPr lang="en-US" sz="2000" dirty="0"/>
              <a:t>Try adding your own category of checkers (not inserted into “</a:t>
            </a:r>
            <a:r>
              <a:rPr lang="en-US" sz="2000" dirty="0" err="1"/>
              <a:t>misc</a:t>
            </a:r>
            <a:r>
              <a:rPr lang="en-US" sz="2000" dirty="0"/>
              <a:t>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1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2"/>
            <a:ext cx="9601200" cy="119895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" y="1703673"/>
            <a:ext cx="9905198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lvl="1" indent="0">
              <a:spcBef>
                <a:spcPts val="0"/>
              </a:spcBef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88C26-D5D4-4E92-B835-A14A4D5E459C}"/>
              </a:ext>
            </a:extLst>
          </p:cNvPr>
          <p:cNvSpPr/>
          <p:nvPr/>
        </p:nvSpPr>
        <p:spPr>
          <a:xfrm>
            <a:off x="496504" y="1720840"/>
            <a:ext cx="110314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to the Clang AST - </a:t>
            </a:r>
            <a:r>
              <a:rPr lang="en-US" dirty="0">
                <a:hlinkClick r:id="rId3"/>
              </a:rPr>
              <a:t>https://clang.llvm.org/docs/IntroductionToTheClangAST.html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Matching the Clang AST - </a:t>
            </a:r>
            <a:r>
              <a:rPr lang="en-US" dirty="0">
                <a:hlinkClick r:id="rId4"/>
              </a:rPr>
              <a:t>https://clang.llvm.org/docs/LibASTMatchers.html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AST Matcher Reference - </a:t>
            </a:r>
            <a:r>
              <a:rPr lang="en-US" dirty="0">
                <a:hlinkClick r:id="rId5"/>
              </a:rPr>
              <a:t>https://clang.llvm.org/docs/LibASTMatchersReference.html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Stephen Kelly’s blog - </a:t>
            </a:r>
            <a:r>
              <a:rPr lang="en-US" dirty="0">
                <a:hlinkClick r:id="rId6"/>
              </a:rPr>
              <a:t>https://devblogs.microsoft.com/cppblog/author/stkellyms/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https://steveire.wordpress.com/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Tutorial source - </a:t>
            </a:r>
            <a:r>
              <a:rPr lang="en-US" dirty="0">
                <a:hlinkClick r:id="rId8"/>
              </a:rPr>
              <a:t>https://github.com/vabridgers/LLVM-Virtual-Tutorial-2020.git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complete </a:t>
            </a:r>
            <a:r>
              <a:rPr lang="en-US" dirty="0" err="1"/>
              <a:t>compile_commands.json</a:t>
            </a:r>
            <a:r>
              <a:rPr lang="en-US" dirty="0"/>
              <a:t> reference - </a:t>
            </a:r>
            <a:r>
              <a:rPr lang="en-US" dirty="0">
                <a:hlinkClick r:id="rId9"/>
              </a:rPr>
              <a:t>https://sarcasm.github.io/notes/dev/compilation-database.html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hlinkClick r:id="rId10"/>
              </a:rPr>
              <a:t>http://clang.llvm.org/extra/clang-tidy</a:t>
            </a:r>
            <a:r>
              <a:rPr lang="en-US" dirty="0"/>
              <a:t>, list of checks here </a:t>
            </a:r>
            <a:r>
              <a:rPr lang="en-US" dirty="0">
                <a:hlinkClick r:id="rId11"/>
              </a:rPr>
              <a:t>https://clang.llvm.org/extra/clang-tidy/checks/list.html</a:t>
            </a:r>
            <a:endParaRPr lang="en-US" dirty="0"/>
          </a:p>
          <a:p>
            <a:endParaRPr lang="en-US" sz="2400" dirty="0">
              <a:solidFill>
                <a:srgbClr val="00B0F0"/>
              </a:solidFill>
            </a:endParaRP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AE29-C168-4DAC-B8F8-2149EC2B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2"/>
            <a:ext cx="9601200" cy="119895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Thank you for attending!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" y="1703673"/>
            <a:ext cx="9905198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lvl="1" indent="0">
              <a:spcBef>
                <a:spcPts val="0"/>
              </a:spcBef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C91E4-9694-469D-BCB3-456AC3E5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1881249" y="216211"/>
            <a:ext cx="6801081" cy="98814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81638" tIns="42452" rIns="81638" bIns="42452" anchor="ctr" anchorCtr="0" compatLnSpc="0">
            <a:noAutofit/>
          </a:bodyPr>
          <a:lstStyle/>
          <a:p>
            <a:pPr hangingPunct="0"/>
            <a:endParaRPr lang="en-US" sz="1633">
              <a:latin typeface="Arial" pitchFamily="18"/>
              <a:ea typeface="SimSun" pitchFamily="2"/>
              <a:cs typeface="Tahoma" pitchFamily="2"/>
            </a:endParaRPr>
          </a:p>
        </p:txBody>
      </p:sp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377584" y="174576"/>
            <a:ext cx="9671671" cy="976388"/>
          </a:xfrm>
        </p:spPr>
        <p:txBody>
          <a:bodyPr wrap="square" anchorCtr="0">
            <a:noAutofit/>
          </a:bodyPr>
          <a:lstStyle/>
          <a:p>
            <a:pPr lvl="0"/>
            <a:r>
              <a:rPr lang="en-US" dirty="0"/>
              <a:t>Four Pillars of Program Analysis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26B741A-40D8-4278-9D9E-0362247F2343}"/>
              </a:ext>
            </a:extLst>
          </p:cNvPr>
          <p:cNvGraphicFramePr>
            <a:graphicFrameLocks noGrp="1"/>
          </p:cNvGraphicFramePr>
          <p:nvPr/>
        </p:nvGraphicFramePr>
        <p:xfrm>
          <a:off x="621792" y="1245990"/>
          <a:ext cx="10671049" cy="493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210">
                  <a:extLst>
                    <a:ext uri="{9D8B030D-6E8A-4147-A177-3AD203B41FA5}">
                      <a16:colId xmlns:a16="http://schemas.microsoft.com/office/drawing/2014/main" val="1121804010"/>
                    </a:ext>
                  </a:extLst>
                </a:gridCol>
                <a:gridCol w="1837843">
                  <a:extLst>
                    <a:ext uri="{9D8B030D-6E8A-4147-A177-3AD203B41FA5}">
                      <a16:colId xmlns:a16="http://schemas.microsoft.com/office/drawing/2014/main" val="31778929"/>
                    </a:ext>
                  </a:extLst>
                </a:gridCol>
                <a:gridCol w="2130568">
                  <a:extLst>
                    <a:ext uri="{9D8B030D-6E8A-4147-A177-3AD203B41FA5}">
                      <a16:colId xmlns:a16="http://schemas.microsoft.com/office/drawing/2014/main" val="3241839455"/>
                    </a:ext>
                  </a:extLst>
                </a:gridCol>
                <a:gridCol w="2434218">
                  <a:extLst>
                    <a:ext uri="{9D8B030D-6E8A-4147-A177-3AD203B41FA5}">
                      <a16:colId xmlns:a16="http://schemas.microsoft.com/office/drawing/2014/main" val="671539442"/>
                    </a:ext>
                  </a:extLst>
                </a:gridCol>
                <a:gridCol w="2134210">
                  <a:extLst>
                    <a:ext uri="{9D8B030D-6E8A-4147-A177-3AD203B41FA5}">
                      <a16:colId xmlns:a16="http://schemas.microsoft.com/office/drawing/2014/main" val="2315142935"/>
                    </a:ext>
                  </a:extLst>
                </a:gridCol>
              </a:tblGrid>
              <a:tr h="14067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73227"/>
                  </a:ext>
                </a:extLst>
              </a:tr>
              <a:tr h="815021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93319"/>
                  </a:ext>
                </a:extLst>
              </a:tr>
              <a:tr h="815021"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53749"/>
                  </a:ext>
                </a:extLst>
              </a:tr>
              <a:tr h="815021">
                <a:tc>
                  <a:txBody>
                    <a:bodyPr/>
                    <a:lstStyle/>
                    <a:p>
                      <a:r>
                        <a:rPr lang="en-US" dirty="0"/>
                        <a:t>Inner Workings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177255"/>
                  </a:ext>
                </a:extLst>
              </a:tr>
              <a:tr h="1079539">
                <a:tc>
                  <a:txBody>
                    <a:bodyPr/>
                    <a:lstStyle/>
                    <a:p>
                      <a:r>
                        <a:rPr lang="en-US" dirty="0"/>
                        <a:t>Compile and Runtime affects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3676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CB3DE68-35EC-43D1-BFD4-1E68C4C1D7FE}"/>
              </a:ext>
            </a:extLst>
          </p:cNvPr>
          <p:cNvSpPr/>
          <p:nvPr/>
        </p:nvSpPr>
        <p:spPr bwMode="auto">
          <a:xfrm>
            <a:off x="4439033" y="1131657"/>
            <a:ext cx="2435350" cy="515802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4DF779-8A98-4F63-B4C5-6C2A4485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A015F-A3E6-4D08-AFDF-11CB42A51692}"/>
              </a:ext>
            </a:extLst>
          </p:cNvPr>
          <p:cNvSpPr txBox="1"/>
          <p:nvPr/>
        </p:nvSpPr>
        <p:spPr>
          <a:xfrm>
            <a:off x="2771769" y="50820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F0499-33D6-4781-BFFF-3311ADD460B8}"/>
              </a:ext>
            </a:extLst>
          </p:cNvPr>
          <p:cNvSpPr txBox="1"/>
          <p:nvPr/>
        </p:nvSpPr>
        <p:spPr>
          <a:xfrm>
            <a:off x="2761626" y="4295480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Programmatic</a:t>
            </a:r>
          </a:p>
          <a:p>
            <a:r>
              <a:rPr lang="en-US" dirty="0"/>
              <a:t>checks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C1712-F8A1-407A-BA42-E7503BBF514E}"/>
              </a:ext>
            </a:extLst>
          </p:cNvPr>
          <p:cNvSpPr txBox="1"/>
          <p:nvPr/>
        </p:nvSpPr>
        <p:spPr>
          <a:xfrm>
            <a:off x="2771769" y="347716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C0EDE-EFD0-4C92-A8C8-BF1622864FD7}"/>
              </a:ext>
            </a:extLst>
          </p:cNvPr>
          <p:cNvSpPr txBox="1"/>
          <p:nvPr/>
        </p:nvSpPr>
        <p:spPr>
          <a:xfrm>
            <a:off x="2761626" y="26906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Clang, </a:t>
            </a:r>
            <a:r>
              <a:rPr lang="en-US" dirty="0" err="1"/>
              <a:t>gcc</a:t>
            </a:r>
            <a:r>
              <a:rPr lang="en-US" dirty="0"/>
              <a:t>, cl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53E522-9486-46DE-89B9-A38E1AE5922A}"/>
              </a:ext>
            </a:extLst>
          </p:cNvPr>
          <p:cNvSpPr txBox="1"/>
          <p:nvPr/>
        </p:nvSpPr>
        <p:spPr>
          <a:xfrm>
            <a:off x="2785589" y="1257746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Compiler</a:t>
            </a:r>
          </a:p>
          <a:p>
            <a:r>
              <a:rPr lang="en-US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58C2B-7765-44F9-9D06-B5A9567B2499}"/>
              </a:ext>
            </a:extLst>
          </p:cNvPr>
          <p:cNvSpPr txBox="1"/>
          <p:nvPr/>
        </p:nvSpPr>
        <p:spPr>
          <a:xfrm>
            <a:off x="4621454" y="124599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Linters, style</a:t>
            </a:r>
          </a:p>
          <a:p>
            <a:r>
              <a:rPr lang="en-US" b="1" dirty="0">
                <a:solidFill>
                  <a:schemeClr val="bg1"/>
                </a:solidFill>
              </a:rPr>
              <a:t>checkers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D52390-F560-4A8B-9B73-B0A3EB0392CA}"/>
              </a:ext>
            </a:extLst>
          </p:cNvPr>
          <p:cNvSpPr txBox="1"/>
          <p:nvPr/>
        </p:nvSpPr>
        <p:spPr>
          <a:xfrm>
            <a:off x="4621454" y="2598286"/>
            <a:ext cx="1928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Lint, clang-tidy,</a:t>
            </a:r>
          </a:p>
          <a:p>
            <a:r>
              <a:rPr lang="en-US" dirty="0"/>
              <a:t>Clang-format,</a:t>
            </a:r>
          </a:p>
          <a:p>
            <a:r>
              <a:rPr lang="en-US" dirty="0"/>
              <a:t>indent, sparse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99C049-9DF9-4D42-B5C1-555EC82A6AB9}"/>
              </a:ext>
            </a:extLst>
          </p:cNvPr>
          <p:cNvSpPr txBox="1"/>
          <p:nvPr/>
        </p:nvSpPr>
        <p:spPr>
          <a:xfrm>
            <a:off x="4621454" y="3477161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9D9C3-5D51-4C2C-9282-C0EF7E9AD8FA}"/>
              </a:ext>
            </a:extLst>
          </p:cNvPr>
          <p:cNvSpPr txBox="1"/>
          <p:nvPr/>
        </p:nvSpPr>
        <p:spPr>
          <a:xfrm>
            <a:off x="4621454" y="4295326"/>
            <a:ext cx="1180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Text/AST </a:t>
            </a:r>
          </a:p>
          <a:p>
            <a:r>
              <a:rPr lang="en-US" dirty="0"/>
              <a:t>matching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AFBE45-A615-4C38-A8EB-68FBCA1A716C}"/>
              </a:ext>
            </a:extLst>
          </p:cNvPr>
          <p:cNvSpPr txBox="1"/>
          <p:nvPr/>
        </p:nvSpPr>
        <p:spPr>
          <a:xfrm>
            <a:off x="4615398" y="508202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compile step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BAA0E-119A-418B-AB8B-9F3613DBA7E5}"/>
              </a:ext>
            </a:extLst>
          </p:cNvPr>
          <p:cNvSpPr txBox="1"/>
          <p:nvPr/>
        </p:nvSpPr>
        <p:spPr>
          <a:xfrm>
            <a:off x="6738905" y="1271712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Static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042F4C-0052-45B1-A1C5-ECCD5CFAA1BF}"/>
              </a:ext>
            </a:extLst>
          </p:cNvPr>
          <p:cNvSpPr txBox="1"/>
          <p:nvPr/>
        </p:nvSpPr>
        <p:spPr>
          <a:xfrm>
            <a:off x="6708650" y="2625010"/>
            <a:ext cx="192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Cppcheck</a:t>
            </a:r>
            <a:r>
              <a:rPr lang="en-US" dirty="0"/>
              <a:t>, </a:t>
            </a:r>
            <a:r>
              <a:rPr lang="en-US" dirty="0" err="1"/>
              <a:t>gcc</a:t>
            </a:r>
            <a:r>
              <a:rPr lang="en-US" dirty="0"/>
              <a:t> 10+, clang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C23287-BB6E-47E2-B7FD-FAF7D05B2895}"/>
              </a:ext>
            </a:extLst>
          </p:cNvPr>
          <p:cNvSpPr txBox="1"/>
          <p:nvPr/>
        </p:nvSpPr>
        <p:spPr>
          <a:xfrm>
            <a:off x="6728971" y="3477161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A8E8C-DE81-407C-922E-9AE578862044}"/>
              </a:ext>
            </a:extLst>
          </p:cNvPr>
          <p:cNvSpPr txBox="1"/>
          <p:nvPr/>
        </p:nvSpPr>
        <p:spPr>
          <a:xfrm>
            <a:off x="6710400" y="4281029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Symbolic Execution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1DBE8C-7AB0-4176-A457-85636C385C70}"/>
              </a:ext>
            </a:extLst>
          </p:cNvPr>
          <p:cNvSpPr txBox="1"/>
          <p:nvPr/>
        </p:nvSpPr>
        <p:spPr>
          <a:xfrm>
            <a:off x="6728971" y="508202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compile step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0EAC53-0F0F-4430-ADFF-381CD8B22CA6}"/>
              </a:ext>
            </a:extLst>
          </p:cNvPr>
          <p:cNvSpPr txBox="1"/>
          <p:nvPr/>
        </p:nvSpPr>
        <p:spPr>
          <a:xfrm>
            <a:off x="9140802" y="1271712"/>
            <a:ext cx="215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Dynamic Analysis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3D905-6659-4385-849D-9FB3AFC09088}"/>
              </a:ext>
            </a:extLst>
          </p:cNvPr>
          <p:cNvSpPr txBox="1"/>
          <p:nvPr/>
        </p:nvSpPr>
        <p:spPr>
          <a:xfrm>
            <a:off x="9140802" y="3429000"/>
            <a:ext cx="192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likely, but possible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429458-1392-4D4A-990A-4A18B2E962AF}"/>
              </a:ext>
            </a:extLst>
          </p:cNvPr>
          <p:cNvSpPr txBox="1"/>
          <p:nvPr/>
        </p:nvSpPr>
        <p:spPr>
          <a:xfrm>
            <a:off x="9154631" y="2625010"/>
            <a:ext cx="192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Valgrind</a:t>
            </a:r>
            <a:r>
              <a:rPr lang="en-US" dirty="0"/>
              <a:t>, </a:t>
            </a:r>
            <a:r>
              <a:rPr lang="en-US" dirty="0" err="1"/>
              <a:t>gcc</a:t>
            </a:r>
            <a:r>
              <a:rPr lang="en-US" dirty="0"/>
              <a:t> and clang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B5ED18-BA5C-4D51-9C95-4E9892562E33}"/>
              </a:ext>
            </a:extLst>
          </p:cNvPr>
          <p:cNvSpPr txBox="1"/>
          <p:nvPr/>
        </p:nvSpPr>
        <p:spPr>
          <a:xfrm>
            <a:off x="9118869" y="4287588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Injection of runtime </a:t>
            </a:r>
          </a:p>
          <a:p>
            <a:r>
              <a:rPr lang="en-US" dirty="0"/>
              <a:t>checks, library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E40981-027C-4D45-A029-BF42911105D6}"/>
              </a:ext>
            </a:extLst>
          </p:cNvPr>
          <p:cNvSpPr txBox="1"/>
          <p:nvPr/>
        </p:nvSpPr>
        <p:spPr>
          <a:xfrm>
            <a:off x="9119385" y="5087723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compile step,</a:t>
            </a:r>
          </a:p>
          <a:p>
            <a:r>
              <a:rPr lang="en-US" dirty="0"/>
              <a:t>extended run times</a:t>
            </a:r>
          </a:p>
        </p:txBody>
      </p:sp>
    </p:spTree>
    <p:extLst>
      <p:ext uri="{BB962C8B-B14F-4D97-AF65-F5344CB8AC3E}">
        <p14:creationId xmlns:p14="http://schemas.microsoft.com/office/powerpoint/2010/main" val="180033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99454" y="1279789"/>
            <a:ext cx="3926910" cy="3844103"/>
            <a:chOff x="664231" y="3788930"/>
            <a:chExt cx="4241575" cy="4135556"/>
          </a:xfrm>
        </p:grpSpPr>
        <p:pic>
          <p:nvPicPr>
            <p:cNvPr id="4" name="Picture 2" descr="C:\Users\ednikru\AppData\Local\Microsoft\Windows\Temporary Internet Files\Content.IE5\S64DQXQU\programmer-vb[1]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31" y="4046067"/>
              <a:ext cx="950400" cy="95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1698030" y="4521317"/>
              <a:ext cx="754448" cy="0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09852" y="7166410"/>
              <a:ext cx="1695954" cy="354995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r>
                <a:rPr lang="en-US" sz="1600" dirty="0"/>
                <a:t>Quick Feedback</a:t>
              </a:r>
            </a:p>
          </p:txBody>
        </p:sp>
        <p:pic>
          <p:nvPicPr>
            <p:cNvPr id="12" name="Picture 3" descr="C:\Users\ednikru\AppData\Local\Microsoft\Windows\Temporary Internet Files\Content.IE5\2I1OCB58\clock-spring-forward-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818" y="6763329"/>
              <a:ext cx="1161034" cy="1161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498201" y="3788930"/>
              <a:ext cx="1292525" cy="321885"/>
            </a:xfrm>
            <a:prstGeom prst="rect">
              <a:avLst/>
            </a:prstGeom>
            <a:noFill/>
          </p:spPr>
          <p:txBody>
            <a:bodyPr wrap="none" lIns="82945" tIns="41473" rIns="82945" bIns="41473" rtlCol="0">
              <a:spAutoFit/>
            </a:bodyPr>
            <a:lstStyle/>
            <a:p>
              <a:pPr algn="ctr"/>
              <a:r>
                <a:rPr lang="en-US" sz="1400" dirty="0"/>
                <a:t>Code Change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2568046" y="1484483"/>
            <a:ext cx="1020932" cy="1020932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Automated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Program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095120" y="1473967"/>
            <a:ext cx="1020932" cy="102093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Manual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Code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Review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729777" y="1473967"/>
            <a:ext cx="1020932" cy="102093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Test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626063" y="1973709"/>
            <a:ext cx="424983" cy="21241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5210424" y="2021665"/>
            <a:ext cx="424983" cy="21241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6845080" y="2003990"/>
            <a:ext cx="1400526" cy="21241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45080" y="1490258"/>
            <a:ext cx="1888798" cy="2992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1400" dirty="0"/>
              <a:t>Ready to commit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 bwMode="auto">
          <a:xfrm>
            <a:off x="4605237" y="2584062"/>
            <a:ext cx="1149" cy="68374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cxnSpLocks/>
          </p:cNvCxnSpPr>
          <p:nvPr/>
        </p:nvCxnSpPr>
        <p:spPr bwMode="auto">
          <a:xfrm flipH="1">
            <a:off x="1255145" y="3253492"/>
            <a:ext cx="33506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Arrow Connector 88"/>
          <p:cNvCxnSpPr>
            <a:cxnSpLocks/>
            <a:endCxn id="4" idx="2"/>
          </p:cNvCxnSpPr>
          <p:nvPr/>
        </p:nvCxnSpPr>
        <p:spPr bwMode="auto">
          <a:xfrm flipH="1" flipV="1">
            <a:off x="1239401" y="2402316"/>
            <a:ext cx="14184" cy="8631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Connector 104"/>
          <p:cNvCxnSpPr>
            <a:stCxn id="17" idx="4"/>
          </p:cNvCxnSpPr>
          <p:nvPr/>
        </p:nvCxnSpPr>
        <p:spPr bwMode="auto">
          <a:xfrm>
            <a:off x="6240243" y="2494900"/>
            <a:ext cx="0" cy="15496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flipH="1">
            <a:off x="1253585" y="4044566"/>
            <a:ext cx="498665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Arrow Connector 108"/>
          <p:cNvCxnSpPr>
            <a:endCxn id="4" idx="2"/>
          </p:cNvCxnSpPr>
          <p:nvPr/>
        </p:nvCxnSpPr>
        <p:spPr bwMode="auto">
          <a:xfrm flipH="1" flipV="1">
            <a:off x="1239402" y="2402316"/>
            <a:ext cx="15745" cy="16422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799454" y="5117331"/>
            <a:ext cx="7934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Syntax, Semantic, and Analysis Checks:</a:t>
            </a:r>
            <a:br>
              <a:rPr lang="en-US" dirty="0"/>
            </a:br>
            <a:r>
              <a:rPr lang="en-US" dirty="0"/>
              <a:t>Can analyze properties of code that cannot be tested (coding style)!</a:t>
            </a:r>
          </a:p>
          <a:p>
            <a:r>
              <a:rPr lang="en-US" dirty="0"/>
              <a:t>Automates and offloads portions of manual code review</a:t>
            </a:r>
          </a:p>
          <a:p>
            <a:r>
              <a:rPr lang="en-US" dirty="0"/>
              <a:t>Tightens up CI loop for many issues</a:t>
            </a:r>
          </a:p>
        </p:txBody>
      </p:sp>
      <p:cxnSp>
        <p:nvCxnSpPr>
          <p:cNvPr id="39" name="Connector: Elbow 38"/>
          <p:cNvCxnSpPr>
            <a:stCxn id="15" idx="4"/>
            <a:endCxn id="4" idx="2"/>
          </p:cNvCxnSpPr>
          <p:nvPr/>
        </p:nvCxnSpPr>
        <p:spPr bwMode="auto">
          <a:xfrm rot="5400000" flipH="1">
            <a:off x="2107408" y="1534312"/>
            <a:ext cx="103099" cy="1839111"/>
          </a:xfrm>
          <a:prstGeom prst="bentConnector3">
            <a:avLst>
              <a:gd name="adj1" fmla="val -221729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553B43-BB2B-4F18-BA7B-8B728F24F08A}"/>
              </a:ext>
            </a:extLst>
          </p:cNvPr>
          <p:cNvSpPr txBox="1"/>
          <p:nvPr/>
        </p:nvSpPr>
        <p:spPr>
          <a:xfrm>
            <a:off x="1346613" y="268094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Report coding errors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6CB33519-8C4B-44BB-9A2D-F3720209E089}"/>
              </a:ext>
            </a:extLst>
          </p:cNvPr>
          <p:cNvSpPr txBox="1">
            <a:spLocks/>
          </p:cNvSpPr>
          <p:nvPr/>
        </p:nvSpPr>
        <p:spPr>
          <a:xfrm>
            <a:off x="587079" y="211794"/>
            <a:ext cx="9671671" cy="71135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Typical CI Loop with Automated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77DE-B470-406F-B1E3-BC7B2F95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4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0BF12-1B3F-4642-9530-D347C0E6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5" y="239715"/>
            <a:ext cx="9992784" cy="687872"/>
          </a:xfrm>
        </p:spPr>
        <p:txBody>
          <a:bodyPr/>
          <a:lstStyle/>
          <a:p>
            <a:r>
              <a:rPr lang="en-US" dirty="0"/>
              <a:t>LLVM/Clang Compiler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F9D378-376A-496E-A59B-F62F042CFF1F}"/>
              </a:ext>
            </a:extLst>
          </p:cNvPr>
          <p:cNvSpPr/>
          <p:nvPr/>
        </p:nvSpPr>
        <p:spPr bwMode="auto">
          <a:xfrm>
            <a:off x="874640" y="1816511"/>
            <a:ext cx="2809461" cy="55659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Front End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5FC85-8975-4181-8D00-F3821D4E655F}"/>
              </a:ext>
            </a:extLst>
          </p:cNvPr>
          <p:cNvSpPr/>
          <p:nvPr/>
        </p:nvSpPr>
        <p:spPr bwMode="auto">
          <a:xfrm>
            <a:off x="874642" y="2987863"/>
            <a:ext cx="2809461" cy="55659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Optimizer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93E8F-755A-4F82-990E-C8FF5CA062C7}"/>
              </a:ext>
            </a:extLst>
          </p:cNvPr>
          <p:cNvSpPr/>
          <p:nvPr/>
        </p:nvSpPr>
        <p:spPr bwMode="auto">
          <a:xfrm>
            <a:off x="874639" y="4141842"/>
            <a:ext cx="2809461" cy="55659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Code Generator</a:t>
            </a:r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4BCAA6D1-B0C9-46F9-9949-F8470C5955AF}"/>
              </a:ext>
            </a:extLst>
          </p:cNvPr>
          <p:cNvSpPr/>
          <p:nvPr/>
        </p:nvSpPr>
        <p:spPr bwMode="auto">
          <a:xfrm>
            <a:off x="5264426" y="1217611"/>
            <a:ext cx="1663148" cy="483704"/>
          </a:xfrm>
          <a:prstGeom prst="snip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Source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1C3F2A-5CE2-4229-A53F-00226B4B4171}"/>
              </a:ext>
            </a:extLst>
          </p:cNvPr>
          <p:cNvSpPr/>
          <p:nvPr/>
        </p:nvSpPr>
        <p:spPr bwMode="auto">
          <a:xfrm>
            <a:off x="5264427" y="1920044"/>
            <a:ext cx="1663148" cy="483704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Parser</a:t>
            </a:r>
          </a:p>
        </p:txBody>
      </p:sp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3411A810-24D6-4437-9A19-614C6E165B7E}"/>
              </a:ext>
            </a:extLst>
          </p:cNvPr>
          <p:cNvSpPr/>
          <p:nvPr/>
        </p:nvSpPr>
        <p:spPr bwMode="auto">
          <a:xfrm>
            <a:off x="5264426" y="2647392"/>
            <a:ext cx="1663148" cy="483704"/>
          </a:xfrm>
          <a:prstGeom prst="snip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Clang AST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C77360-3FA4-4D79-96E5-5536D9AF00EB}"/>
              </a:ext>
            </a:extLst>
          </p:cNvPr>
          <p:cNvSpPr/>
          <p:nvPr/>
        </p:nvSpPr>
        <p:spPr bwMode="auto">
          <a:xfrm>
            <a:off x="5264427" y="3421121"/>
            <a:ext cx="1663148" cy="483704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Optimizer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998306-5A1C-4EE5-B410-16D14B5A6885}"/>
              </a:ext>
            </a:extLst>
          </p:cNvPr>
          <p:cNvSpPr/>
          <p:nvPr/>
        </p:nvSpPr>
        <p:spPr bwMode="auto">
          <a:xfrm>
            <a:off x="5264427" y="4148468"/>
            <a:ext cx="1663148" cy="77372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Clang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CodeGen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11C89097-6EC9-4D2F-A52B-50B6A68BC244}"/>
              </a:ext>
            </a:extLst>
          </p:cNvPr>
          <p:cNvSpPr/>
          <p:nvPr/>
        </p:nvSpPr>
        <p:spPr bwMode="auto">
          <a:xfrm>
            <a:off x="5264426" y="5165840"/>
            <a:ext cx="1663148" cy="483704"/>
          </a:xfrm>
          <a:prstGeom prst="snip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LLVM IR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C88610-237D-4058-86AA-0B508BC98882}"/>
              </a:ext>
            </a:extLst>
          </p:cNvPr>
          <p:cNvCxnSpPr/>
          <p:nvPr/>
        </p:nvCxnSpPr>
        <p:spPr bwMode="auto">
          <a:xfrm flipV="1">
            <a:off x="3750365" y="1217611"/>
            <a:ext cx="1444487" cy="8771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B7B89-421F-4344-A530-FF10C632A8BB}"/>
              </a:ext>
            </a:extLst>
          </p:cNvPr>
          <p:cNvCxnSpPr/>
          <p:nvPr/>
        </p:nvCxnSpPr>
        <p:spPr bwMode="auto">
          <a:xfrm>
            <a:off x="3750365" y="2161896"/>
            <a:ext cx="1444487" cy="34876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CAD0A0-6332-417E-9832-7B99D89F47AA}"/>
              </a:ext>
            </a:extLst>
          </p:cNvPr>
          <p:cNvCxnSpPr>
            <a:cxnSpLocks/>
            <a:endCxn id="5" idx="0"/>
          </p:cNvCxnSpPr>
          <p:nvPr/>
        </p:nvCxnSpPr>
        <p:spPr bwMode="auto">
          <a:xfrm>
            <a:off x="2279369" y="2403748"/>
            <a:ext cx="4" cy="5841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22059B-B7E1-4327-AA7E-1CED44F3CE1C}"/>
              </a:ext>
            </a:extLst>
          </p:cNvPr>
          <p:cNvCxnSpPr>
            <a:cxnSpLocks/>
          </p:cNvCxnSpPr>
          <p:nvPr/>
        </p:nvCxnSpPr>
        <p:spPr bwMode="auto">
          <a:xfrm>
            <a:off x="2279364" y="3544454"/>
            <a:ext cx="4" cy="5841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D1AE0D-77CF-49D4-9EF4-E6E9E3358AC2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6096000" y="1701315"/>
            <a:ext cx="1" cy="2187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1C1300-DA20-4965-A104-E369448E67AF}"/>
              </a:ext>
            </a:extLst>
          </p:cNvPr>
          <p:cNvCxnSpPr>
            <a:cxnSpLocks/>
          </p:cNvCxnSpPr>
          <p:nvPr/>
        </p:nvCxnSpPr>
        <p:spPr bwMode="auto">
          <a:xfrm>
            <a:off x="6096001" y="2429658"/>
            <a:ext cx="1" cy="2187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A540CF-DA6F-453A-BC2E-7CD30968120D}"/>
              </a:ext>
            </a:extLst>
          </p:cNvPr>
          <p:cNvCxnSpPr>
            <a:cxnSpLocks/>
          </p:cNvCxnSpPr>
          <p:nvPr/>
        </p:nvCxnSpPr>
        <p:spPr bwMode="auto">
          <a:xfrm>
            <a:off x="6095999" y="3141100"/>
            <a:ext cx="1" cy="2187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3B3D85-6B39-459B-BE37-9586844D42FA}"/>
              </a:ext>
            </a:extLst>
          </p:cNvPr>
          <p:cNvCxnSpPr>
            <a:cxnSpLocks/>
          </p:cNvCxnSpPr>
          <p:nvPr/>
        </p:nvCxnSpPr>
        <p:spPr bwMode="auto">
          <a:xfrm>
            <a:off x="6096001" y="3920864"/>
            <a:ext cx="1" cy="2187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3184DC-EB3F-4DA6-9D2B-18E2FF5B64CC}"/>
              </a:ext>
            </a:extLst>
          </p:cNvPr>
          <p:cNvCxnSpPr>
            <a:cxnSpLocks/>
          </p:cNvCxnSpPr>
          <p:nvPr/>
        </p:nvCxnSpPr>
        <p:spPr bwMode="auto">
          <a:xfrm>
            <a:off x="6096002" y="4937441"/>
            <a:ext cx="1" cy="2187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E5D8F6FB-F1C8-48C6-9C03-071098E061E4}"/>
              </a:ext>
            </a:extLst>
          </p:cNvPr>
          <p:cNvSpPr/>
          <p:nvPr/>
        </p:nvSpPr>
        <p:spPr bwMode="auto">
          <a:xfrm>
            <a:off x="7828722" y="596995"/>
            <a:ext cx="3426283" cy="1652246"/>
          </a:xfrm>
          <a:prstGeom prst="irregularSeal2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C/C++ Source code</a:t>
            </a:r>
          </a:p>
        </p:txBody>
      </p:sp>
      <p:sp>
        <p:nvSpPr>
          <p:cNvPr id="28" name="Explosion: 14 Points 27">
            <a:extLst>
              <a:ext uri="{FF2B5EF4-FFF2-40B4-BE49-F238E27FC236}">
                <a16:creationId xmlns:a16="http://schemas.microsoft.com/office/drawing/2014/main" id="{7655B504-D4FB-4E56-B21F-8C7C382B6322}"/>
              </a:ext>
            </a:extLst>
          </p:cNvPr>
          <p:cNvSpPr/>
          <p:nvPr/>
        </p:nvSpPr>
        <p:spPr bwMode="auto">
          <a:xfrm>
            <a:off x="7730410" y="2316448"/>
            <a:ext cx="3426283" cy="1652246"/>
          </a:xfrm>
          <a:prstGeom prst="irregularSeal2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Abstract Syntax Tree</a:t>
            </a:r>
          </a:p>
        </p:txBody>
      </p:sp>
      <p:sp>
        <p:nvSpPr>
          <p:cNvPr id="29" name="Explosion: 14 Points 28">
            <a:extLst>
              <a:ext uri="{FF2B5EF4-FFF2-40B4-BE49-F238E27FC236}">
                <a16:creationId xmlns:a16="http://schemas.microsoft.com/office/drawing/2014/main" id="{53D5B9B1-86C0-4FB5-AFB8-793A6D1B6044}"/>
              </a:ext>
            </a:extLst>
          </p:cNvPr>
          <p:cNvSpPr/>
          <p:nvPr/>
        </p:nvSpPr>
        <p:spPr bwMode="auto">
          <a:xfrm>
            <a:off x="7730410" y="4148468"/>
            <a:ext cx="3671446" cy="2036427"/>
          </a:xfrm>
          <a:prstGeom prst="irregularSeal2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Abstract Assembly Language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C9D66C-9254-4A1B-BAF6-6792F29F1D6F}"/>
              </a:ext>
            </a:extLst>
          </p:cNvPr>
          <p:cNvSpPr/>
          <p:nvPr/>
        </p:nvSpPr>
        <p:spPr>
          <a:xfrm>
            <a:off x="279772" y="6163313"/>
            <a:ext cx="8239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https://www.youtube.com/watch?v=m8G_S5LwlTo</a:t>
            </a:r>
            <a:r>
              <a:rPr lang="en-US" dirty="0"/>
              <a:t> – LLVM IR Tutorial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1DBF61-9314-4A7A-9E8A-5F3710D327DB}"/>
              </a:ext>
            </a:extLst>
          </p:cNvPr>
          <p:cNvSpPr/>
          <p:nvPr/>
        </p:nvSpPr>
        <p:spPr>
          <a:xfrm>
            <a:off x="7537318" y="2273561"/>
            <a:ext cx="3812465" cy="1816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6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7" grpId="0" animBg="1"/>
      <p:bldP spid="28" grpId="0" animBg="1"/>
      <p:bldP spid="29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61" y="257797"/>
            <a:ext cx="11175132" cy="1050219"/>
          </a:xfrm>
        </p:spPr>
        <p:txBody>
          <a:bodyPr>
            <a:normAutofit/>
          </a:bodyPr>
          <a:lstStyle/>
          <a:p>
            <a:r>
              <a:rPr lang="en-US" dirty="0"/>
              <a:t>Clang-tidy &amp; Static Analyzers – Compare and Contrast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61" y="1579642"/>
            <a:ext cx="10571234" cy="4573819"/>
          </a:xfrm>
        </p:spPr>
        <p:txBody>
          <a:bodyPr>
            <a:normAutofit/>
          </a:bodyPr>
          <a:lstStyle/>
          <a:p>
            <a:r>
              <a:rPr lang="en-US" dirty="0"/>
              <a:t>Clang Static Analysis uses Symbolic Execution</a:t>
            </a:r>
          </a:p>
          <a:p>
            <a:r>
              <a:rPr lang="en-US" dirty="0"/>
              <a:t>Clang-tidy uses AST Matchers</a:t>
            </a:r>
          </a:p>
          <a:p>
            <a:pPr lvl="1"/>
            <a:r>
              <a:rPr lang="en-US" dirty="0"/>
              <a:t>Finds patterns, optionally replace/add/remove patterns</a:t>
            </a:r>
          </a:p>
          <a:p>
            <a:r>
              <a:rPr lang="en-US" dirty="0"/>
              <a:t>Both use the AST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17759-F7F2-4543-A7D9-3C417A8C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92C6DB1-AAA8-405A-8FF0-78E1B37BD0B4}"/>
              </a:ext>
            </a:extLst>
          </p:cNvPr>
          <p:cNvSpPr txBox="1"/>
          <p:nvPr/>
        </p:nvSpPr>
        <p:spPr>
          <a:xfrm>
            <a:off x="549547" y="2642108"/>
            <a:ext cx="5403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ZERO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switch (b){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a = b/0;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a = b/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c = b-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a = b/c;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55775" y="254087"/>
            <a:ext cx="9601200" cy="731994"/>
          </a:xfrm>
        </p:spPr>
        <p:txBody>
          <a:bodyPr>
            <a:normAutofit/>
          </a:bodyPr>
          <a:lstStyle/>
          <a:p>
            <a:r>
              <a:rPr lang="en-US" dirty="0">
                <a:latin typeface="Ericsson Capital TT" pitchFamily="2" charset="0"/>
              </a:rPr>
              <a:t>AST Matcher compared to Symbolic Execution</a:t>
            </a:r>
          </a:p>
        </p:txBody>
      </p:sp>
      <p:sp>
        <p:nvSpPr>
          <p:cNvPr id="4" name="Rectangle 3"/>
          <p:cNvSpPr/>
          <p:nvPr/>
        </p:nvSpPr>
        <p:spPr bwMode="auto">
          <a:xfrm flipV="1">
            <a:off x="2905283" y="4027046"/>
            <a:ext cx="606982" cy="29127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000"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2905283" y="4332530"/>
            <a:ext cx="1030876" cy="246183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000"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2905283" y="4882005"/>
            <a:ext cx="606982" cy="2962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00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64043" y="1961895"/>
            <a:ext cx="6108510" cy="52322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hasOperatorName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("/"),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hasRHS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integerLiteral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(equals(0)).bind(KEY_NODE)));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32578B-B416-4321-811E-6D5F1439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0084" y="6367671"/>
            <a:ext cx="644939" cy="365125"/>
          </a:xfrm>
        </p:spPr>
        <p:txBody>
          <a:bodyPr/>
          <a:lstStyle/>
          <a:p>
            <a:fld id="{349DA33C-DFBF-4C75-848F-C8E7A165079D}" type="slidenum">
              <a:rPr lang="en-US" smtClean="0"/>
              <a:t>8</a:t>
            </a:fld>
            <a:endParaRPr lang="en-US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BAE1C6D4-114F-4607-A159-C5E189FA68D9}"/>
              </a:ext>
            </a:extLst>
          </p:cNvPr>
          <p:cNvSpPr/>
          <p:nvPr/>
        </p:nvSpPr>
        <p:spPr>
          <a:xfrm rot="20697137">
            <a:off x="3526190" y="3595584"/>
            <a:ext cx="2584768" cy="10174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0E2568C6-2A33-4CB7-BA5C-A5274F60C5DC}"/>
              </a:ext>
            </a:extLst>
          </p:cNvPr>
          <p:cNvSpPr/>
          <p:nvPr/>
        </p:nvSpPr>
        <p:spPr>
          <a:xfrm rot="20697137">
            <a:off x="3957043" y="4050261"/>
            <a:ext cx="2146956" cy="9752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F82F0DB9-4140-4E9D-8AA9-155762CC7E3C}"/>
              </a:ext>
            </a:extLst>
          </p:cNvPr>
          <p:cNvSpPr/>
          <p:nvPr/>
        </p:nvSpPr>
        <p:spPr>
          <a:xfrm rot="20697137">
            <a:off x="3518265" y="4517704"/>
            <a:ext cx="2605314" cy="10334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EF0A422-D65E-4BBC-8925-3FBA0E52A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36" y="1319101"/>
            <a:ext cx="8666992" cy="642794"/>
          </a:xfrm>
        </p:spPr>
        <p:txBody>
          <a:bodyPr>
            <a:normAutofit/>
          </a:bodyPr>
          <a:lstStyle/>
          <a:p>
            <a:r>
              <a:rPr lang="en-US" dirty="0"/>
              <a:t>How to find all instances of possible division by zero before run time?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5764AE-5A4E-4A73-8C33-3954E2716436}"/>
              </a:ext>
            </a:extLst>
          </p:cNvPr>
          <p:cNvSpPr/>
          <p:nvPr/>
        </p:nvSpPr>
        <p:spPr>
          <a:xfrm>
            <a:off x="6162861" y="3047498"/>
            <a:ext cx="2924740" cy="304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2569D2-A55C-46A8-BB9A-DC5100C07C0C}"/>
              </a:ext>
            </a:extLst>
          </p:cNvPr>
          <p:cNvSpPr/>
          <p:nvPr/>
        </p:nvSpPr>
        <p:spPr>
          <a:xfrm>
            <a:off x="6162861" y="3459331"/>
            <a:ext cx="2924740" cy="569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Found! All preprocessor statements are resolved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67CACD-60D5-4DF8-B8E4-4CF721E37DEB}"/>
              </a:ext>
            </a:extLst>
          </p:cNvPr>
          <p:cNvSpPr/>
          <p:nvPr/>
        </p:nvSpPr>
        <p:spPr>
          <a:xfrm>
            <a:off x="6162861" y="4099025"/>
            <a:ext cx="2924740" cy="651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found by an AST matcher</a:t>
            </a:r>
          </a:p>
        </p:txBody>
      </p:sp>
    </p:spTree>
    <p:extLst>
      <p:ext uri="{BB962C8B-B14F-4D97-AF65-F5344CB8AC3E}">
        <p14:creationId xmlns:p14="http://schemas.microsoft.com/office/powerpoint/2010/main" val="33965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3" grpId="0" animBg="1"/>
      <p:bldP spid="2" grpId="0" animBg="1"/>
      <p:bldP spid="18" grpId="0" animBg="1"/>
      <p:bldP spid="21" grpId="0" animBg="1"/>
      <p:bldP spid="22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04" y="302582"/>
            <a:ext cx="9601200" cy="119895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Clang Static Analyzer – Symbolic Execution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" y="1703673"/>
            <a:ext cx="4844144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lvl="1" indent="0">
              <a:spcBef>
                <a:spcPts val="0"/>
              </a:spcBef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51733A-C0EF-4C01-8E74-186610111174}"/>
              </a:ext>
            </a:extLst>
          </p:cNvPr>
          <p:cNvSpPr/>
          <p:nvPr/>
        </p:nvSpPr>
        <p:spPr>
          <a:xfrm>
            <a:off x="8028616" y="1553442"/>
            <a:ext cx="1622121" cy="3319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0EBC38-2F1B-4275-A9EB-F044CAF4DA36}"/>
              </a:ext>
            </a:extLst>
          </p:cNvPr>
          <p:cNvSpPr/>
          <p:nvPr/>
        </p:nvSpPr>
        <p:spPr>
          <a:xfrm>
            <a:off x="6766159" y="2269223"/>
            <a:ext cx="1059582" cy="3319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E61942-485A-4240-8120-5C454D7AD765}"/>
              </a:ext>
            </a:extLst>
          </p:cNvPr>
          <p:cNvSpPr/>
          <p:nvPr/>
        </p:nvSpPr>
        <p:spPr>
          <a:xfrm>
            <a:off x="8309886" y="2269223"/>
            <a:ext cx="1059583" cy="3319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56E00E-C5EA-497B-9EE0-2933A913D686}"/>
              </a:ext>
            </a:extLst>
          </p:cNvPr>
          <p:cNvSpPr/>
          <p:nvPr/>
        </p:nvSpPr>
        <p:spPr>
          <a:xfrm>
            <a:off x="9934289" y="2269223"/>
            <a:ext cx="1059584" cy="3319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68D320-550C-492F-8FF3-8F8C7D5EBFC5}"/>
              </a:ext>
            </a:extLst>
          </p:cNvPr>
          <p:cNvSpPr/>
          <p:nvPr/>
        </p:nvSpPr>
        <p:spPr>
          <a:xfrm>
            <a:off x="8309883" y="4333309"/>
            <a:ext cx="1059583" cy="3319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DB0876-38B2-4A14-AB8B-8EAE4702EB4A}"/>
              </a:ext>
            </a:extLst>
          </p:cNvPr>
          <p:cNvSpPr/>
          <p:nvPr/>
        </p:nvSpPr>
        <p:spPr>
          <a:xfrm>
            <a:off x="9934288" y="3413125"/>
            <a:ext cx="1059583" cy="65601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  <a:p>
            <a:pPr algn="ctr"/>
            <a:r>
              <a:rPr lang="en-US" dirty="0"/>
              <a:t>c: 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AE6171-7414-4B39-9F3B-8433D6C4CAB2}"/>
              </a:ext>
            </a:extLst>
          </p:cNvPr>
          <p:cNvSpPr/>
          <p:nvPr/>
        </p:nvSpPr>
        <p:spPr>
          <a:xfrm>
            <a:off x="9925508" y="4991289"/>
            <a:ext cx="1059583" cy="65601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$b</a:t>
            </a:r>
          </a:p>
          <a:p>
            <a:pPr algn="ctr"/>
            <a:r>
              <a:rPr lang="en-US" dirty="0"/>
              <a:t>c: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C6A410-A607-4401-BD06-8C7C6EFDA62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295950" y="1885382"/>
            <a:ext cx="1543727" cy="38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D6205E-7972-4F8E-B5FD-82C8A0CE6A7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839677" y="1885382"/>
            <a:ext cx="1" cy="38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BF604C-53C5-4BC0-8CB3-A9B24C332FCB}"/>
              </a:ext>
            </a:extLst>
          </p:cNvPr>
          <p:cNvCxnSpPr>
            <a:cxnSpLocks/>
          </p:cNvCxnSpPr>
          <p:nvPr/>
        </p:nvCxnSpPr>
        <p:spPr>
          <a:xfrm>
            <a:off x="8839676" y="1861734"/>
            <a:ext cx="1624404" cy="38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4F91E9-9792-495D-805B-17CFB444F68B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8839675" y="2601163"/>
            <a:ext cx="3" cy="173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F88F50-9489-449E-8FD2-DA289FDE44E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0464080" y="2592822"/>
            <a:ext cx="2" cy="82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C9C4C9-A0B8-4235-917B-CBD394427C22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10455300" y="4069136"/>
            <a:ext cx="8780" cy="922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74A5BDB-C470-4CB7-BB26-74BD798010D1}"/>
              </a:ext>
            </a:extLst>
          </p:cNvPr>
          <p:cNvSpPr txBox="1">
            <a:spLocks/>
          </p:cNvSpPr>
          <p:nvPr/>
        </p:nvSpPr>
        <p:spPr>
          <a:xfrm>
            <a:off x="370006" y="1366525"/>
            <a:ext cx="5946471" cy="204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Finds bugs without running the code</a:t>
            </a:r>
          </a:p>
          <a:p>
            <a:r>
              <a:rPr lang="en-US" dirty="0"/>
              <a:t>Path sensitive analysis</a:t>
            </a:r>
          </a:p>
          <a:p>
            <a:r>
              <a:rPr lang="en-US" dirty="0"/>
              <a:t>CFGs used to create exploded graphs of simulated control flows</a:t>
            </a:r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AD27C9-30AB-4B47-BBF3-35C67252032C}"/>
              </a:ext>
            </a:extLst>
          </p:cNvPr>
          <p:cNvSpPr txBox="1">
            <a:spLocks/>
          </p:cNvSpPr>
          <p:nvPr/>
        </p:nvSpPr>
        <p:spPr>
          <a:xfrm>
            <a:off x="496504" y="3491207"/>
            <a:ext cx="5946471" cy="2466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function(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a,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a = b /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c = b –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 = b/c;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FC5308-B381-4E32-9FC3-CDBA2BB38027}"/>
              </a:ext>
            </a:extLst>
          </p:cNvPr>
          <p:cNvSpPr txBox="1"/>
          <p:nvPr/>
        </p:nvSpPr>
        <p:spPr>
          <a:xfrm>
            <a:off x="6752068" y="18689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F86935-E5D1-485E-86F7-4D98A6423D2B}"/>
              </a:ext>
            </a:extLst>
          </p:cNvPr>
          <p:cNvSpPr txBox="1"/>
          <p:nvPr/>
        </p:nvSpPr>
        <p:spPr>
          <a:xfrm>
            <a:off x="8891652" y="196921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B32CE7-BD71-4CD2-9E8C-338F132E848C}"/>
              </a:ext>
            </a:extLst>
          </p:cNvPr>
          <p:cNvSpPr txBox="1"/>
          <p:nvPr/>
        </p:nvSpPr>
        <p:spPr>
          <a:xfrm>
            <a:off x="10285778" y="18233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25113A-40AA-4CA5-A835-838E9EBF36C3}"/>
              </a:ext>
            </a:extLst>
          </p:cNvPr>
          <p:cNvSpPr txBox="1"/>
          <p:nvPr/>
        </p:nvSpPr>
        <p:spPr>
          <a:xfrm>
            <a:off x="9704014" y="13218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switch(b)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750EE8-54A0-43EB-97AD-357ECFE2E177}"/>
              </a:ext>
            </a:extLst>
          </p:cNvPr>
          <p:cNvSpPr txBox="1"/>
          <p:nvPr/>
        </p:nvSpPr>
        <p:spPr>
          <a:xfrm>
            <a:off x="8794512" y="259080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$b=[1,1]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95EC35-39DC-4BB8-B9E3-8A502A0B13B5}"/>
              </a:ext>
            </a:extLst>
          </p:cNvPr>
          <p:cNvSpPr txBox="1"/>
          <p:nvPr/>
        </p:nvSpPr>
        <p:spPr>
          <a:xfrm>
            <a:off x="10499025" y="257408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$b=[4,4]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8856D3-174C-4F92-BF18-B5A468A3BF20}"/>
              </a:ext>
            </a:extLst>
          </p:cNvPr>
          <p:cNvSpPr txBox="1"/>
          <p:nvPr/>
        </p:nvSpPr>
        <p:spPr>
          <a:xfrm>
            <a:off x="10464077" y="307087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c=b-4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B9A63-ECDB-4889-A597-05F12952B424}"/>
              </a:ext>
            </a:extLst>
          </p:cNvPr>
          <p:cNvSpPr txBox="1"/>
          <p:nvPr/>
        </p:nvSpPr>
        <p:spPr>
          <a:xfrm>
            <a:off x="8810613" y="388447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a=b/0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6A9FE3-803F-4070-85F7-6C6962F31405}"/>
              </a:ext>
            </a:extLst>
          </p:cNvPr>
          <p:cNvSpPr txBox="1"/>
          <p:nvPr/>
        </p:nvSpPr>
        <p:spPr>
          <a:xfrm>
            <a:off x="10462288" y="4075046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$b=[4,4]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A803B3-B6FA-46E5-8C3C-750FE3A2E3FA}"/>
              </a:ext>
            </a:extLst>
          </p:cNvPr>
          <p:cNvSpPr txBox="1"/>
          <p:nvPr/>
        </p:nvSpPr>
        <p:spPr>
          <a:xfrm>
            <a:off x="10477437" y="462195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a=b/c</a:t>
            </a:r>
          </a:p>
        </p:txBody>
      </p:sp>
      <p:sp>
        <p:nvSpPr>
          <p:cNvPr id="51" name="Explosion: 14 Points 50">
            <a:extLst>
              <a:ext uri="{FF2B5EF4-FFF2-40B4-BE49-F238E27FC236}">
                <a16:creationId xmlns:a16="http://schemas.microsoft.com/office/drawing/2014/main" id="{793615A8-CFF9-416B-A7B2-77394CB31793}"/>
              </a:ext>
            </a:extLst>
          </p:cNvPr>
          <p:cNvSpPr/>
          <p:nvPr/>
        </p:nvSpPr>
        <p:spPr>
          <a:xfrm>
            <a:off x="8021692" y="4547129"/>
            <a:ext cx="489716" cy="39525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xplosion: 14 Points 51">
            <a:extLst>
              <a:ext uri="{FF2B5EF4-FFF2-40B4-BE49-F238E27FC236}">
                <a16:creationId xmlns:a16="http://schemas.microsoft.com/office/drawing/2014/main" id="{45CE4604-621E-4171-B476-D99398749E43}"/>
              </a:ext>
            </a:extLst>
          </p:cNvPr>
          <p:cNvSpPr/>
          <p:nvPr/>
        </p:nvSpPr>
        <p:spPr>
          <a:xfrm>
            <a:off x="9650737" y="5346877"/>
            <a:ext cx="489716" cy="39525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D5E4ECC0-7CA9-4595-B919-F71E19B28483}"/>
              </a:ext>
            </a:extLst>
          </p:cNvPr>
          <p:cNvSpPr/>
          <p:nvPr/>
        </p:nvSpPr>
        <p:spPr>
          <a:xfrm>
            <a:off x="6734337" y="2669610"/>
            <a:ext cx="489716" cy="39525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DC1AA-C98B-4A97-8B30-35D0779CE57A}"/>
              </a:ext>
            </a:extLst>
          </p:cNvPr>
          <p:cNvSpPr txBox="1"/>
          <p:nvPr/>
        </p:nvSpPr>
        <p:spPr>
          <a:xfrm>
            <a:off x="6303226" y="3032453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Return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Garbage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A0D58-6145-472D-91D4-044313E9D1E6}"/>
              </a:ext>
            </a:extLst>
          </p:cNvPr>
          <p:cNvSpPr txBox="1"/>
          <p:nvPr/>
        </p:nvSpPr>
        <p:spPr>
          <a:xfrm>
            <a:off x="7608409" y="49425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Divide by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EC7EF-AF64-4579-A5C9-A1D0473C5D19}"/>
              </a:ext>
            </a:extLst>
          </p:cNvPr>
          <p:cNvSpPr txBox="1"/>
          <p:nvPr/>
        </p:nvSpPr>
        <p:spPr>
          <a:xfrm>
            <a:off x="9096077" y="568912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Divide by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AEDE08-E8CB-4D7D-B9AC-81A21247E39B}"/>
              </a:ext>
            </a:extLst>
          </p:cNvPr>
          <p:cNvSpPr txBox="1"/>
          <p:nvPr/>
        </p:nvSpPr>
        <p:spPr>
          <a:xfrm>
            <a:off x="389376" y="6370752"/>
            <a:ext cx="46057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>
                <a:solidFill>
                  <a:srgbClr val="030303"/>
                </a:solidFill>
                <a:effectLst/>
                <a:latin typeface="Roboto"/>
              </a:rPr>
              <a:t>Source: Clang Static Analysis - Gabor Horvath - Meeting C++ 2016</a:t>
            </a:r>
            <a:endParaRPr lang="en-US" sz="11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A8137-73A3-470C-9C0D-6F15AD6D12E4}"/>
              </a:ext>
            </a:extLst>
          </p:cNvPr>
          <p:cNvSpPr txBox="1"/>
          <p:nvPr/>
        </p:nvSpPr>
        <p:spPr>
          <a:xfrm>
            <a:off x="4239615" y="3249958"/>
            <a:ext cx="143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Compiler warns here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F81445C1-E3E5-4035-9449-1DBAB158F4E2}"/>
              </a:ext>
            </a:extLst>
          </p:cNvPr>
          <p:cNvSpPr/>
          <p:nvPr/>
        </p:nvSpPr>
        <p:spPr>
          <a:xfrm rot="19507273">
            <a:off x="3984390" y="4033111"/>
            <a:ext cx="558060" cy="12157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C8471991-5DE9-42E6-B70F-5EB1EF221484}"/>
              </a:ext>
            </a:extLst>
          </p:cNvPr>
          <p:cNvSpPr/>
          <p:nvPr/>
        </p:nvSpPr>
        <p:spPr>
          <a:xfrm rot="419029">
            <a:off x="3752024" y="5077917"/>
            <a:ext cx="1726883" cy="1294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88B957-D43E-4EB0-9065-28EE3B0651D8}"/>
              </a:ext>
            </a:extLst>
          </p:cNvPr>
          <p:cNvSpPr txBox="1"/>
          <p:nvPr/>
        </p:nvSpPr>
        <p:spPr>
          <a:xfrm>
            <a:off x="5477911" y="4952471"/>
            <a:ext cx="143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Static Analyzer warns here</a:t>
            </a:r>
          </a:p>
        </p:txBody>
      </p:sp>
    </p:spTree>
    <p:extLst>
      <p:ext uri="{BB962C8B-B14F-4D97-AF65-F5344CB8AC3E}">
        <p14:creationId xmlns:p14="http://schemas.microsoft.com/office/powerpoint/2010/main" val="202214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1" grpId="0" animBg="1"/>
      <p:bldP spid="22" grpId="0"/>
    </p:bld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13645</TotalTime>
  <Words>3070</Words>
  <Application>Microsoft Office PowerPoint</Application>
  <PresentationFormat>Widescreen</PresentationFormat>
  <Paragraphs>485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Courier New</vt:lpstr>
      <vt:lpstr>Ericsson Capital TT</vt:lpstr>
      <vt:lpstr>Ericsson Hilda</vt:lpstr>
      <vt:lpstr>Roboto</vt:lpstr>
      <vt:lpstr>Times New Roman</vt:lpstr>
      <vt:lpstr>Diamond Grid 16x9</vt:lpstr>
      <vt:lpstr>Clang-tidy for Customized Checkers and Large Scale Refactoring</vt:lpstr>
      <vt:lpstr>Overview</vt:lpstr>
      <vt:lpstr>Why tools like Clang-tidy?: Cost of Software Development</vt:lpstr>
      <vt:lpstr>Four Pillars of Program Analysis</vt:lpstr>
      <vt:lpstr>PowerPoint Presentation</vt:lpstr>
      <vt:lpstr>LLVM/Clang Compiler Flow</vt:lpstr>
      <vt:lpstr>Clang-tidy &amp; Static Analyzers – Compare and Contrast</vt:lpstr>
      <vt:lpstr>AST Matcher compared to Symbolic Execution</vt:lpstr>
      <vt:lpstr> Clang Static Analyzer – Symbolic Execution </vt:lpstr>
      <vt:lpstr>Clang-tidy</vt:lpstr>
      <vt:lpstr>Clang-tidy Quick Demo (demo1)</vt:lpstr>
      <vt:lpstr>Clang-tidy Uses</vt:lpstr>
      <vt:lpstr>Clang-tidy Notes</vt:lpstr>
      <vt:lpstr>Clang-tidy check dev process</vt:lpstr>
      <vt:lpstr>Imagine your manager wants a new API</vt:lpstr>
      <vt:lpstr>Clang-tidy Adding a Check (demo2)</vt:lpstr>
      <vt:lpstr>We’ll need to explore a code sample</vt:lpstr>
      <vt:lpstr>Extending clang-tidy …</vt:lpstr>
      <vt:lpstr>Clang AST for our sample (demo3)</vt:lpstr>
      <vt:lpstr>Step 1: Replace “malloc”</vt:lpstr>
      <vt:lpstr>Step 1: Replace “malloc” …</vt:lpstr>
      <vt:lpstr>Source location</vt:lpstr>
      <vt:lpstr>Step 2: “If you give a mouse a cookie …” </vt:lpstr>
      <vt:lpstr>Step 2: Replace “free”, extend “malloc”</vt:lpstr>
      <vt:lpstr>Demo3 – Repeat with new changes</vt:lpstr>
      <vt:lpstr>Clang-tidy for Projects </vt:lpstr>
      <vt:lpstr>Clang-tidy for Projects</vt:lpstr>
      <vt:lpstr>Clang-tidy for Projects</vt:lpstr>
      <vt:lpstr>Example – Transforming Large Scale Project</vt:lpstr>
      <vt:lpstr>Example – Transforming Large Scale Project</vt:lpstr>
      <vt:lpstr>Supporting LIT Test case</vt:lpstr>
      <vt:lpstr>Supporting LIT Test case</vt:lpstr>
      <vt:lpstr>Conclusion</vt:lpstr>
      <vt:lpstr> References </vt:lpstr>
      <vt:lpstr> Thank you for attending!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Austin LLVM Meetup</dc:title>
  <dc:creator>Vince Bridgers</dc:creator>
  <cp:lastModifiedBy>Vince Bridgers</cp:lastModifiedBy>
  <cp:revision>180</cp:revision>
  <dcterms:created xsi:type="dcterms:W3CDTF">2019-09-15T17:55:48Z</dcterms:created>
  <dcterms:modified xsi:type="dcterms:W3CDTF">2020-09-14T16:57:14Z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