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95" r:id="rId5"/>
    <p:sldId id="333" r:id="rId6"/>
    <p:sldId id="277" r:id="rId7"/>
    <p:sldId id="276" r:id="rId8"/>
    <p:sldId id="311" r:id="rId9"/>
    <p:sldId id="313" r:id="rId10"/>
    <p:sldId id="314" r:id="rId11"/>
    <p:sldId id="267" r:id="rId12"/>
    <p:sldId id="315" r:id="rId13"/>
    <p:sldId id="296" r:id="rId14"/>
    <p:sldId id="279" r:id="rId15"/>
    <p:sldId id="303" r:id="rId16"/>
    <p:sldId id="298" r:id="rId17"/>
    <p:sldId id="272" r:id="rId18"/>
    <p:sldId id="271" r:id="rId19"/>
    <p:sldId id="273" r:id="rId20"/>
    <p:sldId id="331" r:id="rId21"/>
    <p:sldId id="268" r:id="rId22"/>
    <p:sldId id="284" r:id="rId23"/>
    <p:sldId id="274" r:id="rId24"/>
    <p:sldId id="286" r:id="rId25"/>
    <p:sldId id="282" r:id="rId26"/>
    <p:sldId id="275" r:id="rId27"/>
    <p:sldId id="326" r:id="rId28"/>
    <p:sldId id="283" r:id="rId29"/>
    <p:sldId id="299" r:id="rId30"/>
    <p:sldId id="293" r:id="rId31"/>
    <p:sldId id="306" r:id="rId32"/>
    <p:sldId id="290" r:id="rId33"/>
    <p:sldId id="307" r:id="rId34"/>
    <p:sldId id="30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6" userDrawn="1">
          <p15:clr>
            <a:srgbClr val="A4A3A4"/>
          </p15:clr>
        </p15:guide>
        <p15:guide id="2" pos="3522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2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B0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55549"/>
  </p:normalViewPr>
  <p:slideViewPr>
    <p:cSldViewPr snapToGrid="0">
      <p:cViewPr varScale="1">
        <p:scale>
          <a:sx n="71" d="100"/>
          <a:sy n="71" d="100"/>
        </p:scale>
        <p:origin x="2904" y="176"/>
      </p:cViewPr>
      <p:guideLst>
        <p:guide pos="756"/>
        <p:guide pos="3522"/>
        <p:guide orient="horz" pos="4320"/>
        <p:guide orient="horz" pos="2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1BE60-D924-4E4F-8E93-B50401D6A053}" type="datetimeFigureOut">
              <a:rPr kumimoji="1" lang="ko-Kore-KR" altLang="en-US" smtClean="0"/>
              <a:t>2020. 9. 18.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0DB33-D49D-BB49-B902-910616F49B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693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Good morning everyone.</a:t>
            </a:r>
          </a:p>
          <a:p>
            <a:r>
              <a:rPr kumimoji="1" lang="en-US" altLang="ko-Kore-KR" dirty="0"/>
              <a:t>I’m </a:t>
            </a:r>
            <a:r>
              <a:rPr kumimoji="1" lang="en-US" altLang="ko-Kore-KR" dirty="0" err="1"/>
              <a:t>Juneyoung</a:t>
            </a:r>
            <a:r>
              <a:rPr kumimoji="1" lang="en-US" altLang="ko-Kore-KR" dirty="0"/>
              <a:t> Lee, from Seoul National University, and I’m happy to give a talk for this LLVM developer meeting.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Today, I’m going to talk about an important topic in LLVM, which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 values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7258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sz="1400" dirty="0"/>
              <a:t>In order to exclude this corner case, LLVM exploits the fact that </a:t>
            </a:r>
            <a:r>
              <a:rPr kumimoji="1" lang="en-US" altLang="ko-Kore-KR" sz="1400" dirty="0" err="1"/>
              <a:t>i</a:t>
            </a:r>
            <a:r>
              <a:rPr kumimoji="1" lang="en-US" altLang="ko-Kore-KR" sz="1400" dirty="0"/>
              <a:t> + 1 should not sign overflow in C.</a:t>
            </a:r>
          </a:p>
          <a:p>
            <a:r>
              <a:rPr kumimoji="1" lang="en-US" altLang="ko-Kore-KR" sz="1400" dirty="0"/>
              <a:t>LLVM introduced a new flag, </a:t>
            </a:r>
            <a:r>
              <a:rPr kumimoji="1" lang="en-US" altLang="ko-Kore-KR" sz="1400" dirty="0" err="1"/>
              <a:t>nsw</a:t>
            </a:r>
            <a:r>
              <a:rPr kumimoji="1" lang="en-US" altLang="ko-Kore-KR" sz="1400" dirty="0"/>
              <a:t>, to the add instruction.</a:t>
            </a:r>
          </a:p>
          <a:p>
            <a:r>
              <a:rPr kumimoji="1" lang="en-US" altLang="ko-Kore-KR" sz="1400" dirty="0"/>
              <a:t>The </a:t>
            </a:r>
            <a:r>
              <a:rPr kumimoji="1" lang="en-US" altLang="ko-Kore-KR" sz="1400" dirty="0" err="1"/>
              <a:t>nsw</a:t>
            </a:r>
            <a:r>
              <a:rPr kumimoji="1" lang="en-US" altLang="ko-Kore-KR" sz="1400" dirty="0"/>
              <a:t> flag imposes the assumption that signed overflow never happens in this operation.</a:t>
            </a:r>
          </a:p>
          <a:p>
            <a:endParaRPr kumimoji="1" lang="en-US" altLang="ko-Kore-KR" sz="1400" dirty="0"/>
          </a:p>
          <a:p>
            <a:r>
              <a:rPr kumimoji="1" lang="en-US" altLang="ko-Kore-KR" sz="1400" dirty="0"/>
              <a:t>&lt;animation&gt;</a:t>
            </a:r>
          </a:p>
          <a:p>
            <a:r>
              <a:rPr kumimoji="1" lang="en-US" altLang="ko-Kore-KR" sz="1400" dirty="0"/>
              <a:t>And then, here is the final question.</a:t>
            </a:r>
          </a:p>
          <a:p>
            <a:r>
              <a:rPr kumimoji="1" lang="en-US" altLang="ko-Kore-KR" sz="1400" dirty="0"/>
              <a:t>What should be the result of signed overflow?</a:t>
            </a:r>
          </a:p>
          <a:p>
            <a:endParaRPr kumimoji="1" lang="en-US" altLang="ko-Kore-KR" sz="1400" dirty="0"/>
          </a:p>
          <a:p>
            <a:r>
              <a:rPr kumimoji="1" lang="en-US" altLang="ko-Kore-KR" sz="1400" dirty="0"/>
              <a:t>&lt;animation&gt;</a:t>
            </a:r>
          </a:p>
          <a:p>
            <a:r>
              <a:rPr kumimoji="1" lang="en-US" altLang="ko-Kore-KR" sz="1400" dirty="0"/>
              <a:t>We can think of two options.</a:t>
            </a:r>
          </a:p>
          <a:p>
            <a:r>
              <a:rPr kumimoji="1" lang="en-US" altLang="ko-Kore-KR" sz="1400" dirty="0"/>
              <a:t>The first is to define it as </a:t>
            </a:r>
            <a:r>
              <a:rPr kumimoji="1" lang="en-US" altLang="ko-Kore-KR" sz="1400" dirty="0" err="1"/>
              <a:t>undef</a:t>
            </a:r>
            <a:r>
              <a:rPr kumimoji="1" lang="en-US" altLang="ko-Kore-KR" sz="1400" dirty="0"/>
              <a:t>.</a:t>
            </a:r>
          </a:p>
          <a:p>
            <a:r>
              <a:rPr kumimoji="1" lang="en-US" altLang="ko-Kore-KR" sz="1400" dirty="0"/>
              <a:t>However, it turns out that it’s too weak, because all elements of </a:t>
            </a:r>
            <a:r>
              <a:rPr kumimoji="1" lang="en-US" altLang="ko-Kore-KR" sz="1400" dirty="0" err="1"/>
              <a:t>undef</a:t>
            </a:r>
            <a:r>
              <a:rPr kumimoji="1" lang="en-US" altLang="ko-Kore-KR" sz="1400" dirty="0"/>
              <a:t> is never larger than INT32_MAX.</a:t>
            </a:r>
          </a:p>
          <a:p>
            <a:r>
              <a:rPr kumimoji="1" lang="en-US" altLang="ko-Kore-KR" sz="1400" dirty="0"/>
              <a:t>This will make the loop condition, </a:t>
            </a:r>
            <a:r>
              <a:rPr kumimoji="1" lang="en-US" altLang="ko-Kore-KR" sz="1400" dirty="0" err="1"/>
              <a:t>i</a:t>
            </a:r>
            <a:r>
              <a:rPr kumimoji="1" lang="en-US" altLang="ko-Kore-KR" sz="1400" dirty="0"/>
              <a:t> less than or equal to y, still true.</a:t>
            </a:r>
          </a:p>
          <a:p>
            <a:r>
              <a:rPr kumimoji="1" lang="en-US" altLang="ko-Kore-KR" sz="1400" dirty="0"/>
              <a:t>The second is to define it as UB.</a:t>
            </a:r>
          </a:p>
          <a:p>
            <a:r>
              <a:rPr kumimoji="1" lang="en-US" altLang="ko-Kore-KR" sz="1400" dirty="0"/>
              <a:t>It makes this transformation sound, but It blocks other useful optimizations, such as hoisting addition with </a:t>
            </a:r>
            <a:r>
              <a:rPr kumimoji="1" lang="en-US" altLang="ko-Kore-KR" sz="1400" dirty="0" err="1"/>
              <a:t>nsw</a:t>
            </a:r>
            <a:r>
              <a:rPr kumimoji="1" lang="en-US" altLang="ko-Kore-KR" sz="1400" dirty="0"/>
              <a:t> out of a loop, because it may introduce UB when the loop is not executed.</a:t>
            </a:r>
          </a:p>
          <a:p>
            <a:endParaRPr kumimoji="1" lang="en-US" altLang="ko-Kore-KR" sz="1400" dirty="0"/>
          </a:p>
          <a:p>
            <a:r>
              <a:rPr kumimoji="1" lang="en-US" altLang="ko-Kore-KR" sz="1400" dirty="0"/>
              <a:t>&lt;animation&gt;</a:t>
            </a:r>
          </a:p>
          <a:p>
            <a:r>
              <a:rPr kumimoji="1" lang="en-US" altLang="ko-Kore-KR" sz="1400" dirty="0"/>
              <a:t>It was motivation for introducing a new value, poison, into LLVM.</a:t>
            </a:r>
          </a:p>
          <a:p>
            <a:endParaRPr kumimoji="1" lang="en-US" altLang="ko-Kore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01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ko-Kore-KR" dirty="0"/>
              <a:t>A poison is a special value that represents violation of an assumption, such as no signed overflow.</a:t>
            </a:r>
          </a:p>
          <a:p>
            <a:pPr algn="l"/>
            <a:r>
              <a:rPr kumimoji="1" lang="en-US" altLang="ko-Kore-KR" dirty="0"/>
              <a:t>If you’re familiar with floating points, poison is similar to the nan value. </a:t>
            </a:r>
          </a:p>
          <a:p>
            <a:pPr algn="l"/>
            <a:r>
              <a:rPr kumimoji="1" lang="en-US" altLang="ko-Kore-KR" dirty="0"/>
              <a:t>Operation such as add or comparison simply propagates poison, and operations like division raises UB when it is used as its divisor.</a:t>
            </a:r>
          </a:p>
          <a:p>
            <a:pPr algn="l"/>
            <a:r>
              <a:rPr kumimoji="1" lang="en-US" altLang="ko-Kore-KR" dirty="0"/>
              <a:t>This is unlike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operation of which is done in elementwise manner.</a:t>
            </a:r>
          </a:p>
          <a:p>
            <a:pPr algn="l"/>
            <a:r>
              <a:rPr kumimoji="1" lang="en-US" altLang="ko-Kore-KR" dirty="0"/>
              <a:t>Whenever poison is used, you can replace poison by any value.</a:t>
            </a:r>
          </a:p>
          <a:p>
            <a:pPr algn="l"/>
            <a:endParaRPr kumimoji="1" lang="en-US" altLang="ko-Kore-KR" dirty="0"/>
          </a:p>
          <a:p>
            <a:pPr algn="l"/>
            <a:r>
              <a:rPr kumimoji="1" lang="en-US" altLang="ko-Kore-KR" dirty="0"/>
              <a:t>Let me explain this example again, by starting with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being int32_max.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pPr algn="l"/>
            <a:r>
              <a:rPr kumimoji="1" lang="en-US" altLang="ko-Kore-KR" dirty="0"/>
              <a:t>On the left,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+ 1 overflowed 32 bits representation, so the result is poison.</a:t>
            </a:r>
          </a:p>
          <a:p>
            <a:pPr algn="l"/>
            <a:r>
              <a:rPr kumimoji="1" lang="en-US" altLang="ko-Kore-KR" dirty="0"/>
              <a:t>On the right,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+ 1 did not overflow 64 bits, so the result isn’t poison.</a:t>
            </a:r>
          </a:p>
          <a:p>
            <a:pPr algn="l"/>
            <a:endParaRPr kumimoji="1" lang="en-US" altLang="ko-Kore-KR" dirty="0"/>
          </a:p>
          <a:p>
            <a:pPr algn="l"/>
            <a:r>
              <a:rPr kumimoji="1" lang="en-US" altLang="ko-Kore-KR" dirty="0"/>
              <a:t>&lt;animation&gt;</a:t>
            </a:r>
          </a:p>
          <a:p>
            <a:pPr algn="l"/>
            <a:r>
              <a:rPr kumimoji="1" lang="en-US" altLang="ko-Kore-KR" dirty="0"/>
              <a:t>Since poison propagates through comparison,</a:t>
            </a:r>
          </a:p>
          <a:p>
            <a:pPr algn="l"/>
            <a:r>
              <a:rPr kumimoji="1" lang="en-US" altLang="ko-Kore-KR" dirty="0"/>
              <a:t>the comparison between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and y again becomes poison.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This is unlike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; if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was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the comparison would have always returned true.</a:t>
            </a:r>
          </a:p>
          <a:p>
            <a:pPr algn="l"/>
            <a:r>
              <a:rPr kumimoji="1" lang="en-US" altLang="ko-Kore-KR" dirty="0"/>
              <a:t>The comparison on the right is false as before.</a:t>
            </a:r>
          </a:p>
          <a:p>
            <a:pPr algn="l"/>
            <a:endParaRPr kumimoji="1" lang="en-US" altLang="ko-Kore-KR" dirty="0"/>
          </a:p>
          <a:p>
            <a:pPr algn="l"/>
            <a:r>
              <a:rPr kumimoji="1" lang="en-US" altLang="ko-Kore-KR" dirty="0"/>
              <a:t>&lt;animation&gt;</a:t>
            </a:r>
          </a:p>
          <a:p>
            <a:pPr algn="l"/>
            <a:r>
              <a:rPr kumimoji="1" lang="en-US" altLang="ko-Kore-KR" dirty="0"/>
              <a:t>By the property, it is allowed to replace poison with false.</a:t>
            </a:r>
          </a:p>
          <a:p>
            <a:pPr algn="l"/>
            <a:r>
              <a:rPr kumimoji="1" lang="en-US" altLang="ko-Kore-KR" dirty="0"/>
              <a:t>Therefore, this optimization finally became correct, which is nice!</a:t>
            </a:r>
          </a:p>
          <a:p>
            <a:pPr algn="l"/>
            <a:endParaRPr kumimoji="1" lang="en-US" altLang="ko-Kore-KR" dirty="0"/>
          </a:p>
          <a:p>
            <a:pPr algn="l"/>
            <a:r>
              <a:rPr kumimoji="1" lang="en-US" altLang="ko-Kore-KR" dirty="0"/>
              <a:t>This is the end of backgrounds about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poison.</a:t>
            </a:r>
          </a:p>
          <a:p>
            <a:pPr algn="l"/>
            <a:r>
              <a:rPr kumimoji="1" lang="en-US" altLang="ko-Kore-KR" dirty="0"/>
              <a:t>I hope the explanations were clear </a:t>
            </a:r>
            <a:r>
              <a:rPr kumimoji="1" lang="en-US" altLang="ko-Kore-KR"/>
              <a:t>to everyone</a:t>
            </a:r>
            <a:endParaRPr kumimoji="1" lang="en-US" altLang="ko-Kore-KR" dirty="0"/>
          </a:p>
          <a:p>
            <a:pPr algn="l"/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3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For further understanding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poison, let me compare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 values, by introducing one common property and three different properties.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First, both poison and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can be replaced with a different value at each use.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Let’s assume that y is a load of an uninitialized var, which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Since two </a:t>
            </a:r>
            <a:r>
              <a:rPr kumimoji="1" lang="en-US" altLang="ko-Kore-KR" dirty="0" err="1"/>
              <a:t>undefs</a:t>
            </a:r>
            <a:r>
              <a:rPr kumimoji="1" lang="en-US" altLang="ko-Kore-KR" dirty="0"/>
              <a:t> are not correlated, it is okay to fold these into different values, such as zero and one.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Similarly for poison. z is poison due to signed overflow, and two uses of z can see different values.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These transformations are a bit counterintuitive, but it is helpful for doing more optimization, because each use can pick a value that fits more.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5420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second one is an important difference between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Unlike poison, undefined values do not admit a few arithmetic properties.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To explain this, let’s see this transformation, which simply converts x * 2 into x + x.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If x was well-defined, this is trivially sound.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If x was poison, this is still fine, because y is poison in both source and target.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However, if x was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the multiplication in source is done pairwise, causing y to be a set of even numbers.</a:t>
            </a:r>
          </a:p>
          <a:p>
            <a:r>
              <a:rPr kumimoji="1" lang="en-US" altLang="ko-Kore-KR" dirty="0"/>
              <a:t>But, after optimization, the addition is done pairwise between two full integer sets, causing y to be a full set of numbers again.</a:t>
            </a:r>
          </a:p>
          <a:p>
            <a:r>
              <a:rPr kumimoji="1" lang="en-US" altLang="ko-Kore-KR" dirty="0"/>
              <a:t>Therefore, this optimization is incorrect when x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3670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Another difference between poison and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that, poison is more undefined than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This means that, it is allowed to replace poison with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It explains replacing, for example, add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with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when the other operand is poison.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 inverse direction, replacing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with poison, is disallowed.</a:t>
            </a:r>
          </a:p>
          <a:p>
            <a:r>
              <a:rPr kumimoji="1" lang="en-US" altLang="ko-Kore-KR" dirty="0"/>
              <a:t>This means that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cannot be replaced with another value in general.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For example, this select transformation is incorrect, </a:t>
            </a:r>
            <a:r>
              <a:rPr kumimoji="1" lang="en-US" altLang="ko-Kore-KR" dirty="0" err="1"/>
              <a:t>becauase</a:t>
            </a:r>
            <a:r>
              <a:rPr kumimoji="1" lang="en-US" altLang="ko-Kore-KR" dirty="0"/>
              <a:t> when c is true and y is poison,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replaced with poison.</a:t>
            </a:r>
          </a:p>
          <a:p>
            <a:r>
              <a:rPr kumimoji="1" lang="en-US" altLang="ko-Kore-KR" dirty="0"/>
              <a:t>Due to this unsoundness, the select transformation was recently removed.</a:t>
            </a:r>
          </a:p>
          <a:p>
            <a:r>
              <a:rPr kumimoji="1" lang="en-US" altLang="ko-Kore-KR" dirty="0"/>
              <a:t>I’ll revisit this example later in this talk.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5761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final difference between poison and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that poison cannot be used for encoding uninitialized bits.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To see this, let’s revisit this example lowering from C program to IR, and suppose that </a:t>
            </a:r>
            <a:r>
              <a:rPr kumimoji="1" lang="en-US" altLang="ko-Kore-KR" dirty="0" err="1"/>
              <a:t>uninitialize</a:t>
            </a:r>
            <a:r>
              <a:rPr kumimoji="1" lang="en-US" altLang="ko-Kore-KR" dirty="0"/>
              <a:t> bits are set to poison.</a:t>
            </a:r>
          </a:p>
          <a:p>
            <a:r>
              <a:rPr kumimoji="1" lang="en-US" altLang="ko-Kore-KR" dirty="0"/>
              <a:t>In this program, only the two bits corresponding to </a:t>
            </a:r>
            <a:r>
              <a:rPr kumimoji="1" lang="en-US" altLang="ko-Kore-KR" dirty="0" err="1"/>
              <a:t>a.x</a:t>
            </a:r>
            <a:r>
              <a:rPr kumimoji="1" lang="en-US" altLang="ko-Kore-KR" dirty="0"/>
              <a:t> should be initialized to zero one.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Here, the value b loaded from uninitialized bits is poison,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The and operation on b returns poison, because logical operations propagate poison.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Similarly, the or operation also propagates poison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Fianlly</a:t>
            </a:r>
            <a:r>
              <a:rPr kumimoji="1" lang="en-US" altLang="ko-Kore-KR" dirty="0"/>
              <a:t>, poison is written to a instead of one, which makes this transformation unsound.</a:t>
            </a:r>
          </a:p>
          <a:p>
            <a:r>
              <a:rPr kumimoji="1" lang="en-US" altLang="ko-Kore-KR" dirty="0"/>
              <a:t>Therefore, we cannot use poison to encode uninitialized bits.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34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So, this is all about UB,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and poison.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To summarize, both poison and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are values, and using these values do not immediately raise undefined behavior.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r>
              <a:rPr kumimoji="1" lang="en-US" altLang="ko-Kore-KR" dirty="0"/>
              <a:t>This diagram shows that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more defined than poison.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As we’ve seen, there are important differences between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018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Now, I’m going to start the part 2, the recent progresses in fixing problems in LLVM IR that are related with undefined behavior.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9895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first progress in LLVM that I’d like to introduce is that, several operations’ semantics are now clarified at LLVM Language Reference document.</a:t>
            </a:r>
          </a:p>
          <a:p>
            <a:r>
              <a:rPr kumimoji="1" lang="en-US" altLang="ko-Kore-KR" dirty="0"/>
              <a:t>There were a few operations, whose semantics </a:t>
            </a:r>
            <a:r>
              <a:rPr kumimoji="1" lang="en-US" altLang="ko-Kore-KR" dirty="0" err="1"/>
              <a:t>w.r.t.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 were not explicitly defined.</a:t>
            </a:r>
          </a:p>
          <a:p>
            <a:r>
              <a:rPr kumimoji="1" lang="en-US" altLang="ko-Kore-KR" dirty="0"/>
              <a:t>Missing definitions were potential sources of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, and some of them led to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in practice.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First, a conditional branch on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now undefined behavior.</a:t>
            </a:r>
          </a:p>
          <a:p>
            <a:r>
              <a:rPr kumimoji="1" lang="en-US" altLang="ko-Kore-KR" dirty="0"/>
              <a:t>This explains optimizations that rely on branch conditions, such as correlated value propagation.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This clarification, however, implies that introducing a new condition branch may silently introduce undefined behavior, because its condition may be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Such transformations were already detected by memory sanitizer in the past.</a:t>
            </a:r>
          </a:p>
          <a:p>
            <a:r>
              <a:rPr kumimoji="1" lang="en-US" altLang="ko-Kore-KR" dirty="0"/>
              <a:t>They couldn’t be properly fixed however; instead, when </a:t>
            </a:r>
            <a:r>
              <a:rPr kumimoji="1" lang="en-US" altLang="ko-Kore-KR" dirty="0" err="1"/>
              <a:t>MSan</a:t>
            </a:r>
            <a:r>
              <a:rPr kumimoji="1" lang="en-US" altLang="ko-Kore-KR" dirty="0"/>
              <a:t> was enabled, the optimizations were simply disabled.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These optimizations can be fixed with freeze, which will be described later.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</a:t>
            </a:r>
            <a:r>
              <a:rPr kumimoji="1" lang="en-US" altLang="ko-Kore-KR" dirty="0" err="1"/>
              <a:t>animaton</a:t>
            </a:r>
            <a:r>
              <a:rPr kumimoji="1" lang="en-US" altLang="ko-Kore-KR" dirty="0"/>
              <a:t>&gt;</a:t>
            </a:r>
          </a:p>
          <a:p>
            <a:r>
              <a:rPr kumimoji="1" lang="en-US" altLang="ko-Kore-KR" dirty="0"/>
              <a:t>Second, it is now explicitly stated that giving poison to the condition of select returns poison</a:t>
            </a:r>
          </a:p>
          <a:p>
            <a:r>
              <a:rPr kumimoji="1" lang="en-US" altLang="ko-Kore-KR" dirty="0"/>
              <a:t>This explains optimizations that convert select into arithmetic operations if cheaper.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Many clarifications on other operations were made in </a:t>
            </a:r>
            <a:r>
              <a:rPr kumimoji="1" lang="en-US" altLang="ko-Kore-KR" dirty="0" err="1"/>
              <a:t>LangRef</a:t>
            </a:r>
            <a:r>
              <a:rPr kumimoji="1" lang="en-US" altLang="ko-Kore-KR" dirty="0"/>
              <a:t> as well.</a:t>
            </a:r>
          </a:p>
          <a:p>
            <a:r>
              <a:rPr kumimoji="1" lang="en-US" altLang="ko-Kore-KR" dirty="0"/>
              <a:t>You can visit the links below if you're interested the details.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0298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second progress is that many bugs related to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 are discovered by a translation validation tool called Alive2 where the clarifications in the language reference are formalized.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This is the first time that existing optimizations are systematically validated </a:t>
            </a:r>
            <a:r>
              <a:rPr kumimoji="1" lang="en-US" altLang="ko-Kore-KR" dirty="0" err="1"/>
              <a:t>w.r.t</a:t>
            </a:r>
            <a:r>
              <a:rPr kumimoji="1" lang="en-US" altLang="ko-Kore-KR" dirty="0"/>
              <a:t> the precise semantics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/poison.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Alive2 takes two </a:t>
            </a:r>
            <a:r>
              <a:rPr kumimoji="1" lang="en-US" altLang="ko-Kore-KR" dirty="0" err="1"/>
              <a:t>bitcodes</a:t>
            </a:r>
            <a:r>
              <a:rPr kumimoji="1" lang="en-US" altLang="ko-Kore-KR" dirty="0"/>
              <a:t> and checks whether the first one is correctly translated to the second one using an SMT solver.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For the online version, you can visit this webpage and have fun.</a:t>
            </a:r>
          </a:p>
          <a:p>
            <a:r>
              <a:rPr kumimoji="1" lang="en-US" altLang="ko-Kore-KR" dirty="0"/>
              <a:t>I’m also actively involved in the project.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Alive2 detected many failures from existing unit tests that are under test/Transforms.</a:t>
            </a:r>
          </a:p>
          <a:p>
            <a:r>
              <a:rPr kumimoji="1" lang="en-US" altLang="ko-Kore-KR" dirty="0"/>
              <a:t>23 bugs were reported, and 17 of those are already fixed.</a:t>
            </a:r>
          </a:p>
          <a:p>
            <a:r>
              <a:rPr kumimoji="1" lang="en-US" altLang="ko-Kore-KR" dirty="0"/>
              <a:t>There are still 37 unit test failures unreported because either its fix is nontrivial or it isn’t likely to cause end-to-end </a:t>
            </a:r>
            <a:r>
              <a:rPr kumimoji="1" lang="en-US" altLang="ko-Kore-KR" dirty="0" err="1"/>
              <a:t>miscompilation</a:t>
            </a:r>
            <a:r>
              <a:rPr kumimoji="1" lang="en-US" altLang="ko-Kore-KR" dirty="0"/>
              <a:t> in practice.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To see the full list of failures, you can visit this webpage. It contains a nice graph that shows the number of failures per day.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74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Let me briefly introduce what this talk is about.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LLVM has two special values: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poison, which are introduced in the past to enable important compiler optimizations,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It has been a great success and now we can see optimizations that use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 everywhere in LLVM.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But ironically, they increasingly became the source of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as well.</a:t>
            </a:r>
          </a:p>
          <a:p>
            <a:r>
              <a:rPr kumimoji="1" lang="en-US" altLang="ko-Kore-KR" dirty="0"/>
              <a:t>The main reason was that, the specification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 in </a:t>
            </a:r>
            <a:r>
              <a:rPr kumimoji="1" lang="en-US" altLang="ko-Kore-KR" dirty="0" err="1"/>
              <a:t>LangRef</a:t>
            </a:r>
            <a:r>
              <a:rPr kumimoji="1" lang="en-US" altLang="ko-Kore-KR" dirty="0"/>
              <a:t> weren’t described in detail, and </a:t>
            </a:r>
          </a:p>
          <a:p>
            <a:r>
              <a:rPr kumimoji="1" lang="en-US" altLang="ko-Kore-KR" dirty="0"/>
              <a:t>existing LLVM optimizations sometimes did not respect the specification.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This led to real-world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that were hard to trace down.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For example, three years ago, bootstrapping LLVM failed because LLVM </a:t>
            </a:r>
            <a:r>
              <a:rPr kumimoji="1" lang="en-US" altLang="ko-Kore-KR" dirty="0" err="1"/>
              <a:t>miscompiled</a:t>
            </a:r>
            <a:r>
              <a:rPr kumimoji="1" lang="en-US" altLang="ko-Kore-KR" dirty="0"/>
              <a:t> itself.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To summarize what happened, the semantics of branching on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has been unclear, causing a series of optimizations on branches to transform incorrectly.</a:t>
            </a:r>
          </a:p>
          <a:p>
            <a:r>
              <a:rPr kumimoji="1" lang="en-US" altLang="ko-Kore-KR" dirty="0"/>
              <a:t>The author of this thread left this impressive statement :</a:t>
            </a:r>
          </a:p>
          <a:p>
            <a:r>
              <a:rPr kumimoji="1" lang="en-US" altLang="ko-Kore-KR" dirty="0"/>
              <a:t>“Every transformation above seems of no problem, but the composition result is wrong. It is still not clear which transformation to blame”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Recently, thanks to the efforts from many people, the situation has been improved.</a:t>
            </a:r>
          </a:p>
          <a:p>
            <a:r>
              <a:rPr kumimoji="1" lang="en-US" altLang="ko-Kore-KR" dirty="0"/>
              <a:t>The semantics of operations </a:t>
            </a:r>
            <a:r>
              <a:rPr kumimoji="1" lang="en-US" altLang="ko-Kore-KR" dirty="0" err="1"/>
              <a:t>w.r.t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/poison became more explicit, and optimizations are being updated to follow the </a:t>
            </a:r>
            <a:r>
              <a:rPr kumimoji="1" lang="en-US" altLang="ko-Kore-KR" dirty="0" err="1"/>
              <a:t>LangRef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In this talk, I’d like to introduce the efforts that are made by many people.</a:t>
            </a:r>
          </a:p>
          <a:p>
            <a:r>
              <a:rPr kumimoji="1" lang="en-US" altLang="ko-Kore-KR" dirty="0"/>
              <a:t>I’ll first present the background of important concepts, the recent efforts, and the future roadmap for correct &amp; good optimizations.</a:t>
            </a:r>
          </a:p>
          <a:p>
            <a:r>
              <a:rPr kumimoji="1" lang="en-US" altLang="ko-Kore-KR" dirty="0"/>
              <a:t>I hope that after this talk all of you also become experts in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8771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The third progress is that a freeze instruction is officially added to LLVM 10.0 to deal with the known </a:t>
            </a:r>
            <a:r>
              <a:rPr kumimoji="1" lang="en-US" altLang="ko-Kore-KR" dirty="0" err="1"/>
              <a:t>miscompilation</a:t>
            </a:r>
            <a:r>
              <a:rPr kumimoji="1" lang="en-US" altLang="ko-Kore-KR" dirty="0"/>
              <a:t> bugs.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Using freeze, you can remove </a:t>
            </a:r>
            <a:r>
              <a:rPr kumimoji="1" lang="en-US" altLang="ko-Kore-KR" dirty="0" err="1"/>
              <a:t>undefinedness</a:t>
            </a:r>
            <a:r>
              <a:rPr kumimoji="1" lang="en-US" altLang="ko-Kore-KR" dirty="0"/>
              <a:t> from a value, which can make problematic optimizations correct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r>
              <a:rPr kumimoji="1" lang="en-US" altLang="ko-Kore-KR" dirty="0"/>
              <a:t>Let me explain the definition of freeze in detail first.</a:t>
            </a:r>
          </a:p>
          <a:p>
            <a:r>
              <a:rPr kumimoji="1" lang="en-US" altLang="ko-Kore-KR" dirty="0"/>
              <a:t>A freeze instruction takes one operand and returns a value.</a:t>
            </a:r>
          </a:p>
          <a:p>
            <a:r>
              <a:rPr kumimoji="1" lang="en-US" altLang="ko-Kore-KR" dirty="0"/>
              <a:t>If the operand is poison or undefined, it </a:t>
            </a:r>
            <a:r>
              <a:rPr kumimoji="1" lang="en-US" altLang="ko-Kore-KR" dirty="0" err="1"/>
              <a:t>nondeterministically</a:t>
            </a:r>
            <a:r>
              <a:rPr kumimoji="1" lang="en-US" altLang="ko-Kore-KR" dirty="0"/>
              <a:t> picks one of defined values and returns it.</a:t>
            </a:r>
          </a:p>
          <a:p>
            <a:r>
              <a:rPr kumimoji="1" lang="en-US" altLang="ko-Kore-KR" dirty="0"/>
              <a:t>Otherwise, it is just an identity operation.</a:t>
            </a:r>
          </a:p>
          <a:p>
            <a:r>
              <a:rPr kumimoji="1" lang="en-US" altLang="ko-Kore-KR" dirty="0"/>
              <a:t>When lowered into assembly, it is always an identity operation, so it has no runtime cost.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To see the effect of freeze, let’s revisit the previous example, transforming x times 2 to x plus 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Note that LLVM does not actually perform this transformation, I’m just using it as an example.</a:t>
            </a:r>
          </a:p>
          <a:p>
            <a:r>
              <a:rPr kumimoji="1" lang="en-US" altLang="ko-Kore-KR" dirty="0"/>
              <a:t>I’d like to remind that this transformation is incorrect because, when x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y in source is a set of even numbers whereas y in target becomes fully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125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To make this transformation correct, we can freeze x.</a:t>
            </a:r>
          </a:p>
          <a:p>
            <a:r>
              <a:rPr kumimoji="1" lang="en-US" altLang="ko-Kore-KR" dirty="0"/>
              <a:t>To see why, let’s assume that x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again.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In target, since x is undefined, freeze returns one of well-defined integers.</a:t>
            </a:r>
          </a:p>
          <a:p>
            <a:r>
              <a:rPr kumimoji="1" lang="en-US" altLang="ko-Kore-KR" dirty="0"/>
              <a:t>Since the value of x’ is set to one single integer, all users of x’ now sees the same value.</a:t>
            </a:r>
          </a:p>
          <a:p>
            <a:r>
              <a:rPr kumimoji="1" lang="en-US" altLang="ko-Kore-KR" dirty="0"/>
              <a:t>Since y is the addition of two same numbers, y is an even number.</a:t>
            </a:r>
          </a:p>
          <a:p>
            <a:r>
              <a:rPr kumimoji="1" lang="en-US" altLang="ko-Kore-KR" dirty="0"/>
              <a:t>The value of y in target is an element of the y in source, so the transformation is finally correct.</a:t>
            </a:r>
          </a:p>
          <a:p>
            <a:r>
              <a:rPr kumimoji="1" lang="en-US" altLang="ko-Kore-KR" dirty="0"/>
              <a:t>This is how freeze works!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0569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After its introduction, freeze was used to fix a few </a:t>
            </a:r>
            <a:r>
              <a:rPr kumimoji="1" lang="en-US" altLang="ko-KR" dirty="0" err="1"/>
              <a:t>miscompilations</a:t>
            </a:r>
            <a:r>
              <a:rPr kumimoji="1" lang="en-US" altLang="ko-KR" dirty="0"/>
              <a:t> in LLVM.</a:t>
            </a:r>
          </a:p>
          <a:p>
            <a:r>
              <a:rPr kumimoji="1" lang="en-US" altLang="ko-Kore-KR" dirty="0"/>
              <a:t>The first one is converting select c x y on the left to the conditional branch on the right.</a:t>
            </a:r>
          </a:p>
          <a:p>
            <a:r>
              <a:rPr kumimoji="1" lang="en-US" altLang="ko-Kore-KR" dirty="0"/>
              <a:t>The reason why this is incorrect is when c is poison, select in the source just returns poison, whereas the conditional branch in the target raises UB.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There are a few passes that perform this transformation, such as </a:t>
            </a:r>
            <a:r>
              <a:rPr kumimoji="1" lang="en-US" altLang="ko-Kore-KR" dirty="0" err="1"/>
              <a:t>CodeGenPrepare</a:t>
            </a:r>
            <a:r>
              <a:rPr kumimoji="1" lang="en-US" altLang="ko-Kore-KR" dirty="0"/>
              <a:t> and </a:t>
            </a:r>
            <a:r>
              <a:rPr kumimoji="1" lang="en-US" altLang="ko-Kore-KR" dirty="0" err="1"/>
              <a:t>JumpThreading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In order to make them correct, the branch condition was frozen.</a:t>
            </a:r>
          </a:p>
          <a:p>
            <a:r>
              <a:rPr kumimoji="1" lang="en-US" altLang="ko-Kore-KR" dirty="0"/>
              <a:t>When c is poison, freeze c is either true or false.</a:t>
            </a:r>
          </a:p>
          <a:p>
            <a:r>
              <a:rPr kumimoji="1" lang="en-US" altLang="ko-Kore-KR" dirty="0"/>
              <a:t>Therefore, the branch is either taken or not taken, but does not raise UB anymore.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4018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second one is </a:t>
            </a:r>
            <a:r>
              <a:rPr kumimoji="1" lang="en-US" altLang="ko-Kore-KR" dirty="0" err="1"/>
              <a:t>DivRemPairs</a:t>
            </a:r>
            <a:r>
              <a:rPr kumimoji="1" lang="en-US" altLang="ko-Kore-KR" dirty="0"/>
              <a:t> optimization in LLVM.</a:t>
            </a:r>
          </a:p>
          <a:p>
            <a:br>
              <a:rPr kumimoji="1" lang="en-US" altLang="ko-Kore-KR" dirty="0"/>
            </a:br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This optimization converts the remainder into a multiply followed by subtraction.</a:t>
            </a:r>
          </a:p>
          <a:p>
            <a:r>
              <a:rPr kumimoji="1" lang="en-US" altLang="ko-Kore-KR" dirty="0"/>
              <a:t>This transformation is beneficial if the architecture has expensive remainder operation.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This transformation seems fine, but it is incorrect if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given as an input.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Let’s assume that x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y is one.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a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in both source and target.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And, in source, b is zero because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remainder one is computed elementwise, which is always zero.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However, in target, a times y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so b becomes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minus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which is again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Since zero cannot be replaced with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this transformation turns out to be incorrect in general.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But, we don’t want to remove this optimization, since it is beneficial in certain circumstance.</a:t>
            </a:r>
          </a:p>
          <a:p>
            <a:r>
              <a:rPr kumimoji="1" lang="en-US" altLang="ko-Kore-KR" dirty="0"/>
              <a:t>Fortunately, freeze can make this optimization correct. I’ll show you how.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606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problematic case was when x was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y was 1.</a:t>
            </a:r>
          </a:p>
          <a:p>
            <a:r>
              <a:rPr kumimoji="1" lang="en-US" altLang="ko-Kore-KR" dirty="0"/>
              <a:t>On the right, you can see that the frozen x is used instead.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Since it is frozen, x’ has one defined value, say n.</a:t>
            </a:r>
          </a:p>
          <a:p>
            <a:r>
              <a:rPr kumimoji="1" lang="en-US" altLang="ko-Kore-KR" dirty="0"/>
              <a:t>Then, everything is starting to work as this optimization expected.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a is simply n as well,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a * y is simply n because y is one,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so b is n minus n, which is simply zero.</a:t>
            </a:r>
          </a:p>
          <a:p>
            <a:r>
              <a:rPr kumimoji="1" lang="en-US" altLang="ko-Kore-KR" dirty="0"/>
              <a:t>The value of b is both zero in source and target, so the optimization is correct.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In the full patch, y needed to be frozen as well due to the similar problem.</a:t>
            </a:r>
          </a:p>
          <a:p>
            <a:r>
              <a:rPr kumimoji="1" lang="en-US" altLang="ko-Kore-KR" dirty="0"/>
              <a:t>The patch has landed, and </a:t>
            </a:r>
            <a:r>
              <a:rPr kumimoji="1" lang="en-US" altLang="ko-Kore-KR" dirty="0" err="1"/>
              <a:t>DivRemPair</a:t>
            </a:r>
            <a:r>
              <a:rPr kumimoji="1" lang="en-US" altLang="ko-Kore-KR" dirty="0"/>
              <a:t> is now working correctly.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As you have seen from these two examples, freeze can be used to exclude problematic corner cases.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4886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As you can see from the previous slides, quite a few bugs are fixed with freeze.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However, we could not immediately apply the fixes of remaining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using freeze.</a:t>
            </a:r>
          </a:p>
          <a:p>
            <a:r>
              <a:rPr kumimoji="1" lang="en-US" altLang="ko-Kore-KR" dirty="0"/>
              <a:t>It is due to potential performance regression since there are optimizations and analyses that aren’t aware of freeze.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Indeed, there was slowdown when </a:t>
            </a:r>
            <a:r>
              <a:rPr kumimoji="1" lang="en-US" altLang="ko-Kore-KR" dirty="0" err="1"/>
              <a:t>DivRemPairs</a:t>
            </a:r>
            <a:r>
              <a:rPr kumimoji="1" lang="en-US" altLang="ko-Kore-KR" dirty="0"/>
              <a:t> was initially fixed with freeze as shown before.</a:t>
            </a:r>
          </a:p>
          <a:p>
            <a:r>
              <a:rPr kumimoji="1" lang="en-US" altLang="ko-Kore-KR" dirty="0" err="1"/>
              <a:t>DivRemPairs</a:t>
            </a:r>
            <a:r>
              <a:rPr kumimoji="1" lang="en-US" altLang="ko-Kore-KR" dirty="0"/>
              <a:t> is almost at the end of O3 pipeline, but if LTO is enabled, the freeze could affect a series of optimizations.</a:t>
            </a:r>
          </a:p>
          <a:p>
            <a:r>
              <a:rPr kumimoji="1" lang="en-US" altLang="ko-Kore-KR" dirty="0"/>
              <a:t>It caused about 2 % slowdown in </a:t>
            </a:r>
            <a:r>
              <a:rPr kumimoji="1" lang="en-US" altLang="ko-Kore-KR" dirty="0" err="1"/>
              <a:t>mcf_r</a:t>
            </a:r>
            <a:r>
              <a:rPr kumimoji="1" lang="en-US" altLang="ko-Kore-KR" dirty="0"/>
              <a:t>, and the reason was that the inserted freeze blocked scalar evolution, causing loop strength reduce to be disabled.</a:t>
            </a:r>
          </a:p>
          <a:p>
            <a:r>
              <a:rPr kumimoji="1" lang="en-US" altLang="ko-Kore-KR" dirty="0"/>
              <a:t>In order to resolve the issue, a new pass that hoists freeze out of a loop was added.</a:t>
            </a:r>
          </a:p>
          <a:p>
            <a:r>
              <a:rPr kumimoji="1" lang="en-US" altLang="ko-Kore-KR" dirty="0"/>
              <a:t>The slowdown problem was resolved after the pass was added.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8055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Due to the performance regression concerns, a few incorrect optimizations were simply removed, rather than fixed with freeze.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Here is an example, which folds a select with </a:t>
            </a:r>
            <a:r>
              <a:rPr kumimoji="1" lang="en-US" altLang="ko-KR" dirty="0" err="1"/>
              <a:t>undef</a:t>
            </a:r>
            <a:r>
              <a:rPr kumimoji="1" lang="en-US" altLang="ko-KR" dirty="0"/>
              <a:t> and y into just y.</a:t>
            </a:r>
          </a:p>
          <a:p>
            <a:r>
              <a:rPr kumimoji="1" lang="en-US" altLang="ko-KR" dirty="0"/>
              <a:t>This transformation is incorrect as we already have seen before.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Although one can easily fix this optimization by freezing y, it was instead removed due to performance regression concerns with freeze.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/*</a:t>
            </a:r>
          </a:p>
          <a:p>
            <a:r>
              <a:rPr kumimoji="1" lang="en-US" altLang="ko-KR" dirty="0"/>
              <a:t>By the way, disabling this revealed another </a:t>
            </a:r>
            <a:r>
              <a:rPr kumimoji="1" lang="en-US" altLang="ko-KR" dirty="0" err="1"/>
              <a:t>undef</a:t>
            </a:r>
            <a:r>
              <a:rPr kumimoji="1" lang="en-US" altLang="ko-KR" dirty="0"/>
              <a:t> related </a:t>
            </a:r>
            <a:r>
              <a:rPr kumimoji="1" lang="en-US" altLang="ko-KR" dirty="0" err="1"/>
              <a:t>miscompilation</a:t>
            </a:r>
            <a:r>
              <a:rPr kumimoji="1" lang="en-US" altLang="ko-KR" dirty="0"/>
              <a:t> interestingly.</a:t>
            </a:r>
          </a:p>
          <a:p>
            <a:r>
              <a:rPr kumimoji="1" lang="en-US" altLang="ko-KR" dirty="0"/>
              <a:t>The </a:t>
            </a:r>
            <a:r>
              <a:rPr kumimoji="1" lang="en-US" altLang="ko-KR" dirty="0" err="1"/>
              <a:t>miscompilation</a:t>
            </a:r>
            <a:r>
              <a:rPr kumimoji="1" lang="en-US" altLang="ko-KR" dirty="0"/>
              <a:t> was due to a bug in analysis, so the analysis had to be changed.</a:t>
            </a:r>
          </a:p>
          <a:p>
            <a:r>
              <a:rPr kumimoji="1" lang="en-US" altLang="ko-KR" dirty="0"/>
              <a:t>You can visit the two links below if you are interested in the issue.</a:t>
            </a:r>
          </a:p>
          <a:p>
            <a:r>
              <a:rPr kumimoji="1" lang="en-US" altLang="ko-KR" dirty="0"/>
              <a:t>*/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6865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But, I still wanted to make people use freeze, and many patches for freeze have landed so far.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 patches can be categorized into two.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 first category is to add analyses checking whether a value is always defined, which can help optimizations insert fewer freezes.</a:t>
            </a:r>
          </a:p>
          <a:p>
            <a:r>
              <a:rPr kumimoji="1" lang="en-US" altLang="ko-Kore-KR" dirty="0"/>
              <a:t>For instance, I added the function </a:t>
            </a:r>
            <a:r>
              <a:rPr kumimoji="1" lang="en-US" altLang="ko-Kore-KR" dirty="0" err="1"/>
              <a:t>isGuaranteedNotToBeUndefOrPoison</a:t>
            </a:r>
            <a:r>
              <a:rPr kumimoji="1" lang="en-US" altLang="ko-Kore-KR" dirty="0"/>
              <a:t> to LLVM.</a:t>
            </a:r>
          </a:p>
          <a:p>
            <a:r>
              <a:rPr kumimoji="1" lang="en-US" altLang="ko-Kore-KR" dirty="0"/>
              <a:t>It checks whether the given value is never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or poison.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Also, several library functions such as </a:t>
            </a:r>
            <a:r>
              <a:rPr kumimoji="1" lang="en-US" altLang="ko-Kore-KR" dirty="0" err="1"/>
              <a:t>printf</a:t>
            </a:r>
            <a:r>
              <a:rPr kumimoji="1" lang="en-US" altLang="ko-Kore-KR" dirty="0"/>
              <a:t> now have 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attribute attached to their arguments and return values, which assumes that those values cannot be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or poison.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The second category is to make optimizations and value analyses aware of freeze.</a:t>
            </a:r>
          </a:p>
          <a:p>
            <a:r>
              <a:rPr kumimoji="1" lang="en-US" altLang="ko-Kore-KR" dirty="0"/>
              <a:t>Now, several optimizations such as GVN and LICM know how to optimize in the presence of freeze,</a:t>
            </a:r>
          </a:p>
          <a:p>
            <a:r>
              <a:rPr kumimoji="1" lang="en-US" altLang="ko-Kore-KR" dirty="0"/>
              <a:t>Also, the analyses </a:t>
            </a:r>
            <a:r>
              <a:rPr kumimoji="1" lang="en-US" altLang="ko-Kore-KR" dirty="0" err="1"/>
              <a:t>computeKnownBits</a:t>
            </a:r>
            <a:r>
              <a:rPr kumimoji="1" lang="en-US" altLang="ko-Kore-KR" dirty="0"/>
              <a:t> and </a:t>
            </a:r>
            <a:r>
              <a:rPr kumimoji="1" lang="en-US" altLang="ko-Kore-KR" dirty="0" err="1"/>
              <a:t>isKnownZero</a:t>
            </a:r>
            <a:r>
              <a:rPr kumimoji="1" lang="en-US" altLang="ko-Kore-KR" dirty="0"/>
              <a:t> understand freeze instruction.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5367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So far, I talked about the recent progress in LLVM.</a:t>
            </a:r>
          </a:p>
          <a:p>
            <a:r>
              <a:rPr kumimoji="1" lang="en-US" altLang="ko-Kore-KR" dirty="0"/>
              <a:t>The semantics of language became clearer, many bugs are found,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are fixed, and patches to address possible slowdowns are landed.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However, the performance regression concern has not been fully resolved.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In the part 3, I’m going to talk about future directions to resolve such concerns.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0110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first direction is to use assumptions from the source language that, certain values cannot be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or poison, which will be helpful to reduce the number of freezes to be added, as I just discussed.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One class of such assumptions is that function arguments must be well defined in C and C++.</a:t>
            </a:r>
          </a:p>
          <a:p>
            <a:r>
              <a:rPr kumimoji="1" lang="en-US" altLang="ko-Kore-KR" dirty="0"/>
              <a:t>In other words, passing ill-defined values, such as indeterminate value, to function arguments raises UB.</a:t>
            </a:r>
          </a:p>
          <a:p>
            <a:r>
              <a:rPr kumimoji="1" lang="en-US" altLang="ko-Kore-KR" dirty="0"/>
              <a:t>This assumption can be encoded in LLVM IR by adding 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attribute to function arguments when lowering C to 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Currently, memory sanitizer developers are doing this work because it is also useful for improving sanitizer performance.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Another class of assumptions is that certain operations must return well-defined values in C and C++.</a:t>
            </a:r>
          </a:p>
          <a:p>
            <a:r>
              <a:rPr kumimoji="1" lang="en-US" altLang="ko-Kore-KR" dirty="0"/>
              <a:t>For example, signed integer overflow, computing out of bounds pointer and loading ill-defined values of non-character type immediately raise UB.</a:t>
            </a:r>
          </a:p>
          <a:p>
            <a:r>
              <a:rPr kumimoji="1" lang="en-US" altLang="ko-Kore-KR" dirty="0"/>
              <a:t>Therefore, when lowering C to IR, it will be sound to add assumptions that addition, pointer arithmetic, and memory load with non-character type cannot return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or poison.</a:t>
            </a:r>
          </a:p>
          <a:p>
            <a:r>
              <a:rPr kumimoji="1" lang="en-US" altLang="ko-Kore-KR" dirty="0"/>
              <a:t>This is my observation and I think this can be done by introducing !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metadata and attaching it to those operations.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Note that !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should be stripped when an instruction is relocated, to avoid introduction of UB.</a:t>
            </a:r>
          </a:p>
          <a:p>
            <a:r>
              <a:rPr kumimoji="1" lang="en-US" altLang="ko-Kore-KR" dirty="0"/>
              <a:t>Fortunately, LLVM already strips meta data by default when relocating instructions, except for special cases.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643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Part one, let me explain what undefined behavior,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value, and poison value are.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978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second direction is to improve the existing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 analysis.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For instance, we can do better analysis of variables in loops.</a:t>
            </a:r>
          </a:p>
          <a:p>
            <a:r>
              <a:rPr kumimoji="1" lang="en-US" altLang="ko-Kore-KR" dirty="0"/>
              <a:t>To see this, let’s look at the following example.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You can see that there is a variable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, which is a phi node.</a:t>
            </a:r>
          </a:p>
          <a:p>
            <a:r>
              <a:rPr kumimoji="1" lang="en-US" altLang="ko-Kore-KR" dirty="0"/>
              <a:t>Its value is 0 in the first iteration, and increments by one for each iteration.</a:t>
            </a:r>
          </a:p>
          <a:p>
            <a:r>
              <a:rPr kumimoji="1" lang="en-US" altLang="ko-Kore-KR" dirty="0"/>
              <a:t>The incremented value is stored at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’.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The question is, whether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’ is never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or poison.</a:t>
            </a:r>
          </a:p>
          <a:p>
            <a:r>
              <a:rPr kumimoji="1" lang="en-US" altLang="ko-Kore-KR" dirty="0"/>
              <a:t>The answer is yes, and the reason is as follows.</a:t>
            </a:r>
          </a:p>
          <a:p>
            <a:r>
              <a:rPr kumimoji="1" lang="en-US" altLang="ko-Kore-KR" dirty="0"/>
              <a:t>First,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’ cannot be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because it starts from zero and increments by one. When signed overflow happens, it is poison not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Second,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’ cannot be poison either, because if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’ was poison,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the comparison with n becomes also poison,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and therefore the conditional branch on poison raises undefined behavior.</a:t>
            </a:r>
          </a:p>
          <a:p>
            <a:r>
              <a:rPr kumimoji="1" lang="en-US" altLang="ko-Kore-KR" dirty="0"/>
              <a:t>From these, we can conclude that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’ is never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or poison.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 think this analysis can be implemented by using </a:t>
            </a:r>
            <a:r>
              <a:rPr kumimoji="1" lang="en-US" altLang="ko-Kore-KR" dirty="0" err="1"/>
              <a:t>ScalarEvolution</a:t>
            </a:r>
            <a:r>
              <a:rPr kumimoji="1" lang="en-US" altLang="ko-Kore-KR" dirty="0"/>
              <a:t> and also there are many other rooms for improvement.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8839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Finally, we can make more optimizations and analyses aware of freeze.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Updates in </a:t>
            </a:r>
            <a:r>
              <a:rPr kumimoji="1" lang="en-US" altLang="ko-Kore-KR" dirty="0" err="1"/>
              <a:t>SimplifyCFG</a:t>
            </a:r>
            <a:r>
              <a:rPr kumimoji="1" lang="en-US" altLang="ko-Kore-KR" dirty="0"/>
              <a:t> is important because we know a few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that require branch conditions to be frozen.</a:t>
            </a:r>
          </a:p>
          <a:p>
            <a:r>
              <a:rPr kumimoji="1" lang="en-US" altLang="ko-Kore-KR" dirty="0" err="1"/>
              <a:t>InstCombine</a:t>
            </a:r>
            <a:r>
              <a:rPr kumimoji="1" lang="en-US" altLang="ko-Kore-KR" dirty="0"/>
              <a:t> and </a:t>
            </a:r>
            <a:r>
              <a:rPr kumimoji="1" lang="en-US" altLang="ko-Kore-KR" dirty="0" err="1"/>
              <a:t>InstSimplify</a:t>
            </a:r>
            <a:r>
              <a:rPr kumimoji="1" lang="en-US" altLang="ko-Kore-KR" dirty="0"/>
              <a:t> have a lot of patterns, but we don’t need to update all of them.</a:t>
            </a:r>
          </a:p>
          <a:p>
            <a:r>
              <a:rPr kumimoji="1" lang="en-US" altLang="ko-Kore-KR" dirty="0"/>
              <a:t>Fixing patterns that appear in practice might be enough, to minimize its affect to compilation time.</a:t>
            </a:r>
          </a:p>
          <a:p>
            <a:r>
              <a:rPr kumimoji="1" lang="en-US" altLang="ko-Kore-KR" dirty="0"/>
              <a:t>Also, currently, freeze blocks vectorization because vectorizers aren't aware of freeze, and they can be updated to handle them.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To support freeze in analysis, it is important to know whether the analysis is must or may because handling of freeze makes big difference between them.</a:t>
            </a:r>
          </a:p>
          <a:p>
            <a:r>
              <a:rPr kumimoji="1" lang="en-US" altLang="ko-Kore-KR" dirty="0"/>
              <a:t>Here, a must </a:t>
            </a:r>
            <a:r>
              <a:rPr kumimoji="1" lang="en-US" altLang="ko-KR" dirty="0"/>
              <a:t>analysis means that its result should hold for *all* possible values, w</a:t>
            </a:r>
            <a:r>
              <a:rPr kumimoji="1" lang="en-US" altLang="ko-Kore-KR" dirty="0"/>
              <a:t>hereas the result of a may analysis should hold for *one* of the possible values.</a:t>
            </a:r>
          </a:p>
          <a:p>
            <a:r>
              <a:rPr kumimoji="1" lang="en-US" altLang="ko-Kore-KR" dirty="0"/>
              <a:t>Currently, this distinction between may and must analyses is not clearly made in LLVM, which I think needs improvement.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//In order to update analysis, we need to precisely define what is the result of analysis when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or poison is given.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9886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So far, I talked about future directions for addressing performance regression issues.</a:t>
            </a:r>
          </a:p>
          <a:p>
            <a:r>
              <a:rPr kumimoji="1" lang="en-US" altLang="ko-Kore-KR" dirty="0"/>
              <a:t>Among these, I tested how effective can using the non-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/poison assumptions from source programs be.</a:t>
            </a:r>
          </a:p>
          <a:p>
            <a:r>
              <a:rPr kumimoji="1" lang="en-US" altLang="ko-Kore-KR" dirty="0"/>
              <a:t>I chose the one because I expected that it would be more effective than other two directions with smaller effort.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As a baseline, I fixed 16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by either inserting freeze or conditionally enabling it when inputs are never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or poison.</a:t>
            </a:r>
          </a:p>
          <a:p>
            <a:r>
              <a:rPr kumimoji="1" lang="en-US" altLang="ko-Kore-KR" dirty="0"/>
              <a:t>This changed 24 unit test failures that are found by Alive2 as correct as well.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Next, I prepared and applied two clang patches.</a:t>
            </a:r>
          </a:p>
          <a:p>
            <a:r>
              <a:rPr kumimoji="1" lang="en-US" altLang="ko-Kore-KR" dirty="0"/>
              <a:t>The first patch is attaching 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attribute to function arguments when lowering C to IR.</a:t>
            </a:r>
          </a:p>
          <a:p>
            <a:r>
              <a:rPr kumimoji="1" lang="en-US" altLang="ko-Kore-KR" dirty="0"/>
              <a:t>As mentioned before, there is an already ongoing work by sanitizer developers, so I used it.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 second patch is attaching !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metadata to loads that are lowered from </a:t>
            </a:r>
            <a:r>
              <a:rPr kumimoji="1" lang="en-US" altLang="ko-Kore-KR" dirty="0" err="1"/>
              <a:t>lvalues</a:t>
            </a:r>
            <a:r>
              <a:rPr kumimoji="1" lang="en-US" altLang="ko-Kore-KR" dirty="0"/>
              <a:t> in C/C++.</a:t>
            </a:r>
          </a:p>
          <a:p>
            <a:r>
              <a:rPr kumimoji="1" lang="en-US" altLang="ko-Kore-KR" dirty="0"/>
              <a:t>!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is attached to loads when it is valid, for example the type isn't character.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 compiled SPEC CPU 2017 with O3, and counted the remaining freeze instructions after the optimizations are done.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Attaching 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to function argument when lowering IR removed 14 </a:t>
            </a:r>
            <a:r>
              <a:rPr kumimoji="1" lang="en-US" altLang="ko-Kore-KR" dirty="0" err="1"/>
              <a:t>percents</a:t>
            </a:r>
            <a:r>
              <a:rPr kumimoji="1" lang="en-US" altLang="ko-Kore-KR" dirty="0"/>
              <a:t> from all benchmarks, leaving 86 </a:t>
            </a:r>
            <a:r>
              <a:rPr kumimoji="1" lang="en-US" altLang="ko-Kore-KR" dirty="0" err="1"/>
              <a:t>percents</a:t>
            </a:r>
            <a:r>
              <a:rPr kumimoji="1" lang="en-US" altLang="ko-Kore-KR" dirty="0"/>
              <a:t> of freeze instructions.</a:t>
            </a:r>
          </a:p>
          <a:p>
            <a:r>
              <a:rPr kumimoji="1" lang="en-US" altLang="ko-Kore-KR" dirty="0"/>
              <a:t>For each benchmark, about 49 to 95 </a:t>
            </a:r>
            <a:r>
              <a:rPr kumimoji="1" lang="en-US" altLang="ko-Kore-KR" dirty="0" err="1"/>
              <a:t>percents</a:t>
            </a:r>
            <a:r>
              <a:rPr kumimoji="1" lang="en-US" altLang="ko-Kore-KR" dirty="0"/>
              <a:t> of freeze remained, with geometric average 77 </a:t>
            </a:r>
            <a:r>
              <a:rPr kumimoji="1" lang="en-US" altLang="ko-Kore-KR" dirty="0" err="1"/>
              <a:t>percents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After applying the second patch, attaching !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to loads, the situation further improved.</a:t>
            </a:r>
          </a:p>
          <a:p>
            <a:r>
              <a:rPr kumimoji="1" lang="en-US" altLang="ko-Kore-KR" dirty="0"/>
              <a:t>43% of freeze instructions are removed compared with the baseline, leaving 57 </a:t>
            </a:r>
            <a:r>
              <a:rPr kumimoji="1" lang="en-US" altLang="ko-Kore-KR" dirty="0" err="1"/>
              <a:t>percents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Remaining freezes varied from 27 to 80 </a:t>
            </a:r>
            <a:r>
              <a:rPr kumimoji="1" lang="en-US" altLang="ko-Kore-KR" dirty="0" err="1"/>
              <a:t>percents</a:t>
            </a:r>
            <a:r>
              <a:rPr kumimoji="1" lang="en-US" altLang="ko-Kore-KR" dirty="0"/>
              <a:t> among benchmarks, with geometric average 51percents.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This shows that about a half of inserted freezes can be removed with the two patches in clang.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Additioanlly</a:t>
            </a:r>
            <a:r>
              <a:rPr kumimoji="1" lang="en-US" altLang="ko-Kore-KR" dirty="0"/>
              <a:t>, I inspected the remaining freezes, and they were mainly due to loads that don’t have !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Interestingly, many of the loads still had !</a:t>
            </a:r>
            <a:r>
              <a:rPr kumimoji="1" lang="en-US" altLang="ko-Kore-KR" dirty="0" err="1"/>
              <a:t>tbaa</a:t>
            </a:r>
            <a:r>
              <a:rPr kumimoji="1" lang="en-US" altLang="ko-Kore-KR" dirty="0"/>
              <a:t> metadata. This implies that !</a:t>
            </a:r>
            <a:r>
              <a:rPr kumimoji="1" lang="en-US" altLang="ko-Kore-KR" dirty="0" err="1"/>
              <a:t>noundef</a:t>
            </a:r>
            <a:r>
              <a:rPr kumimoji="1" lang="en-US" altLang="ko-Kore-KR" dirty="0"/>
              <a:t> were removed by optimizations that knows !</a:t>
            </a:r>
            <a:r>
              <a:rPr kumimoji="1" lang="en-US" altLang="ko-Kore-KR" dirty="0" err="1"/>
              <a:t>tbaa</a:t>
            </a:r>
            <a:r>
              <a:rPr kumimoji="1" lang="en-US" altLang="ko-Kore-KR" dirty="0"/>
              <a:t> but </a:t>
            </a:r>
            <a:r>
              <a:rPr kumimoji="1" lang="en-US" altLang="ko-Kore-KR" dirty="0" err="1"/>
              <a:t>not!noundef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When they are properly updated, I believe majority of the freeze instructions can be removed.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53296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Finally, I’d like to conclude by discussing one more issue, which is that reasoning about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much harder than that about poison.</a:t>
            </a:r>
          </a:p>
          <a:p>
            <a:r>
              <a:rPr kumimoji="1" lang="en-US" altLang="ko-Kore-KR" dirty="0"/>
              <a:t>This is because one just need to consider two cases about poison, either poison or not.</a:t>
            </a:r>
          </a:p>
          <a:p>
            <a:r>
              <a:rPr kumimoji="1" lang="en-US" altLang="ko-Kore-KR" dirty="0"/>
              <a:t>But, for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there are so many cases due to partially undefined values.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The complexity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also empirically demonstrated.</a:t>
            </a:r>
          </a:p>
          <a:p>
            <a:r>
              <a:rPr kumimoji="1" lang="en-US" altLang="ko-Kore-KR" dirty="0"/>
              <a:t>Alive2 detected more than 30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only caused by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This means that, those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becomes sound In the absence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So, I think removal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might also be an interesting future direction.</a:t>
            </a:r>
          </a:p>
          <a:p>
            <a:r>
              <a:rPr kumimoji="1" lang="en-US" altLang="ko-Kore-KR" dirty="0"/>
              <a:t>Basically, it seems possible that a good use of poison and freeze can play the role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The key question here is how to support bitfield accesses without using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There are a few ideas, and I’m happy to discuss them with people in the LLVM community.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5941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This is the end of my talk today.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To summarize. I LLVM has a notion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 value.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There have been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w.r.t.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poison, and freeze can fix them by removing corner cases which are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poison.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Using freeze can cause performance regression issue, but its cost has been reduced with patches, and it can go better!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Finally, to make things simpler, it might be better to move towards removing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using poison only.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This is the end of my talk, thank you for listening.</a:t>
            </a:r>
          </a:p>
          <a:p>
            <a:r>
              <a:rPr kumimoji="1" lang="en-US" altLang="ko-Kore-KR" dirty="0"/>
              <a:t>Also I thank many people who helped carrying relevant patches into LLVM.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Thank you so much!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950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guess many compiler developers have already heard about a notion of undefined behavior.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 behavior is the behavior of a program that violates the language standard.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allowed for compiler to simply ignore the case when source has undefined behavior, and this is called behavioral refinement.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me show you an example of undefined behavior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optimizing compiler can compile the program on the left into the assembly on the right.</a:t>
            </a:r>
            <a:endParaRPr kumimoji="1" lang="ko-Kore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see that there is no load of value x as well as branch on </a:t>
            </a:r>
            <a:r>
              <a:rPr lang="en" altLang="ko-Kore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assembly, which is beneficial in terms of code size and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me give you the precise reasoning of the correctness of this compilation.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&lt;animation&gt;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statement, x is uninitialized. causing it to contain a conceptual value called ‘indeterminate value’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&lt;animation&gt;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" altLang="ko-Kore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false, x is not updated,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&lt;animation&gt;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‘indeterminate value’ is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&lt;animation&gt;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according to C standard, it is UB if the value of an object with automatic storage duration is used while it is indeterminate.</a:t>
            </a:r>
            <a:endParaRPr lang="ko-Kore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ore-KR" dirty="0"/>
              <a:t>So, if </a:t>
            </a:r>
            <a:r>
              <a:rPr kumimoji="1" lang="en-US" altLang="ko-Kore-KR" dirty="0" err="1"/>
              <a:t>cond</a:t>
            </a:r>
            <a:r>
              <a:rPr kumimoji="1" lang="en-US" altLang="ko-Kore-KR" dirty="0"/>
              <a:t> is false, the program raises undefined behavior. //</a:t>
            </a:r>
            <a:r>
              <a:rPr kumimoji="1" lang="ko-KR" altLang="en-US" dirty="0"/>
              <a:t> </a:t>
            </a:r>
            <a:r>
              <a:rPr kumimoji="1" lang="en-US" altLang="ko-KR" dirty="0"/>
              <a:t>raise </a:t>
            </a:r>
            <a:r>
              <a:rPr kumimoji="1" lang="ko-KR" altLang="en-US" dirty="0"/>
              <a:t>발음 명확히</a:t>
            </a:r>
            <a:endParaRPr kumimoji="1" lang="en-US" altLang="ko-Kore-KR" dirty="0"/>
          </a:p>
          <a:p>
            <a:r>
              <a:rPr kumimoji="1" lang="en-US" altLang="ko-Kore-KR" dirty="0"/>
              <a:t>Therefore, compiler can assume that </a:t>
            </a:r>
            <a:r>
              <a:rPr kumimoji="1" lang="en-US" altLang="ko-Kore-KR" dirty="0" err="1"/>
              <a:t>cond</a:t>
            </a:r>
            <a:r>
              <a:rPr kumimoji="1" lang="en-US" altLang="ko-Kore-KR" dirty="0"/>
              <a:t> is always true, leading to emitting constant 3 only, which is nice.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163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But, long time ago, LLVM couldn’t do this optimization, and the reason was that it did not have a value in IR that </a:t>
            </a:r>
            <a:r>
              <a:rPr kumimoji="1" lang="en-US" altLang="ko-KR" dirty="0"/>
              <a:t>is </a:t>
            </a:r>
            <a:r>
              <a:rPr kumimoji="1" lang="en-US" altLang="ko-Kore-KR" dirty="0"/>
              <a:t>uninitialized.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This was an important blocker because many optimizations are done on IR programs.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As you know, IR is a language that is tailored for compiler optimizations. Especially, it uses SSA form, which allows easier writing of optimizations.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This example shows how the SSA construction is done by Mem2Reg from the C program.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The phi node is inserted after the if block.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When </a:t>
            </a:r>
            <a:r>
              <a:rPr kumimoji="1" lang="en-US" altLang="ko-Kore-KR" dirty="0" err="1"/>
              <a:t>cond</a:t>
            </a:r>
            <a:r>
              <a:rPr kumimoji="1" lang="en-US" altLang="ko-Kore-KR" dirty="0"/>
              <a:t> is true, the phi becomes three, which is its first operand.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But, when </a:t>
            </a:r>
            <a:r>
              <a:rPr kumimoji="1" lang="en-US" altLang="ko-Kore-KR" dirty="0" err="1"/>
              <a:t>cond</a:t>
            </a:r>
            <a:r>
              <a:rPr kumimoji="1" lang="en-US" altLang="ko-Kore-KR" dirty="0"/>
              <a:t> is false, what should be the value?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&lt;animation&gt;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The answer was, a new value,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When </a:t>
            </a:r>
            <a:r>
              <a:rPr kumimoji="1" lang="en-US" altLang="ko-Kore-KR" dirty="0" err="1"/>
              <a:t>cond</a:t>
            </a:r>
            <a:r>
              <a:rPr kumimoji="1" lang="en-US" altLang="ko-Kore-KR" dirty="0"/>
              <a:t> is false, we can say that x simply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Then, the following optimizations such as </a:t>
            </a:r>
            <a:r>
              <a:rPr kumimoji="1" lang="en-US" altLang="ko-Kore-KR" dirty="0" err="1"/>
              <a:t>InstCombine</a:t>
            </a:r>
            <a:r>
              <a:rPr kumimoji="1" lang="en-US" altLang="ko-Kore-KR" dirty="0"/>
              <a:t> can fold the phi on 3 and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into simply 3, finishing the optimization that we’ve seen from the previous slide.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After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was successfully introduced into LLVM,</a:t>
            </a:r>
          </a:p>
          <a:p>
            <a:r>
              <a:rPr kumimoji="1" lang="en-US" altLang="ko-Kore-KR" dirty="0"/>
              <a:t>many optimizations on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have been added, helping code generation of efficient assembly.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731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Then, you may wonder, whether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equivalent to the indeterminate value, which was introduced in the first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Conceptually, they are similar; both represents the uninitialized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However, there is an important difference between indeterminate value and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Let’s look at this example, which lowers a C program on the left into IR on the right.</a:t>
            </a:r>
          </a:p>
          <a:p>
            <a:r>
              <a:rPr kumimoji="1" lang="en-US" altLang="ko-Kore-KR" dirty="0"/>
              <a:t>The struct variable a has two bitfields, x and y, which are 2 and 6 bits respectively.</a:t>
            </a:r>
          </a:p>
          <a:p>
            <a:r>
              <a:rPr kumimoji="1" lang="en-US" altLang="ko-Kore-KR" dirty="0"/>
              <a:t>To write 1 to bitfield x, the IR loads one byte, masks away the two bits, mark bit 1, and store the whole byte back.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If a has indeterminate value stored, loading a immediately raises undefined behavior, as described before.</a:t>
            </a:r>
          </a:p>
          <a:p>
            <a:r>
              <a:rPr kumimoji="1" lang="en-US" altLang="ko-Kore-KR" dirty="0"/>
              <a:t>This is not we want, because we want to appropriately remove undefined bits and store a value using logical operation.</a:t>
            </a:r>
          </a:p>
          <a:p>
            <a:r>
              <a:rPr kumimoji="1" lang="en-US" altLang="ko-Kore-KR" dirty="0"/>
              <a:t>This implies that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and indeterminate value should be different.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815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But, with the current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we can explain this transformation.</a:t>
            </a:r>
          </a:p>
          <a:p>
            <a:r>
              <a:rPr kumimoji="1" lang="en-US" altLang="ko-Kore-KR" dirty="0"/>
              <a:t>To be precise, let me explain what precisely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 first.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Undef</a:t>
            </a:r>
            <a:r>
              <a:rPr kumimoji="1" lang="en-US" altLang="ko-Kore-KR" dirty="0"/>
              <a:t> is the full set of all defined values.</a:t>
            </a:r>
          </a:p>
          <a:p>
            <a:r>
              <a:rPr kumimoji="1" lang="en-US" altLang="ko-Kore-KR" dirty="0"/>
              <a:t>For example,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of i8 is a set of integers from 0 to 255.</a:t>
            </a:r>
          </a:p>
          <a:p>
            <a:r>
              <a:rPr kumimoji="1" lang="en-US" altLang="ko-Kore-KR" dirty="0"/>
              <a:t>Note that we have partially undefined value as well; a partially undefined value is simply a subset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From now on, when I say undefined values, it includes fully undefined as well as partially undefined values.</a:t>
            </a:r>
          </a:p>
          <a:p>
            <a:r>
              <a:rPr kumimoji="1" lang="en-US" altLang="ko-Kore-KR" dirty="0"/>
              <a:t>An operation on undefined values is done in elementwise manner, returning another set of values or a defined value when the result is a singleton set.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Note that this formal definition did not exist in the original proposal document.</a:t>
            </a:r>
          </a:p>
          <a:p>
            <a:r>
              <a:rPr kumimoji="1" lang="en-US" altLang="ko-Kore-KR" dirty="0"/>
              <a:t>This definition came after discussions between many developers and researchers, to explain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-related optimizations.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To show that this works, let’s rerun this example using this definition of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Now, b is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, a set of all possible 8-bit integers.</a:t>
            </a:r>
          </a:p>
          <a:p>
            <a:r>
              <a:rPr kumimoji="1" lang="en-US" altLang="ko-Kore-KR" dirty="0"/>
              <a:t>The stars here represent uninitialized bits.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Then, this and operation performs elementwise operation on the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value.</a:t>
            </a:r>
          </a:p>
          <a:p>
            <a:r>
              <a:rPr kumimoji="1" lang="en-US" altLang="ko-Kore-KR" dirty="0"/>
              <a:t>It returns a partially undefined value, which is set of 8-bit integers with 2 lowest bits set to zero.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Finally, the or operation yields a set of integers with lowest bits set to 01.</a:t>
            </a:r>
          </a:p>
          <a:p>
            <a:r>
              <a:rPr kumimoji="1" lang="en-US" altLang="ko-Kore-KR" dirty="0"/>
              <a:t>There was no undefined behavior, and we could successfully preserve the </a:t>
            </a:r>
            <a:r>
              <a:rPr kumimoji="1" lang="en-US" altLang="ko-Kore-KR" dirty="0" err="1"/>
              <a:t>undefinedness</a:t>
            </a:r>
            <a:r>
              <a:rPr kumimoji="1" lang="en-US" altLang="ko-Kore-KR" dirty="0"/>
              <a:t> of remaining 6 bits, which is very nice!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306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Now we understood what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is.</a:t>
            </a:r>
          </a:p>
          <a:p>
            <a:r>
              <a:rPr kumimoji="1" lang="en-US" altLang="ko-Kore-KR" dirty="0"/>
              <a:t>But, after then, another problem emerged.</a:t>
            </a:r>
          </a:p>
          <a:p>
            <a:r>
              <a:rPr kumimoji="1" lang="en-US" altLang="ko-Kore-KR" dirty="0"/>
              <a:t>LLVM wanted to support another operation that is undefined behavior in C, which is signed integer overflow.</a:t>
            </a:r>
          </a:p>
          <a:p>
            <a:r>
              <a:rPr kumimoji="1" lang="en-US" altLang="ko-Kore-KR" dirty="0"/>
              <a:t>The problem, however, was that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wasn’t enough to explain it.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Before jumping into the solution, let me describe why making signed integer overflow raise UB is important.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Signed integer overflow is useful for several important optimizations, including induction variable widening.</a:t>
            </a:r>
          </a:p>
          <a:p>
            <a:r>
              <a:rPr kumimoji="1" lang="en-US" altLang="ko-Kore-KR" dirty="0"/>
              <a:t>This optimization widens the </a:t>
            </a:r>
            <a:r>
              <a:rPr kumimoji="1" lang="en-US" altLang="ko-Kore-KR" dirty="0" err="1"/>
              <a:t>bitwidth</a:t>
            </a:r>
            <a:r>
              <a:rPr kumimoji="1" lang="en-US" altLang="ko-Kore-KR" dirty="0"/>
              <a:t> of an induction variable from 32 to 64, which is the size of a pointer.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&lt;animation&gt;</a:t>
            </a:r>
          </a:p>
          <a:p>
            <a:r>
              <a:rPr kumimoji="1" lang="en-US" altLang="ko-Kore-KR" dirty="0"/>
              <a:t>The benefit of this optimization comes from removing a hidden sign-extension at pointer </a:t>
            </a:r>
            <a:r>
              <a:rPr kumimoji="1" lang="en-US" altLang="ko-Kore-KR" dirty="0" err="1"/>
              <a:t>arithmetics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On the left,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has to be extended for every iteration because the pointer is 64-bits, but the index is 32-bits signed integer.</a:t>
            </a:r>
          </a:p>
          <a:p>
            <a:r>
              <a:rPr kumimoji="1" lang="en-US" altLang="ko-Kore-KR" dirty="0"/>
              <a:t>On the right, the extension isn’t needed.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345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But, we cannot naively widen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because there is a corner case that makes this transformation wrong.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If y is int32_max,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on the left cannot be larger than y because it is 32-bits integer.</a:t>
            </a:r>
          </a:p>
          <a:p>
            <a:r>
              <a:rPr kumimoji="1" lang="en-US" altLang="ko-Kore-KR" dirty="0"/>
              <a:t>However, after widening, the comparison can be false because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is 64-bits integer.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0DB33-D49D-BB49-B902-910616F49B9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50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E4B-A92C-984E-96F3-4B7A2A923F80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B81-4A93-184C-A147-FB065542F7DB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E7A5-15E9-9544-9662-5C2176AA32DA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BD53-84F8-654B-87CA-467C458EE5CD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C185-77EB-074E-ADA5-98609A5E432E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873A-7BAC-0846-9ADD-6DF0BABC55E4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9854-D995-4146-858C-70B33447B224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1BCB-7898-6146-AF2C-3A8348411D0D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1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7148-5E9D-CE4E-BACB-DCA1EA410AE0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B568-32E1-8943-B31E-7E78BD8FFC07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645-5DDB-304A-88CE-6FCF23B78A97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BAA7-4541-B84B-9250-957D27EAF41F}" type="datetime1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BD81-C34A-4FB0-91B3-2CFAC0783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2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g/llvm-dev/c/sDYaYV_ZF-g/m/5Ektu6vM_0oJ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8336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reviews.llvm.org/D8664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views.llvm.org/D70641" TargetMode="External"/><Relationship Id="rId5" Type="http://schemas.openxmlformats.org/officeDocument/2006/relationships/hyperlink" Target="https://reviews.llvm.org/D86189" TargetMode="External"/><Relationship Id="rId4" Type="http://schemas.openxmlformats.org/officeDocument/2006/relationships/hyperlink" Target="https://reviews.llvm.org/D7697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live2.llvm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hyperlink" Target="https://web.ist.utl.pt/nuno.lopes/alive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8494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views.llvm.org/D7617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7648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7752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8336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views.llvm.org/D8568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29013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views.llvm.org/D85894" TargetMode="External"/><Relationship Id="rId4" Type="http://schemas.openxmlformats.org/officeDocument/2006/relationships/hyperlink" Target="https://reviews.llvm.org/D75808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8167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7580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views.llvm.org/D87445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llvm.org/show_bug.cgi?id=33165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groups.google.com/g/llvm-dev/c/sDYaYV_ZF-g/m/5Ektu6vM_0oJ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llvm-dev/c/sDYaYV_ZF-g/m/5Ektu6vM_0oJ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656113"/>
            <a:ext cx="9144000" cy="2387600"/>
          </a:xfrm>
        </p:spPr>
        <p:txBody>
          <a:bodyPr/>
          <a:lstStyle/>
          <a:p>
            <a:r>
              <a:rPr lang="en-US" altLang="ko-KR" dirty="0" err="1"/>
              <a:t>Undef</a:t>
            </a:r>
            <a:r>
              <a:rPr lang="en-US" altLang="ko-KR" dirty="0"/>
              <a:t> and Poison:</a:t>
            </a:r>
            <a:br>
              <a:rPr lang="en-US" altLang="ko-KR" dirty="0"/>
            </a:br>
            <a:r>
              <a:rPr lang="en-US" altLang="ko-KR" dirty="0"/>
              <a:t>Present and Future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3527054"/>
            <a:ext cx="9144000" cy="1411294"/>
          </a:xfrm>
        </p:spPr>
        <p:txBody>
          <a:bodyPr anchor="ctr">
            <a:normAutofit/>
          </a:bodyPr>
          <a:lstStyle/>
          <a:p>
            <a:r>
              <a:rPr lang="en-US" altLang="ko-KR" sz="3200" b="1" dirty="0" err="1"/>
              <a:t>Juneyoung</a:t>
            </a:r>
            <a:r>
              <a:rPr lang="en-US" altLang="ko-KR" sz="3200" b="1" dirty="0"/>
              <a:t> Lee</a:t>
            </a:r>
          </a:p>
          <a:p>
            <a:r>
              <a:rPr lang="en-US" altLang="ko-KR" sz="3200" dirty="0"/>
              <a:t>Seoul National University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3CFE4-CBCA-F347-A0A6-AF8C5764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68D50-9DB5-644E-AAC2-AA5FB4C2C7B2}"/>
              </a:ext>
            </a:extLst>
          </p:cNvPr>
          <p:cNvSpPr txBox="1"/>
          <p:nvPr/>
        </p:nvSpPr>
        <p:spPr>
          <a:xfrm>
            <a:off x="1345050" y="5367080"/>
            <a:ext cx="9501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talk is based on joint work with</a:t>
            </a:r>
          </a:p>
          <a:p>
            <a:pPr algn="ctr"/>
            <a:r>
              <a:rPr kumimoji="1" lang="en-US" altLang="ko-Kore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Sanjoy Das, Chung-</a:t>
            </a:r>
            <a:r>
              <a:rPr kumimoji="1" lang="en-US" altLang="ko-Kore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</a:t>
            </a:r>
            <a:r>
              <a:rPr kumimoji="1" lang="en-US" altLang="ko-Kore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</a:t>
            </a:r>
            <a:r>
              <a:rPr kumimoji="1" lang="en-US" altLang="ko-Kore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Nuno P. Lopes, David </a:t>
            </a:r>
            <a:r>
              <a:rPr kumimoji="1" lang="en-US" altLang="ko-Kore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Majnemer</a:t>
            </a:r>
            <a:r>
              <a:rPr kumimoji="1" lang="en-US" altLang="ko-Kore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</a:t>
            </a:r>
            <a:r>
              <a:rPr kumimoji="1" lang="en-US" altLang="ko-Kore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Regehr</a:t>
            </a:r>
            <a:endParaRPr kumimoji="1" lang="en-US" altLang="ko-Kore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36D9EDC-ADF6-DC43-9AA2-75AA0EF6CC85}"/>
              </a:ext>
            </a:extLst>
          </p:cNvPr>
          <p:cNvSpPr/>
          <p:nvPr/>
        </p:nvSpPr>
        <p:spPr>
          <a:xfrm>
            <a:off x="2431059" y="5151201"/>
            <a:ext cx="1517485" cy="452269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40A3CB6-5F6E-824F-BEF3-FFB860AF959A}"/>
              </a:ext>
            </a:extLst>
          </p:cNvPr>
          <p:cNvSpPr/>
          <p:nvPr/>
        </p:nvSpPr>
        <p:spPr>
          <a:xfrm>
            <a:off x="2476719" y="5190856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7535CF2-62FB-8F40-8C41-9D7B1F4C6772}"/>
              </a:ext>
            </a:extLst>
          </p:cNvPr>
          <p:cNvSpPr/>
          <p:nvPr/>
        </p:nvSpPr>
        <p:spPr>
          <a:xfrm>
            <a:off x="3493118" y="4448906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10A1029-1B95-7C47-B055-5D598F7B787B}"/>
              </a:ext>
            </a:extLst>
          </p:cNvPr>
          <p:cNvSpPr/>
          <p:nvPr/>
        </p:nvSpPr>
        <p:spPr>
          <a:xfrm>
            <a:off x="2641091" y="4413299"/>
            <a:ext cx="1150329" cy="452269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19651-C31B-3342-A035-63A6E54E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Motivation for Poison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774C4-7BA6-7442-911C-BD91D682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EAB05B-7F5C-5941-9DF1-DB134F01C57C}"/>
              </a:ext>
            </a:extLst>
          </p:cNvPr>
          <p:cNvSpPr/>
          <p:nvPr/>
        </p:nvSpPr>
        <p:spPr>
          <a:xfrm>
            <a:off x="1194414" y="3868046"/>
            <a:ext cx="4396761" cy="2239315"/>
          </a:xfrm>
          <a:custGeom>
            <a:avLst/>
            <a:gdLst>
              <a:gd name="connsiteX0" fmla="*/ 0 w 4396761"/>
              <a:gd name="connsiteY0" fmla="*/ 0 h 2239315"/>
              <a:gd name="connsiteX1" fmla="*/ 584141 w 4396761"/>
              <a:gd name="connsiteY1" fmla="*/ 0 h 2239315"/>
              <a:gd name="connsiteX2" fmla="*/ 1080347 w 4396761"/>
              <a:gd name="connsiteY2" fmla="*/ 0 h 2239315"/>
              <a:gd name="connsiteX3" fmla="*/ 1796391 w 4396761"/>
              <a:gd name="connsiteY3" fmla="*/ 0 h 2239315"/>
              <a:gd name="connsiteX4" fmla="*/ 2380532 w 4396761"/>
              <a:gd name="connsiteY4" fmla="*/ 0 h 2239315"/>
              <a:gd name="connsiteX5" fmla="*/ 2964673 w 4396761"/>
              <a:gd name="connsiteY5" fmla="*/ 0 h 2239315"/>
              <a:gd name="connsiteX6" fmla="*/ 3680717 w 4396761"/>
              <a:gd name="connsiteY6" fmla="*/ 0 h 2239315"/>
              <a:gd name="connsiteX7" fmla="*/ 4396761 w 4396761"/>
              <a:gd name="connsiteY7" fmla="*/ 0 h 2239315"/>
              <a:gd name="connsiteX8" fmla="*/ 4396761 w 4396761"/>
              <a:gd name="connsiteY8" fmla="*/ 604615 h 2239315"/>
              <a:gd name="connsiteX9" fmla="*/ 4396761 w 4396761"/>
              <a:gd name="connsiteY9" fmla="*/ 1119658 h 2239315"/>
              <a:gd name="connsiteX10" fmla="*/ 4396761 w 4396761"/>
              <a:gd name="connsiteY10" fmla="*/ 1634700 h 2239315"/>
              <a:gd name="connsiteX11" fmla="*/ 4396761 w 4396761"/>
              <a:gd name="connsiteY11" fmla="*/ 2239315 h 2239315"/>
              <a:gd name="connsiteX12" fmla="*/ 3724685 w 4396761"/>
              <a:gd name="connsiteY12" fmla="*/ 2239315 h 2239315"/>
              <a:gd name="connsiteX13" fmla="*/ 3008641 w 4396761"/>
              <a:gd name="connsiteY13" fmla="*/ 2239315 h 2239315"/>
              <a:gd name="connsiteX14" fmla="*/ 2292597 w 4396761"/>
              <a:gd name="connsiteY14" fmla="*/ 2239315 h 2239315"/>
              <a:gd name="connsiteX15" fmla="*/ 1752423 w 4396761"/>
              <a:gd name="connsiteY15" fmla="*/ 2239315 h 2239315"/>
              <a:gd name="connsiteX16" fmla="*/ 1124315 w 4396761"/>
              <a:gd name="connsiteY16" fmla="*/ 2239315 h 2239315"/>
              <a:gd name="connsiteX17" fmla="*/ 0 w 4396761"/>
              <a:gd name="connsiteY17" fmla="*/ 2239315 h 2239315"/>
              <a:gd name="connsiteX18" fmla="*/ 0 w 4396761"/>
              <a:gd name="connsiteY18" fmla="*/ 1679486 h 2239315"/>
              <a:gd name="connsiteX19" fmla="*/ 0 w 4396761"/>
              <a:gd name="connsiteY19" fmla="*/ 1164444 h 2239315"/>
              <a:gd name="connsiteX20" fmla="*/ 0 w 4396761"/>
              <a:gd name="connsiteY20" fmla="*/ 649401 h 2239315"/>
              <a:gd name="connsiteX21" fmla="*/ 0 w 4396761"/>
              <a:gd name="connsiteY21" fmla="*/ 0 h 223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96761" h="2239315" extrusionOk="0">
                <a:moveTo>
                  <a:pt x="0" y="0"/>
                </a:moveTo>
                <a:cubicBezTo>
                  <a:pt x="133177" y="28624"/>
                  <a:pt x="441450" y="6979"/>
                  <a:pt x="584141" y="0"/>
                </a:cubicBezTo>
                <a:cubicBezTo>
                  <a:pt x="726832" y="-6979"/>
                  <a:pt x="847861" y="9800"/>
                  <a:pt x="1080347" y="0"/>
                </a:cubicBezTo>
                <a:cubicBezTo>
                  <a:pt x="1312833" y="-9800"/>
                  <a:pt x="1602594" y="16806"/>
                  <a:pt x="1796391" y="0"/>
                </a:cubicBezTo>
                <a:cubicBezTo>
                  <a:pt x="1990188" y="-16806"/>
                  <a:pt x="2178349" y="-29174"/>
                  <a:pt x="2380532" y="0"/>
                </a:cubicBezTo>
                <a:cubicBezTo>
                  <a:pt x="2582715" y="29174"/>
                  <a:pt x="2732170" y="-1517"/>
                  <a:pt x="2964673" y="0"/>
                </a:cubicBezTo>
                <a:cubicBezTo>
                  <a:pt x="3197176" y="1517"/>
                  <a:pt x="3446333" y="-26505"/>
                  <a:pt x="3680717" y="0"/>
                </a:cubicBezTo>
                <a:cubicBezTo>
                  <a:pt x="3915101" y="26505"/>
                  <a:pt x="4085648" y="-5268"/>
                  <a:pt x="4396761" y="0"/>
                </a:cubicBezTo>
                <a:cubicBezTo>
                  <a:pt x="4393045" y="166669"/>
                  <a:pt x="4402764" y="328255"/>
                  <a:pt x="4396761" y="604615"/>
                </a:cubicBezTo>
                <a:cubicBezTo>
                  <a:pt x="4390758" y="880976"/>
                  <a:pt x="4416990" y="885765"/>
                  <a:pt x="4396761" y="1119658"/>
                </a:cubicBezTo>
                <a:cubicBezTo>
                  <a:pt x="4376532" y="1353551"/>
                  <a:pt x="4414652" y="1517985"/>
                  <a:pt x="4396761" y="1634700"/>
                </a:cubicBezTo>
                <a:cubicBezTo>
                  <a:pt x="4378870" y="1751415"/>
                  <a:pt x="4398171" y="2113184"/>
                  <a:pt x="4396761" y="2239315"/>
                </a:cubicBezTo>
                <a:cubicBezTo>
                  <a:pt x="4188835" y="2238853"/>
                  <a:pt x="3909744" y="2261101"/>
                  <a:pt x="3724685" y="2239315"/>
                </a:cubicBezTo>
                <a:cubicBezTo>
                  <a:pt x="3539626" y="2217529"/>
                  <a:pt x="3174774" y="2247824"/>
                  <a:pt x="3008641" y="2239315"/>
                </a:cubicBezTo>
                <a:cubicBezTo>
                  <a:pt x="2842508" y="2230806"/>
                  <a:pt x="2519694" y="2271823"/>
                  <a:pt x="2292597" y="2239315"/>
                </a:cubicBezTo>
                <a:cubicBezTo>
                  <a:pt x="2065500" y="2206807"/>
                  <a:pt x="1887584" y="2225530"/>
                  <a:pt x="1752423" y="2239315"/>
                </a:cubicBezTo>
                <a:cubicBezTo>
                  <a:pt x="1617262" y="2253100"/>
                  <a:pt x="1415720" y="2239247"/>
                  <a:pt x="1124315" y="2239315"/>
                </a:cubicBezTo>
                <a:cubicBezTo>
                  <a:pt x="832910" y="2239383"/>
                  <a:pt x="293768" y="2201706"/>
                  <a:pt x="0" y="2239315"/>
                </a:cubicBezTo>
                <a:cubicBezTo>
                  <a:pt x="21029" y="1992715"/>
                  <a:pt x="-222" y="1827802"/>
                  <a:pt x="0" y="1679486"/>
                </a:cubicBezTo>
                <a:cubicBezTo>
                  <a:pt x="222" y="1531170"/>
                  <a:pt x="22393" y="1311532"/>
                  <a:pt x="0" y="1164444"/>
                </a:cubicBezTo>
                <a:cubicBezTo>
                  <a:pt x="-22393" y="1017356"/>
                  <a:pt x="-7025" y="782652"/>
                  <a:pt x="0" y="649401"/>
                </a:cubicBezTo>
                <a:cubicBezTo>
                  <a:pt x="7025" y="516150"/>
                  <a:pt x="8659" y="16507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y)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...;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en-US" altLang="ko-Kore-KR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nsw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0F5D44-0518-2544-B112-8ADA5EB1C375}"/>
              </a:ext>
            </a:extLst>
          </p:cNvPr>
          <p:cNvSpPr/>
          <p:nvPr/>
        </p:nvSpPr>
        <p:spPr>
          <a:xfrm>
            <a:off x="6859331" y="3868044"/>
            <a:ext cx="4299700" cy="2239315"/>
          </a:xfrm>
          <a:custGeom>
            <a:avLst/>
            <a:gdLst>
              <a:gd name="connsiteX0" fmla="*/ 0 w 4299700"/>
              <a:gd name="connsiteY0" fmla="*/ 0 h 2239315"/>
              <a:gd name="connsiteX1" fmla="*/ 571246 w 4299700"/>
              <a:gd name="connsiteY1" fmla="*/ 0 h 2239315"/>
              <a:gd name="connsiteX2" fmla="*/ 1056498 w 4299700"/>
              <a:gd name="connsiteY2" fmla="*/ 0 h 2239315"/>
              <a:gd name="connsiteX3" fmla="*/ 1756735 w 4299700"/>
              <a:gd name="connsiteY3" fmla="*/ 0 h 2239315"/>
              <a:gd name="connsiteX4" fmla="*/ 2327980 w 4299700"/>
              <a:gd name="connsiteY4" fmla="*/ 0 h 2239315"/>
              <a:gd name="connsiteX5" fmla="*/ 2899226 w 4299700"/>
              <a:gd name="connsiteY5" fmla="*/ 0 h 2239315"/>
              <a:gd name="connsiteX6" fmla="*/ 3599463 w 4299700"/>
              <a:gd name="connsiteY6" fmla="*/ 0 h 2239315"/>
              <a:gd name="connsiteX7" fmla="*/ 4299700 w 4299700"/>
              <a:gd name="connsiteY7" fmla="*/ 0 h 2239315"/>
              <a:gd name="connsiteX8" fmla="*/ 4299700 w 4299700"/>
              <a:gd name="connsiteY8" fmla="*/ 604615 h 2239315"/>
              <a:gd name="connsiteX9" fmla="*/ 4299700 w 4299700"/>
              <a:gd name="connsiteY9" fmla="*/ 1119658 h 2239315"/>
              <a:gd name="connsiteX10" fmla="*/ 4299700 w 4299700"/>
              <a:gd name="connsiteY10" fmla="*/ 1634700 h 2239315"/>
              <a:gd name="connsiteX11" fmla="*/ 4299700 w 4299700"/>
              <a:gd name="connsiteY11" fmla="*/ 2239315 h 2239315"/>
              <a:gd name="connsiteX12" fmla="*/ 3642460 w 4299700"/>
              <a:gd name="connsiteY12" fmla="*/ 2239315 h 2239315"/>
              <a:gd name="connsiteX13" fmla="*/ 2942223 w 4299700"/>
              <a:gd name="connsiteY13" fmla="*/ 2239315 h 2239315"/>
              <a:gd name="connsiteX14" fmla="*/ 2241986 w 4299700"/>
              <a:gd name="connsiteY14" fmla="*/ 2239315 h 2239315"/>
              <a:gd name="connsiteX15" fmla="*/ 1713738 w 4299700"/>
              <a:gd name="connsiteY15" fmla="*/ 2239315 h 2239315"/>
              <a:gd name="connsiteX16" fmla="*/ 1099495 w 4299700"/>
              <a:gd name="connsiteY16" fmla="*/ 2239315 h 2239315"/>
              <a:gd name="connsiteX17" fmla="*/ 0 w 4299700"/>
              <a:gd name="connsiteY17" fmla="*/ 2239315 h 2239315"/>
              <a:gd name="connsiteX18" fmla="*/ 0 w 4299700"/>
              <a:gd name="connsiteY18" fmla="*/ 1679486 h 2239315"/>
              <a:gd name="connsiteX19" fmla="*/ 0 w 4299700"/>
              <a:gd name="connsiteY19" fmla="*/ 1164444 h 2239315"/>
              <a:gd name="connsiteX20" fmla="*/ 0 w 4299700"/>
              <a:gd name="connsiteY20" fmla="*/ 649401 h 2239315"/>
              <a:gd name="connsiteX21" fmla="*/ 0 w 4299700"/>
              <a:gd name="connsiteY21" fmla="*/ 0 h 223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99700" h="2239315" extrusionOk="0">
                <a:moveTo>
                  <a:pt x="0" y="0"/>
                </a:moveTo>
                <a:cubicBezTo>
                  <a:pt x="254350" y="-1020"/>
                  <a:pt x="339399" y="-17006"/>
                  <a:pt x="571246" y="0"/>
                </a:cubicBezTo>
                <a:cubicBezTo>
                  <a:pt x="803093" y="17006"/>
                  <a:pt x="884711" y="12134"/>
                  <a:pt x="1056498" y="0"/>
                </a:cubicBezTo>
                <a:cubicBezTo>
                  <a:pt x="1228285" y="-12134"/>
                  <a:pt x="1536696" y="-33638"/>
                  <a:pt x="1756735" y="0"/>
                </a:cubicBezTo>
                <a:cubicBezTo>
                  <a:pt x="1976774" y="33638"/>
                  <a:pt x="2121172" y="-21031"/>
                  <a:pt x="2327980" y="0"/>
                </a:cubicBezTo>
                <a:cubicBezTo>
                  <a:pt x="2534788" y="21031"/>
                  <a:pt x="2768690" y="6863"/>
                  <a:pt x="2899226" y="0"/>
                </a:cubicBezTo>
                <a:cubicBezTo>
                  <a:pt x="3029762" y="-6863"/>
                  <a:pt x="3353136" y="-30670"/>
                  <a:pt x="3599463" y="0"/>
                </a:cubicBezTo>
                <a:cubicBezTo>
                  <a:pt x="3845790" y="30670"/>
                  <a:pt x="3996506" y="-4777"/>
                  <a:pt x="4299700" y="0"/>
                </a:cubicBezTo>
                <a:cubicBezTo>
                  <a:pt x="4295984" y="166669"/>
                  <a:pt x="4305703" y="328255"/>
                  <a:pt x="4299700" y="604615"/>
                </a:cubicBezTo>
                <a:cubicBezTo>
                  <a:pt x="4293697" y="880976"/>
                  <a:pt x="4319929" y="885765"/>
                  <a:pt x="4299700" y="1119658"/>
                </a:cubicBezTo>
                <a:cubicBezTo>
                  <a:pt x="4279471" y="1353551"/>
                  <a:pt x="4317591" y="1517985"/>
                  <a:pt x="4299700" y="1634700"/>
                </a:cubicBezTo>
                <a:cubicBezTo>
                  <a:pt x="4281809" y="1751415"/>
                  <a:pt x="4301110" y="2113184"/>
                  <a:pt x="4299700" y="2239315"/>
                </a:cubicBezTo>
                <a:cubicBezTo>
                  <a:pt x="4078737" y="2259443"/>
                  <a:pt x="3821025" y="2260539"/>
                  <a:pt x="3642460" y="2239315"/>
                </a:cubicBezTo>
                <a:cubicBezTo>
                  <a:pt x="3463895" y="2218091"/>
                  <a:pt x="3155923" y="2238943"/>
                  <a:pt x="2942223" y="2239315"/>
                </a:cubicBezTo>
                <a:cubicBezTo>
                  <a:pt x="2728523" y="2239687"/>
                  <a:pt x="2414401" y="2216418"/>
                  <a:pt x="2241986" y="2239315"/>
                </a:cubicBezTo>
                <a:cubicBezTo>
                  <a:pt x="2069571" y="2262212"/>
                  <a:pt x="1910469" y="2220243"/>
                  <a:pt x="1713738" y="2239315"/>
                </a:cubicBezTo>
                <a:cubicBezTo>
                  <a:pt x="1517007" y="2258387"/>
                  <a:pt x="1233216" y="2252936"/>
                  <a:pt x="1099495" y="2239315"/>
                </a:cubicBezTo>
                <a:cubicBezTo>
                  <a:pt x="965774" y="2225694"/>
                  <a:pt x="345483" y="2219968"/>
                  <a:pt x="0" y="2239315"/>
                </a:cubicBezTo>
                <a:cubicBezTo>
                  <a:pt x="21029" y="1992715"/>
                  <a:pt x="-222" y="1827802"/>
                  <a:pt x="0" y="1679486"/>
                </a:cubicBezTo>
                <a:cubicBezTo>
                  <a:pt x="222" y="1531170"/>
                  <a:pt x="22393" y="1311532"/>
                  <a:pt x="0" y="1164444"/>
                </a:cubicBezTo>
                <a:cubicBezTo>
                  <a:pt x="-22393" y="1017356"/>
                  <a:pt x="-7025" y="782652"/>
                  <a:pt x="0" y="649401"/>
                </a:cubicBezTo>
                <a:cubicBezTo>
                  <a:pt x="7025" y="516150"/>
                  <a:pt x="8659" y="16507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int64_t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y)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...;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en-US" altLang="ko-Kore-KR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nsw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678E656-15AB-B94A-89F3-AAE38E38867D}"/>
              </a:ext>
            </a:extLst>
          </p:cNvPr>
          <p:cNvSpPr/>
          <p:nvPr/>
        </p:nvSpPr>
        <p:spPr>
          <a:xfrm>
            <a:off x="5932111" y="4748542"/>
            <a:ext cx="677007" cy="497801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3BDCF1-80D9-6348-B284-5968F8BF8CEB}"/>
              </a:ext>
            </a:extLst>
          </p:cNvPr>
          <p:cNvSpPr/>
          <p:nvPr/>
        </p:nvSpPr>
        <p:spPr>
          <a:xfrm>
            <a:off x="4842933" y="3894007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6690EBB-666A-3C48-B00F-5C890239D518}"/>
              </a:ext>
            </a:extLst>
          </p:cNvPr>
          <p:cNvSpPr/>
          <p:nvPr/>
        </p:nvSpPr>
        <p:spPr>
          <a:xfrm>
            <a:off x="10439399" y="3894007"/>
            <a:ext cx="719631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A60116F9-8794-A945-B2E7-3B3BF768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68" y="3196589"/>
            <a:ext cx="10515600" cy="6475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ore-KR" sz="2400" b="1" dirty="0"/>
              <a:t>Example: Widening an induction variable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4D1431-8325-7548-A584-EFFD04225C84}"/>
              </a:ext>
            </a:extLst>
          </p:cNvPr>
          <p:cNvSpPr/>
          <p:nvPr/>
        </p:nvSpPr>
        <p:spPr>
          <a:xfrm>
            <a:off x="1791310" y="1565116"/>
            <a:ext cx="8958607" cy="1598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ctr">
              <a:lnSpc>
                <a:spcPct val="120000"/>
              </a:lnSpc>
            </a:pP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 value that represents </a:t>
            </a:r>
            <a:r>
              <a:rPr kumimoji="1" lang="en-US" altLang="ko-Kore-K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overflow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LLVM IR,</a:t>
            </a:r>
          </a:p>
          <a:p>
            <a:pPr algn="ctr">
              <a:lnSpc>
                <a:spcPct val="120000"/>
              </a:lnSpc>
            </a:pP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kumimoji="1" lang="en-US" altLang="ko-Kore-K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too weak &amp; UB was too strong.</a:t>
            </a:r>
          </a:p>
        </p:txBody>
      </p:sp>
      <p:sp>
        <p:nvSpPr>
          <p:cNvPr id="26" name="사각형 설명선[R] 25">
            <a:extLst>
              <a:ext uri="{FF2B5EF4-FFF2-40B4-BE49-F238E27FC236}">
                <a16:creationId xmlns:a16="http://schemas.microsoft.com/office/drawing/2014/main" id="{AA549734-D5F0-9847-AF6E-090AD04A39E2}"/>
              </a:ext>
            </a:extLst>
          </p:cNvPr>
          <p:cNvSpPr/>
          <p:nvPr/>
        </p:nvSpPr>
        <p:spPr>
          <a:xfrm>
            <a:off x="811688" y="5742275"/>
            <a:ext cx="1959244" cy="492919"/>
          </a:xfrm>
          <a:prstGeom prst="wedgeRectCallout">
            <a:avLst>
              <a:gd name="adj1" fmla="val 37544"/>
              <a:gd name="adj2" fmla="val -82633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INT32_MAX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사각형 설명선[R] 27">
            <a:extLst>
              <a:ext uri="{FF2B5EF4-FFF2-40B4-BE49-F238E27FC236}">
                <a16:creationId xmlns:a16="http://schemas.microsoft.com/office/drawing/2014/main" id="{BBA36484-68D8-624C-A8DA-E364D9D7A125}"/>
              </a:ext>
            </a:extLst>
          </p:cNvPr>
          <p:cNvSpPr/>
          <p:nvPr/>
        </p:nvSpPr>
        <p:spPr>
          <a:xfrm>
            <a:off x="3153658" y="5712964"/>
            <a:ext cx="1959244" cy="492919"/>
          </a:xfrm>
          <a:prstGeom prst="wedgeRectCallout">
            <a:avLst>
              <a:gd name="adj1" fmla="val -37767"/>
              <a:gd name="adj2" fmla="val -6787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kumimoji="1" lang="ko-Kore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381061F-1F16-AB44-8E36-D451E65BAFFF}"/>
                  </a:ext>
                </a:extLst>
              </p:cNvPr>
              <p:cNvSpPr/>
              <p:nvPr/>
            </p:nvSpPr>
            <p:spPr>
              <a:xfrm>
                <a:off x="6096000" y="5391058"/>
                <a:ext cx="5808000" cy="10813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kumimoji="1" lang="en-US" altLang="ko-Kore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ko-Kore-KR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undef</a:t>
                </a:r>
                <a:r>
                  <a:rPr kumimoji="1" lang="en-US" altLang="ko-Kore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kumimoji="1" lang="en-US" altLang="ko-Kore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ko-Kore-KR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INT32_MAX</a:t>
                </a:r>
                <a:r>
                  <a:rPr kumimoji="1" lang="en-US" altLang="ko-Kore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still true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kumimoji="1" lang="en-US" altLang="ko-Kore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Raising UB blocks code motion</a:t>
                </a: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381061F-1F16-AB44-8E36-D451E65BA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91058"/>
                <a:ext cx="5808000" cy="1081322"/>
              </a:xfrm>
              <a:prstGeom prst="rect">
                <a:avLst/>
              </a:prstGeom>
              <a:blipFill>
                <a:blip r:embed="rId3"/>
                <a:stretch>
                  <a:fillRect l="-1747" t="-1149" b="-149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7E3358-213B-8D49-A1AE-D034AF126D82}"/>
              </a:ext>
            </a:extLst>
          </p:cNvPr>
          <p:cNvSpPr/>
          <p:nvPr/>
        </p:nvSpPr>
        <p:spPr>
          <a:xfrm>
            <a:off x="90311" y="6434925"/>
            <a:ext cx="7495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/>
              <a:t>The </a:t>
            </a:r>
            <a:r>
              <a:rPr lang="en-US" altLang="ko-Kore-KR" sz="1400" dirty="0" err="1"/>
              <a:t>nsw</a:t>
            </a:r>
            <a:r>
              <a:rPr lang="en-US" altLang="ko-Kore-KR" sz="1400" dirty="0"/>
              <a:t> story, 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https://groups.google.com/g/llvm-dev/c/sDYaYV_ZF-g/m/5Ektu6vM_0oJ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endParaRPr lang="ko-Kore-KR" altLang="en-US" sz="1400" dirty="0"/>
          </a:p>
        </p:txBody>
      </p:sp>
      <p:sp>
        <p:nvSpPr>
          <p:cNvPr id="17" name="사각형 설명선[R] 16">
            <a:extLst>
              <a:ext uri="{FF2B5EF4-FFF2-40B4-BE49-F238E27FC236}">
                <a16:creationId xmlns:a16="http://schemas.microsoft.com/office/drawing/2014/main" id="{9DB5588B-3E18-A244-B826-F90F58049B69}"/>
              </a:ext>
            </a:extLst>
          </p:cNvPr>
          <p:cNvSpPr/>
          <p:nvPr/>
        </p:nvSpPr>
        <p:spPr>
          <a:xfrm>
            <a:off x="3153658" y="5712964"/>
            <a:ext cx="1959244" cy="492919"/>
          </a:xfrm>
          <a:prstGeom prst="wedgeRectCallout">
            <a:avLst>
              <a:gd name="adj1" fmla="val -37767"/>
              <a:gd name="adj2" fmla="val -6787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ko-Kore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사각형 설명선[R] 18">
            <a:extLst>
              <a:ext uri="{FF2B5EF4-FFF2-40B4-BE49-F238E27FC236}">
                <a16:creationId xmlns:a16="http://schemas.microsoft.com/office/drawing/2014/main" id="{6CA0F59E-0D63-634D-A1D1-6C3EE8F28E3C}"/>
              </a:ext>
            </a:extLst>
          </p:cNvPr>
          <p:cNvSpPr/>
          <p:nvPr/>
        </p:nvSpPr>
        <p:spPr>
          <a:xfrm>
            <a:off x="3882144" y="4748542"/>
            <a:ext cx="1959244" cy="492919"/>
          </a:xfrm>
          <a:prstGeom prst="wedgeRectCallout">
            <a:avLst>
              <a:gd name="adj1" fmla="val -55798"/>
              <a:gd name="adj2" fmla="val -4468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INT32_MAX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사각형 설명선[R] 20">
            <a:extLst>
              <a:ext uri="{FF2B5EF4-FFF2-40B4-BE49-F238E27FC236}">
                <a16:creationId xmlns:a16="http://schemas.microsoft.com/office/drawing/2014/main" id="{F9160938-3ED8-3A41-BCFF-0BC15F52F54F}"/>
              </a:ext>
            </a:extLst>
          </p:cNvPr>
          <p:cNvSpPr/>
          <p:nvPr/>
        </p:nvSpPr>
        <p:spPr>
          <a:xfrm>
            <a:off x="2842000" y="3768143"/>
            <a:ext cx="2080287" cy="492919"/>
          </a:xfrm>
          <a:prstGeom prst="wedgeRectCallout">
            <a:avLst>
              <a:gd name="adj1" fmla="val -26099"/>
              <a:gd name="adj2" fmla="val 8390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</a:t>
            </a:r>
            <a:r>
              <a:rPr kumimoji="1" lang="en-US" altLang="ko-Kore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1" lang="ko-Kore-KR" alt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6" grpId="0" animBg="1"/>
      <p:bldP spid="28" grpId="0" animBg="1"/>
      <p:bldP spid="39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9687CA7F-301C-7045-AB44-A667972C23BB}"/>
              </a:ext>
            </a:extLst>
          </p:cNvPr>
          <p:cNvSpPr/>
          <p:nvPr/>
        </p:nvSpPr>
        <p:spPr>
          <a:xfrm>
            <a:off x="3498854" y="4442466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556F1E85-D5E9-DF44-8C09-EEB856154A32}"/>
              </a:ext>
            </a:extLst>
          </p:cNvPr>
          <p:cNvSpPr/>
          <p:nvPr/>
        </p:nvSpPr>
        <p:spPr>
          <a:xfrm>
            <a:off x="8135424" y="5127603"/>
            <a:ext cx="1480639" cy="452269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1F1781-3720-A64C-A3DC-F18C10E3B43C}"/>
              </a:ext>
            </a:extLst>
          </p:cNvPr>
          <p:cNvSpPr/>
          <p:nvPr/>
        </p:nvSpPr>
        <p:spPr>
          <a:xfrm>
            <a:off x="8312992" y="4364359"/>
            <a:ext cx="1150329" cy="452269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50E246CE-80EF-1347-A48D-7755213B7A14}"/>
              </a:ext>
            </a:extLst>
          </p:cNvPr>
          <p:cNvSpPr/>
          <p:nvPr/>
        </p:nvSpPr>
        <p:spPr>
          <a:xfrm>
            <a:off x="8169457" y="5169154"/>
            <a:ext cx="225080" cy="37404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5E85492-15D2-AE4D-B7D1-CA0B7FF043E0}"/>
              </a:ext>
            </a:extLst>
          </p:cNvPr>
          <p:cNvSpPr/>
          <p:nvPr/>
        </p:nvSpPr>
        <p:spPr>
          <a:xfrm>
            <a:off x="9180456" y="4415353"/>
            <a:ext cx="244891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278E5737-62EB-854F-B24A-1311C7271183}"/>
              </a:ext>
            </a:extLst>
          </p:cNvPr>
          <p:cNvSpPr/>
          <p:nvPr/>
        </p:nvSpPr>
        <p:spPr>
          <a:xfrm>
            <a:off x="2422539" y="5147637"/>
            <a:ext cx="1524687" cy="452269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7AF8A1C-9C2A-7B42-901D-ED5A7951DEF0}"/>
              </a:ext>
            </a:extLst>
          </p:cNvPr>
          <p:cNvSpPr/>
          <p:nvPr/>
        </p:nvSpPr>
        <p:spPr>
          <a:xfrm>
            <a:off x="2466049" y="5193952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31FC674-33CE-1A45-A4A3-601F76FC3E44}"/>
              </a:ext>
            </a:extLst>
          </p:cNvPr>
          <p:cNvSpPr/>
          <p:nvPr/>
        </p:nvSpPr>
        <p:spPr>
          <a:xfrm>
            <a:off x="2611442" y="4399663"/>
            <a:ext cx="1211029" cy="452269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3D7D035-8F94-AE4C-B6A4-105BCDD36298}"/>
              </a:ext>
            </a:extLst>
          </p:cNvPr>
          <p:cNvSpPr/>
          <p:nvPr/>
        </p:nvSpPr>
        <p:spPr>
          <a:xfrm>
            <a:off x="2643192" y="4434100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D0AB5D-9934-D242-855A-14D485B7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Definition of Poison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D0FB9-9209-B449-B3F8-1723088E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F77BCDD-37EF-BE49-A21B-ED702E1B23BB}"/>
              </a:ext>
            </a:extLst>
          </p:cNvPr>
          <p:cNvSpPr txBox="1">
            <a:spLocks/>
          </p:cNvSpPr>
          <p:nvPr/>
        </p:nvSpPr>
        <p:spPr>
          <a:xfrm>
            <a:off x="838200" y="1484107"/>
            <a:ext cx="10845799" cy="1632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dirty="0"/>
              <a:t> is a special value that represents </a:t>
            </a:r>
            <a:r>
              <a:rPr kumimoji="1" lang="en-US" altLang="ko-Kore-KR" dirty="0">
                <a:solidFill>
                  <a:srgbClr val="FF0000"/>
                </a:solidFill>
              </a:rPr>
              <a:t>a violation of an assumption</a:t>
            </a:r>
          </a:p>
          <a:p>
            <a:r>
              <a:rPr kumimoji="1" lang="en-US" altLang="ko-Kore-KR" dirty="0"/>
              <a:t>Each operation either propagates 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dirty="0"/>
              <a:t> or raise UB</a:t>
            </a:r>
          </a:p>
          <a:p>
            <a:r>
              <a:rPr kumimoji="1" lang="en-US" altLang="ko-Kore-KR" dirty="0"/>
              <a:t>(Property) 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dirty="0"/>
              <a:t> is refined by any (defined or undefined)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E64B9-6551-8641-B872-533B3239A3F8}"/>
              </a:ext>
            </a:extLst>
          </p:cNvPr>
          <p:cNvSpPr txBox="1"/>
          <p:nvPr/>
        </p:nvSpPr>
        <p:spPr>
          <a:xfrm>
            <a:off x="8101103" y="284194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200" dirty="0"/>
              <a:t>🙂</a:t>
            </a:r>
            <a:endParaRPr kumimoji="1" lang="ko-Kore-KR" altLang="en-US" sz="7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042A65-C4F4-E74B-9E49-99F9ADBCA987}"/>
              </a:ext>
            </a:extLst>
          </p:cNvPr>
          <p:cNvSpPr/>
          <p:nvPr/>
        </p:nvSpPr>
        <p:spPr>
          <a:xfrm>
            <a:off x="1186295" y="3867365"/>
            <a:ext cx="4396761" cy="2239315"/>
          </a:xfrm>
          <a:custGeom>
            <a:avLst/>
            <a:gdLst>
              <a:gd name="connsiteX0" fmla="*/ 0 w 4396761"/>
              <a:gd name="connsiteY0" fmla="*/ 0 h 2239315"/>
              <a:gd name="connsiteX1" fmla="*/ 584141 w 4396761"/>
              <a:gd name="connsiteY1" fmla="*/ 0 h 2239315"/>
              <a:gd name="connsiteX2" fmla="*/ 1080347 w 4396761"/>
              <a:gd name="connsiteY2" fmla="*/ 0 h 2239315"/>
              <a:gd name="connsiteX3" fmla="*/ 1796391 w 4396761"/>
              <a:gd name="connsiteY3" fmla="*/ 0 h 2239315"/>
              <a:gd name="connsiteX4" fmla="*/ 2380532 w 4396761"/>
              <a:gd name="connsiteY4" fmla="*/ 0 h 2239315"/>
              <a:gd name="connsiteX5" fmla="*/ 2964673 w 4396761"/>
              <a:gd name="connsiteY5" fmla="*/ 0 h 2239315"/>
              <a:gd name="connsiteX6" fmla="*/ 3680717 w 4396761"/>
              <a:gd name="connsiteY6" fmla="*/ 0 h 2239315"/>
              <a:gd name="connsiteX7" fmla="*/ 4396761 w 4396761"/>
              <a:gd name="connsiteY7" fmla="*/ 0 h 2239315"/>
              <a:gd name="connsiteX8" fmla="*/ 4396761 w 4396761"/>
              <a:gd name="connsiteY8" fmla="*/ 604615 h 2239315"/>
              <a:gd name="connsiteX9" fmla="*/ 4396761 w 4396761"/>
              <a:gd name="connsiteY9" fmla="*/ 1119658 h 2239315"/>
              <a:gd name="connsiteX10" fmla="*/ 4396761 w 4396761"/>
              <a:gd name="connsiteY10" fmla="*/ 1634700 h 2239315"/>
              <a:gd name="connsiteX11" fmla="*/ 4396761 w 4396761"/>
              <a:gd name="connsiteY11" fmla="*/ 2239315 h 2239315"/>
              <a:gd name="connsiteX12" fmla="*/ 3724685 w 4396761"/>
              <a:gd name="connsiteY12" fmla="*/ 2239315 h 2239315"/>
              <a:gd name="connsiteX13" fmla="*/ 3008641 w 4396761"/>
              <a:gd name="connsiteY13" fmla="*/ 2239315 h 2239315"/>
              <a:gd name="connsiteX14" fmla="*/ 2292597 w 4396761"/>
              <a:gd name="connsiteY14" fmla="*/ 2239315 h 2239315"/>
              <a:gd name="connsiteX15" fmla="*/ 1752423 w 4396761"/>
              <a:gd name="connsiteY15" fmla="*/ 2239315 h 2239315"/>
              <a:gd name="connsiteX16" fmla="*/ 1124315 w 4396761"/>
              <a:gd name="connsiteY16" fmla="*/ 2239315 h 2239315"/>
              <a:gd name="connsiteX17" fmla="*/ 0 w 4396761"/>
              <a:gd name="connsiteY17" fmla="*/ 2239315 h 2239315"/>
              <a:gd name="connsiteX18" fmla="*/ 0 w 4396761"/>
              <a:gd name="connsiteY18" fmla="*/ 1679486 h 2239315"/>
              <a:gd name="connsiteX19" fmla="*/ 0 w 4396761"/>
              <a:gd name="connsiteY19" fmla="*/ 1164444 h 2239315"/>
              <a:gd name="connsiteX20" fmla="*/ 0 w 4396761"/>
              <a:gd name="connsiteY20" fmla="*/ 649401 h 2239315"/>
              <a:gd name="connsiteX21" fmla="*/ 0 w 4396761"/>
              <a:gd name="connsiteY21" fmla="*/ 0 h 223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96761" h="2239315" extrusionOk="0">
                <a:moveTo>
                  <a:pt x="0" y="0"/>
                </a:moveTo>
                <a:cubicBezTo>
                  <a:pt x="133177" y="28624"/>
                  <a:pt x="441450" y="6979"/>
                  <a:pt x="584141" y="0"/>
                </a:cubicBezTo>
                <a:cubicBezTo>
                  <a:pt x="726832" y="-6979"/>
                  <a:pt x="847861" y="9800"/>
                  <a:pt x="1080347" y="0"/>
                </a:cubicBezTo>
                <a:cubicBezTo>
                  <a:pt x="1312833" y="-9800"/>
                  <a:pt x="1602594" y="16806"/>
                  <a:pt x="1796391" y="0"/>
                </a:cubicBezTo>
                <a:cubicBezTo>
                  <a:pt x="1990188" y="-16806"/>
                  <a:pt x="2178349" y="-29174"/>
                  <a:pt x="2380532" y="0"/>
                </a:cubicBezTo>
                <a:cubicBezTo>
                  <a:pt x="2582715" y="29174"/>
                  <a:pt x="2732170" y="-1517"/>
                  <a:pt x="2964673" y="0"/>
                </a:cubicBezTo>
                <a:cubicBezTo>
                  <a:pt x="3197176" y="1517"/>
                  <a:pt x="3446333" y="-26505"/>
                  <a:pt x="3680717" y="0"/>
                </a:cubicBezTo>
                <a:cubicBezTo>
                  <a:pt x="3915101" y="26505"/>
                  <a:pt x="4085648" y="-5268"/>
                  <a:pt x="4396761" y="0"/>
                </a:cubicBezTo>
                <a:cubicBezTo>
                  <a:pt x="4393045" y="166669"/>
                  <a:pt x="4402764" y="328255"/>
                  <a:pt x="4396761" y="604615"/>
                </a:cubicBezTo>
                <a:cubicBezTo>
                  <a:pt x="4390758" y="880976"/>
                  <a:pt x="4416990" y="885765"/>
                  <a:pt x="4396761" y="1119658"/>
                </a:cubicBezTo>
                <a:cubicBezTo>
                  <a:pt x="4376532" y="1353551"/>
                  <a:pt x="4414652" y="1517985"/>
                  <a:pt x="4396761" y="1634700"/>
                </a:cubicBezTo>
                <a:cubicBezTo>
                  <a:pt x="4378870" y="1751415"/>
                  <a:pt x="4398171" y="2113184"/>
                  <a:pt x="4396761" y="2239315"/>
                </a:cubicBezTo>
                <a:cubicBezTo>
                  <a:pt x="4188835" y="2238853"/>
                  <a:pt x="3909744" y="2261101"/>
                  <a:pt x="3724685" y="2239315"/>
                </a:cubicBezTo>
                <a:cubicBezTo>
                  <a:pt x="3539626" y="2217529"/>
                  <a:pt x="3174774" y="2247824"/>
                  <a:pt x="3008641" y="2239315"/>
                </a:cubicBezTo>
                <a:cubicBezTo>
                  <a:pt x="2842508" y="2230806"/>
                  <a:pt x="2519694" y="2271823"/>
                  <a:pt x="2292597" y="2239315"/>
                </a:cubicBezTo>
                <a:cubicBezTo>
                  <a:pt x="2065500" y="2206807"/>
                  <a:pt x="1887584" y="2225530"/>
                  <a:pt x="1752423" y="2239315"/>
                </a:cubicBezTo>
                <a:cubicBezTo>
                  <a:pt x="1617262" y="2253100"/>
                  <a:pt x="1415720" y="2239247"/>
                  <a:pt x="1124315" y="2239315"/>
                </a:cubicBezTo>
                <a:cubicBezTo>
                  <a:pt x="832910" y="2239383"/>
                  <a:pt x="293768" y="2201706"/>
                  <a:pt x="0" y="2239315"/>
                </a:cubicBezTo>
                <a:cubicBezTo>
                  <a:pt x="21029" y="1992715"/>
                  <a:pt x="-222" y="1827802"/>
                  <a:pt x="0" y="1679486"/>
                </a:cubicBezTo>
                <a:cubicBezTo>
                  <a:pt x="222" y="1531170"/>
                  <a:pt x="22393" y="1311532"/>
                  <a:pt x="0" y="1164444"/>
                </a:cubicBezTo>
                <a:cubicBezTo>
                  <a:pt x="-22393" y="1017356"/>
                  <a:pt x="-7025" y="782652"/>
                  <a:pt x="0" y="649401"/>
                </a:cubicBezTo>
                <a:cubicBezTo>
                  <a:pt x="7025" y="516150"/>
                  <a:pt x="8659" y="16507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y)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...;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en-US" altLang="ko-Kore-KR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nsw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173907-EA68-E044-B1AC-E2A4EBAD58F7}"/>
              </a:ext>
            </a:extLst>
          </p:cNvPr>
          <p:cNvSpPr/>
          <p:nvPr/>
        </p:nvSpPr>
        <p:spPr>
          <a:xfrm>
            <a:off x="6851212" y="3867363"/>
            <a:ext cx="4299700" cy="2239315"/>
          </a:xfrm>
          <a:custGeom>
            <a:avLst/>
            <a:gdLst>
              <a:gd name="connsiteX0" fmla="*/ 0 w 4299700"/>
              <a:gd name="connsiteY0" fmla="*/ 0 h 2239315"/>
              <a:gd name="connsiteX1" fmla="*/ 571246 w 4299700"/>
              <a:gd name="connsiteY1" fmla="*/ 0 h 2239315"/>
              <a:gd name="connsiteX2" fmla="*/ 1056498 w 4299700"/>
              <a:gd name="connsiteY2" fmla="*/ 0 h 2239315"/>
              <a:gd name="connsiteX3" fmla="*/ 1756735 w 4299700"/>
              <a:gd name="connsiteY3" fmla="*/ 0 h 2239315"/>
              <a:gd name="connsiteX4" fmla="*/ 2327980 w 4299700"/>
              <a:gd name="connsiteY4" fmla="*/ 0 h 2239315"/>
              <a:gd name="connsiteX5" fmla="*/ 2899226 w 4299700"/>
              <a:gd name="connsiteY5" fmla="*/ 0 h 2239315"/>
              <a:gd name="connsiteX6" fmla="*/ 3599463 w 4299700"/>
              <a:gd name="connsiteY6" fmla="*/ 0 h 2239315"/>
              <a:gd name="connsiteX7" fmla="*/ 4299700 w 4299700"/>
              <a:gd name="connsiteY7" fmla="*/ 0 h 2239315"/>
              <a:gd name="connsiteX8" fmla="*/ 4299700 w 4299700"/>
              <a:gd name="connsiteY8" fmla="*/ 604615 h 2239315"/>
              <a:gd name="connsiteX9" fmla="*/ 4299700 w 4299700"/>
              <a:gd name="connsiteY9" fmla="*/ 1119658 h 2239315"/>
              <a:gd name="connsiteX10" fmla="*/ 4299700 w 4299700"/>
              <a:gd name="connsiteY10" fmla="*/ 1634700 h 2239315"/>
              <a:gd name="connsiteX11" fmla="*/ 4299700 w 4299700"/>
              <a:gd name="connsiteY11" fmla="*/ 2239315 h 2239315"/>
              <a:gd name="connsiteX12" fmla="*/ 3642460 w 4299700"/>
              <a:gd name="connsiteY12" fmla="*/ 2239315 h 2239315"/>
              <a:gd name="connsiteX13" fmla="*/ 2942223 w 4299700"/>
              <a:gd name="connsiteY13" fmla="*/ 2239315 h 2239315"/>
              <a:gd name="connsiteX14" fmla="*/ 2241986 w 4299700"/>
              <a:gd name="connsiteY14" fmla="*/ 2239315 h 2239315"/>
              <a:gd name="connsiteX15" fmla="*/ 1713738 w 4299700"/>
              <a:gd name="connsiteY15" fmla="*/ 2239315 h 2239315"/>
              <a:gd name="connsiteX16" fmla="*/ 1099495 w 4299700"/>
              <a:gd name="connsiteY16" fmla="*/ 2239315 h 2239315"/>
              <a:gd name="connsiteX17" fmla="*/ 0 w 4299700"/>
              <a:gd name="connsiteY17" fmla="*/ 2239315 h 2239315"/>
              <a:gd name="connsiteX18" fmla="*/ 0 w 4299700"/>
              <a:gd name="connsiteY18" fmla="*/ 1679486 h 2239315"/>
              <a:gd name="connsiteX19" fmla="*/ 0 w 4299700"/>
              <a:gd name="connsiteY19" fmla="*/ 1164444 h 2239315"/>
              <a:gd name="connsiteX20" fmla="*/ 0 w 4299700"/>
              <a:gd name="connsiteY20" fmla="*/ 649401 h 2239315"/>
              <a:gd name="connsiteX21" fmla="*/ 0 w 4299700"/>
              <a:gd name="connsiteY21" fmla="*/ 0 h 223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99700" h="2239315" extrusionOk="0">
                <a:moveTo>
                  <a:pt x="0" y="0"/>
                </a:moveTo>
                <a:cubicBezTo>
                  <a:pt x="254350" y="-1020"/>
                  <a:pt x="339399" y="-17006"/>
                  <a:pt x="571246" y="0"/>
                </a:cubicBezTo>
                <a:cubicBezTo>
                  <a:pt x="803093" y="17006"/>
                  <a:pt x="884711" y="12134"/>
                  <a:pt x="1056498" y="0"/>
                </a:cubicBezTo>
                <a:cubicBezTo>
                  <a:pt x="1228285" y="-12134"/>
                  <a:pt x="1536696" y="-33638"/>
                  <a:pt x="1756735" y="0"/>
                </a:cubicBezTo>
                <a:cubicBezTo>
                  <a:pt x="1976774" y="33638"/>
                  <a:pt x="2121172" y="-21031"/>
                  <a:pt x="2327980" y="0"/>
                </a:cubicBezTo>
                <a:cubicBezTo>
                  <a:pt x="2534788" y="21031"/>
                  <a:pt x="2768690" y="6863"/>
                  <a:pt x="2899226" y="0"/>
                </a:cubicBezTo>
                <a:cubicBezTo>
                  <a:pt x="3029762" y="-6863"/>
                  <a:pt x="3353136" y="-30670"/>
                  <a:pt x="3599463" y="0"/>
                </a:cubicBezTo>
                <a:cubicBezTo>
                  <a:pt x="3845790" y="30670"/>
                  <a:pt x="3996506" y="-4777"/>
                  <a:pt x="4299700" y="0"/>
                </a:cubicBezTo>
                <a:cubicBezTo>
                  <a:pt x="4295984" y="166669"/>
                  <a:pt x="4305703" y="328255"/>
                  <a:pt x="4299700" y="604615"/>
                </a:cubicBezTo>
                <a:cubicBezTo>
                  <a:pt x="4293697" y="880976"/>
                  <a:pt x="4319929" y="885765"/>
                  <a:pt x="4299700" y="1119658"/>
                </a:cubicBezTo>
                <a:cubicBezTo>
                  <a:pt x="4279471" y="1353551"/>
                  <a:pt x="4317591" y="1517985"/>
                  <a:pt x="4299700" y="1634700"/>
                </a:cubicBezTo>
                <a:cubicBezTo>
                  <a:pt x="4281809" y="1751415"/>
                  <a:pt x="4301110" y="2113184"/>
                  <a:pt x="4299700" y="2239315"/>
                </a:cubicBezTo>
                <a:cubicBezTo>
                  <a:pt x="4078737" y="2259443"/>
                  <a:pt x="3821025" y="2260539"/>
                  <a:pt x="3642460" y="2239315"/>
                </a:cubicBezTo>
                <a:cubicBezTo>
                  <a:pt x="3463895" y="2218091"/>
                  <a:pt x="3155923" y="2238943"/>
                  <a:pt x="2942223" y="2239315"/>
                </a:cubicBezTo>
                <a:cubicBezTo>
                  <a:pt x="2728523" y="2239687"/>
                  <a:pt x="2414401" y="2216418"/>
                  <a:pt x="2241986" y="2239315"/>
                </a:cubicBezTo>
                <a:cubicBezTo>
                  <a:pt x="2069571" y="2262212"/>
                  <a:pt x="1910469" y="2220243"/>
                  <a:pt x="1713738" y="2239315"/>
                </a:cubicBezTo>
                <a:cubicBezTo>
                  <a:pt x="1517007" y="2258387"/>
                  <a:pt x="1233216" y="2252936"/>
                  <a:pt x="1099495" y="2239315"/>
                </a:cubicBezTo>
                <a:cubicBezTo>
                  <a:pt x="965774" y="2225694"/>
                  <a:pt x="345483" y="2219968"/>
                  <a:pt x="0" y="2239315"/>
                </a:cubicBezTo>
                <a:cubicBezTo>
                  <a:pt x="21029" y="1992715"/>
                  <a:pt x="-222" y="1827802"/>
                  <a:pt x="0" y="1679486"/>
                </a:cubicBezTo>
                <a:cubicBezTo>
                  <a:pt x="222" y="1531170"/>
                  <a:pt x="22393" y="1311532"/>
                  <a:pt x="0" y="1164444"/>
                </a:cubicBezTo>
                <a:cubicBezTo>
                  <a:pt x="-22393" y="1017356"/>
                  <a:pt x="-7025" y="782652"/>
                  <a:pt x="0" y="649401"/>
                </a:cubicBezTo>
                <a:cubicBezTo>
                  <a:pt x="7025" y="516150"/>
                  <a:pt x="8659" y="16507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int64_t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y)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...;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en-US" altLang="ko-Kore-KR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nsw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E91DBB5-033F-634B-80BD-4316D207B31A}"/>
              </a:ext>
            </a:extLst>
          </p:cNvPr>
          <p:cNvSpPr/>
          <p:nvPr/>
        </p:nvSpPr>
        <p:spPr>
          <a:xfrm>
            <a:off x="4834814" y="3893326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4600EBA-39FE-D946-94FB-111945454A04}"/>
              </a:ext>
            </a:extLst>
          </p:cNvPr>
          <p:cNvSpPr/>
          <p:nvPr/>
        </p:nvSpPr>
        <p:spPr>
          <a:xfrm>
            <a:off x="10417425" y="3893326"/>
            <a:ext cx="719631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3B73DDA1-4EBE-5B47-BB7A-4581B24E06D2}"/>
              </a:ext>
            </a:extLst>
          </p:cNvPr>
          <p:cNvSpPr/>
          <p:nvPr/>
        </p:nvSpPr>
        <p:spPr>
          <a:xfrm>
            <a:off x="5923992" y="4747861"/>
            <a:ext cx="677007" cy="497801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사각형 설명선[R] 27">
            <a:extLst>
              <a:ext uri="{FF2B5EF4-FFF2-40B4-BE49-F238E27FC236}">
                <a16:creationId xmlns:a16="http://schemas.microsoft.com/office/drawing/2014/main" id="{58139990-8574-DB48-8D9D-776F6005E280}"/>
              </a:ext>
            </a:extLst>
          </p:cNvPr>
          <p:cNvSpPr/>
          <p:nvPr/>
        </p:nvSpPr>
        <p:spPr>
          <a:xfrm>
            <a:off x="2903941" y="3716880"/>
            <a:ext cx="1353143" cy="492919"/>
          </a:xfrm>
          <a:prstGeom prst="wedgeRectCallout">
            <a:avLst>
              <a:gd name="adj1" fmla="val -27200"/>
              <a:gd name="adj2" fmla="val 8601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사각형 설명선[R] 28">
            <a:extLst>
              <a:ext uri="{FF2B5EF4-FFF2-40B4-BE49-F238E27FC236}">
                <a16:creationId xmlns:a16="http://schemas.microsoft.com/office/drawing/2014/main" id="{82104370-325D-784C-8DAA-F532B5D368EA}"/>
              </a:ext>
            </a:extLst>
          </p:cNvPr>
          <p:cNvSpPr/>
          <p:nvPr/>
        </p:nvSpPr>
        <p:spPr>
          <a:xfrm>
            <a:off x="6515846" y="5704367"/>
            <a:ext cx="1959244" cy="492919"/>
          </a:xfrm>
          <a:prstGeom prst="wedgeRectCallout">
            <a:avLst>
              <a:gd name="adj1" fmla="val 37544"/>
              <a:gd name="adj2" fmla="val -82633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INT32_MAX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사각형 설명선[R] 29">
            <a:extLst>
              <a:ext uri="{FF2B5EF4-FFF2-40B4-BE49-F238E27FC236}">
                <a16:creationId xmlns:a16="http://schemas.microsoft.com/office/drawing/2014/main" id="{4B64A371-3D97-5345-A783-0EDCC20C5449}"/>
              </a:ext>
            </a:extLst>
          </p:cNvPr>
          <p:cNvSpPr/>
          <p:nvPr/>
        </p:nvSpPr>
        <p:spPr>
          <a:xfrm>
            <a:off x="8730971" y="5718265"/>
            <a:ext cx="2251391" cy="492919"/>
          </a:xfrm>
          <a:prstGeom prst="wedgeRectCallout">
            <a:avLst>
              <a:gd name="adj1" fmla="val -35171"/>
              <a:gd name="adj2" fmla="val -7420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INT32_MAX+1</a:t>
            </a:r>
            <a:endParaRPr kumimoji="1" lang="ko-Kore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사각형 설명선[R] 32">
            <a:extLst>
              <a:ext uri="{FF2B5EF4-FFF2-40B4-BE49-F238E27FC236}">
                <a16:creationId xmlns:a16="http://schemas.microsoft.com/office/drawing/2014/main" id="{19095121-325D-B342-8468-D60CA8EC1E74}"/>
              </a:ext>
            </a:extLst>
          </p:cNvPr>
          <p:cNvSpPr/>
          <p:nvPr/>
        </p:nvSpPr>
        <p:spPr>
          <a:xfrm>
            <a:off x="8567537" y="3726508"/>
            <a:ext cx="1048527" cy="492919"/>
          </a:xfrm>
          <a:prstGeom prst="wedgeRectCallout">
            <a:avLst>
              <a:gd name="adj1" fmla="val -26099"/>
              <a:gd name="adj2" fmla="val 8390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kumimoji="1" lang="ko-Kore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사각형 설명선[R] 34">
            <a:extLst>
              <a:ext uri="{FF2B5EF4-FFF2-40B4-BE49-F238E27FC236}">
                <a16:creationId xmlns:a16="http://schemas.microsoft.com/office/drawing/2014/main" id="{903D6DB5-B74D-674D-8B77-587FF8CD5108}"/>
              </a:ext>
            </a:extLst>
          </p:cNvPr>
          <p:cNvSpPr/>
          <p:nvPr/>
        </p:nvSpPr>
        <p:spPr>
          <a:xfrm>
            <a:off x="9664674" y="4581175"/>
            <a:ext cx="1909711" cy="492919"/>
          </a:xfrm>
          <a:prstGeom prst="wedgeRectCallout">
            <a:avLst>
              <a:gd name="adj1" fmla="val -59607"/>
              <a:gd name="adj2" fmla="val -3625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INT32_MAX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사각형 설명선[R] 38">
            <a:extLst>
              <a:ext uri="{FF2B5EF4-FFF2-40B4-BE49-F238E27FC236}">
                <a16:creationId xmlns:a16="http://schemas.microsoft.com/office/drawing/2014/main" id="{DFDFDD38-CD3C-C54B-BFC7-94401B361789}"/>
              </a:ext>
            </a:extLst>
          </p:cNvPr>
          <p:cNvSpPr/>
          <p:nvPr/>
        </p:nvSpPr>
        <p:spPr>
          <a:xfrm>
            <a:off x="1360442" y="4364359"/>
            <a:ext cx="1211029" cy="492919"/>
          </a:xfrm>
          <a:prstGeom prst="wedgeRectCallout">
            <a:avLst>
              <a:gd name="adj1" fmla="val 55944"/>
              <a:gd name="adj2" fmla="val -4636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C9241-4B63-2A45-8610-33E74DF6D00C}"/>
              </a:ext>
            </a:extLst>
          </p:cNvPr>
          <p:cNvSpPr txBox="1"/>
          <p:nvPr/>
        </p:nvSpPr>
        <p:spPr>
          <a:xfrm>
            <a:off x="4112596" y="3200764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is </a:t>
            </a:r>
            <a:r>
              <a:rPr kumimoji="1" lang="en-US" altLang="ko-Kore-KR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allowed </a:t>
            </a:r>
            <a:endParaRPr kumimoji="1" lang="ko-Kore-KR" altLang="en-US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사각형 설명선[R] 40">
            <a:extLst>
              <a:ext uri="{FF2B5EF4-FFF2-40B4-BE49-F238E27FC236}">
                <a16:creationId xmlns:a16="http://schemas.microsoft.com/office/drawing/2014/main" id="{A54A1755-2556-7C45-B75D-85DA7C232048}"/>
              </a:ext>
            </a:extLst>
          </p:cNvPr>
          <p:cNvSpPr/>
          <p:nvPr/>
        </p:nvSpPr>
        <p:spPr>
          <a:xfrm>
            <a:off x="3887880" y="4742102"/>
            <a:ext cx="1959244" cy="492919"/>
          </a:xfrm>
          <a:prstGeom prst="wedgeRectCallout">
            <a:avLst>
              <a:gd name="adj1" fmla="val -55798"/>
              <a:gd name="adj2" fmla="val -4468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INT32_MAX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사각형 설명선[R] 41">
            <a:extLst>
              <a:ext uri="{FF2B5EF4-FFF2-40B4-BE49-F238E27FC236}">
                <a16:creationId xmlns:a16="http://schemas.microsoft.com/office/drawing/2014/main" id="{F178BD99-0541-E348-931C-86504F161FF5}"/>
              </a:ext>
            </a:extLst>
          </p:cNvPr>
          <p:cNvSpPr/>
          <p:nvPr/>
        </p:nvSpPr>
        <p:spPr>
          <a:xfrm>
            <a:off x="811688" y="5742275"/>
            <a:ext cx="1959244" cy="492919"/>
          </a:xfrm>
          <a:prstGeom prst="wedgeRectCallout">
            <a:avLst>
              <a:gd name="adj1" fmla="val 37544"/>
              <a:gd name="adj2" fmla="val -82633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INT32_MAX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사각형 설명선[R] 42">
            <a:extLst>
              <a:ext uri="{FF2B5EF4-FFF2-40B4-BE49-F238E27FC236}">
                <a16:creationId xmlns:a16="http://schemas.microsoft.com/office/drawing/2014/main" id="{E07A7477-DD9E-0E4C-A7EE-C62EB0AE49F3}"/>
              </a:ext>
            </a:extLst>
          </p:cNvPr>
          <p:cNvSpPr/>
          <p:nvPr/>
        </p:nvSpPr>
        <p:spPr>
          <a:xfrm>
            <a:off x="3153658" y="5712964"/>
            <a:ext cx="1959244" cy="492919"/>
          </a:xfrm>
          <a:prstGeom prst="wedgeRectCallout">
            <a:avLst>
              <a:gd name="adj1" fmla="val -37767"/>
              <a:gd name="adj2" fmla="val -6787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ko-Kore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27" grpId="0" animBg="1"/>
      <p:bldP spid="38" grpId="0" animBg="1"/>
      <p:bldP spid="16" grpId="0"/>
      <p:bldP spid="28" grpId="0" animBg="1"/>
      <p:bldP spid="33" grpId="0" animBg="1"/>
      <p:bldP spid="35" grpId="0" animBg="1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1EAF8A7-23A1-4642-B98B-E2BB1F913897}"/>
              </a:ext>
            </a:extLst>
          </p:cNvPr>
          <p:cNvSpPr/>
          <p:nvPr/>
        </p:nvSpPr>
        <p:spPr>
          <a:xfrm>
            <a:off x="1400690" y="2869337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C303682-E8B8-014A-B6DC-EB28F1737337}"/>
              </a:ext>
            </a:extLst>
          </p:cNvPr>
          <p:cNvSpPr/>
          <p:nvPr/>
        </p:nvSpPr>
        <p:spPr>
          <a:xfrm>
            <a:off x="1377207" y="4862624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273DE7-79F7-484E-9571-6922B2091F85}"/>
              </a:ext>
            </a:extLst>
          </p:cNvPr>
          <p:cNvSpPr/>
          <p:nvPr/>
        </p:nvSpPr>
        <p:spPr>
          <a:xfrm>
            <a:off x="4038791" y="4886374"/>
            <a:ext cx="2481752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1AEEC-70F0-B741-B39A-2E977816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7A557BE-3934-BA4C-AD13-63B4EFDE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176"/>
            <a:ext cx="10926641" cy="1854144"/>
          </a:xfrm>
        </p:spPr>
        <p:txBody>
          <a:bodyPr>
            <a:normAutofit fontScale="90000"/>
          </a:bodyPr>
          <a:lstStyle/>
          <a:p>
            <a:pPr>
              <a:lnSpc>
                <a:spcPct val="180000"/>
              </a:lnSpc>
            </a:pPr>
            <a:r>
              <a:rPr kumimoji="1" lang="en-US" altLang="ko-Kore-KR" sz="4900" b="1" dirty="0">
                <a:solidFill>
                  <a:schemeClr val="accent5">
                    <a:lumMod val="75000"/>
                  </a:schemeClr>
                </a:solidFill>
              </a:rPr>
              <a:t>Comparison of </a:t>
            </a:r>
            <a:r>
              <a:rPr kumimoji="1" lang="en-US" altLang="ko-Kore-KR" sz="4900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kumimoji="1" lang="en-US" altLang="ko-Kore-KR" sz="4900" b="1" dirty="0">
                <a:solidFill>
                  <a:schemeClr val="accent5">
                    <a:lumMod val="75000"/>
                  </a:schemeClr>
                </a:solidFill>
              </a:rPr>
              <a:t> and Poison</a:t>
            </a:r>
            <a:br>
              <a:rPr kumimoji="1" lang="en-US" altLang="ko-Kore-KR" dirty="0"/>
            </a:br>
            <a:r>
              <a:rPr kumimoji="1" lang="en-US" altLang="ko-Kore-KR" sz="3200" dirty="0"/>
              <a:t>1. </a:t>
            </a:r>
            <a:r>
              <a:rPr kumimoji="1" lang="en-US" altLang="ko-Kore-KR" sz="3200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3200" dirty="0"/>
              <a:t> and </a:t>
            </a:r>
            <a:r>
              <a:rPr kumimoji="1" lang="en-US" altLang="ko-Kore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3200" dirty="0"/>
              <a:t> can fold to a different (defined) value at each use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7718B5-9303-904F-9723-37A02ED14F42}"/>
              </a:ext>
            </a:extLst>
          </p:cNvPr>
          <p:cNvSpPr/>
          <p:nvPr/>
        </p:nvSpPr>
        <p:spPr>
          <a:xfrm>
            <a:off x="1175388" y="2756069"/>
            <a:ext cx="5649262" cy="1325563"/>
          </a:xfrm>
          <a:custGeom>
            <a:avLst/>
            <a:gdLst>
              <a:gd name="connsiteX0" fmla="*/ 0 w 5649262"/>
              <a:gd name="connsiteY0" fmla="*/ 0 h 1325563"/>
              <a:gd name="connsiteX1" fmla="*/ 571203 w 5649262"/>
              <a:gd name="connsiteY1" fmla="*/ 0 h 1325563"/>
              <a:gd name="connsiteX2" fmla="*/ 1029421 w 5649262"/>
              <a:gd name="connsiteY2" fmla="*/ 0 h 1325563"/>
              <a:gd name="connsiteX3" fmla="*/ 1770102 w 5649262"/>
              <a:gd name="connsiteY3" fmla="*/ 0 h 1325563"/>
              <a:gd name="connsiteX4" fmla="*/ 2341305 w 5649262"/>
              <a:gd name="connsiteY4" fmla="*/ 0 h 1325563"/>
              <a:gd name="connsiteX5" fmla="*/ 2912508 w 5649262"/>
              <a:gd name="connsiteY5" fmla="*/ 0 h 1325563"/>
              <a:gd name="connsiteX6" fmla="*/ 3653189 w 5649262"/>
              <a:gd name="connsiteY6" fmla="*/ 0 h 1325563"/>
              <a:gd name="connsiteX7" fmla="*/ 4167900 w 5649262"/>
              <a:gd name="connsiteY7" fmla="*/ 0 h 1325563"/>
              <a:gd name="connsiteX8" fmla="*/ 4908581 w 5649262"/>
              <a:gd name="connsiteY8" fmla="*/ 0 h 1325563"/>
              <a:gd name="connsiteX9" fmla="*/ 5649262 w 5649262"/>
              <a:gd name="connsiteY9" fmla="*/ 0 h 1325563"/>
              <a:gd name="connsiteX10" fmla="*/ 5649262 w 5649262"/>
              <a:gd name="connsiteY10" fmla="*/ 662782 h 1325563"/>
              <a:gd name="connsiteX11" fmla="*/ 5649262 w 5649262"/>
              <a:gd name="connsiteY11" fmla="*/ 1325563 h 1325563"/>
              <a:gd name="connsiteX12" fmla="*/ 4965074 w 5649262"/>
              <a:gd name="connsiteY12" fmla="*/ 1325563 h 1325563"/>
              <a:gd name="connsiteX13" fmla="*/ 4224393 w 5649262"/>
              <a:gd name="connsiteY13" fmla="*/ 1325563 h 1325563"/>
              <a:gd name="connsiteX14" fmla="*/ 3483712 w 5649262"/>
              <a:gd name="connsiteY14" fmla="*/ 1325563 h 1325563"/>
              <a:gd name="connsiteX15" fmla="*/ 2969001 w 5649262"/>
              <a:gd name="connsiteY15" fmla="*/ 1325563 h 1325563"/>
              <a:gd name="connsiteX16" fmla="*/ 2341305 w 5649262"/>
              <a:gd name="connsiteY16" fmla="*/ 1325563 h 1325563"/>
              <a:gd name="connsiteX17" fmla="*/ 1600624 w 5649262"/>
              <a:gd name="connsiteY17" fmla="*/ 1325563 h 1325563"/>
              <a:gd name="connsiteX18" fmla="*/ 972928 w 5649262"/>
              <a:gd name="connsiteY18" fmla="*/ 1325563 h 1325563"/>
              <a:gd name="connsiteX19" fmla="*/ 0 w 5649262"/>
              <a:gd name="connsiteY19" fmla="*/ 1325563 h 1325563"/>
              <a:gd name="connsiteX20" fmla="*/ 0 w 5649262"/>
              <a:gd name="connsiteY20" fmla="*/ 689293 h 1325563"/>
              <a:gd name="connsiteX21" fmla="*/ 0 w 5649262"/>
              <a:gd name="connsiteY21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49262" h="1325563" extrusionOk="0">
                <a:moveTo>
                  <a:pt x="0" y="0"/>
                </a:moveTo>
                <a:cubicBezTo>
                  <a:pt x="176892" y="-3940"/>
                  <a:pt x="289830" y="12380"/>
                  <a:pt x="571203" y="0"/>
                </a:cubicBezTo>
                <a:cubicBezTo>
                  <a:pt x="852576" y="-12380"/>
                  <a:pt x="896197" y="-22240"/>
                  <a:pt x="1029421" y="0"/>
                </a:cubicBezTo>
                <a:cubicBezTo>
                  <a:pt x="1162645" y="22240"/>
                  <a:pt x="1565055" y="12023"/>
                  <a:pt x="1770102" y="0"/>
                </a:cubicBezTo>
                <a:cubicBezTo>
                  <a:pt x="1975149" y="-12023"/>
                  <a:pt x="2068706" y="-20243"/>
                  <a:pt x="2341305" y="0"/>
                </a:cubicBezTo>
                <a:cubicBezTo>
                  <a:pt x="2613904" y="20243"/>
                  <a:pt x="2687503" y="-22126"/>
                  <a:pt x="2912508" y="0"/>
                </a:cubicBezTo>
                <a:cubicBezTo>
                  <a:pt x="3137513" y="22126"/>
                  <a:pt x="3486172" y="-23496"/>
                  <a:pt x="3653189" y="0"/>
                </a:cubicBezTo>
                <a:cubicBezTo>
                  <a:pt x="3820206" y="23496"/>
                  <a:pt x="3920930" y="-30"/>
                  <a:pt x="4167900" y="0"/>
                </a:cubicBezTo>
                <a:cubicBezTo>
                  <a:pt x="4414870" y="30"/>
                  <a:pt x="4685208" y="-15057"/>
                  <a:pt x="4908581" y="0"/>
                </a:cubicBezTo>
                <a:cubicBezTo>
                  <a:pt x="5131954" y="15057"/>
                  <a:pt x="5369091" y="14247"/>
                  <a:pt x="5649262" y="0"/>
                </a:cubicBezTo>
                <a:cubicBezTo>
                  <a:pt x="5632637" y="279283"/>
                  <a:pt x="5661126" y="445741"/>
                  <a:pt x="5649262" y="662782"/>
                </a:cubicBezTo>
                <a:cubicBezTo>
                  <a:pt x="5637398" y="879823"/>
                  <a:pt x="5668198" y="1045076"/>
                  <a:pt x="5649262" y="1325563"/>
                </a:cubicBezTo>
                <a:cubicBezTo>
                  <a:pt x="5441102" y="1306679"/>
                  <a:pt x="5289351" y="1304122"/>
                  <a:pt x="4965074" y="1325563"/>
                </a:cubicBezTo>
                <a:cubicBezTo>
                  <a:pt x="4640797" y="1347004"/>
                  <a:pt x="4450208" y="1335078"/>
                  <a:pt x="4224393" y="1325563"/>
                </a:cubicBezTo>
                <a:cubicBezTo>
                  <a:pt x="3998578" y="1316048"/>
                  <a:pt x="3720750" y="1309495"/>
                  <a:pt x="3483712" y="1325563"/>
                </a:cubicBezTo>
                <a:cubicBezTo>
                  <a:pt x="3246674" y="1341631"/>
                  <a:pt x="3183300" y="1303761"/>
                  <a:pt x="2969001" y="1325563"/>
                </a:cubicBezTo>
                <a:cubicBezTo>
                  <a:pt x="2754702" y="1347365"/>
                  <a:pt x="2650308" y="1344134"/>
                  <a:pt x="2341305" y="1325563"/>
                </a:cubicBezTo>
                <a:cubicBezTo>
                  <a:pt x="2032302" y="1306992"/>
                  <a:pt x="1892074" y="1290602"/>
                  <a:pt x="1600624" y="1325563"/>
                </a:cubicBezTo>
                <a:cubicBezTo>
                  <a:pt x="1309174" y="1360524"/>
                  <a:pt x="1279548" y="1330261"/>
                  <a:pt x="972928" y="1325563"/>
                </a:cubicBezTo>
                <a:cubicBezTo>
                  <a:pt x="666308" y="1320865"/>
                  <a:pt x="219659" y="1328728"/>
                  <a:pt x="0" y="1325563"/>
                </a:cubicBezTo>
                <a:cubicBezTo>
                  <a:pt x="24378" y="1013514"/>
                  <a:pt x="-13045" y="995601"/>
                  <a:pt x="0" y="689293"/>
                </a:cubicBezTo>
                <a:cubicBezTo>
                  <a:pt x="13045" y="382985"/>
                  <a:pt x="12989" y="13949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load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uninit_var</a:t>
            </a:r>
            <a:endParaRPr kumimoji="1" lang="en-US" altLang="ko-Kore-KR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use1(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use2(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BB4A1B13-E628-6C47-9809-15310CE4BC2A}"/>
              </a:ext>
            </a:extLst>
          </p:cNvPr>
          <p:cNvSpPr/>
          <p:nvPr/>
        </p:nvSpPr>
        <p:spPr>
          <a:xfrm>
            <a:off x="6992327" y="3115943"/>
            <a:ext cx="677007" cy="497801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0AE743-39F1-7342-B42A-7AE7E05E88AA}"/>
              </a:ext>
            </a:extLst>
          </p:cNvPr>
          <p:cNvSpPr/>
          <p:nvPr/>
        </p:nvSpPr>
        <p:spPr>
          <a:xfrm>
            <a:off x="7837010" y="2711463"/>
            <a:ext cx="2739738" cy="1325563"/>
          </a:xfrm>
          <a:custGeom>
            <a:avLst/>
            <a:gdLst>
              <a:gd name="connsiteX0" fmla="*/ 0 w 2739738"/>
              <a:gd name="connsiteY0" fmla="*/ 0 h 1325563"/>
              <a:gd name="connsiteX1" fmla="*/ 657537 w 2739738"/>
              <a:gd name="connsiteY1" fmla="*/ 0 h 1325563"/>
              <a:gd name="connsiteX2" fmla="*/ 1260279 w 2739738"/>
              <a:gd name="connsiteY2" fmla="*/ 0 h 1325563"/>
              <a:gd name="connsiteX3" fmla="*/ 2000009 w 2739738"/>
              <a:gd name="connsiteY3" fmla="*/ 0 h 1325563"/>
              <a:gd name="connsiteX4" fmla="*/ 2739738 w 2739738"/>
              <a:gd name="connsiteY4" fmla="*/ 0 h 1325563"/>
              <a:gd name="connsiteX5" fmla="*/ 2739738 w 2739738"/>
              <a:gd name="connsiteY5" fmla="*/ 649526 h 1325563"/>
              <a:gd name="connsiteX6" fmla="*/ 2739738 w 2739738"/>
              <a:gd name="connsiteY6" fmla="*/ 1325563 h 1325563"/>
              <a:gd name="connsiteX7" fmla="*/ 2054804 w 2739738"/>
              <a:gd name="connsiteY7" fmla="*/ 1325563 h 1325563"/>
              <a:gd name="connsiteX8" fmla="*/ 1315074 w 2739738"/>
              <a:gd name="connsiteY8" fmla="*/ 1325563 h 1325563"/>
              <a:gd name="connsiteX9" fmla="*/ 712332 w 2739738"/>
              <a:gd name="connsiteY9" fmla="*/ 1325563 h 1325563"/>
              <a:gd name="connsiteX10" fmla="*/ 0 w 2739738"/>
              <a:gd name="connsiteY10" fmla="*/ 1325563 h 1325563"/>
              <a:gd name="connsiteX11" fmla="*/ 0 w 2739738"/>
              <a:gd name="connsiteY11" fmla="*/ 662782 h 1325563"/>
              <a:gd name="connsiteX12" fmla="*/ 0 w 2739738"/>
              <a:gd name="connsiteY12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9738" h="1325563" extrusionOk="0">
                <a:moveTo>
                  <a:pt x="0" y="0"/>
                </a:moveTo>
                <a:cubicBezTo>
                  <a:pt x="197370" y="-30157"/>
                  <a:pt x="336512" y="2066"/>
                  <a:pt x="657537" y="0"/>
                </a:cubicBezTo>
                <a:cubicBezTo>
                  <a:pt x="978562" y="-2066"/>
                  <a:pt x="1063907" y="-25367"/>
                  <a:pt x="1260279" y="0"/>
                </a:cubicBezTo>
                <a:cubicBezTo>
                  <a:pt x="1456651" y="25367"/>
                  <a:pt x="1763304" y="6573"/>
                  <a:pt x="2000009" y="0"/>
                </a:cubicBezTo>
                <a:cubicBezTo>
                  <a:pt x="2236714" y="-6573"/>
                  <a:pt x="2454335" y="729"/>
                  <a:pt x="2739738" y="0"/>
                </a:cubicBezTo>
                <a:cubicBezTo>
                  <a:pt x="2751207" y="252454"/>
                  <a:pt x="2761006" y="474762"/>
                  <a:pt x="2739738" y="649526"/>
                </a:cubicBezTo>
                <a:cubicBezTo>
                  <a:pt x="2718470" y="824290"/>
                  <a:pt x="2758958" y="1178488"/>
                  <a:pt x="2739738" y="1325563"/>
                </a:cubicBezTo>
                <a:cubicBezTo>
                  <a:pt x="2572322" y="1309626"/>
                  <a:pt x="2311137" y="1301859"/>
                  <a:pt x="2054804" y="1325563"/>
                </a:cubicBezTo>
                <a:cubicBezTo>
                  <a:pt x="1798471" y="1349267"/>
                  <a:pt x="1468006" y="1310114"/>
                  <a:pt x="1315074" y="1325563"/>
                </a:cubicBezTo>
                <a:cubicBezTo>
                  <a:pt x="1162142" y="1341013"/>
                  <a:pt x="886746" y="1336163"/>
                  <a:pt x="712332" y="1325563"/>
                </a:cubicBezTo>
                <a:cubicBezTo>
                  <a:pt x="537918" y="1314963"/>
                  <a:pt x="229579" y="1341703"/>
                  <a:pt x="0" y="1325563"/>
                </a:cubicBezTo>
                <a:cubicBezTo>
                  <a:pt x="15743" y="1011293"/>
                  <a:pt x="28723" y="990894"/>
                  <a:pt x="0" y="662782"/>
                </a:cubicBezTo>
                <a:cubicBezTo>
                  <a:pt x="-28723" y="334670"/>
                  <a:pt x="-30276" y="31476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use1(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use2(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D80F3A-511F-434A-A826-A868B8346F8B}"/>
              </a:ext>
            </a:extLst>
          </p:cNvPr>
          <p:cNvSpPr/>
          <p:nvPr/>
        </p:nvSpPr>
        <p:spPr>
          <a:xfrm>
            <a:off x="1164064" y="4753607"/>
            <a:ext cx="5660585" cy="1325563"/>
          </a:xfrm>
          <a:custGeom>
            <a:avLst/>
            <a:gdLst>
              <a:gd name="connsiteX0" fmla="*/ 0 w 5660585"/>
              <a:gd name="connsiteY0" fmla="*/ 0 h 1325563"/>
              <a:gd name="connsiteX1" fmla="*/ 572348 w 5660585"/>
              <a:gd name="connsiteY1" fmla="*/ 0 h 1325563"/>
              <a:gd name="connsiteX2" fmla="*/ 1031484 w 5660585"/>
              <a:gd name="connsiteY2" fmla="*/ 0 h 1325563"/>
              <a:gd name="connsiteX3" fmla="*/ 1773650 w 5660585"/>
              <a:gd name="connsiteY3" fmla="*/ 0 h 1325563"/>
              <a:gd name="connsiteX4" fmla="*/ 2345998 w 5660585"/>
              <a:gd name="connsiteY4" fmla="*/ 0 h 1325563"/>
              <a:gd name="connsiteX5" fmla="*/ 2918346 w 5660585"/>
              <a:gd name="connsiteY5" fmla="*/ 0 h 1325563"/>
              <a:gd name="connsiteX6" fmla="*/ 3660512 w 5660585"/>
              <a:gd name="connsiteY6" fmla="*/ 0 h 1325563"/>
              <a:gd name="connsiteX7" fmla="*/ 4176254 w 5660585"/>
              <a:gd name="connsiteY7" fmla="*/ 0 h 1325563"/>
              <a:gd name="connsiteX8" fmla="*/ 4918419 w 5660585"/>
              <a:gd name="connsiteY8" fmla="*/ 0 h 1325563"/>
              <a:gd name="connsiteX9" fmla="*/ 5660585 w 5660585"/>
              <a:gd name="connsiteY9" fmla="*/ 0 h 1325563"/>
              <a:gd name="connsiteX10" fmla="*/ 5660585 w 5660585"/>
              <a:gd name="connsiteY10" fmla="*/ 662782 h 1325563"/>
              <a:gd name="connsiteX11" fmla="*/ 5660585 w 5660585"/>
              <a:gd name="connsiteY11" fmla="*/ 1325563 h 1325563"/>
              <a:gd name="connsiteX12" fmla="*/ 4975025 w 5660585"/>
              <a:gd name="connsiteY12" fmla="*/ 1325563 h 1325563"/>
              <a:gd name="connsiteX13" fmla="*/ 4232860 w 5660585"/>
              <a:gd name="connsiteY13" fmla="*/ 1325563 h 1325563"/>
              <a:gd name="connsiteX14" fmla="*/ 3490694 w 5660585"/>
              <a:gd name="connsiteY14" fmla="*/ 1325563 h 1325563"/>
              <a:gd name="connsiteX15" fmla="*/ 2974952 w 5660585"/>
              <a:gd name="connsiteY15" fmla="*/ 1325563 h 1325563"/>
              <a:gd name="connsiteX16" fmla="*/ 2345998 w 5660585"/>
              <a:gd name="connsiteY16" fmla="*/ 1325563 h 1325563"/>
              <a:gd name="connsiteX17" fmla="*/ 1603832 w 5660585"/>
              <a:gd name="connsiteY17" fmla="*/ 1325563 h 1325563"/>
              <a:gd name="connsiteX18" fmla="*/ 974879 w 5660585"/>
              <a:gd name="connsiteY18" fmla="*/ 1325563 h 1325563"/>
              <a:gd name="connsiteX19" fmla="*/ 0 w 5660585"/>
              <a:gd name="connsiteY19" fmla="*/ 1325563 h 1325563"/>
              <a:gd name="connsiteX20" fmla="*/ 0 w 5660585"/>
              <a:gd name="connsiteY20" fmla="*/ 689293 h 1325563"/>
              <a:gd name="connsiteX21" fmla="*/ 0 w 5660585"/>
              <a:gd name="connsiteY21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60585" h="1325563" extrusionOk="0">
                <a:moveTo>
                  <a:pt x="0" y="0"/>
                </a:moveTo>
                <a:cubicBezTo>
                  <a:pt x="251678" y="7807"/>
                  <a:pt x="308791" y="-10616"/>
                  <a:pt x="572348" y="0"/>
                </a:cubicBezTo>
                <a:cubicBezTo>
                  <a:pt x="835905" y="10616"/>
                  <a:pt x="821511" y="-13306"/>
                  <a:pt x="1031484" y="0"/>
                </a:cubicBezTo>
                <a:cubicBezTo>
                  <a:pt x="1241457" y="13306"/>
                  <a:pt x="1616368" y="33379"/>
                  <a:pt x="1773650" y="0"/>
                </a:cubicBezTo>
                <a:cubicBezTo>
                  <a:pt x="1930932" y="-33379"/>
                  <a:pt x="2113976" y="15523"/>
                  <a:pt x="2345998" y="0"/>
                </a:cubicBezTo>
                <a:cubicBezTo>
                  <a:pt x="2578020" y="-15523"/>
                  <a:pt x="2705973" y="-11804"/>
                  <a:pt x="2918346" y="0"/>
                </a:cubicBezTo>
                <a:cubicBezTo>
                  <a:pt x="3130719" y="11804"/>
                  <a:pt x="3312121" y="-29921"/>
                  <a:pt x="3660512" y="0"/>
                </a:cubicBezTo>
                <a:cubicBezTo>
                  <a:pt x="4008903" y="29921"/>
                  <a:pt x="3994648" y="-10309"/>
                  <a:pt x="4176254" y="0"/>
                </a:cubicBezTo>
                <a:cubicBezTo>
                  <a:pt x="4357860" y="10309"/>
                  <a:pt x="4582041" y="-15560"/>
                  <a:pt x="4918419" y="0"/>
                </a:cubicBezTo>
                <a:cubicBezTo>
                  <a:pt x="5254798" y="15560"/>
                  <a:pt x="5414121" y="-3639"/>
                  <a:pt x="5660585" y="0"/>
                </a:cubicBezTo>
                <a:cubicBezTo>
                  <a:pt x="5643960" y="279283"/>
                  <a:pt x="5672449" y="445741"/>
                  <a:pt x="5660585" y="662782"/>
                </a:cubicBezTo>
                <a:cubicBezTo>
                  <a:pt x="5648721" y="879823"/>
                  <a:pt x="5679521" y="1045076"/>
                  <a:pt x="5660585" y="1325563"/>
                </a:cubicBezTo>
                <a:cubicBezTo>
                  <a:pt x="5404855" y="1308551"/>
                  <a:pt x="5153216" y="1357059"/>
                  <a:pt x="4975025" y="1325563"/>
                </a:cubicBezTo>
                <a:cubicBezTo>
                  <a:pt x="4796834" y="1294067"/>
                  <a:pt x="4502340" y="1327188"/>
                  <a:pt x="4232860" y="1325563"/>
                </a:cubicBezTo>
                <a:cubicBezTo>
                  <a:pt x="3963381" y="1323938"/>
                  <a:pt x="3660420" y="1358630"/>
                  <a:pt x="3490694" y="1325563"/>
                </a:cubicBezTo>
                <a:cubicBezTo>
                  <a:pt x="3320968" y="1292496"/>
                  <a:pt x="3179958" y="1330978"/>
                  <a:pt x="2974952" y="1325563"/>
                </a:cubicBezTo>
                <a:cubicBezTo>
                  <a:pt x="2769946" y="1320148"/>
                  <a:pt x="2533487" y="1351434"/>
                  <a:pt x="2345998" y="1325563"/>
                </a:cubicBezTo>
                <a:cubicBezTo>
                  <a:pt x="2158509" y="1299692"/>
                  <a:pt x="1808016" y="1353210"/>
                  <a:pt x="1603832" y="1325563"/>
                </a:cubicBezTo>
                <a:cubicBezTo>
                  <a:pt x="1399648" y="1297916"/>
                  <a:pt x="1270752" y="1315163"/>
                  <a:pt x="974879" y="1325563"/>
                </a:cubicBezTo>
                <a:cubicBezTo>
                  <a:pt x="679006" y="1335963"/>
                  <a:pt x="464831" y="1287199"/>
                  <a:pt x="0" y="1325563"/>
                </a:cubicBezTo>
                <a:cubicBezTo>
                  <a:pt x="24378" y="1013514"/>
                  <a:pt x="-13045" y="995601"/>
                  <a:pt x="0" y="689293"/>
                </a:cubicBezTo>
                <a:cubicBezTo>
                  <a:pt x="13045" y="382985"/>
                  <a:pt x="12989" y="13949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INT_MAX &lt; (INT_MAX +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nsw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use1(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use2(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18A6E35B-AE20-6C45-A668-DD1769522B13}"/>
              </a:ext>
            </a:extLst>
          </p:cNvPr>
          <p:cNvSpPr/>
          <p:nvPr/>
        </p:nvSpPr>
        <p:spPr>
          <a:xfrm>
            <a:off x="6992326" y="5206872"/>
            <a:ext cx="677007" cy="497801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B47811-B03A-F44A-8504-87476D338CB8}"/>
              </a:ext>
            </a:extLst>
          </p:cNvPr>
          <p:cNvSpPr/>
          <p:nvPr/>
        </p:nvSpPr>
        <p:spPr>
          <a:xfrm>
            <a:off x="7837010" y="4695902"/>
            <a:ext cx="2739738" cy="1383268"/>
          </a:xfrm>
          <a:custGeom>
            <a:avLst/>
            <a:gdLst>
              <a:gd name="connsiteX0" fmla="*/ 0 w 2739738"/>
              <a:gd name="connsiteY0" fmla="*/ 0 h 1383268"/>
              <a:gd name="connsiteX1" fmla="*/ 657537 w 2739738"/>
              <a:gd name="connsiteY1" fmla="*/ 0 h 1383268"/>
              <a:gd name="connsiteX2" fmla="*/ 1260279 w 2739738"/>
              <a:gd name="connsiteY2" fmla="*/ 0 h 1383268"/>
              <a:gd name="connsiteX3" fmla="*/ 2000009 w 2739738"/>
              <a:gd name="connsiteY3" fmla="*/ 0 h 1383268"/>
              <a:gd name="connsiteX4" fmla="*/ 2739738 w 2739738"/>
              <a:gd name="connsiteY4" fmla="*/ 0 h 1383268"/>
              <a:gd name="connsiteX5" fmla="*/ 2739738 w 2739738"/>
              <a:gd name="connsiteY5" fmla="*/ 677801 h 1383268"/>
              <a:gd name="connsiteX6" fmla="*/ 2739738 w 2739738"/>
              <a:gd name="connsiteY6" fmla="*/ 1383268 h 1383268"/>
              <a:gd name="connsiteX7" fmla="*/ 2054804 w 2739738"/>
              <a:gd name="connsiteY7" fmla="*/ 1383268 h 1383268"/>
              <a:gd name="connsiteX8" fmla="*/ 1315074 w 2739738"/>
              <a:gd name="connsiteY8" fmla="*/ 1383268 h 1383268"/>
              <a:gd name="connsiteX9" fmla="*/ 712332 w 2739738"/>
              <a:gd name="connsiteY9" fmla="*/ 1383268 h 1383268"/>
              <a:gd name="connsiteX10" fmla="*/ 0 w 2739738"/>
              <a:gd name="connsiteY10" fmla="*/ 1383268 h 1383268"/>
              <a:gd name="connsiteX11" fmla="*/ 0 w 2739738"/>
              <a:gd name="connsiteY11" fmla="*/ 691634 h 1383268"/>
              <a:gd name="connsiteX12" fmla="*/ 0 w 2739738"/>
              <a:gd name="connsiteY12" fmla="*/ 0 h 138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9738" h="1383268" extrusionOk="0">
                <a:moveTo>
                  <a:pt x="0" y="0"/>
                </a:moveTo>
                <a:cubicBezTo>
                  <a:pt x="197370" y="-30157"/>
                  <a:pt x="336512" y="2066"/>
                  <a:pt x="657537" y="0"/>
                </a:cubicBezTo>
                <a:cubicBezTo>
                  <a:pt x="978562" y="-2066"/>
                  <a:pt x="1063907" y="-25367"/>
                  <a:pt x="1260279" y="0"/>
                </a:cubicBezTo>
                <a:cubicBezTo>
                  <a:pt x="1456651" y="25367"/>
                  <a:pt x="1763304" y="6573"/>
                  <a:pt x="2000009" y="0"/>
                </a:cubicBezTo>
                <a:cubicBezTo>
                  <a:pt x="2236714" y="-6573"/>
                  <a:pt x="2454335" y="729"/>
                  <a:pt x="2739738" y="0"/>
                </a:cubicBezTo>
                <a:cubicBezTo>
                  <a:pt x="2758545" y="333072"/>
                  <a:pt x="2720305" y="339737"/>
                  <a:pt x="2739738" y="677801"/>
                </a:cubicBezTo>
                <a:cubicBezTo>
                  <a:pt x="2759171" y="1015865"/>
                  <a:pt x="2738161" y="1103275"/>
                  <a:pt x="2739738" y="1383268"/>
                </a:cubicBezTo>
                <a:cubicBezTo>
                  <a:pt x="2572322" y="1367331"/>
                  <a:pt x="2311137" y="1359564"/>
                  <a:pt x="2054804" y="1383268"/>
                </a:cubicBezTo>
                <a:cubicBezTo>
                  <a:pt x="1798471" y="1406972"/>
                  <a:pt x="1468006" y="1367819"/>
                  <a:pt x="1315074" y="1383268"/>
                </a:cubicBezTo>
                <a:cubicBezTo>
                  <a:pt x="1162142" y="1398718"/>
                  <a:pt x="886746" y="1393868"/>
                  <a:pt x="712332" y="1383268"/>
                </a:cubicBezTo>
                <a:cubicBezTo>
                  <a:pt x="537918" y="1372668"/>
                  <a:pt x="229579" y="1399408"/>
                  <a:pt x="0" y="1383268"/>
                </a:cubicBezTo>
                <a:cubicBezTo>
                  <a:pt x="9780" y="1110086"/>
                  <a:pt x="2683" y="917547"/>
                  <a:pt x="0" y="691634"/>
                </a:cubicBezTo>
                <a:cubicBezTo>
                  <a:pt x="-2683" y="465721"/>
                  <a:pt x="-17337" y="24961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use1(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use2(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사각형 설명선[R] 19">
            <a:extLst>
              <a:ext uri="{FF2B5EF4-FFF2-40B4-BE49-F238E27FC236}">
                <a16:creationId xmlns:a16="http://schemas.microsoft.com/office/drawing/2014/main" id="{40AE9FAF-4C30-0144-B8EC-A2638A16B095}"/>
              </a:ext>
            </a:extLst>
          </p:cNvPr>
          <p:cNvSpPr/>
          <p:nvPr/>
        </p:nvSpPr>
        <p:spPr>
          <a:xfrm>
            <a:off x="1175387" y="4354667"/>
            <a:ext cx="1371613" cy="388054"/>
          </a:xfrm>
          <a:prstGeom prst="wedgeRectCallout">
            <a:avLst>
              <a:gd name="adj1" fmla="val -27200"/>
              <a:gd name="adj2" fmla="val 8601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사각형 설명선[R] 20">
            <a:extLst>
              <a:ext uri="{FF2B5EF4-FFF2-40B4-BE49-F238E27FC236}">
                <a16:creationId xmlns:a16="http://schemas.microsoft.com/office/drawing/2014/main" id="{82F754D0-346A-9D41-9F5D-40CC06C0A866}"/>
              </a:ext>
            </a:extLst>
          </p:cNvPr>
          <p:cNvSpPr/>
          <p:nvPr/>
        </p:nvSpPr>
        <p:spPr>
          <a:xfrm>
            <a:off x="1230140" y="2350466"/>
            <a:ext cx="1262106" cy="400160"/>
          </a:xfrm>
          <a:prstGeom prst="wedgeRectCallout">
            <a:avLst>
              <a:gd name="adj1" fmla="val -27200"/>
              <a:gd name="adj2" fmla="val 8601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사각형 설명선[R] 27">
            <a:extLst>
              <a:ext uri="{FF2B5EF4-FFF2-40B4-BE49-F238E27FC236}">
                <a16:creationId xmlns:a16="http://schemas.microsoft.com/office/drawing/2014/main" id="{D1A04FFA-7AB7-8C43-807D-CFE929D3E3E9}"/>
              </a:ext>
            </a:extLst>
          </p:cNvPr>
          <p:cNvSpPr/>
          <p:nvPr/>
        </p:nvSpPr>
        <p:spPr>
          <a:xfrm>
            <a:off x="3908054" y="4387705"/>
            <a:ext cx="1371613" cy="388054"/>
          </a:xfrm>
          <a:prstGeom prst="wedgeRectCallout">
            <a:avLst>
              <a:gd name="adj1" fmla="val -27200"/>
              <a:gd name="adj2" fmla="val 8601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20" grpId="0" animBg="1"/>
      <p:bldP spid="21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C7500AD-7C84-AC43-968D-9F671C52A1CC}"/>
              </a:ext>
            </a:extLst>
          </p:cNvPr>
          <p:cNvSpPr/>
          <p:nvPr/>
        </p:nvSpPr>
        <p:spPr>
          <a:xfrm>
            <a:off x="1938169" y="4030527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A450688-9EF0-E94B-B306-67A53A9E6EC2}"/>
              </a:ext>
            </a:extLst>
          </p:cNvPr>
          <p:cNvSpPr/>
          <p:nvPr/>
        </p:nvSpPr>
        <p:spPr>
          <a:xfrm>
            <a:off x="1938169" y="5402501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A0BB090-969C-EA40-B439-934C98E5C0F2}"/>
              </a:ext>
            </a:extLst>
          </p:cNvPr>
          <p:cNvSpPr/>
          <p:nvPr/>
        </p:nvSpPr>
        <p:spPr>
          <a:xfrm>
            <a:off x="7315712" y="4042058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ECF46A5-EF95-0D42-9550-67BBFB17D94B}"/>
              </a:ext>
            </a:extLst>
          </p:cNvPr>
          <p:cNvSpPr/>
          <p:nvPr/>
        </p:nvSpPr>
        <p:spPr>
          <a:xfrm>
            <a:off x="7314169" y="5416577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D0AB5D-9934-D242-855A-14D485B7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4012" cy="1991876"/>
          </a:xfrm>
        </p:spPr>
        <p:txBody>
          <a:bodyPr>
            <a:normAutofit fontScale="90000"/>
          </a:bodyPr>
          <a:lstStyle/>
          <a:p>
            <a:pPr>
              <a:lnSpc>
                <a:spcPct val="180000"/>
              </a:lnSpc>
            </a:pPr>
            <a:r>
              <a:rPr kumimoji="1" lang="en-US" altLang="ko-Kore-KR" sz="4900" b="1" dirty="0">
                <a:solidFill>
                  <a:schemeClr val="accent5">
                    <a:lumMod val="75000"/>
                  </a:schemeClr>
                </a:solidFill>
              </a:rPr>
              <a:t>Comparison of </a:t>
            </a:r>
            <a:r>
              <a:rPr kumimoji="1" lang="en-US" altLang="ko-Kore-KR" sz="4900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kumimoji="1" lang="en-US" altLang="ko-Kore-KR" sz="4900" b="1" dirty="0">
                <a:solidFill>
                  <a:schemeClr val="accent5">
                    <a:lumMod val="75000"/>
                  </a:schemeClr>
                </a:solidFill>
              </a:rPr>
              <a:t> and Poison</a:t>
            </a:r>
            <a:br>
              <a:rPr kumimoji="1" lang="en-US" altLang="ko-Kore-KR" dirty="0"/>
            </a:br>
            <a:r>
              <a:rPr kumimoji="1" lang="en-US" altLang="ko-Kore-KR" sz="3200" dirty="0"/>
              <a:t>2. Undefined values do not admit certain arithmetic properties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D0FB9-9209-B449-B3F8-1723088E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F021DD-F44D-D24B-BD2F-E3A70E594349}"/>
              </a:ext>
            </a:extLst>
          </p:cNvPr>
          <p:cNvSpPr/>
          <p:nvPr/>
        </p:nvSpPr>
        <p:spPr>
          <a:xfrm>
            <a:off x="1733559" y="2394832"/>
            <a:ext cx="3771899" cy="712177"/>
          </a:xfrm>
          <a:custGeom>
            <a:avLst/>
            <a:gdLst>
              <a:gd name="connsiteX0" fmla="*/ 0 w 3771899"/>
              <a:gd name="connsiteY0" fmla="*/ 0 h 712177"/>
              <a:gd name="connsiteX1" fmla="*/ 590931 w 3771899"/>
              <a:gd name="connsiteY1" fmla="*/ 0 h 712177"/>
              <a:gd name="connsiteX2" fmla="*/ 1106424 w 3771899"/>
              <a:gd name="connsiteY2" fmla="*/ 0 h 712177"/>
              <a:gd name="connsiteX3" fmla="*/ 1810512 w 3771899"/>
              <a:gd name="connsiteY3" fmla="*/ 0 h 712177"/>
              <a:gd name="connsiteX4" fmla="*/ 2401442 w 3771899"/>
              <a:gd name="connsiteY4" fmla="*/ 0 h 712177"/>
              <a:gd name="connsiteX5" fmla="*/ 2992373 w 3771899"/>
              <a:gd name="connsiteY5" fmla="*/ 0 h 712177"/>
              <a:gd name="connsiteX6" fmla="*/ 3771899 w 3771899"/>
              <a:gd name="connsiteY6" fmla="*/ 0 h 712177"/>
              <a:gd name="connsiteX7" fmla="*/ 3771899 w 3771899"/>
              <a:gd name="connsiteY7" fmla="*/ 341845 h 712177"/>
              <a:gd name="connsiteX8" fmla="*/ 3771899 w 3771899"/>
              <a:gd name="connsiteY8" fmla="*/ 712177 h 712177"/>
              <a:gd name="connsiteX9" fmla="*/ 3218687 w 3771899"/>
              <a:gd name="connsiteY9" fmla="*/ 712177 h 712177"/>
              <a:gd name="connsiteX10" fmla="*/ 2590037 w 3771899"/>
              <a:gd name="connsiteY10" fmla="*/ 712177 h 712177"/>
              <a:gd name="connsiteX11" fmla="*/ 1961387 w 3771899"/>
              <a:gd name="connsiteY11" fmla="*/ 712177 h 712177"/>
              <a:gd name="connsiteX12" fmla="*/ 1370457 w 3771899"/>
              <a:gd name="connsiteY12" fmla="*/ 712177 h 712177"/>
              <a:gd name="connsiteX13" fmla="*/ 666369 w 3771899"/>
              <a:gd name="connsiteY13" fmla="*/ 712177 h 712177"/>
              <a:gd name="connsiteX14" fmla="*/ 0 w 3771899"/>
              <a:gd name="connsiteY14" fmla="*/ 712177 h 712177"/>
              <a:gd name="connsiteX15" fmla="*/ 0 w 3771899"/>
              <a:gd name="connsiteY15" fmla="*/ 370332 h 712177"/>
              <a:gd name="connsiteX16" fmla="*/ 0 w 3771899"/>
              <a:gd name="connsiteY16" fmla="*/ 0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712177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84211" y="126198"/>
                  <a:pt x="3787055" y="218893"/>
                  <a:pt x="3771899" y="341845"/>
                </a:cubicBezTo>
                <a:cubicBezTo>
                  <a:pt x="3756743" y="464798"/>
                  <a:pt x="3775234" y="609744"/>
                  <a:pt x="3771899" y="712177"/>
                </a:cubicBezTo>
                <a:cubicBezTo>
                  <a:pt x="3593312" y="730431"/>
                  <a:pt x="3483633" y="704146"/>
                  <a:pt x="3218687" y="712177"/>
                </a:cubicBezTo>
                <a:cubicBezTo>
                  <a:pt x="2953741" y="720208"/>
                  <a:pt x="2747017" y="681322"/>
                  <a:pt x="2590037" y="712177"/>
                </a:cubicBezTo>
                <a:cubicBezTo>
                  <a:pt x="2433057" y="743033"/>
                  <a:pt x="2119606" y="697561"/>
                  <a:pt x="1961387" y="712177"/>
                </a:cubicBezTo>
                <a:cubicBezTo>
                  <a:pt x="1803168" y="726794"/>
                  <a:pt x="1595544" y="713749"/>
                  <a:pt x="1370457" y="712177"/>
                </a:cubicBezTo>
                <a:cubicBezTo>
                  <a:pt x="1145370" y="710606"/>
                  <a:pt x="895664" y="723901"/>
                  <a:pt x="666369" y="712177"/>
                </a:cubicBezTo>
                <a:cubicBezTo>
                  <a:pt x="437074" y="700453"/>
                  <a:pt x="176978" y="702404"/>
                  <a:pt x="0" y="712177"/>
                </a:cubicBezTo>
                <a:cubicBezTo>
                  <a:pt x="-15433" y="599004"/>
                  <a:pt x="-1411" y="532987"/>
                  <a:pt x="0" y="370332"/>
                </a:cubicBezTo>
                <a:cubicBezTo>
                  <a:pt x="1411" y="207677"/>
                  <a:pt x="-18396" y="18308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* 2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094BD9-6C67-8748-B600-B64D43808724}"/>
              </a:ext>
            </a:extLst>
          </p:cNvPr>
          <p:cNvSpPr/>
          <p:nvPr/>
        </p:nvSpPr>
        <p:spPr>
          <a:xfrm>
            <a:off x="7106283" y="2394832"/>
            <a:ext cx="3663458" cy="712177"/>
          </a:xfrm>
          <a:custGeom>
            <a:avLst/>
            <a:gdLst>
              <a:gd name="connsiteX0" fmla="*/ 0 w 3663458"/>
              <a:gd name="connsiteY0" fmla="*/ 0 h 712177"/>
              <a:gd name="connsiteX1" fmla="*/ 573942 w 3663458"/>
              <a:gd name="connsiteY1" fmla="*/ 0 h 712177"/>
              <a:gd name="connsiteX2" fmla="*/ 1074614 w 3663458"/>
              <a:gd name="connsiteY2" fmla="*/ 0 h 712177"/>
              <a:gd name="connsiteX3" fmla="*/ 1758460 w 3663458"/>
              <a:gd name="connsiteY3" fmla="*/ 0 h 712177"/>
              <a:gd name="connsiteX4" fmla="*/ 2332402 w 3663458"/>
              <a:gd name="connsiteY4" fmla="*/ 0 h 712177"/>
              <a:gd name="connsiteX5" fmla="*/ 2906343 w 3663458"/>
              <a:gd name="connsiteY5" fmla="*/ 0 h 712177"/>
              <a:gd name="connsiteX6" fmla="*/ 3663458 w 3663458"/>
              <a:gd name="connsiteY6" fmla="*/ 0 h 712177"/>
              <a:gd name="connsiteX7" fmla="*/ 3663458 w 3663458"/>
              <a:gd name="connsiteY7" fmla="*/ 341845 h 712177"/>
              <a:gd name="connsiteX8" fmla="*/ 3663458 w 3663458"/>
              <a:gd name="connsiteY8" fmla="*/ 712177 h 712177"/>
              <a:gd name="connsiteX9" fmla="*/ 3126151 w 3663458"/>
              <a:gd name="connsiteY9" fmla="*/ 712177 h 712177"/>
              <a:gd name="connsiteX10" fmla="*/ 2515574 w 3663458"/>
              <a:gd name="connsiteY10" fmla="*/ 712177 h 712177"/>
              <a:gd name="connsiteX11" fmla="*/ 1904998 w 3663458"/>
              <a:gd name="connsiteY11" fmla="*/ 712177 h 712177"/>
              <a:gd name="connsiteX12" fmla="*/ 1331056 w 3663458"/>
              <a:gd name="connsiteY12" fmla="*/ 712177 h 712177"/>
              <a:gd name="connsiteX13" fmla="*/ 647211 w 3663458"/>
              <a:gd name="connsiteY13" fmla="*/ 712177 h 712177"/>
              <a:gd name="connsiteX14" fmla="*/ 0 w 3663458"/>
              <a:gd name="connsiteY14" fmla="*/ 712177 h 712177"/>
              <a:gd name="connsiteX15" fmla="*/ 0 w 3663458"/>
              <a:gd name="connsiteY15" fmla="*/ 370332 h 712177"/>
              <a:gd name="connsiteX16" fmla="*/ 0 w 3663458"/>
              <a:gd name="connsiteY16" fmla="*/ 0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3458" h="712177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75770" y="126198"/>
                  <a:pt x="3678614" y="218893"/>
                  <a:pt x="3663458" y="341845"/>
                </a:cubicBezTo>
                <a:cubicBezTo>
                  <a:pt x="3648302" y="464798"/>
                  <a:pt x="3666793" y="609744"/>
                  <a:pt x="3663458" y="712177"/>
                </a:cubicBezTo>
                <a:cubicBezTo>
                  <a:pt x="3520705" y="715359"/>
                  <a:pt x="3275308" y="686955"/>
                  <a:pt x="3126151" y="712177"/>
                </a:cubicBezTo>
                <a:cubicBezTo>
                  <a:pt x="2976994" y="737399"/>
                  <a:pt x="2735130" y="725241"/>
                  <a:pt x="2515574" y="712177"/>
                </a:cubicBezTo>
                <a:cubicBezTo>
                  <a:pt x="2296018" y="699113"/>
                  <a:pt x="2155115" y="719953"/>
                  <a:pt x="1904998" y="712177"/>
                </a:cubicBezTo>
                <a:cubicBezTo>
                  <a:pt x="1654881" y="704401"/>
                  <a:pt x="1568593" y="712058"/>
                  <a:pt x="1331056" y="712177"/>
                </a:cubicBezTo>
                <a:cubicBezTo>
                  <a:pt x="1093519" y="712296"/>
                  <a:pt x="859185" y="705242"/>
                  <a:pt x="647211" y="712177"/>
                </a:cubicBezTo>
                <a:cubicBezTo>
                  <a:pt x="435238" y="719112"/>
                  <a:pt x="287635" y="732030"/>
                  <a:pt x="0" y="712177"/>
                </a:cubicBezTo>
                <a:cubicBezTo>
                  <a:pt x="-15433" y="599004"/>
                  <a:pt x="-1411" y="532987"/>
                  <a:pt x="0" y="370332"/>
                </a:cubicBezTo>
                <a:cubicBezTo>
                  <a:pt x="1411" y="207677"/>
                  <a:pt x="-18396" y="18308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+ x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3B572279-C14F-6D46-A967-6AEA4598386A}"/>
              </a:ext>
            </a:extLst>
          </p:cNvPr>
          <p:cNvSpPr/>
          <p:nvPr/>
        </p:nvSpPr>
        <p:spPr>
          <a:xfrm>
            <a:off x="5993636" y="2513245"/>
            <a:ext cx="677007" cy="497801"/>
          </a:xfrm>
          <a:prstGeom prst="rightArrow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93E546-C135-9A4E-B5B3-D52F9F0E1D6A}"/>
              </a:ext>
            </a:extLst>
          </p:cNvPr>
          <p:cNvSpPr/>
          <p:nvPr/>
        </p:nvSpPr>
        <p:spPr>
          <a:xfrm>
            <a:off x="1733559" y="3827565"/>
            <a:ext cx="3771899" cy="712177"/>
          </a:xfrm>
          <a:custGeom>
            <a:avLst/>
            <a:gdLst>
              <a:gd name="connsiteX0" fmla="*/ 0 w 3771899"/>
              <a:gd name="connsiteY0" fmla="*/ 0 h 712177"/>
              <a:gd name="connsiteX1" fmla="*/ 590931 w 3771899"/>
              <a:gd name="connsiteY1" fmla="*/ 0 h 712177"/>
              <a:gd name="connsiteX2" fmla="*/ 1106424 w 3771899"/>
              <a:gd name="connsiteY2" fmla="*/ 0 h 712177"/>
              <a:gd name="connsiteX3" fmla="*/ 1810512 w 3771899"/>
              <a:gd name="connsiteY3" fmla="*/ 0 h 712177"/>
              <a:gd name="connsiteX4" fmla="*/ 2401442 w 3771899"/>
              <a:gd name="connsiteY4" fmla="*/ 0 h 712177"/>
              <a:gd name="connsiteX5" fmla="*/ 2992373 w 3771899"/>
              <a:gd name="connsiteY5" fmla="*/ 0 h 712177"/>
              <a:gd name="connsiteX6" fmla="*/ 3771899 w 3771899"/>
              <a:gd name="connsiteY6" fmla="*/ 0 h 712177"/>
              <a:gd name="connsiteX7" fmla="*/ 3771899 w 3771899"/>
              <a:gd name="connsiteY7" fmla="*/ 341845 h 712177"/>
              <a:gd name="connsiteX8" fmla="*/ 3771899 w 3771899"/>
              <a:gd name="connsiteY8" fmla="*/ 712177 h 712177"/>
              <a:gd name="connsiteX9" fmla="*/ 3218687 w 3771899"/>
              <a:gd name="connsiteY9" fmla="*/ 712177 h 712177"/>
              <a:gd name="connsiteX10" fmla="*/ 2590037 w 3771899"/>
              <a:gd name="connsiteY10" fmla="*/ 712177 h 712177"/>
              <a:gd name="connsiteX11" fmla="*/ 1961387 w 3771899"/>
              <a:gd name="connsiteY11" fmla="*/ 712177 h 712177"/>
              <a:gd name="connsiteX12" fmla="*/ 1370457 w 3771899"/>
              <a:gd name="connsiteY12" fmla="*/ 712177 h 712177"/>
              <a:gd name="connsiteX13" fmla="*/ 666369 w 3771899"/>
              <a:gd name="connsiteY13" fmla="*/ 712177 h 712177"/>
              <a:gd name="connsiteX14" fmla="*/ 0 w 3771899"/>
              <a:gd name="connsiteY14" fmla="*/ 712177 h 712177"/>
              <a:gd name="connsiteX15" fmla="*/ 0 w 3771899"/>
              <a:gd name="connsiteY15" fmla="*/ 370332 h 712177"/>
              <a:gd name="connsiteX16" fmla="*/ 0 w 3771899"/>
              <a:gd name="connsiteY16" fmla="*/ 0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712177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84211" y="126198"/>
                  <a:pt x="3787055" y="218893"/>
                  <a:pt x="3771899" y="341845"/>
                </a:cubicBezTo>
                <a:cubicBezTo>
                  <a:pt x="3756743" y="464798"/>
                  <a:pt x="3775234" y="609744"/>
                  <a:pt x="3771899" y="712177"/>
                </a:cubicBezTo>
                <a:cubicBezTo>
                  <a:pt x="3593312" y="730431"/>
                  <a:pt x="3483633" y="704146"/>
                  <a:pt x="3218687" y="712177"/>
                </a:cubicBezTo>
                <a:cubicBezTo>
                  <a:pt x="2953741" y="720208"/>
                  <a:pt x="2747017" y="681322"/>
                  <a:pt x="2590037" y="712177"/>
                </a:cubicBezTo>
                <a:cubicBezTo>
                  <a:pt x="2433057" y="743033"/>
                  <a:pt x="2119606" y="697561"/>
                  <a:pt x="1961387" y="712177"/>
                </a:cubicBezTo>
                <a:cubicBezTo>
                  <a:pt x="1803168" y="726794"/>
                  <a:pt x="1595544" y="713749"/>
                  <a:pt x="1370457" y="712177"/>
                </a:cubicBezTo>
                <a:cubicBezTo>
                  <a:pt x="1145370" y="710606"/>
                  <a:pt x="895664" y="723901"/>
                  <a:pt x="666369" y="712177"/>
                </a:cubicBezTo>
                <a:cubicBezTo>
                  <a:pt x="437074" y="700453"/>
                  <a:pt x="176978" y="702404"/>
                  <a:pt x="0" y="712177"/>
                </a:cubicBezTo>
                <a:cubicBezTo>
                  <a:pt x="-15433" y="599004"/>
                  <a:pt x="-1411" y="532987"/>
                  <a:pt x="0" y="370332"/>
                </a:cubicBezTo>
                <a:cubicBezTo>
                  <a:pt x="1411" y="207677"/>
                  <a:pt x="-18396" y="18308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* 2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0B89A8-1CB0-134B-A8C4-D731E38EED66}"/>
              </a:ext>
            </a:extLst>
          </p:cNvPr>
          <p:cNvSpPr/>
          <p:nvPr/>
        </p:nvSpPr>
        <p:spPr>
          <a:xfrm>
            <a:off x="7106283" y="3827565"/>
            <a:ext cx="3663458" cy="712177"/>
          </a:xfrm>
          <a:custGeom>
            <a:avLst/>
            <a:gdLst>
              <a:gd name="connsiteX0" fmla="*/ 0 w 3663458"/>
              <a:gd name="connsiteY0" fmla="*/ 0 h 712177"/>
              <a:gd name="connsiteX1" fmla="*/ 573942 w 3663458"/>
              <a:gd name="connsiteY1" fmla="*/ 0 h 712177"/>
              <a:gd name="connsiteX2" fmla="*/ 1074614 w 3663458"/>
              <a:gd name="connsiteY2" fmla="*/ 0 h 712177"/>
              <a:gd name="connsiteX3" fmla="*/ 1758460 w 3663458"/>
              <a:gd name="connsiteY3" fmla="*/ 0 h 712177"/>
              <a:gd name="connsiteX4" fmla="*/ 2332402 w 3663458"/>
              <a:gd name="connsiteY4" fmla="*/ 0 h 712177"/>
              <a:gd name="connsiteX5" fmla="*/ 2906343 w 3663458"/>
              <a:gd name="connsiteY5" fmla="*/ 0 h 712177"/>
              <a:gd name="connsiteX6" fmla="*/ 3663458 w 3663458"/>
              <a:gd name="connsiteY6" fmla="*/ 0 h 712177"/>
              <a:gd name="connsiteX7" fmla="*/ 3663458 w 3663458"/>
              <a:gd name="connsiteY7" fmla="*/ 341845 h 712177"/>
              <a:gd name="connsiteX8" fmla="*/ 3663458 w 3663458"/>
              <a:gd name="connsiteY8" fmla="*/ 712177 h 712177"/>
              <a:gd name="connsiteX9" fmla="*/ 3126151 w 3663458"/>
              <a:gd name="connsiteY9" fmla="*/ 712177 h 712177"/>
              <a:gd name="connsiteX10" fmla="*/ 2515574 w 3663458"/>
              <a:gd name="connsiteY10" fmla="*/ 712177 h 712177"/>
              <a:gd name="connsiteX11" fmla="*/ 1904998 w 3663458"/>
              <a:gd name="connsiteY11" fmla="*/ 712177 h 712177"/>
              <a:gd name="connsiteX12" fmla="*/ 1331056 w 3663458"/>
              <a:gd name="connsiteY12" fmla="*/ 712177 h 712177"/>
              <a:gd name="connsiteX13" fmla="*/ 647211 w 3663458"/>
              <a:gd name="connsiteY13" fmla="*/ 712177 h 712177"/>
              <a:gd name="connsiteX14" fmla="*/ 0 w 3663458"/>
              <a:gd name="connsiteY14" fmla="*/ 712177 h 712177"/>
              <a:gd name="connsiteX15" fmla="*/ 0 w 3663458"/>
              <a:gd name="connsiteY15" fmla="*/ 370332 h 712177"/>
              <a:gd name="connsiteX16" fmla="*/ 0 w 3663458"/>
              <a:gd name="connsiteY16" fmla="*/ 0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3458" h="712177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75770" y="126198"/>
                  <a:pt x="3678614" y="218893"/>
                  <a:pt x="3663458" y="341845"/>
                </a:cubicBezTo>
                <a:cubicBezTo>
                  <a:pt x="3648302" y="464798"/>
                  <a:pt x="3666793" y="609744"/>
                  <a:pt x="3663458" y="712177"/>
                </a:cubicBezTo>
                <a:cubicBezTo>
                  <a:pt x="3520705" y="715359"/>
                  <a:pt x="3275308" y="686955"/>
                  <a:pt x="3126151" y="712177"/>
                </a:cubicBezTo>
                <a:cubicBezTo>
                  <a:pt x="2976994" y="737399"/>
                  <a:pt x="2735130" y="725241"/>
                  <a:pt x="2515574" y="712177"/>
                </a:cubicBezTo>
                <a:cubicBezTo>
                  <a:pt x="2296018" y="699113"/>
                  <a:pt x="2155115" y="719953"/>
                  <a:pt x="1904998" y="712177"/>
                </a:cubicBezTo>
                <a:cubicBezTo>
                  <a:pt x="1654881" y="704401"/>
                  <a:pt x="1568593" y="712058"/>
                  <a:pt x="1331056" y="712177"/>
                </a:cubicBezTo>
                <a:cubicBezTo>
                  <a:pt x="1093519" y="712296"/>
                  <a:pt x="859185" y="705242"/>
                  <a:pt x="647211" y="712177"/>
                </a:cubicBezTo>
                <a:cubicBezTo>
                  <a:pt x="435238" y="719112"/>
                  <a:pt x="287635" y="732030"/>
                  <a:pt x="0" y="712177"/>
                </a:cubicBezTo>
                <a:cubicBezTo>
                  <a:pt x="-15433" y="599004"/>
                  <a:pt x="-1411" y="532987"/>
                  <a:pt x="0" y="370332"/>
                </a:cubicBezTo>
                <a:cubicBezTo>
                  <a:pt x="1411" y="207677"/>
                  <a:pt x="-18396" y="18308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+ x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64ADF-E440-A841-8EAE-011167647C41}"/>
              </a:ext>
            </a:extLst>
          </p:cNvPr>
          <p:cNvSpPr txBox="1"/>
          <p:nvPr/>
        </p:nvSpPr>
        <p:spPr>
          <a:xfrm>
            <a:off x="5993636" y="2253433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b="1" dirty="0"/>
              <a:t>?</a:t>
            </a:r>
            <a:endParaRPr kumimoji="1" lang="ko-Kore-KR" alt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28A01-581C-2547-BF28-7825D1168F60}"/>
              </a:ext>
            </a:extLst>
          </p:cNvPr>
          <p:cNvSpPr txBox="1"/>
          <p:nvPr/>
        </p:nvSpPr>
        <p:spPr>
          <a:xfrm>
            <a:off x="1026727" y="32749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Arial" panose="020B0604020202020204" pitchFamily="34" charset="0"/>
                <a:cs typeface="Arial" panose="020B0604020202020204" pitchFamily="34" charset="0"/>
              </a:rPr>
              <a:t>A. If x is </a:t>
            </a:r>
            <a:r>
              <a:rPr kumimoji="1" lang="en-US" altLang="ko-Kore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ko-Kore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사각형 설명선[R] 28">
            <a:extLst>
              <a:ext uri="{FF2B5EF4-FFF2-40B4-BE49-F238E27FC236}">
                <a16:creationId xmlns:a16="http://schemas.microsoft.com/office/drawing/2014/main" id="{614B5C89-9A2E-C64A-8FB2-8039EC9A2C0A}"/>
              </a:ext>
            </a:extLst>
          </p:cNvPr>
          <p:cNvSpPr/>
          <p:nvPr/>
        </p:nvSpPr>
        <p:spPr>
          <a:xfrm>
            <a:off x="7050179" y="3433064"/>
            <a:ext cx="1482969" cy="492919"/>
          </a:xfrm>
          <a:prstGeom prst="wedgeRectCallout">
            <a:avLst>
              <a:gd name="adj1" fmla="val -23938"/>
              <a:gd name="adj2" fmla="val 76041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8DC17C61-BC2D-5D4D-B94F-EABC2249EFC9}"/>
              </a:ext>
            </a:extLst>
          </p:cNvPr>
          <p:cNvSpPr/>
          <p:nvPr/>
        </p:nvSpPr>
        <p:spPr>
          <a:xfrm>
            <a:off x="5993635" y="3903371"/>
            <a:ext cx="677007" cy="497801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사각형 설명선[R] 30">
            <a:extLst>
              <a:ext uri="{FF2B5EF4-FFF2-40B4-BE49-F238E27FC236}">
                <a16:creationId xmlns:a16="http://schemas.microsoft.com/office/drawing/2014/main" id="{6788E6C4-C2CD-8B40-B526-91184448DF4B}"/>
              </a:ext>
            </a:extLst>
          </p:cNvPr>
          <p:cNvSpPr/>
          <p:nvPr/>
        </p:nvSpPr>
        <p:spPr>
          <a:xfrm>
            <a:off x="250590" y="3937193"/>
            <a:ext cx="1482969" cy="492919"/>
          </a:xfrm>
          <a:prstGeom prst="wedgeRectCallout">
            <a:avLst>
              <a:gd name="adj1" fmla="val 59744"/>
              <a:gd name="adj2" fmla="val 14205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DC08E-9479-9846-A725-BD25C0124B41}"/>
              </a:ext>
            </a:extLst>
          </p:cNvPr>
          <p:cNvSpPr txBox="1"/>
          <p:nvPr/>
        </p:nvSpPr>
        <p:spPr>
          <a:xfrm>
            <a:off x="1026727" y="4685474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Arial" panose="020B0604020202020204" pitchFamily="34" charset="0"/>
                <a:cs typeface="Arial" panose="020B0604020202020204" pitchFamily="34" charset="0"/>
              </a:rPr>
              <a:t>B. If x is </a:t>
            </a:r>
            <a:r>
              <a:rPr kumimoji="1" lang="en-US" altLang="ko-Kore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ko-Kore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338A82-67B4-6843-8EDC-9C0C0F8BAA5E}"/>
              </a:ext>
            </a:extLst>
          </p:cNvPr>
          <p:cNvSpPr/>
          <p:nvPr/>
        </p:nvSpPr>
        <p:spPr>
          <a:xfrm>
            <a:off x="1733559" y="5224806"/>
            <a:ext cx="3771899" cy="712177"/>
          </a:xfrm>
          <a:custGeom>
            <a:avLst/>
            <a:gdLst>
              <a:gd name="connsiteX0" fmla="*/ 0 w 3771899"/>
              <a:gd name="connsiteY0" fmla="*/ 0 h 712177"/>
              <a:gd name="connsiteX1" fmla="*/ 590931 w 3771899"/>
              <a:gd name="connsiteY1" fmla="*/ 0 h 712177"/>
              <a:gd name="connsiteX2" fmla="*/ 1106424 w 3771899"/>
              <a:gd name="connsiteY2" fmla="*/ 0 h 712177"/>
              <a:gd name="connsiteX3" fmla="*/ 1810512 w 3771899"/>
              <a:gd name="connsiteY3" fmla="*/ 0 h 712177"/>
              <a:gd name="connsiteX4" fmla="*/ 2401442 w 3771899"/>
              <a:gd name="connsiteY4" fmla="*/ 0 h 712177"/>
              <a:gd name="connsiteX5" fmla="*/ 2992373 w 3771899"/>
              <a:gd name="connsiteY5" fmla="*/ 0 h 712177"/>
              <a:gd name="connsiteX6" fmla="*/ 3771899 w 3771899"/>
              <a:gd name="connsiteY6" fmla="*/ 0 h 712177"/>
              <a:gd name="connsiteX7" fmla="*/ 3771899 w 3771899"/>
              <a:gd name="connsiteY7" fmla="*/ 341845 h 712177"/>
              <a:gd name="connsiteX8" fmla="*/ 3771899 w 3771899"/>
              <a:gd name="connsiteY8" fmla="*/ 712177 h 712177"/>
              <a:gd name="connsiteX9" fmla="*/ 3218687 w 3771899"/>
              <a:gd name="connsiteY9" fmla="*/ 712177 h 712177"/>
              <a:gd name="connsiteX10" fmla="*/ 2590037 w 3771899"/>
              <a:gd name="connsiteY10" fmla="*/ 712177 h 712177"/>
              <a:gd name="connsiteX11" fmla="*/ 1961387 w 3771899"/>
              <a:gd name="connsiteY11" fmla="*/ 712177 h 712177"/>
              <a:gd name="connsiteX12" fmla="*/ 1370457 w 3771899"/>
              <a:gd name="connsiteY12" fmla="*/ 712177 h 712177"/>
              <a:gd name="connsiteX13" fmla="*/ 666369 w 3771899"/>
              <a:gd name="connsiteY13" fmla="*/ 712177 h 712177"/>
              <a:gd name="connsiteX14" fmla="*/ 0 w 3771899"/>
              <a:gd name="connsiteY14" fmla="*/ 712177 h 712177"/>
              <a:gd name="connsiteX15" fmla="*/ 0 w 3771899"/>
              <a:gd name="connsiteY15" fmla="*/ 370332 h 712177"/>
              <a:gd name="connsiteX16" fmla="*/ 0 w 3771899"/>
              <a:gd name="connsiteY16" fmla="*/ 0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712177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84211" y="126198"/>
                  <a:pt x="3787055" y="218893"/>
                  <a:pt x="3771899" y="341845"/>
                </a:cubicBezTo>
                <a:cubicBezTo>
                  <a:pt x="3756743" y="464798"/>
                  <a:pt x="3775234" y="609744"/>
                  <a:pt x="3771899" y="712177"/>
                </a:cubicBezTo>
                <a:cubicBezTo>
                  <a:pt x="3593312" y="730431"/>
                  <a:pt x="3483633" y="704146"/>
                  <a:pt x="3218687" y="712177"/>
                </a:cubicBezTo>
                <a:cubicBezTo>
                  <a:pt x="2953741" y="720208"/>
                  <a:pt x="2747017" y="681322"/>
                  <a:pt x="2590037" y="712177"/>
                </a:cubicBezTo>
                <a:cubicBezTo>
                  <a:pt x="2433057" y="743033"/>
                  <a:pt x="2119606" y="697561"/>
                  <a:pt x="1961387" y="712177"/>
                </a:cubicBezTo>
                <a:cubicBezTo>
                  <a:pt x="1803168" y="726794"/>
                  <a:pt x="1595544" y="713749"/>
                  <a:pt x="1370457" y="712177"/>
                </a:cubicBezTo>
                <a:cubicBezTo>
                  <a:pt x="1145370" y="710606"/>
                  <a:pt x="895664" y="723901"/>
                  <a:pt x="666369" y="712177"/>
                </a:cubicBezTo>
                <a:cubicBezTo>
                  <a:pt x="437074" y="700453"/>
                  <a:pt x="176978" y="702404"/>
                  <a:pt x="0" y="712177"/>
                </a:cubicBezTo>
                <a:cubicBezTo>
                  <a:pt x="-15433" y="599004"/>
                  <a:pt x="-1411" y="532987"/>
                  <a:pt x="0" y="370332"/>
                </a:cubicBezTo>
                <a:cubicBezTo>
                  <a:pt x="1411" y="207677"/>
                  <a:pt x="-18396" y="18308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* 2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5EDEC9-9FBA-5B41-830C-6CA18FA83919}"/>
              </a:ext>
            </a:extLst>
          </p:cNvPr>
          <p:cNvSpPr/>
          <p:nvPr/>
        </p:nvSpPr>
        <p:spPr>
          <a:xfrm>
            <a:off x="7106283" y="5224806"/>
            <a:ext cx="3663458" cy="712177"/>
          </a:xfrm>
          <a:custGeom>
            <a:avLst/>
            <a:gdLst>
              <a:gd name="connsiteX0" fmla="*/ 0 w 3663458"/>
              <a:gd name="connsiteY0" fmla="*/ 0 h 712177"/>
              <a:gd name="connsiteX1" fmla="*/ 573942 w 3663458"/>
              <a:gd name="connsiteY1" fmla="*/ 0 h 712177"/>
              <a:gd name="connsiteX2" fmla="*/ 1074614 w 3663458"/>
              <a:gd name="connsiteY2" fmla="*/ 0 h 712177"/>
              <a:gd name="connsiteX3" fmla="*/ 1758460 w 3663458"/>
              <a:gd name="connsiteY3" fmla="*/ 0 h 712177"/>
              <a:gd name="connsiteX4" fmla="*/ 2332402 w 3663458"/>
              <a:gd name="connsiteY4" fmla="*/ 0 h 712177"/>
              <a:gd name="connsiteX5" fmla="*/ 2906343 w 3663458"/>
              <a:gd name="connsiteY5" fmla="*/ 0 h 712177"/>
              <a:gd name="connsiteX6" fmla="*/ 3663458 w 3663458"/>
              <a:gd name="connsiteY6" fmla="*/ 0 h 712177"/>
              <a:gd name="connsiteX7" fmla="*/ 3663458 w 3663458"/>
              <a:gd name="connsiteY7" fmla="*/ 341845 h 712177"/>
              <a:gd name="connsiteX8" fmla="*/ 3663458 w 3663458"/>
              <a:gd name="connsiteY8" fmla="*/ 712177 h 712177"/>
              <a:gd name="connsiteX9" fmla="*/ 3126151 w 3663458"/>
              <a:gd name="connsiteY9" fmla="*/ 712177 h 712177"/>
              <a:gd name="connsiteX10" fmla="*/ 2515574 w 3663458"/>
              <a:gd name="connsiteY10" fmla="*/ 712177 h 712177"/>
              <a:gd name="connsiteX11" fmla="*/ 1904998 w 3663458"/>
              <a:gd name="connsiteY11" fmla="*/ 712177 h 712177"/>
              <a:gd name="connsiteX12" fmla="*/ 1331056 w 3663458"/>
              <a:gd name="connsiteY12" fmla="*/ 712177 h 712177"/>
              <a:gd name="connsiteX13" fmla="*/ 647211 w 3663458"/>
              <a:gd name="connsiteY13" fmla="*/ 712177 h 712177"/>
              <a:gd name="connsiteX14" fmla="*/ 0 w 3663458"/>
              <a:gd name="connsiteY14" fmla="*/ 712177 h 712177"/>
              <a:gd name="connsiteX15" fmla="*/ 0 w 3663458"/>
              <a:gd name="connsiteY15" fmla="*/ 370332 h 712177"/>
              <a:gd name="connsiteX16" fmla="*/ 0 w 3663458"/>
              <a:gd name="connsiteY16" fmla="*/ 0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3458" h="712177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75770" y="126198"/>
                  <a:pt x="3678614" y="218893"/>
                  <a:pt x="3663458" y="341845"/>
                </a:cubicBezTo>
                <a:cubicBezTo>
                  <a:pt x="3648302" y="464798"/>
                  <a:pt x="3666793" y="609744"/>
                  <a:pt x="3663458" y="712177"/>
                </a:cubicBezTo>
                <a:cubicBezTo>
                  <a:pt x="3520705" y="715359"/>
                  <a:pt x="3275308" y="686955"/>
                  <a:pt x="3126151" y="712177"/>
                </a:cubicBezTo>
                <a:cubicBezTo>
                  <a:pt x="2976994" y="737399"/>
                  <a:pt x="2735130" y="725241"/>
                  <a:pt x="2515574" y="712177"/>
                </a:cubicBezTo>
                <a:cubicBezTo>
                  <a:pt x="2296018" y="699113"/>
                  <a:pt x="2155115" y="719953"/>
                  <a:pt x="1904998" y="712177"/>
                </a:cubicBezTo>
                <a:cubicBezTo>
                  <a:pt x="1654881" y="704401"/>
                  <a:pt x="1568593" y="712058"/>
                  <a:pt x="1331056" y="712177"/>
                </a:cubicBezTo>
                <a:cubicBezTo>
                  <a:pt x="1093519" y="712296"/>
                  <a:pt x="859185" y="705242"/>
                  <a:pt x="647211" y="712177"/>
                </a:cubicBezTo>
                <a:cubicBezTo>
                  <a:pt x="435238" y="719112"/>
                  <a:pt x="287635" y="732030"/>
                  <a:pt x="0" y="712177"/>
                </a:cubicBezTo>
                <a:cubicBezTo>
                  <a:pt x="-15433" y="599004"/>
                  <a:pt x="-1411" y="532987"/>
                  <a:pt x="0" y="370332"/>
                </a:cubicBezTo>
                <a:cubicBezTo>
                  <a:pt x="1411" y="207677"/>
                  <a:pt x="-18396" y="18308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+ x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32A682A9-3884-D44A-A66E-8C0AA322CDD9}"/>
              </a:ext>
            </a:extLst>
          </p:cNvPr>
          <p:cNvSpPr/>
          <p:nvPr/>
        </p:nvSpPr>
        <p:spPr>
          <a:xfrm>
            <a:off x="5993635" y="5361704"/>
            <a:ext cx="677007" cy="497801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곱하기 35">
            <a:extLst>
              <a:ext uri="{FF2B5EF4-FFF2-40B4-BE49-F238E27FC236}">
                <a16:creationId xmlns:a16="http://schemas.microsoft.com/office/drawing/2014/main" id="{3813ED16-5E07-E540-8E95-95F84AA8B5E2}"/>
              </a:ext>
            </a:extLst>
          </p:cNvPr>
          <p:cNvSpPr/>
          <p:nvPr/>
        </p:nvSpPr>
        <p:spPr>
          <a:xfrm>
            <a:off x="6011960" y="5199747"/>
            <a:ext cx="795707" cy="821714"/>
          </a:xfrm>
          <a:prstGeom prst="mathMultiply">
            <a:avLst>
              <a:gd name="adj1" fmla="val 168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사각형 설명선[R] 36">
                <a:extLst>
                  <a:ext uri="{FF2B5EF4-FFF2-40B4-BE49-F238E27FC236}">
                    <a16:creationId xmlns:a16="http://schemas.microsoft.com/office/drawing/2014/main" id="{9DB53002-51DA-BE45-8CA8-F587F5990493}"/>
                  </a:ext>
                </a:extLst>
              </p:cNvPr>
              <p:cNvSpPr/>
              <p:nvPr/>
            </p:nvSpPr>
            <p:spPr>
              <a:xfrm>
                <a:off x="250590" y="5444063"/>
                <a:ext cx="1552275" cy="492920"/>
              </a:xfrm>
              <a:prstGeom prst="wedgeRectCallout">
                <a:avLst>
                  <a:gd name="adj1" fmla="val 59237"/>
                  <a:gd name="adj2" fmla="val -21606"/>
                </a:avLst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,..}</m:t>
                    </m:r>
                  </m:oMath>
                </a14:m>
                <a:r>
                  <a:rPr kumimoji="1" lang="en-US" altLang="ko-Kore-KR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ko-Kore-KR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사각형 설명선[R] 36">
                <a:extLst>
                  <a:ext uri="{FF2B5EF4-FFF2-40B4-BE49-F238E27FC236}">
                    <a16:creationId xmlns:a16="http://schemas.microsoft.com/office/drawing/2014/main" id="{9DB53002-51DA-BE45-8CA8-F587F5990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0" y="5444063"/>
                <a:ext cx="1552275" cy="492920"/>
              </a:xfrm>
              <a:prstGeom prst="wedgeRectCallout">
                <a:avLst>
                  <a:gd name="adj1" fmla="val 59237"/>
                  <a:gd name="adj2" fmla="val -21606"/>
                </a:avLst>
              </a:prstGeom>
              <a:blipFill>
                <a:blip r:embed="rId3"/>
                <a:stretch>
                  <a:fillRect l="-1439" b="-9756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 설명선[R] 37">
                <a:extLst>
                  <a:ext uri="{FF2B5EF4-FFF2-40B4-BE49-F238E27FC236}">
                    <a16:creationId xmlns:a16="http://schemas.microsoft.com/office/drawing/2014/main" id="{817FD823-4958-E64B-90AA-9DFE9D0A880D}"/>
                  </a:ext>
                </a:extLst>
              </p:cNvPr>
              <p:cNvSpPr/>
              <p:nvPr/>
            </p:nvSpPr>
            <p:spPr>
              <a:xfrm>
                <a:off x="7050179" y="4760410"/>
                <a:ext cx="1756364" cy="523815"/>
              </a:xfrm>
              <a:prstGeom prst="wedgeRectCallout">
                <a:avLst>
                  <a:gd name="adj1" fmla="val -27852"/>
                  <a:gd name="adj2" fmla="val 68913"/>
                </a:avLst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ko-Kore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ko-Kore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..}</m:t>
                    </m:r>
                  </m:oMath>
                </a14:m>
                <a:r>
                  <a:rPr kumimoji="1" lang="en-US" altLang="ko-Kore-KR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ko-Kore-KR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사각형 설명선[R] 37">
                <a:extLst>
                  <a:ext uri="{FF2B5EF4-FFF2-40B4-BE49-F238E27FC236}">
                    <a16:creationId xmlns:a16="http://schemas.microsoft.com/office/drawing/2014/main" id="{817FD823-4958-E64B-90AA-9DFE9D0A8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179" y="4760410"/>
                <a:ext cx="1756364" cy="523815"/>
              </a:xfrm>
              <a:prstGeom prst="wedgeRectCallout">
                <a:avLst>
                  <a:gd name="adj1" fmla="val -27852"/>
                  <a:gd name="adj2" fmla="val 68913"/>
                </a:avLst>
              </a:prstGeom>
              <a:blipFill>
                <a:blip r:embed="rId4"/>
                <a:stretch>
                  <a:fillRect l="-704" r="-7042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2FC2E414-2632-1E4F-B5D2-F5F7ED867B7F}"/>
              </a:ext>
            </a:extLst>
          </p:cNvPr>
          <p:cNvSpPr/>
          <p:nvPr/>
        </p:nvSpPr>
        <p:spPr>
          <a:xfrm>
            <a:off x="4724400" y="2411243"/>
            <a:ext cx="781057" cy="55252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76FB44B-45CB-824F-B9B4-DDB42E4D7AC5}"/>
              </a:ext>
            </a:extLst>
          </p:cNvPr>
          <p:cNvSpPr/>
          <p:nvPr/>
        </p:nvSpPr>
        <p:spPr>
          <a:xfrm>
            <a:off x="9982200" y="2397247"/>
            <a:ext cx="781057" cy="55252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9" grpId="0" animBg="1"/>
      <p:bldP spid="40" grpId="0" animBg="1"/>
      <p:bldP spid="29" grpId="0" animBg="1"/>
      <p:bldP spid="31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312A81D-C738-254B-A294-20DAB3512F3C}"/>
              </a:ext>
            </a:extLst>
          </p:cNvPr>
          <p:cNvSpPr/>
          <p:nvPr/>
        </p:nvSpPr>
        <p:spPr>
          <a:xfrm>
            <a:off x="7309727" y="5089757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8357AF9-846C-DE47-96AE-013B084F399D}"/>
              </a:ext>
            </a:extLst>
          </p:cNvPr>
          <p:cNvSpPr/>
          <p:nvPr/>
        </p:nvSpPr>
        <p:spPr>
          <a:xfrm>
            <a:off x="4713359" y="5086215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47D230F-7AF4-5146-B850-8A9E9B860EC5}"/>
              </a:ext>
            </a:extLst>
          </p:cNvPr>
          <p:cNvSpPr/>
          <p:nvPr/>
        </p:nvSpPr>
        <p:spPr>
          <a:xfrm>
            <a:off x="2624958" y="5086215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49E293D1-DC4D-294D-9D5B-4C637C900C03}"/>
              </a:ext>
            </a:extLst>
          </p:cNvPr>
          <p:cNvSpPr/>
          <p:nvPr/>
        </p:nvSpPr>
        <p:spPr>
          <a:xfrm>
            <a:off x="1924801" y="5086215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008E097-BDD6-0D4A-BE05-B4218824AA10}"/>
              </a:ext>
            </a:extLst>
          </p:cNvPr>
          <p:cNvSpPr/>
          <p:nvPr/>
        </p:nvSpPr>
        <p:spPr>
          <a:xfrm>
            <a:off x="2623969" y="3137193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2A401E-E6B5-5345-80F0-C307DF00CA56}"/>
              </a:ext>
            </a:extLst>
          </p:cNvPr>
          <p:cNvSpPr/>
          <p:nvPr/>
        </p:nvSpPr>
        <p:spPr>
          <a:xfrm>
            <a:off x="1924802" y="3157260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D0FB9-9209-B449-B3F8-1723088E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F021DD-F44D-D24B-BD2F-E3A70E594349}"/>
              </a:ext>
            </a:extLst>
          </p:cNvPr>
          <p:cNvSpPr/>
          <p:nvPr/>
        </p:nvSpPr>
        <p:spPr>
          <a:xfrm>
            <a:off x="1720363" y="2952208"/>
            <a:ext cx="3771899" cy="712177"/>
          </a:xfrm>
          <a:custGeom>
            <a:avLst/>
            <a:gdLst>
              <a:gd name="connsiteX0" fmla="*/ 0 w 3771899"/>
              <a:gd name="connsiteY0" fmla="*/ 0 h 712177"/>
              <a:gd name="connsiteX1" fmla="*/ 590931 w 3771899"/>
              <a:gd name="connsiteY1" fmla="*/ 0 h 712177"/>
              <a:gd name="connsiteX2" fmla="*/ 1106424 w 3771899"/>
              <a:gd name="connsiteY2" fmla="*/ 0 h 712177"/>
              <a:gd name="connsiteX3" fmla="*/ 1810512 w 3771899"/>
              <a:gd name="connsiteY3" fmla="*/ 0 h 712177"/>
              <a:gd name="connsiteX4" fmla="*/ 2401442 w 3771899"/>
              <a:gd name="connsiteY4" fmla="*/ 0 h 712177"/>
              <a:gd name="connsiteX5" fmla="*/ 2992373 w 3771899"/>
              <a:gd name="connsiteY5" fmla="*/ 0 h 712177"/>
              <a:gd name="connsiteX6" fmla="*/ 3771899 w 3771899"/>
              <a:gd name="connsiteY6" fmla="*/ 0 h 712177"/>
              <a:gd name="connsiteX7" fmla="*/ 3771899 w 3771899"/>
              <a:gd name="connsiteY7" fmla="*/ 341845 h 712177"/>
              <a:gd name="connsiteX8" fmla="*/ 3771899 w 3771899"/>
              <a:gd name="connsiteY8" fmla="*/ 712177 h 712177"/>
              <a:gd name="connsiteX9" fmla="*/ 3218687 w 3771899"/>
              <a:gd name="connsiteY9" fmla="*/ 712177 h 712177"/>
              <a:gd name="connsiteX10" fmla="*/ 2590037 w 3771899"/>
              <a:gd name="connsiteY10" fmla="*/ 712177 h 712177"/>
              <a:gd name="connsiteX11" fmla="*/ 1961387 w 3771899"/>
              <a:gd name="connsiteY11" fmla="*/ 712177 h 712177"/>
              <a:gd name="connsiteX12" fmla="*/ 1370457 w 3771899"/>
              <a:gd name="connsiteY12" fmla="*/ 712177 h 712177"/>
              <a:gd name="connsiteX13" fmla="*/ 666369 w 3771899"/>
              <a:gd name="connsiteY13" fmla="*/ 712177 h 712177"/>
              <a:gd name="connsiteX14" fmla="*/ 0 w 3771899"/>
              <a:gd name="connsiteY14" fmla="*/ 712177 h 712177"/>
              <a:gd name="connsiteX15" fmla="*/ 0 w 3771899"/>
              <a:gd name="connsiteY15" fmla="*/ 370332 h 712177"/>
              <a:gd name="connsiteX16" fmla="*/ 0 w 3771899"/>
              <a:gd name="connsiteY16" fmla="*/ 0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712177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84211" y="126198"/>
                  <a:pt x="3787055" y="218893"/>
                  <a:pt x="3771899" y="341845"/>
                </a:cubicBezTo>
                <a:cubicBezTo>
                  <a:pt x="3756743" y="464798"/>
                  <a:pt x="3775234" y="609744"/>
                  <a:pt x="3771899" y="712177"/>
                </a:cubicBezTo>
                <a:cubicBezTo>
                  <a:pt x="3593312" y="730431"/>
                  <a:pt x="3483633" y="704146"/>
                  <a:pt x="3218687" y="712177"/>
                </a:cubicBezTo>
                <a:cubicBezTo>
                  <a:pt x="2953741" y="720208"/>
                  <a:pt x="2747017" y="681322"/>
                  <a:pt x="2590037" y="712177"/>
                </a:cubicBezTo>
                <a:cubicBezTo>
                  <a:pt x="2433057" y="743033"/>
                  <a:pt x="2119606" y="697561"/>
                  <a:pt x="1961387" y="712177"/>
                </a:cubicBezTo>
                <a:cubicBezTo>
                  <a:pt x="1803168" y="726794"/>
                  <a:pt x="1595544" y="713749"/>
                  <a:pt x="1370457" y="712177"/>
                </a:cubicBezTo>
                <a:cubicBezTo>
                  <a:pt x="1145370" y="710606"/>
                  <a:pt x="895664" y="723901"/>
                  <a:pt x="666369" y="712177"/>
                </a:cubicBezTo>
                <a:cubicBezTo>
                  <a:pt x="437074" y="700453"/>
                  <a:pt x="176978" y="702404"/>
                  <a:pt x="0" y="712177"/>
                </a:cubicBezTo>
                <a:cubicBezTo>
                  <a:pt x="-15433" y="599004"/>
                  <a:pt x="-1411" y="532987"/>
                  <a:pt x="0" y="370332"/>
                </a:cubicBezTo>
                <a:cubicBezTo>
                  <a:pt x="1411" y="207677"/>
                  <a:pt x="-18396" y="18308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+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094BD9-6C67-8748-B600-B64D43808724}"/>
              </a:ext>
            </a:extLst>
          </p:cNvPr>
          <p:cNvSpPr/>
          <p:nvPr/>
        </p:nvSpPr>
        <p:spPr>
          <a:xfrm>
            <a:off x="7093087" y="2952208"/>
            <a:ext cx="3663458" cy="712177"/>
          </a:xfrm>
          <a:custGeom>
            <a:avLst/>
            <a:gdLst>
              <a:gd name="connsiteX0" fmla="*/ 0 w 3663458"/>
              <a:gd name="connsiteY0" fmla="*/ 0 h 712177"/>
              <a:gd name="connsiteX1" fmla="*/ 573942 w 3663458"/>
              <a:gd name="connsiteY1" fmla="*/ 0 h 712177"/>
              <a:gd name="connsiteX2" fmla="*/ 1074614 w 3663458"/>
              <a:gd name="connsiteY2" fmla="*/ 0 h 712177"/>
              <a:gd name="connsiteX3" fmla="*/ 1758460 w 3663458"/>
              <a:gd name="connsiteY3" fmla="*/ 0 h 712177"/>
              <a:gd name="connsiteX4" fmla="*/ 2332402 w 3663458"/>
              <a:gd name="connsiteY4" fmla="*/ 0 h 712177"/>
              <a:gd name="connsiteX5" fmla="*/ 2906343 w 3663458"/>
              <a:gd name="connsiteY5" fmla="*/ 0 h 712177"/>
              <a:gd name="connsiteX6" fmla="*/ 3663458 w 3663458"/>
              <a:gd name="connsiteY6" fmla="*/ 0 h 712177"/>
              <a:gd name="connsiteX7" fmla="*/ 3663458 w 3663458"/>
              <a:gd name="connsiteY7" fmla="*/ 341845 h 712177"/>
              <a:gd name="connsiteX8" fmla="*/ 3663458 w 3663458"/>
              <a:gd name="connsiteY8" fmla="*/ 712177 h 712177"/>
              <a:gd name="connsiteX9" fmla="*/ 3126151 w 3663458"/>
              <a:gd name="connsiteY9" fmla="*/ 712177 h 712177"/>
              <a:gd name="connsiteX10" fmla="*/ 2515574 w 3663458"/>
              <a:gd name="connsiteY10" fmla="*/ 712177 h 712177"/>
              <a:gd name="connsiteX11" fmla="*/ 1904998 w 3663458"/>
              <a:gd name="connsiteY11" fmla="*/ 712177 h 712177"/>
              <a:gd name="connsiteX12" fmla="*/ 1331056 w 3663458"/>
              <a:gd name="connsiteY12" fmla="*/ 712177 h 712177"/>
              <a:gd name="connsiteX13" fmla="*/ 647211 w 3663458"/>
              <a:gd name="connsiteY13" fmla="*/ 712177 h 712177"/>
              <a:gd name="connsiteX14" fmla="*/ 0 w 3663458"/>
              <a:gd name="connsiteY14" fmla="*/ 712177 h 712177"/>
              <a:gd name="connsiteX15" fmla="*/ 0 w 3663458"/>
              <a:gd name="connsiteY15" fmla="*/ 370332 h 712177"/>
              <a:gd name="connsiteX16" fmla="*/ 0 w 3663458"/>
              <a:gd name="connsiteY16" fmla="*/ 0 h 71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3458" h="712177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75770" y="126198"/>
                  <a:pt x="3678614" y="218893"/>
                  <a:pt x="3663458" y="341845"/>
                </a:cubicBezTo>
                <a:cubicBezTo>
                  <a:pt x="3648302" y="464798"/>
                  <a:pt x="3666793" y="609744"/>
                  <a:pt x="3663458" y="712177"/>
                </a:cubicBezTo>
                <a:cubicBezTo>
                  <a:pt x="3520705" y="715359"/>
                  <a:pt x="3275308" y="686955"/>
                  <a:pt x="3126151" y="712177"/>
                </a:cubicBezTo>
                <a:cubicBezTo>
                  <a:pt x="2976994" y="737399"/>
                  <a:pt x="2735130" y="725241"/>
                  <a:pt x="2515574" y="712177"/>
                </a:cubicBezTo>
                <a:cubicBezTo>
                  <a:pt x="2296018" y="699113"/>
                  <a:pt x="2155115" y="719953"/>
                  <a:pt x="1904998" y="712177"/>
                </a:cubicBezTo>
                <a:cubicBezTo>
                  <a:pt x="1654881" y="704401"/>
                  <a:pt x="1568593" y="712058"/>
                  <a:pt x="1331056" y="712177"/>
                </a:cubicBezTo>
                <a:cubicBezTo>
                  <a:pt x="1093519" y="712296"/>
                  <a:pt x="859185" y="705242"/>
                  <a:pt x="647211" y="712177"/>
                </a:cubicBezTo>
                <a:cubicBezTo>
                  <a:pt x="435238" y="719112"/>
                  <a:pt x="287635" y="732030"/>
                  <a:pt x="0" y="712177"/>
                </a:cubicBezTo>
                <a:cubicBezTo>
                  <a:pt x="-15433" y="599004"/>
                  <a:pt x="-1411" y="532987"/>
                  <a:pt x="0" y="370332"/>
                </a:cubicBezTo>
                <a:cubicBezTo>
                  <a:pt x="1411" y="207677"/>
                  <a:pt x="-18396" y="18308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7E833ABD-EF3E-F54C-816B-68F50019ABF1}"/>
              </a:ext>
            </a:extLst>
          </p:cNvPr>
          <p:cNvSpPr/>
          <p:nvPr/>
        </p:nvSpPr>
        <p:spPr>
          <a:xfrm>
            <a:off x="5950089" y="3059395"/>
            <a:ext cx="677007" cy="497801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사각형 설명선[R] 10">
            <a:extLst>
              <a:ext uri="{FF2B5EF4-FFF2-40B4-BE49-F238E27FC236}">
                <a16:creationId xmlns:a16="http://schemas.microsoft.com/office/drawing/2014/main" id="{C4808EC3-241B-F84A-B295-EA35671BAEDF}"/>
              </a:ext>
            </a:extLst>
          </p:cNvPr>
          <p:cNvSpPr/>
          <p:nvPr/>
        </p:nvSpPr>
        <p:spPr>
          <a:xfrm>
            <a:off x="2472939" y="2505137"/>
            <a:ext cx="1482969" cy="492919"/>
          </a:xfrm>
          <a:prstGeom prst="wedgeRectCallout">
            <a:avLst>
              <a:gd name="adj1" fmla="val -31279"/>
              <a:gd name="adj2" fmla="val 7824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사각형 설명선[R] 11">
            <a:extLst>
              <a:ext uri="{FF2B5EF4-FFF2-40B4-BE49-F238E27FC236}">
                <a16:creationId xmlns:a16="http://schemas.microsoft.com/office/drawing/2014/main" id="{C99E7925-2313-EC46-872F-EA1D38789BE7}"/>
              </a:ext>
            </a:extLst>
          </p:cNvPr>
          <p:cNvSpPr/>
          <p:nvPr/>
        </p:nvSpPr>
        <p:spPr>
          <a:xfrm>
            <a:off x="689352" y="2515669"/>
            <a:ext cx="1482969" cy="492919"/>
          </a:xfrm>
          <a:prstGeom prst="wedgeRectCallout">
            <a:avLst>
              <a:gd name="adj1" fmla="val 37708"/>
              <a:gd name="adj2" fmla="val 78885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C6D58-70FD-6E4B-A177-7AF160AA5435}"/>
              </a:ext>
            </a:extLst>
          </p:cNvPr>
          <p:cNvSpPr/>
          <p:nvPr/>
        </p:nvSpPr>
        <p:spPr>
          <a:xfrm>
            <a:off x="1712199" y="4942941"/>
            <a:ext cx="3771899" cy="620894"/>
          </a:xfrm>
          <a:custGeom>
            <a:avLst/>
            <a:gdLst>
              <a:gd name="connsiteX0" fmla="*/ 0 w 3771899"/>
              <a:gd name="connsiteY0" fmla="*/ 0 h 620894"/>
              <a:gd name="connsiteX1" fmla="*/ 590931 w 3771899"/>
              <a:gd name="connsiteY1" fmla="*/ 0 h 620894"/>
              <a:gd name="connsiteX2" fmla="*/ 1106424 w 3771899"/>
              <a:gd name="connsiteY2" fmla="*/ 0 h 620894"/>
              <a:gd name="connsiteX3" fmla="*/ 1810512 w 3771899"/>
              <a:gd name="connsiteY3" fmla="*/ 0 h 620894"/>
              <a:gd name="connsiteX4" fmla="*/ 2401442 w 3771899"/>
              <a:gd name="connsiteY4" fmla="*/ 0 h 620894"/>
              <a:gd name="connsiteX5" fmla="*/ 2992373 w 3771899"/>
              <a:gd name="connsiteY5" fmla="*/ 0 h 620894"/>
              <a:gd name="connsiteX6" fmla="*/ 3771899 w 3771899"/>
              <a:gd name="connsiteY6" fmla="*/ 0 h 620894"/>
              <a:gd name="connsiteX7" fmla="*/ 3771899 w 3771899"/>
              <a:gd name="connsiteY7" fmla="*/ 620894 h 620894"/>
              <a:gd name="connsiteX8" fmla="*/ 3143249 w 3771899"/>
              <a:gd name="connsiteY8" fmla="*/ 620894 h 620894"/>
              <a:gd name="connsiteX9" fmla="*/ 2627756 w 3771899"/>
              <a:gd name="connsiteY9" fmla="*/ 620894 h 620894"/>
              <a:gd name="connsiteX10" fmla="*/ 1999106 w 3771899"/>
              <a:gd name="connsiteY10" fmla="*/ 620894 h 620894"/>
              <a:gd name="connsiteX11" fmla="*/ 1370457 w 3771899"/>
              <a:gd name="connsiteY11" fmla="*/ 620894 h 620894"/>
              <a:gd name="connsiteX12" fmla="*/ 779526 w 3771899"/>
              <a:gd name="connsiteY12" fmla="*/ 620894 h 620894"/>
              <a:gd name="connsiteX13" fmla="*/ 0 w 3771899"/>
              <a:gd name="connsiteY13" fmla="*/ 620894 h 620894"/>
              <a:gd name="connsiteX14" fmla="*/ 0 w 3771899"/>
              <a:gd name="connsiteY14" fmla="*/ 0 h 62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899" h="620894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88842" y="303995"/>
                  <a:pt x="3746395" y="462422"/>
                  <a:pt x="3771899" y="620894"/>
                </a:cubicBezTo>
                <a:cubicBezTo>
                  <a:pt x="3466426" y="619772"/>
                  <a:pt x="3360901" y="600163"/>
                  <a:pt x="3143249" y="620894"/>
                </a:cubicBezTo>
                <a:cubicBezTo>
                  <a:pt x="2925597" y="641626"/>
                  <a:pt x="2852708" y="637380"/>
                  <a:pt x="2627756" y="620894"/>
                </a:cubicBezTo>
                <a:cubicBezTo>
                  <a:pt x="2402804" y="604408"/>
                  <a:pt x="2156086" y="590039"/>
                  <a:pt x="1999106" y="620894"/>
                </a:cubicBezTo>
                <a:cubicBezTo>
                  <a:pt x="1842126" y="651750"/>
                  <a:pt x="1527779" y="603705"/>
                  <a:pt x="1370457" y="620894"/>
                </a:cubicBezTo>
                <a:cubicBezTo>
                  <a:pt x="1213135" y="638083"/>
                  <a:pt x="1007440" y="627081"/>
                  <a:pt x="779526" y="620894"/>
                </a:cubicBezTo>
                <a:cubicBezTo>
                  <a:pt x="551612" y="614707"/>
                  <a:pt x="175765" y="611244"/>
                  <a:pt x="0" y="620894"/>
                </a:cubicBezTo>
                <a:cubicBezTo>
                  <a:pt x="24348" y="351705"/>
                  <a:pt x="8598" y="30384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c ?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4EB5F9-FAA2-AD4B-A9A2-CF2E2D2BD076}"/>
              </a:ext>
            </a:extLst>
          </p:cNvPr>
          <p:cNvSpPr/>
          <p:nvPr/>
        </p:nvSpPr>
        <p:spPr>
          <a:xfrm>
            <a:off x="7093087" y="4942941"/>
            <a:ext cx="3663458" cy="620894"/>
          </a:xfrm>
          <a:custGeom>
            <a:avLst/>
            <a:gdLst>
              <a:gd name="connsiteX0" fmla="*/ 0 w 3663458"/>
              <a:gd name="connsiteY0" fmla="*/ 0 h 620894"/>
              <a:gd name="connsiteX1" fmla="*/ 573942 w 3663458"/>
              <a:gd name="connsiteY1" fmla="*/ 0 h 620894"/>
              <a:gd name="connsiteX2" fmla="*/ 1074614 w 3663458"/>
              <a:gd name="connsiteY2" fmla="*/ 0 h 620894"/>
              <a:gd name="connsiteX3" fmla="*/ 1758460 w 3663458"/>
              <a:gd name="connsiteY3" fmla="*/ 0 h 620894"/>
              <a:gd name="connsiteX4" fmla="*/ 2332402 w 3663458"/>
              <a:gd name="connsiteY4" fmla="*/ 0 h 620894"/>
              <a:gd name="connsiteX5" fmla="*/ 2906343 w 3663458"/>
              <a:gd name="connsiteY5" fmla="*/ 0 h 620894"/>
              <a:gd name="connsiteX6" fmla="*/ 3663458 w 3663458"/>
              <a:gd name="connsiteY6" fmla="*/ 0 h 620894"/>
              <a:gd name="connsiteX7" fmla="*/ 3663458 w 3663458"/>
              <a:gd name="connsiteY7" fmla="*/ 620894 h 620894"/>
              <a:gd name="connsiteX8" fmla="*/ 3052882 w 3663458"/>
              <a:gd name="connsiteY8" fmla="*/ 620894 h 620894"/>
              <a:gd name="connsiteX9" fmla="*/ 2552209 w 3663458"/>
              <a:gd name="connsiteY9" fmla="*/ 620894 h 620894"/>
              <a:gd name="connsiteX10" fmla="*/ 1941633 w 3663458"/>
              <a:gd name="connsiteY10" fmla="*/ 620894 h 620894"/>
              <a:gd name="connsiteX11" fmla="*/ 1331056 w 3663458"/>
              <a:gd name="connsiteY11" fmla="*/ 620894 h 620894"/>
              <a:gd name="connsiteX12" fmla="*/ 757115 w 3663458"/>
              <a:gd name="connsiteY12" fmla="*/ 620894 h 620894"/>
              <a:gd name="connsiteX13" fmla="*/ 0 w 3663458"/>
              <a:gd name="connsiteY13" fmla="*/ 620894 h 620894"/>
              <a:gd name="connsiteX14" fmla="*/ 0 w 3663458"/>
              <a:gd name="connsiteY14" fmla="*/ 0 h 62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63458" h="620894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80401" y="303995"/>
                  <a:pt x="3637954" y="462422"/>
                  <a:pt x="3663458" y="620894"/>
                </a:cubicBezTo>
                <a:cubicBezTo>
                  <a:pt x="3412398" y="591870"/>
                  <a:pt x="3223014" y="635689"/>
                  <a:pt x="3052882" y="620894"/>
                </a:cubicBezTo>
                <a:cubicBezTo>
                  <a:pt x="2882750" y="606099"/>
                  <a:pt x="2776368" y="599839"/>
                  <a:pt x="2552209" y="620894"/>
                </a:cubicBezTo>
                <a:cubicBezTo>
                  <a:pt x="2328050" y="641949"/>
                  <a:pt x="2159753" y="629111"/>
                  <a:pt x="1941633" y="620894"/>
                </a:cubicBezTo>
                <a:cubicBezTo>
                  <a:pt x="1723513" y="612677"/>
                  <a:pt x="1582096" y="631320"/>
                  <a:pt x="1331056" y="620894"/>
                </a:cubicBezTo>
                <a:cubicBezTo>
                  <a:pt x="1080016" y="610468"/>
                  <a:pt x="991741" y="616023"/>
                  <a:pt x="757115" y="620894"/>
                </a:cubicBezTo>
                <a:cubicBezTo>
                  <a:pt x="522489" y="625765"/>
                  <a:pt x="249725" y="636155"/>
                  <a:pt x="0" y="620894"/>
                </a:cubicBezTo>
                <a:cubicBezTo>
                  <a:pt x="24348" y="351705"/>
                  <a:pt x="8598" y="30384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98D4E28F-1228-6B4C-B983-667CB285C22B}"/>
              </a:ext>
            </a:extLst>
          </p:cNvPr>
          <p:cNvSpPr/>
          <p:nvPr/>
        </p:nvSpPr>
        <p:spPr>
          <a:xfrm>
            <a:off x="5954788" y="5043351"/>
            <a:ext cx="677007" cy="497801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곱하기 15">
            <a:extLst>
              <a:ext uri="{FF2B5EF4-FFF2-40B4-BE49-F238E27FC236}">
                <a16:creationId xmlns:a16="http://schemas.microsoft.com/office/drawing/2014/main" id="{CAD69E25-7597-2A4E-8B1A-28AF5782F69D}"/>
              </a:ext>
            </a:extLst>
          </p:cNvPr>
          <p:cNvSpPr/>
          <p:nvPr/>
        </p:nvSpPr>
        <p:spPr>
          <a:xfrm>
            <a:off x="5890737" y="4881394"/>
            <a:ext cx="795707" cy="821714"/>
          </a:xfrm>
          <a:prstGeom prst="mathMultiply">
            <a:avLst>
              <a:gd name="adj1" fmla="val 168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사각형 설명선[R] 16">
            <a:extLst>
              <a:ext uri="{FF2B5EF4-FFF2-40B4-BE49-F238E27FC236}">
                <a16:creationId xmlns:a16="http://schemas.microsoft.com/office/drawing/2014/main" id="{976F740A-16D4-6D4C-A846-FAD1CC934DB2}"/>
              </a:ext>
            </a:extLst>
          </p:cNvPr>
          <p:cNvSpPr/>
          <p:nvPr/>
        </p:nvSpPr>
        <p:spPr>
          <a:xfrm>
            <a:off x="4009293" y="4503730"/>
            <a:ext cx="1482969" cy="492919"/>
          </a:xfrm>
          <a:prstGeom prst="wedgeRectCallout">
            <a:avLst>
              <a:gd name="adj1" fmla="val 8529"/>
              <a:gd name="adj2" fmla="val 7226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사각형 설명선[R] 17">
            <a:extLst>
              <a:ext uri="{FF2B5EF4-FFF2-40B4-BE49-F238E27FC236}">
                <a16:creationId xmlns:a16="http://schemas.microsoft.com/office/drawing/2014/main" id="{AEC9F511-4292-B649-BDE9-02014612A7DA}"/>
              </a:ext>
            </a:extLst>
          </p:cNvPr>
          <p:cNvSpPr/>
          <p:nvPr/>
        </p:nvSpPr>
        <p:spPr>
          <a:xfrm>
            <a:off x="2450642" y="4503730"/>
            <a:ext cx="1069636" cy="492919"/>
          </a:xfrm>
          <a:prstGeom prst="wedgeRectCallout">
            <a:avLst>
              <a:gd name="adj1" fmla="val -20637"/>
              <a:gd name="adj2" fmla="val 7455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사각형 설명선[R] 18">
            <a:extLst>
              <a:ext uri="{FF2B5EF4-FFF2-40B4-BE49-F238E27FC236}">
                <a16:creationId xmlns:a16="http://schemas.microsoft.com/office/drawing/2014/main" id="{289C7FFB-ADA2-6E43-940E-9E1091EB5E9E}"/>
              </a:ext>
            </a:extLst>
          </p:cNvPr>
          <p:cNvSpPr/>
          <p:nvPr/>
        </p:nvSpPr>
        <p:spPr>
          <a:xfrm>
            <a:off x="1087319" y="4503730"/>
            <a:ext cx="1196850" cy="492919"/>
          </a:xfrm>
          <a:prstGeom prst="wedgeRectCallout">
            <a:avLst>
              <a:gd name="adj1" fmla="val 32418"/>
              <a:gd name="adj2" fmla="val 7226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사각형 설명선[R] 19">
            <a:extLst>
              <a:ext uri="{FF2B5EF4-FFF2-40B4-BE49-F238E27FC236}">
                <a16:creationId xmlns:a16="http://schemas.microsoft.com/office/drawing/2014/main" id="{6FAEA39B-7A26-6646-B6C5-CD7DF9E4BD0F}"/>
              </a:ext>
            </a:extLst>
          </p:cNvPr>
          <p:cNvSpPr/>
          <p:nvPr/>
        </p:nvSpPr>
        <p:spPr>
          <a:xfrm>
            <a:off x="6351602" y="4503730"/>
            <a:ext cx="1482969" cy="492919"/>
          </a:xfrm>
          <a:prstGeom prst="wedgeRectCallout">
            <a:avLst>
              <a:gd name="adj1" fmla="val 23394"/>
              <a:gd name="adj2" fmla="val 73916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08860-FD76-4C40-BEDF-02A5C6FFEA8F}"/>
              </a:ext>
            </a:extLst>
          </p:cNvPr>
          <p:cNvSpPr txBox="1"/>
          <p:nvPr/>
        </p:nvSpPr>
        <p:spPr>
          <a:xfrm>
            <a:off x="4198179" y="2185729"/>
            <a:ext cx="4180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2600" b="1" dirty="0"/>
              <a:t> </a:t>
            </a:r>
            <a:r>
              <a:rPr kumimoji="1" lang="en-US" altLang="ko-Kore-KR" sz="2600" b="1" dirty="0">
                <a:sym typeface="Wingdings" pitchFamily="2" charset="2"/>
              </a:rPr>
              <a:t> </a:t>
            </a:r>
            <a:r>
              <a:rPr kumimoji="1" lang="en-US" altLang="ko-Kore-KR" sz="2600" b="1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undef</a:t>
            </a:r>
            <a:r>
              <a:rPr kumimoji="1" lang="en-US" altLang="ko-Kore-KR" sz="2600" b="1" dirty="0">
                <a:sym typeface="Wingdings" pitchFamily="2" charset="2"/>
              </a:rPr>
              <a:t>: </a:t>
            </a:r>
            <a:r>
              <a:rPr kumimoji="1" lang="en-US" altLang="ko-Kore-KR" sz="2600" b="1" dirty="0">
                <a:solidFill>
                  <a:schemeClr val="accent6"/>
                </a:solidFill>
                <a:sym typeface="Wingdings" pitchFamily="2" charset="2"/>
              </a:rPr>
              <a:t>allowed</a:t>
            </a:r>
            <a:endParaRPr kumimoji="1" lang="ko-Kore-KR" altLang="en-US" sz="2600" b="1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2FC219-F2C8-CC46-B997-5DDF2DC747BF}"/>
              </a:ext>
            </a:extLst>
          </p:cNvPr>
          <p:cNvSpPr txBox="1"/>
          <p:nvPr/>
        </p:nvSpPr>
        <p:spPr>
          <a:xfrm>
            <a:off x="4040843" y="4045608"/>
            <a:ext cx="46602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600" b="1" dirty="0"/>
              <a:t> </a:t>
            </a:r>
            <a:r>
              <a:rPr kumimoji="1" lang="en-US" altLang="ko-Kore-KR" sz="2600" b="1" dirty="0">
                <a:sym typeface="Wingdings" pitchFamily="2" charset="2"/>
              </a:rPr>
              <a:t> </a:t>
            </a:r>
            <a:r>
              <a:rPr kumimoji="1" lang="en-US" altLang="ko-Kore-KR" sz="26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poison</a:t>
            </a:r>
            <a:r>
              <a:rPr kumimoji="1" lang="en-US" altLang="ko-Kore-KR" sz="2600" b="1" dirty="0">
                <a:sym typeface="Wingdings" pitchFamily="2" charset="2"/>
              </a:rPr>
              <a:t>: </a:t>
            </a:r>
            <a:r>
              <a:rPr kumimoji="1" lang="en-US" altLang="ko-Kore-KR" sz="2600" b="1" dirty="0">
                <a:solidFill>
                  <a:srgbClr val="FF0000"/>
                </a:solidFill>
                <a:sym typeface="Wingdings" pitchFamily="2" charset="2"/>
              </a:rPr>
              <a:t>disallowed</a:t>
            </a:r>
            <a:endParaRPr kumimoji="1" lang="ko-Kore-KR" altLang="en-US" sz="2600" b="1" dirty="0">
              <a:solidFill>
                <a:srgbClr val="FF0000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28445A-9D4B-FD4B-9385-16C88C2C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20979"/>
            <a:ext cx="10514013" cy="1749149"/>
          </a:xfrm>
        </p:spPr>
        <p:txBody>
          <a:bodyPr>
            <a:normAutofit fontScale="90000"/>
          </a:bodyPr>
          <a:lstStyle/>
          <a:p>
            <a:pPr>
              <a:lnSpc>
                <a:spcPct val="180000"/>
              </a:lnSpc>
            </a:pPr>
            <a:r>
              <a:rPr kumimoji="1" lang="en-US" altLang="ko-Kore-KR" sz="4900" b="1" dirty="0">
                <a:solidFill>
                  <a:schemeClr val="accent5">
                    <a:lumMod val="75000"/>
                  </a:schemeClr>
                </a:solidFill>
              </a:rPr>
              <a:t>Comparison of </a:t>
            </a:r>
            <a:r>
              <a:rPr kumimoji="1" lang="en-US" altLang="ko-Kore-KR" sz="4900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kumimoji="1" lang="en-US" altLang="ko-Kore-KR" sz="4900" b="1" dirty="0">
                <a:solidFill>
                  <a:schemeClr val="accent5">
                    <a:lumMod val="75000"/>
                  </a:schemeClr>
                </a:solidFill>
              </a:rPr>
              <a:t> and Poison</a:t>
            </a:r>
            <a:br>
              <a:rPr kumimoji="1" lang="en-US" altLang="ko-Kore-KR" dirty="0"/>
            </a:br>
            <a:r>
              <a:rPr kumimoji="1" lang="en-US" altLang="ko-Kore-KR" sz="3200" dirty="0"/>
              <a:t>3. </a:t>
            </a:r>
            <a:r>
              <a:rPr kumimoji="1" lang="en-US" altLang="ko-Kore-KR" sz="3200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3200" dirty="0"/>
              <a:t> is more undefined than </a:t>
            </a:r>
            <a:r>
              <a:rPr kumimoji="1" lang="en-US" altLang="ko-Kore-KR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94AF17-FA5A-1341-87DB-C975217C4D5F}"/>
              </a:ext>
            </a:extLst>
          </p:cNvPr>
          <p:cNvSpPr/>
          <p:nvPr/>
        </p:nvSpPr>
        <p:spPr>
          <a:xfrm>
            <a:off x="-1031" y="6515199"/>
            <a:ext cx="276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https://reviews.llvm.org/D83360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26" grpId="0" animBg="1"/>
      <p:bldP spid="27" grpId="0" animBg="1"/>
      <p:bldP spid="22" grpId="0" animBg="1"/>
      <p:bldP spid="23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A32A01B-362E-A846-A2EA-6421F7389F80}"/>
              </a:ext>
            </a:extLst>
          </p:cNvPr>
          <p:cNvSpPr/>
          <p:nvPr/>
        </p:nvSpPr>
        <p:spPr>
          <a:xfrm>
            <a:off x="7145415" y="3638306"/>
            <a:ext cx="283567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8C0F64-325E-6F40-B7F6-5CC769641CFE}"/>
              </a:ext>
            </a:extLst>
          </p:cNvPr>
          <p:cNvSpPr/>
          <p:nvPr/>
        </p:nvSpPr>
        <p:spPr>
          <a:xfrm>
            <a:off x="8034096" y="4030983"/>
            <a:ext cx="1072579" cy="38805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4EF279-CB63-8C4B-AB89-79A90B80AF99}"/>
              </a:ext>
            </a:extLst>
          </p:cNvPr>
          <p:cNvSpPr/>
          <p:nvPr/>
        </p:nvSpPr>
        <p:spPr>
          <a:xfrm>
            <a:off x="7884804" y="3972469"/>
            <a:ext cx="2197042" cy="492520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D0FB9-9209-B449-B3F8-1723088E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774020-DE0A-514B-98A9-C9E685BF1963}"/>
              </a:ext>
            </a:extLst>
          </p:cNvPr>
          <p:cNvSpPr/>
          <p:nvPr/>
        </p:nvSpPr>
        <p:spPr>
          <a:xfrm>
            <a:off x="1316092" y="2976138"/>
            <a:ext cx="4042997" cy="2040317"/>
          </a:xfrm>
          <a:custGeom>
            <a:avLst/>
            <a:gdLst>
              <a:gd name="connsiteX0" fmla="*/ 0 w 4042997"/>
              <a:gd name="connsiteY0" fmla="*/ 0 h 2040317"/>
              <a:gd name="connsiteX1" fmla="*/ 633403 w 4042997"/>
              <a:gd name="connsiteY1" fmla="*/ 0 h 2040317"/>
              <a:gd name="connsiteX2" fmla="*/ 1185946 w 4042997"/>
              <a:gd name="connsiteY2" fmla="*/ 0 h 2040317"/>
              <a:gd name="connsiteX3" fmla="*/ 1940639 w 4042997"/>
              <a:gd name="connsiteY3" fmla="*/ 0 h 2040317"/>
              <a:gd name="connsiteX4" fmla="*/ 2574041 w 4042997"/>
              <a:gd name="connsiteY4" fmla="*/ 0 h 2040317"/>
              <a:gd name="connsiteX5" fmla="*/ 3207444 w 4042997"/>
              <a:gd name="connsiteY5" fmla="*/ 0 h 2040317"/>
              <a:gd name="connsiteX6" fmla="*/ 4042997 w 4042997"/>
              <a:gd name="connsiteY6" fmla="*/ 0 h 2040317"/>
              <a:gd name="connsiteX7" fmla="*/ 4042997 w 4042997"/>
              <a:gd name="connsiteY7" fmla="*/ 639299 h 2040317"/>
              <a:gd name="connsiteX8" fmla="*/ 4042997 w 4042997"/>
              <a:gd name="connsiteY8" fmla="*/ 1319405 h 2040317"/>
              <a:gd name="connsiteX9" fmla="*/ 4042997 w 4042997"/>
              <a:gd name="connsiteY9" fmla="*/ 2040317 h 2040317"/>
              <a:gd name="connsiteX10" fmla="*/ 3450024 w 4042997"/>
              <a:gd name="connsiteY10" fmla="*/ 2040317 h 2040317"/>
              <a:gd name="connsiteX11" fmla="*/ 2776191 w 4042997"/>
              <a:gd name="connsiteY11" fmla="*/ 2040317 h 2040317"/>
              <a:gd name="connsiteX12" fmla="*/ 2142788 w 4042997"/>
              <a:gd name="connsiteY12" fmla="*/ 2040317 h 2040317"/>
              <a:gd name="connsiteX13" fmla="*/ 1388096 w 4042997"/>
              <a:gd name="connsiteY13" fmla="*/ 2040317 h 2040317"/>
              <a:gd name="connsiteX14" fmla="*/ 633403 w 4042997"/>
              <a:gd name="connsiteY14" fmla="*/ 2040317 h 2040317"/>
              <a:gd name="connsiteX15" fmla="*/ 0 w 4042997"/>
              <a:gd name="connsiteY15" fmla="*/ 2040317 h 2040317"/>
              <a:gd name="connsiteX16" fmla="*/ 0 w 4042997"/>
              <a:gd name="connsiteY16" fmla="*/ 1360211 h 2040317"/>
              <a:gd name="connsiteX17" fmla="*/ 0 w 4042997"/>
              <a:gd name="connsiteY17" fmla="*/ 700509 h 2040317"/>
              <a:gd name="connsiteX18" fmla="*/ 0 w 4042997"/>
              <a:gd name="connsiteY18" fmla="*/ 0 h 204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42997" h="2040317" extrusionOk="0">
                <a:moveTo>
                  <a:pt x="0" y="0"/>
                </a:moveTo>
                <a:cubicBezTo>
                  <a:pt x="191530" y="31533"/>
                  <a:pt x="436213" y="25186"/>
                  <a:pt x="633403" y="0"/>
                </a:cubicBezTo>
                <a:cubicBezTo>
                  <a:pt x="830593" y="-25186"/>
                  <a:pt x="1038072" y="-7232"/>
                  <a:pt x="1185946" y="0"/>
                </a:cubicBezTo>
                <a:cubicBezTo>
                  <a:pt x="1333820" y="7232"/>
                  <a:pt x="1754529" y="11695"/>
                  <a:pt x="1940639" y="0"/>
                </a:cubicBezTo>
                <a:cubicBezTo>
                  <a:pt x="2126749" y="-11695"/>
                  <a:pt x="2327153" y="16989"/>
                  <a:pt x="2574041" y="0"/>
                </a:cubicBezTo>
                <a:cubicBezTo>
                  <a:pt x="2820929" y="-16989"/>
                  <a:pt x="2900550" y="27171"/>
                  <a:pt x="3207444" y="0"/>
                </a:cubicBezTo>
                <a:cubicBezTo>
                  <a:pt x="3514338" y="-27171"/>
                  <a:pt x="3656893" y="-13633"/>
                  <a:pt x="4042997" y="0"/>
                </a:cubicBezTo>
                <a:cubicBezTo>
                  <a:pt x="4031854" y="192481"/>
                  <a:pt x="4031509" y="373758"/>
                  <a:pt x="4042997" y="639299"/>
                </a:cubicBezTo>
                <a:cubicBezTo>
                  <a:pt x="4054485" y="904840"/>
                  <a:pt x="4060493" y="1020257"/>
                  <a:pt x="4042997" y="1319405"/>
                </a:cubicBezTo>
                <a:cubicBezTo>
                  <a:pt x="4025501" y="1618553"/>
                  <a:pt x="4021767" y="1815708"/>
                  <a:pt x="4042997" y="2040317"/>
                </a:cubicBezTo>
                <a:cubicBezTo>
                  <a:pt x="3771718" y="2046118"/>
                  <a:pt x="3640466" y="2065290"/>
                  <a:pt x="3450024" y="2040317"/>
                </a:cubicBezTo>
                <a:cubicBezTo>
                  <a:pt x="3259582" y="2015344"/>
                  <a:pt x="3028863" y="2043108"/>
                  <a:pt x="2776191" y="2040317"/>
                </a:cubicBezTo>
                <a:cubicBezTo>
                  <a:pt x="2523519" y="2037526"/>
                  <a:pt x="2349452" y="2022926"/>
                  <a:pt x="2142788" y="2040317"/>
                </a:cubicBezTo>
                <a:cubicBezTo>
                  <a:pt x="1936124" y="2057708"/>
                  <a:pt x="1570005" y="2005052"/>
                  <a:pt x="1388096" y="2040317"/>
                </a:cubicBezTo>
                <a:cubicBezTo>
                  <a:pt x="1206187" y="2075582"/>
                  <a:pt x="988242" y="2049093"/>
                  <a:pt x="633403" y="2040317"/>
                </a:cubicBezTo>
                <a:cubicBezTo>
                  <a:pt x="278564" y="2031541"/>
                  <a:pt x="229903" y="2052390"/>
                  <a:pt x="0" y="2040317"/>
                </a:cubicBezTo>
                <a:cubicBezTo>
                  <a:pt x="-14275" y="1731718"/>
                  <a:pt x="-6586" y="1565712"/>
                  <a:pt x="0" y="1360211"/>
                </a:cubicBezTo>
                <a:cubicBezTo>
                  <a:pt x="6586" y="1154710"/>
                  <a:pt x="4416" y="891030"/>
                  <a:pt x="0" y="700509"/>
                </a:cubicBezTo>
                <a:cubicBezTo>
                  <a:pt x="-4416" y="509988"/>
                  <a:pt x="-10854" y="19593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2, y: 6;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a;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a.x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2F8-4D57-4247-AEA5-0C36C5F1FC45}"/>
              </a:ext>
            </a:extLst>
          </p:cNvPr>
          <p:cNvSpPr/>
          <p:nvPr/>
        </p:nvSpPr>
        <p:spPr>
          <a:xfrm>
            <a:off x="6932360" y="3014997"/>
            <a:ext cx="3663458" cy="1987262"/>
          </a:xfrm>
          <a:custGeom>
            <a:avLst/>
            <a:gdLst>
              <a:gd name="connsiteX0" fmla="*/ 0 w 3663458"/>
              <a:gd name="connsiteY0" fmla="*/ 0 h 1987262"/>
              <a:gd name="connsiteX1" fmla="*/ 573942 w 3663458"/>
              <a:gd name="connsiteY1" fmla="*/ 0 h 1987262"/>
              <a:gd name="connsiteX2" fmla="*/ 1074614 w 3663458"/>
              <a:gd name="connsiteY2" fmla="*/ 0 h 1987262"/>
              <a:gd name="connsiteX3" fmla="*/ 1758460 w 3663458"/>
              <a:gd name="connsiteY3" fmla="*/ 0 h 1987262"/>
              <a:gd name="connsiteX4" fmla="*/ 2332402 w 3663458"/>
              <a:gd name="connsiteY4" fmla="*/ 0 h 1987262"/>
              <a:gd name="connsiteX5" fmla="*/ 2906343 w 3663458"/>
              <a:gd name="connsiteY5" fmla="*/ 0 h 1987262"/>
              <a:gd name="connsiteX6" fmla="*/ 3663458 w 3663458"/>
              <a:gd name="connsiteY6" fmla="*/ 0 h 1987262"/>
              <a:gd name="connsiteX7" fmla="*/ 3663458 w 3663458"/>
              <a:gd name="connsiteY7" fmla="*/ 622675 h 1987262"/>
              <a:gd name="connsiteX8" fmla="*/ 3663458 w 3663458"/>
              <a:gd name="connsiteY8" fmla="*/ 1285096 h 1987262"/>
              <a:gd name="connsiteX9" fmla="*/ 3663458 w 3663458"/>
              <a:gd name="connsiteY9" fmla="*/ 1987262 h 1987262"/>
              <a:gd name="connsiteX10" fmla="*/ 3126151 w 3663458"/>
              <a:gd name="connsiteY10" fmla="*/ 1987262 h 1987262"/>
              <a:gd name="connsiteX11" fmla="*/ 2515574 w 3663458"/>
              <a:gd name="connsiteY11" fmla="*/ 1987262 h 1987262"/>
              <a:gd name="connsiteX12" fmla="*/ 1941633 w 3663458"/>
              <a:gd name="connsiteY12" fmla="*/ 1987262 h 1987262"/>
              <a:gd name="connsiteX13" fmla="*/ 1257787 w 3663458"/>
              <a:gd name="connsiteY13" fmla="*/ 1987262 h 1987262"/>
              <a:gd name="connsiteX14" fmla="*/ 573942 w 3663458"/>
              <a:gd name="connsiteY14" fmla="*/ 1987262 h 1987262"/>
              <a:gd name="connsiteX15" fmla="*/ 0 w 3663458"/>
              <a:gd name="connsiteY15" fmla="*/ 1987262 h 1987262"/>
              <a:gd name="connsiteX16" fmla="*/ 0 w 3663458"/>
              <a:gd name="connsiteY16" fmla="*/ 1324841 h 1987262"/>
              <a:gd name="connsiteX17" fmla="*/ 0 w 3663458"/>
              <a:gd name="connsiteY17" fmla="*/ 682293 h 1987262"/>
              <a:gd name="connsiteX18" fmla="*/ 0 w 3663458"/>
              <a:gd name="connsiteY18" fmla="*/ 0 h 198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63458" h="1987262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67817" y="229522"/>
                  <a:pt x="3673355" y="397075"/>
                  <a:pt x="3663458" y="622675"/>
                </a:cubicBezTo>
                <a:cubicBezTo>
                  <a:pt x="3653561" y="848276"/>
                  <a:pt x="3652898" y="1062151"/>
                  <a:pt x="3663458" y="1285096"/>
                </a:cubicBezTo>
                <a:cubicBezTo>
                  <a:pt x="3674018" y="1508041"/>
                  <a:pt x="3692670" y="1845230"/>
                  <a:pt x="3663458" y="1987262"/>
                </a:cubicBezTo>
                <a:cubicBezTo>
                  <a:pt x="3456269" y="1973784"/>
                  <a:pt x="3345119" y="2007130"/>
                  <a:pt x="3126151" y="1987262"/>
                </a:cubicBezTo>
                <a:cubicBezTo>
                  <a:pt x="2907183" y="1967394"/>
                  <a:pt x="2766614" y="1997688"/>
                  <a:pt x="2515574" y="1987262"/>
                </a:cubicBezTo>
                <a:cubicBezTo>
                  <a:pt x="2264534" y="1976836"/>
                  <a:pt x="2176259" y="1982391"/>
                  <a:pt x="1941633" y="1987262"/>
                </a:cubicBezTo>
                <a:cubicBezTo>
                  <a:pt x="1707007" y="1992133"/>
                  <a:pt x="1472067" y="1982109"/>
                  <a:pt x="1257787" y="1987262"/>
                </a:cubicBezTo>
                <a:cubicBezTo>
                  <a:pt x="1043507" y="1992415"/>
                  <a:pt x="743399" y="2001124"/>
                  <a:pt x="573942" y="1987262"/>
                </a:cubicBezTo>
                <a:cubicBezTo>
                  <a:pt x="404485" y="1973400"/>
                  <a:pt x="194583" y="2000385"/>
                  <a:pt x="0" y="1987262"/>
                </a:cubicBezTo>
                <a:cubicBezTo>
                  <a:pt x="-13798" y="1727672"/>
                  <a:pt x="15563" y="1536524"/>
                  <a:pt x="0" y="1324841"/>
                </a:cubicBezTo>
                <a:cubicBezTo>
                  <a:pt x="-15563" y="1113158"/>
                  <a:pt x="26949" y="940822"/>
                  <a:pt x="0" y="682293"/>
                </a:cubicBezTo>
                <a:cubicBezTo>
                  <a:pt x="-26949" y="423764"/>
                  <a:pt x="31537" y="285834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kumimoji="1" lang="en-US" altLang="ko-Kore-KR" sz="25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i8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i8 a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(b &amp; ~3) | 1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v, 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12CBF21-3056-354D-936E-B75CCC0F2AB8}"/>
              </a:ext>
            </a:extLst>
          </p:cNvPr>
          <p:cNvSpPr/>
          <p:nvPr/>
        </p:nvSpPr>
        <p:spPr>
          <a:xfrm>
            <a:off x="4610318" y="2976138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13920EF-5203-5F4F-9D3B-FD4449697559}"/>
              </a:ext>
            </a:extLst>
          </p:cNvPr>
          <p:cNvSpPr/>
          <p:nvPr/>
        </p:nvSpPr>
        <p:spPr>
          <a:xfrm>
            <a:off x="9841894" y="3014996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2B212A90-C9B0-1F4C-BD9E-2D93FD6DF9A4}"/>
              </a:ext>
            </a:extLst>
          </p:cNvPr>
          <p:cNvSpPr/>
          <p:nvPr/>
        </p:nvSpPr>
        <p:spPr>
          <a:xfrm>
            <a:off x="5744308" y="3661752"/>
            <a:ext cx="985530" cy="860355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사각형 설명선[R] 10">
            <a:extLst>
              <a:ext uri="{FF2B5EF4-FFF2-40B4-BE49-F238E27FC236}">
                <a16:creationId xmlns:a16="http://schemas.microsoft.com/office/drawing/2014/main" id="{E3B5C5AB-AAF6-2247-91F9-D92F737F219A}"/>
              </a:ext>
            </a:extLst>
          </p:cNvPr>
          <p:cNvSpPr/>
          <p:nvPr/>
        </p:nvSpPr>
        <p:spPr>
          <a:xfrm>
            <a:off x="5582329" y="3513855"/>
            <a:ext cx="1433921" cy="482505"/>
          </a:xfrm>
          <a:prstGeom prst="wedgeRectCallout">
            <a:avLst>
              <a:gd name="adj1" fmla="val 58876"/>
              <a:gd name="adj2" fmla="val 16773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사각형 설명선[R] 11">
            <a:extLst>
              <a:ext uri="{FF2B5EF4-FFF2-40B4-BE49-F238E27FC236}">
                <a16:creationId xmlns:a16="http://schemas.microsoft.com/office/drawing/2014/main" id="{3EEBBFD0-7859-2349-9037-03102E961FC9}"/>
              </a:ext>
            </a:extLst>
          </p:cNvPr>
          <p:cNvSpPr/>
          <p:nvPr/>
        </p:nvSpPr>
        <p:spPr>
          <a:xfrm>
            <a:off x="9106675" y="4522108"/>
            <a:ext cx="1483461" cy="492521"/>
          </a:xfrm>
          <a:prstGeom prst="wedgeRectCallout">
            <a:avLst>
              <a:gd name="adj1" fmla="val -80860"/>
              <a:gd name="adj2" fmla="val -82461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C33AAB74-69F0-8E4D-BF9B-88BD7708CBBD}"/>
              </a:ext>
            </a:extLst>
          </p:cNvPr>
          <p:cNvSpPr/>
          <p:nvPr/>
        </p:nvSpPr>
        <p:spPr>
          <a:xfrm>
            <a:off x="9771309" y="3415509"/>
            <a:ext cx="1616575" cy="492521"/>
          </a:xfrm>
          <a:prstGeom prst="wedgeRectCallout">
            <a:avLst>
              <a:gd name="adj1" fmla="val -58597"/>
              <a:gd name="adj2" fmla="val 55075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4BAF1-053F-B341-9818-9CF9F52221D8}"/>
              </a:ext>
            </a:extLst>
          </p:cNvPr>
          <p:cNvSpPr txBox="1"/>
          <p:nvPr/>
        </p:nvSpPr>
        <p:spPr>
          <a:xfrm>
            <a:off x="10556053" y="2279352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800" dirty="0"/>
              <a:t>☹️</a:t>
            </a:r>
            <a:endParaRPr kumimoji="1" lang="ko-Kore-KR" altLang="en-US" sz="72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E491BB0-9043-7448-B913-27495D12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55419"/>
            <a:ext cx="10514013" cy="1877951"/>
          </a:xfrm>
        </p:spPr>
        <p:txBody>
          <a:bodyPr>
            <a:normAutofit fontScale="90000"/>
          </a:bodyPr>
          <a:lstStyle/>
          <a:p>
            <a:pPr>
              <a:lnSpc>
                <a:spcPct val="180000"/>
              </a:lnSpc>
            </a:pPr>
            <a:r>
              <a:rPr kumimoji="1" lang="en-US" altLang="ko-Kore-KR" sz="4900" b="1" dirty="0">
                <a:solidFill>
                  <a:schemeClr val="accent5">
                    <a:lumMod val="75000"/>
                  </a:schemeClr>
                </a:solidFill>
              </a:rPr>
              <a:t>Comparison of </a:t>
            </a:r>
            <a:r>
              <a:rPr kumimoji="1" lang="en-US" altLang="ko-Kore-KR" sz="4900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kumimoji="1" lang="en-US" altLang="ko-Kore-KR" sz="4900" b="1" dirty="0">
                <a:solidFill>
                  <a:schemeClr val="accent5">
                    <a:lumMod val="75000"/>
                  </a:schemeClr>
                </a:solidFill>
              </a:rPr>
              <a:t> and Poison</a:t>
            </a:r>
            <a:br>
              <a:rPr kumimoji="1" lang="en-US" altLang="ko-Kore-KR" dirty="0"/>
            </a:br>
            <a:r>
              <a:rPr kumimoji="1" lang="en-US" altLang="ko-Kore-KR" sz="3200" dirty="0"/>
              <a:t>4. </a:t>
            </a:r>
            <a:r>
              <a:rPr kumimoji="1" lang="en-US" altLang="ko-Kore-KR" sz="3200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3200" dirty="0"/>
              <a:t> cannot be used for uninitialized bitfields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0" grpId="1" animBg="1"/>
      <p:bldP spid="22" grpId="1" animBg="1"/>
      <p:bldP spid="11" grpId="0" animBg="1"/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AE80D-A749-0544-B4D1-B05DB3F6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Summary: UB, </a:t>
            </a:r>
            <a:r>
              <a:rPr kumimoji="1" lang="en-US" altLang="ko-Kore-KR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, and Poison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0CF13-41F0-4843-914E-167F14F01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99" y="1855325"/>
            <a:ext cx="6571192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sym typeface="Wingdings" pitchFamily="2" charset="2"/>
              </a:rPr>
              <a:t>Undefined behavior is the strongest one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poison</a:t>
            </a:r>
            <a:r>
              <a:rPr kumimoji="1" lang="en-US" altLang="ko-Kore-KR" dirty="0">
                <a:sym typeface="Wingdings" pitchFamily="2" charset="2"/>
              </a:rPr>
              <a:t> is a notion of deferred UB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sym typeface="Wingdings" pitchFamily="2" charset="2"/>
              </a:rPr>
              <a:t>Undefined values are sets of values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9E631-D60B-F040-BE1E-8C78F318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5" name="직선 연결선 9">
            <a:extLst>
              <a:ext uri="{FF2B5EF4-FFF2-40B4-BE49-F238E27FC236}">
                <a16:creationId xmlns:a16="http://schemas.microsoft.com/office/drawing/2014/main" id="{5286FD71-7865-C748-89DA-00654A16CAA4}"/>
              </a:ext>
            </a:extLst>
          </p:cNvPr>
          <p:cNvCxnSpPr/>
          <p:nvPr/>
        </p:nvCxnSpPr>
        <p:spPr>
          <a:xfrm>
            <a:off x="8700982" y="2646025"/>
            <a:ext cx="0" cy="593558"/>
          </a:xfrm>
          <a:prstGeom prst="line">
            <a:avLst/>
          </a:prstGeom>
          <a:noFill/>
          <a:ln w="57150" cap="flat">
            <a:solidFill>
              <a:schemeClr val="tx1"/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직선 연결선 14">
            <a:extLst>
              <a:ext uri="{FF2B5EF4-FFF2-40B4-BE49-F238E27FC236}">
                <a16:creationId xmlns:a16="http://schemas.microsoft.com/office/drawing/2014/main" id="{370BF568-4432-E34D-BE0A-5264ADA8C123}"/>
              </a:ext>
            </a:extLst>
          </p:cNvPr>
          <p:cNvCxnSpPr>
            <a:cxnSpLocks/>
          </p:cNvCxnSpPr>
          <p:nvPr/>
        </p:nvCxnSpPr>
        <p:spPr>
          <a:xfrm>
            <a:off x="8700982" y="3733502"/>
            <a:ext cx="0" cy="593558"/>
          </a:xfrm>
          <a:prstGeom prst="line">
            <a:avLst/>
          </a:prstGeom>
          <a:noFill/>
          <a:ln w="57150" cap="flat">
            <a:solidFill>
              <a:schemeClr val="tx1"/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연결선 15">
            <a:extLst>
              <a:ext uri="{FF2B5EF4-FFF2-40B4-BE49-F238E27FC236}">
                <a16:creationId xmlns:a16="http://schemas.microsoft.com/office/drawing/2014/main" id="{7E206CA5-F02F-7743-B8C2-FDC641EB47DE}"/>
              </a:ext>
            </a:extLst>
          </p:cNvPr>
          <p:cNvCxnSpPr/>
          <p:nvPr/>
        </p:nvCxnSpPr>
        <p:spPr>
          <a:xfrm>
            <a:off x="8700982" y="4773668"/>
            <a:ext cx="0" cy="593558"/>
          </a:xfrm>
          <a:prstGeom prst="line">
            <a:avLst/>
          </a:prstGeom>
          <a:noFill/>
          <a:ln w="57150" cap="flat">
            <a:solidFill>
              <a:schemeClr val="tx1"/>
            </a:solidFill>
            <a:prstDash val="solid"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순서도: 처리 11">
            <a:extLst>
              <a:ext uri="{FF2B5EF4-FFF2-40B4-BE49-F238E27FC236}">
                <a16:creationId xmlns:a16="http://schemas.microsoft.com/office/drawing/2014/main" id="{E72AF5BC-97DC-9A45-95DC-A199FED2BCC2}"/>
              </a:ext>
            </a:extLst>
          </p:cNvPr>
          <p:cNvSpPr/>
          <p:nvPr/>
        </p:nvSpPr>
        <p:spPr>
          <a:xfrm>
            <a:off x="7111303" y="5230437"/>
            <a:ext cx="3167016" cy="595035"/>
          </a:xfrm>
          <a:prstGeom prst="flowChartProcess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Defined values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6F0130B8-8D2D-2C4E-AC83-C80AF1BE1008}"/>
              </a:ext>
            </a:extLst>
          </p:cNvPr>
          <p:cNvSpPr/>
          <p:nvPr/>
        </p:nvSpPr>
        <p:spPr>
          <a:xfrm>
            <a:off x="7111302" y="4264351"/>
            <a:ext cx="3167017" cy="595035"/>
          </a:xfrm>
          <a:prstGeom prst="flowChartProcess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Undefined values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10" name="생각 풍선: 구름 모양 6">
            <a:extLst>
              <a:ext uri="{FF2B5EF4-FFF2-40B4-BE49-F238E27FC236}">
                <a16:creationId xmlns:a16="http://schemas.microsoft.com/office/drawing/2014/main" id="{C4082E6B-BA08-1C49-A326-EFF93D437B97}"/>
              </a:ext>
            </a:extLst>
          </p:cNvPr>
          <p:cNvSpPr/>
          <p:nvPr/>
        </p:nvSpPr>
        <p:spPr>
          <a:xfrm>
            <a:off x="7542038" y="1735215"/>
            <a:ext cx="2446782" cy="1030724"/>
          </a:xfrm>
          <a:prstGeom prst="cloudCallout">
            <a:avLst>
              <a:gd name="adj1" fmla="val 11902"/>
              <a:gd name="adj2" fmla="val -14722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rPr>
              <a:t>UB</a:t>
            </a:r>
            <a:endParaRPr kumimoji="0" lang="ko-KR" altLang="en-US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" name="순서도: 처리 30">
            <a:extLst>
              <a:ext uri="{FF2B5EF4-FFF2-40B4-BE49-F238E27FC236}">
                <a16:creationId xmlns:a16="http://schemas.microsoft.com/office/drawing/2014/main" id="{B5B82361-3489-B24F-B710-198D82E4759E}"/>
              </a:ext>
            </a:extLst>
          </p:cNvPr>
          <p:cNvSpPr/>
          <p:nvPr/>
        </p:nvSpPr>
        <p:spPr>
          <a:xfrm>
            <a:off x="7111303" y="3212547"/>
            <a:ext cx="3167016" cy="595035"/>
          </a:xfrm>
          <a:prstGeom prst="flowChartProcess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Gill Sans"/>
              </a:rPr>
              <a:t>Poison values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39E68-A78E-234F-9EB8-8FBD3FB881D8}"/>
              </a:ext>
            </a:extLst>
          </p:cNvPr>
          <p:cNvSpPr txBox="1"/>
          <p:nvPr/>
        </p:nvSpPr>
        <p:spPr>
          <a:xfrm>
            <a:off x="10506070" y="1690688"/>
            <a:ext cx="146995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inion Pro"/>
              </a:rPr>
              <a:t>Least </a:t>
            </a:r>
            <a:b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inion Pro"/>
              </a:rPr>
            </a:b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inion Pro"/>
              </a:rPr>
              <a:t>Defined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inion Pro"/>
            </a:endParaRPr>
          </a:p>
        </p:txBody>
      </p:sp>
      <p:sp>
        <p:nvSpPr>
          <p:cNvPr id="13" name="위쪽 화살표 10">
            <a:extLst>
              <a:ext uri="{FF2B5EF4-FFF2-40B4-BE49-F238E27FC236}">
                <a16:creationId xmlns:a16="http://schemas.microsoft.com/office/drawing/2014/main" id="{AE13A525-2FAE-B242-ACBC-F2B5BAAF9EC2}"/>
              </a:ext>
            </a:extLst>
          </p:cNvPr>
          <p:cNvSpPr/>
          <p:nvPr/>
        </p:nvSpPr>
        <p:spPr>
          <a:xfrm flipV="1">
            <a:off x="10850461" y="2837750"/>
            <a:ext cx="756637" cy="2173089"/>
          </a:xfrm>
          <a:prstGeom prst="up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824E4-F659-0944-B73F-E835C965142D}"/>
              </a:ext>
            </a:extLst>
          </p:cNvPr>
          <p:cNvSpPr txBox="1"/>
          <p:nvPr/>
        </p:nvSpPr>
        <p:spPr>
          <a:xfrm>
            <a:off x="10493802" y="5025430"/>
            <a:ext cx="146995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inion Pro"/>
              </a:rPr>
              <a:t>Most </a:t>
            </a:r>
            <a:b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inion Pro"/>
              </a:rPr>
            </a:b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inion Pro"/>
              </a:rPr>
              <a:t>Defined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22912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3F87C-6C01-7C4F-AEF8-1294651B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" altLang="ko-Kore-KR" sz="4800" dirty="0"/>
              <a:t>Recent Progresses in</a:t>
            </a:r>
            <a:br>
              <a:rPr kumimoji="1" lang="en" altLang="ko-Kore-KR" sz="4800" dirty="0"/>
            </a:br>
            <a:r>
              <a:rPr kumimoji="1" lang="en" altLang="ko-Kore-KR" sz="4800" dirty="0"/>
              <a:t>Fixing UB-related Problems in LLVM</a:t>
            </a:r>
            <a:endParaRPr kumimoji="1" lang="ko-Kore-KR" altLang="en-US" sz="4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0E452-33A0-A24B-936D-8B6E485B6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F6FA1-3340-BF48-9D3F-0F2D418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5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28BCB-C15F-1646-A3AD-55A4FEB4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036" cy="132556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. Semantics Are Clarified at </a:t>
            </a:r>
            <a:r>
              <a:rPr kumimoji="1" lang="en-US" altLang="ko-Kore-KR" b="1" dirty="0" err="1">
                <a:solidFill>
                  <a:schemeClr val="accent5">
                    <a:lumMod val="75000"/>
                  </a:schemeClr>
                </a:solidFill>
              </a:rPr>
              <a:t>LangRef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37525-4238-1246-868B-7E8FCDB9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C2963A-DD32-3D48-830B-854EBBF00641}"/>
              </a:ext>
            </a:extLst>
          </p:cNvPr>
          <p:cNvSpPr/>
          <p:nvPr/>
        </p:nvSpPr>
        <p:spPr>
          <a:xfrm>
            <a:off x="2704516" y="1788164"/>
            <a:ext cx="4479018" cy="492443"/>
          </a:xfrm>
          <a:custGeom>
            <a:avLst/>
            <a:gdLst>
              <a:gd name="connsiteX0" fmla="*/ 0 w 4479018"/>
              <a:gd name="connsiteY0" fmla="*/ 0 h 492443"/>
              <a:gd name="connsiteX1" fmla="*/ 595070 w 4479018"/>
              <a:gd name="connsiteY1" fmla="*/ 0 h 492443"/>
              <a:gd name="connsiteX2" fmla="*/ 1100559 w 4479018"/>
              <a:gd name="connsiteY2" fmla="*/ 0 h 492443"/>
              <a:gd name="connsiteX3" fmla="*/ 1829999 w 4479018"/>
              <a:gd name="connsiteY3" fmla="*/ 0 h 492443"/>
              <a:gd name="connsiteX4" fmla="*/ 2425068 w 4479018"/>
              <a:gd name="connsiteY4" fmla="*/ 0 h 492443"/>
              <a:gd name="connsiteX5" fmla="*/ 3020138 w 4479018"/>
              <a:gd name="connsiteY5" fmla="*/ 0 h 492443"/>
              <a:gd name="connsiteX6" fmla="*/ 3749578 w 4479018"/>
              <a:gd name="connsiteY6" fmla="*/ 0 h 492443"/>
              <a:gd name="connsiteX7" fmla="*/ 4479018 w 4479018"/>
              <a:gd name="connsiteY7" fmla="*/ 0 h 492443"/>
              <a:gd name="connsiteX8" fmla="*/ 4479018 w 4479018"/>
              <a:gd name="connsiteY8" fmla="*/ 492443 h 492443"/>
              <a:gd name="connsiteX9" fmla="*/ 3928739 w 4479018"/>
              <a:gd name="connsiteY9" fmla="*/ 492443 h 492443"/>
              <a:gd name="connsiteX10" fmla="*/ 3288879 w 4479018"/>
              <a:gd name="connsiteY10" fmla="*/ 492443 h 492443"/>
              <a:gd name="connsiteX11" fmla="*/ 2649019 w 4479018"/>
              <a:gd name="connsiteY11" fmla="*/ 492443 h 492443"/>
              <a:gd name="connsiteX12" fmla="*/ 2053950 w 4479018"/>
              <a:gd name="connsiteY12" fmla="*/ 492443 h 492443"/>
              <a:gd name="connsiteX13" fmla="*/ 1324510 w 4479018"/>
              <a:gd name="connsiteY13" fmla="*/ 492443 h 492443"/>
              <a:gd name="connsiteX14" fmla="*/ 595070 w 4479018"/>
              <a:gd name="connsiteY14" fmla="*/ 492443 h 492443"/>
              <a:gd name="connsiteX15" fmla="*/ 0 w 4479018"/>
              <a:gd name="connsiteY15" fmla="*/ 492443 h 492443"/>
              <a:gd name="connsiteX16" fmla="*/ 0 w 4479018"/>
              <a:gd name="connsiteY16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9018" h="492443" extrusionOk="0">
                <a:moveTo>
                  <a:pt x="0" y="0"/>
                </a:moveTo>
                <a:cubicBezTo>
                  <a:pt x="177401" y="-28531"/>
                  <a:pt x="341617" y="-21959"/>
                  <a:pt x="595070" y="0"/>
                </a:cubicBezTo>
                <a:cubicBezTo>
                  <a:pt x="848523" y="21959"/>
                  <a:pt x="883354" y="-16486"/>
                  <a:pt x="1100559" y="0"/>
                </a:cubicBezTo>
                <a:cubicBezTo>
                  <a:pt x="1317764" y="16486"/>
                  <a:pt x="1662677" y="-35699"/>
                  <a:pt x="1829999" y="0"/>
                </a:cubicBezTo>
                <a:cubicBezTo>
                  <a:pt x="1997321" y="35699"/>
                  <a:pt x="2139023" y="8324"/>
                  <a:pt x="2425068" y="0"/>
                </a:cubicBezTo>
                <a:cubicBezTo>
                  <a:pt x="2711113" y="-8324"/>
                  <a:pt x="2775761" y="-16513"/>
                  <a:pt x="3020138" y="0"/>
                </a:cubicBezTo>
                <a:cubicBezTo>
                  <a:pt x="3264515" y="16513"/>
                  <a:pt x="3500489" y="-15777"/>
                  <a:pt x="3749578" y="0"/>
                </a:cubicBezTo>
                <a:cubicBezTo>
                  <a:pt x="3998667" y="15777"/>
                  <a:pt x="4191413" y="-11453"/>
                  <a:pt x="4479018" y="0"/>
                </a:cubicBezTo>
                <a:cubicBezTo>
                  <a:pt x="4503344" y="199186"/>
                  <a:pt x="4470325" y="291437"/>
                  <a:pt x="4479018" y="492443"/>
                </a:cubicBezTo>
                <a:cubicBezTo>
                  <a:pt x="4215872" y="482558"/>
                  <a:pt x="4182817" y="507014"/>
                  <a:pt x="3928739" y="492443"/>
                </a:cubicBezTo>
                <a:cubicBezTo>
                  <a:pt x="3674661" y="477872"/>
                  <a:pt x="3537372" y="503154"/>
                  <a:pt x="3288879" y="492443"/>
                </a:cubicBezTo>
                <a:cubicBezTo>
                  <a:pt x="3040386" y="481732"/>
                  <a:pt x="2879619" y="462910"/>
                  <a:pt x="2649019" y="492443"/>
                </a:cubicBezTo>
                <a:cubicBezTo>
                  <a:pt x="2418419" y="521976"/>
                  <a:pt x="2197972" y="494405"/>
                  <a:pt x="2053950" y="492443"/>
                </a:cubicBezTo>
                <a:cubicBezTo>
                  <a:pt x="1909928" y="490481"/>
                  <a:pt x="1679749" y="464783"/>
                  <a:pt x="1324510" y="492443"/>
                </a:cubicBezTo>
                <a:cubicBezTo>
                  <a:pt x="969271" y="520103"/>
                  <a:pt x="911617" y="503706"/>
                  <a:pt x="595070" y="492443"/>
                </a:cubicBezTo>
                <a:cubicBezTo>
                  <a:pt x="278523" y="481180"/>
                  <a:pt x="250004" y="466652"/>
                  <a:pt x="0" y="492443"/>
                </a:cubicBezTo>
                <a:cubicBezTo>
                  <a:pt x="3028" y="264539"/>
                  <a:pt x="15679" y="226089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1" lang="en-US" altLang="ko-Kore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A, B</a:t>
            </a:r>
            <a:endParaRPr kumimoji="1" lang="ko-Kore-KR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A11D98-D1D4-C649-8881-78A6FB363C8F}"/>
              </a:ext>
            </a:extLst>
          </p:cNvPr>
          <p:cNvSpPr/>
          <p:nvPr/>
        </p:nvSpPr>
        <p:spPr>
          <a:xfrm>
            <a:off x="2704516" y="2597362"/>
            <a:ext cx="4479018" cy="492443"/>
          </a:xfrm>
          <a:custGeom>
            <a:avLst/>
            <a:gdLst>
              <a:gd name="connsiteX0" fmla="*/ 0 w 4479018"/>
              <a:gd name="connsiteY0" fmla="*/ 0 h 492443"/>
              <a:gd name="connsiteX1" fmla="*/ 595070 w 4479018"/>
              <a:gd name="connsiteY1" fmla="*/ 0 h 492443"/>
              <a:gd name="connsiteX2" fmla="*/ 1100559 w 4479018"/>
              <a:gd name="connsiteY2" fmla="*/ 0 h 492443"/>
              <a:gd name="connsiteX3" fmla="*/ 1829999 w 4479018"/>
              <a:gd name="connsiteY3" fmla="*/ 0 h 492443"/>
              <a:gd name="connsiteX4" fmla="*/ 2425068 w 4479018"/>
              <a:gd name="connsiteY4" fmla="*/ 0 h 492443"/>
              <a:gd name="connsiteX5" fmla="*/ 3020138 w 4479018"/>
              <a:gd name="connsiteY5" fmla="*/ 0 h 492443"/>
              <a:gd name="connsiteX6" fmla="*/ 3749578 w 4479018"/>
              <a:gd name="connsiteY6" fmla="*/ 0 h 492443"/>
              <a:gd name="connsiteX7" fmla="*/ 4479018 w 4479018"/>
              <a:gd name="connsiteY7" fmla="*/ 0 h 492443"/>
              <a:gd name="connsiteX8" fmla="*/ 4479018 w 4479018"/>
              <a:gd name="connsiteY8" fmla="*/ 492443 h 492443"/>
              <a:gd name="connsiteX9" fmla="*/ 3928739 w 4479018"/>
              <a:gd name="connsiteY9" fmla="*/ 492443 h 492443"/>
              <a:gd name="connsiteX10" fmla="*/ 3288879 w 4479018"/>
              <a:gd name="connsiteY10" fmla="*/ 492443 h 492443"/>
              <a:gd name="connsiteX11" fmla="*/ 2649019 w 4479018"/>
              <a:gd name="connsiteY11" fmla="*/ 492443 h 492443"/>
              <a:gd name="connsiteX12" fmla="*/ 2053950 w 4479018"/>
              <a:gd name="connsiteY12" fmla="*/ 492443 h 492443"/>
              <a:gd name="connsiteX13" fmla="*/ 1324510 w 4479018"/>
              <a:gd name="connsiteY13" fmla="*/ 492443 h 492443"/>
              <a:gd name="connsiteX14" fmla="*/ 595070 w 4479018"/>
              <a:gd name="connsiteY14" fmla="*/ 492443 h 492443"/>
              <a:gd name="connsiteX15" fmla="*/ 0 w 4479018"/>
              <a:gd name="connsiteY15" fmla="*/ 492443 h 492443"/>
              <a:gd name="connsiteX16" fmla="*/ 0 w 4479018"/>
              <a:gd name="connsiteY16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9018" h="492443" extrusionOk="0">
                <a:moveTo>
                  <a:pt x="0" y="0"/>
                </a:moveTo>
                <a:cubicBezTo>
                  <a:pt x="177401" y="-28531"/>
                  <a:pt x="341617" y="-21959"/>
                  <a:pt x="595070" y="0"/>
                </a:cubicBezTo>
                <a:cubicBezTo>
                  <a:pt x="848523" y="21959"/>
                  <a:pt x="883354" y="-16486"/>
                  <a:pt x="1100559" y="0"/>
                </a:cubicBezTo>
                <a:cubicBezTo>
                  <a:pt x="1317764" y="16486"/>
                  <a:pt x="1662677" y="-35699"/>
                  <a:pt x="1829999" y="0"/>
                </a:cubicBezTo>
                <a:cubicBezTo>
                  <a:pt x="1997321" y="35699"/>
                  <a:pt x="2139023" y="8324"/>
                  <a:pt x="2425068" y="0"/>
                </a:cubicBezTo>
                <a:cubicBezTo>
                  <a:pt x="2711113" y="-8324"/>
                  <a:pt x="2775761" y="-16513"/>
                  <a:pt x="3020138" y="0"/>
                </a:cubicBezTo>
                <a:cubicBezTo>
                  <a:pt x="3264515" y="16513"/>
                  <a:pt x="3500489" y="-15777"/>
                  <a:pt x="3749578" y="0"/>
                </a:cubicBezTo>
                <a:cubicBezTo>
                  <a:pt x="3998667" y="15777"/>
                  <a:pt x="4191413" y="-11453"/>
                  <a:pt x="4479018" y="0"/>
                </a:cubicBezTo>
                <a:cubicBezTo>
                  <a:pt x="4503344" y="199186"/>
                  <a:pt x="4470325" y="291437"/>
                  <a:pt x="4479018" y="492443"/>
                </a:cubicBezTo>
                <a:cubicBezTo>
                  <a:pt x="4215872" y="482558"/>
                  <a:pt x="4182817" y="507014"/>
                  <a:pt x="3928739" y="492443"/>
                </a:cubicBezTo>
                <a:cubicBezTo>
                  <a:pt x="3674661" y="477872"/>
                  <a:pt x="3537372" y="503154"/>
                  <a:pt x="3288879" y="492443"/>
                </a:cubicBezTo>
                <a:cubicBezTo>
                  <a:pt x="3040386" y="481732"/>
                  <a:pt x="2879619" y="462910"/>
                  <a:pt x="2649019" y="492443"/>
                </a:cubicBezTo>
                <a:cubicBezTo>
                  <a:pt x="2418419" y="521976"/>
                  <a:pt x="2197972" y="494405"/>
                  <a:pt x="2053950" y="492443"/>
                </a:cubicBezTo>
                <a:cubicBezTo>
                  <a:pt x="1909928" y="490481"/>
                  <a:pt x="1679749" y="464783"/>
                  <a:pt x="1324510" y="492443"/>
                </a:cubicBezTo>
                <a:cubicBezTo>
                  <a:pt x="969271" y="520103"/>
                  <a:pt x="911617" y="503706"/>
                  <a:pt x="595070" y="492443"/>
                </a:cubicBezTo>
                <a:cubicBezTo>
                  <a:pt x="278523" y="481180"/>
                  <a:pt x="250004" y="466652"/>
                  <a:pt x="0" y="492443"/>
                </a:cubicBezTo>
                <a:cubicBezTo>
                  <a:pt x="3028" y="264539"/>
                  <a:pt x="15679" y="226089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switch </a:t>
            </a:r>
            <a:r>
              <a:rPr kumimoji="1" lang="en-US" altLang="ko-Kore-KR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  <a:endParaRPr kumimoji="1" lang="ko-Kore-KR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195A312C-6586-2943-B8FD-4B562626FE0D}"/>
              </a:ext>
            </a:extLst>
          </p:cNvPr>
          <p:cNvSpPr/>
          <p:nvPr/>
        </p:nvSpPr>
        <p:spPr>
          <a:xfrm>
            <a:off x="7605641" y="2034385"/>
            <a:ext cx="2446782" cy="937022"/>
          </a:xfrm>
          <a:prstGeom prst="cloudCallout">
            <a:avLst>
              <a:gd name="adj1" fmla="val 11902"/>
              <a:gd name="adj2" fmla="val -14722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rPr>
              <a:t>UB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C5ACB0-0BA2-EA41-8B20-95E637A444AB}"/>
              </a:ext>
            </a:extLst>
          </p:cNvPr>
          <p:cNvSpPr/>
          <p:nvPr/>
        </p:nvSpPr>
        <p:spPr>
          <a:xfrm>
            <a:off x="2710543" y="4864015"/>
            <a:ext cx="4479018" cy="492443"/>
          </a:xfrm>
          <a:custGeom>
            <a:avLst/>
            <a:gdLst>
              <a:gd name="connsiteX0" fmla="*/ 0 w 4479018"/>
              <a:gd name="connsiteY0" fmla="*/ 0 h 492443"/>
              <a:gd name="connsiteX1" fmla="*/ 595070 w 4479018"/>
              <a:gd name="connsiteY1" fmla="*/ 0 h 492443"/>
              <a:gd name="connsiteX2" fmla="*/ 1100559 w 4479018"/>
              <a:gd name="connsiteY2" fmla="*/ 0 h 492443"/>
              <a:gd name="connsiteX3" fmla="*/ 1829999 w 4479018"/>
              <a:gd name="connsiteY3" fmla="*/ 0 h 492443"/>
              <a:gd name="connsiteX4" fmla="*/ 2425068 w 4479018"/>
              <a:gd name="connsiteY4" fmla="*/ 0 h 492443"/>
              <a:gd name="connsiteX5" fmla="*/ 3020138 w 4479018"/>
              <a:gd name="connsiteY5" fmla="*/ 0 h 492443"/>
              <a:gd name="connsiteX6" fmla="*/ 3749578 w 4479018"/>
              <a:gd name="connsiteY6" fmla="*/ 0 h 492443"/>
              <a:gd name="connsiteX7" fmla="*/ 4479018 w 4479018"/>
              <a:gd name="connsiteY7" fmla="*/ 0 h 492443"/>
              <a:gd name="connsiteX8" fmla="*/ 4479018 w 4479018"/>
              <a:gd name="connsiteY8" fmla="*/ 492443 h 492443"/>
              <a:gd name="connsiteX9" fmla="*/ 3928739 w 4479018"/>
              <a:gd name="connsiteY9" fmla="*/ 492443 h 492443"/>
              <a:gd name="connsiteX10" fmla="*/ 3288879 w 4479018"/>
              <a:gd name="connsiteY10" fmla="*/ 492443 h 492443"/>
              <a:gd name="connsiteX11" fmla="*/ 2649019 w 4479018"/>
              <a:gd name="connsiteY11" fmla="*/ 492443 h 492443"/>
              <a:gd name="connsiteX12" fmla="*/ 2053950 w 4479018"/>
              <a:gd name="connsiteY12" fmla="*/ 492443 h 492443"/>
              <a:gd name="connsiteX13" fmla="*/ 1324510 w 4479018"/>
              <a:gd name="connsiteY13" fmla="*/ 492443 h 492443"/>
              <a:gd name="connsiteX14" fmla="*/ 595070 w 4479018"/>
              <a:gd name="connsiteY14" fmla="*/ 492443 h 492443"/>
              <a:gd name="connsiteX15" fmla="*/ 0 w 4479018"/>
              <a:gd name="connsiteY15" fmla="*/ 492443 h 492443"/>
              <a:gd name="connsiteX16" fmla="*/ 0 w 4479018"/>
              <a:gd name="connsiteY16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9018" h="492443" extrusionOk="0">
                <a:moveTo>
                  <a:pt x="0" y="0"/>
                </a:moveTo>
                <a:cubicBezTo>
                  <a:pt x="177401" y="-28531"/>
                  <a:pt x="341617" y="-21959"/>
                  <a:pt x="595070" y="0"/>
                </a:cubicBezTo>
                <a:cubicBezTo>
                  <a:pt x="848523" y="21959"/>
                  <a:pt x="883354" y="-16486"/>
                  <a:pt x="1100559" y="0"/>
                </a:cubicBezTo>
                <a:cubicBezTo>
                  <a:pt x="1317764" y="16486"/>
                  <a:pt x="1662677" y="-35699"/>
                  <a:pt x="1829999" y="0"/>
                </a:cubicBezTo>
                <a:cubicBezTo>
                  <a:pt x="1997321" y="35699"/>
                  <a:pt x="2139023" y="8324"/>
                  <a:pt x="2425068" y="0"/>
                </a:cubicBezTo>
                <a:cubicBezTo>
                  <a:pt x="2711113" y="-8324"/>
                  <a:pt x="2775761" y="-16513"/>
                  <a:pt x="3020138" y="0"/>
                </a:cubicBezTo>
                <a:cubicBezTo>
                  <a:pt x="3264515" y="16513"/>
                  <a:pt x="3500489" y="-15777"/>
                  <a:pt x="3749578" y="0"/>
                </a:cubicBezTo>
                <a:cubicBezTo>
                  <a:pt x="3998667" y="15777"/>
                  <a:pt x="4191413" y="-11453"/>
                  <a:pt x="4479018" y="0"/>
                </a:cubicBezTo>
                <a:cubicBezTo>
                  <a:pt x="4503344" y="199186"/>
                  <a:pt x="4470325" y="291437"/>
                  <a:pt x="4479018" y="492443"/>
                </a:cubicBezTo>
                <a:cubicBezTo>
                  <a:pt x="4215872" y="482558"/>
                  <a:pt x="4182817" y="507014"/>
                  <a:pt x="3928739" y="492443"/>
                </a:cubicBezTo>
                <a:cubicBezTo>
                  <a:pt x="3674661" y="477872"/>
                  <a:pt x="3537372" y="503154"/>
                  <a:pt x="3288879" y="492443"/>
                </a:cubicBezTo>
                <a:cubicBezTo>
                  <a:pt x="3040386" y="481732"/>
                  <a:pt x="2879619" y="462910"/>
                  <a:pt x="2649019" y="492443"/>
                </a:cubicBezTo>
                <a:cubicBezTo>
                  <a:pt x="2418419" y="521976"/>
                  <a:pt x="2197972" y="494405"/>
                  <a:pt x="2053950" y="492443"/>
                </a:cubicBezTo>
                <a:cubicBezTo>
                  <a:pt x="1909928" y="490481"/>
                  <a:pt x="1679749" y="464783"/>
                  <a:pt x="1324510" y="492443"/>
                </a:cubicBezTo>
                <a:cubicBezTo>
                  <a:pt x="969271" y="520103"/>
                  <a:pt x="911617" y="503706"/>
                  <a:pt x="595070" y="492443"/>
                </a:cubicBezTo>
                <a:cubicBezTo>
                  <a:pt x="278523" y="481180"/>
                  <a:pt x="250004" y="466652"/>
                  <a:pt x="0" y="492443"/>
                </a:cubicBezTo>
                <a:cubicBezTo>
                  <a:pt x="3028" y="264539"/>
                  <a:pt x="15679" y="226089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select poison, x, y</a:t>
            </a:r>
            <a:endParaRPr kumimoji="1" lang="ko-Kore-KR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7E1C53-E387-8B4D-B355-77FAD9E975EE}"/>
                  </a:ext>
                </a:extLst>
              </p:cNvPr>
              <p:cNvSpPr txBox="1"/>
              <p:nvPr/>
            </p:nvSpPr>
            <p:spPr>
              <a:xfrm>
                <a:off x="7724478" y="4817983"/>
                <a:ext cx="2327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ko-Kore-K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ko-Kore-KR" sz="3200" b="1" i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poison</m:t>
                      </m:r>
                    </m:oMath>
                  </m:oMathPara>
                </a14:m>
                <a:endParaRPr kumimoji="1" lang="ko-Kore-KR" altLang="en-US" sz="3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7E1C53-E387-8B4D-B355-77FAD9E97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78" y="4817983"/>
                <a:ext cx="2327945" cy="492443"/>
              </a:xfrm>
              <a:prstGeom prst="rect">
                <a:avLst/>
              </a:prstGeom>
              <a:blipFill>
                <a:blip r:embed="rId3"/>
                <a:stretch>
                  <a:fillRect t="-2564" r="-2732" b="-307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417ABAC-EFD4-C043-ABBA-4EA711F807B0}"/>
              </a:ext>
            </a:extLst>
          </p:cNvPr>
          <p:cNvSpPr txBox="1"/>
          <p:nvPr/>
        </p:nvSpPr>
        <p:spPr>
          <a:xfrm>
            <a:off x="941043" y="1718649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800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kumimoji="1" lang="ko-Kore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BC90D-6351-1841-B8E3-E3FA771CD416}"/>
              </a:ext>
            </a:extLst>
          </p:cNvPr>
          <p:cNvSpPr txBox="1"/>
          <p:nvPr/>
        </p:nvSpPr>
        <p:spPr>
          <a:xfrm>
            <a:off x="190261" y="4833238"/>
            <a:ext cx="2174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800" b="1" dirty="0">
                <a:latin typeface="Arial" panose="020B0604020202020204" pitchFamily="34" charset="0"/>
                <a:cs typeface="Arial" panose="020B0604020202020204" pitchFamily="34" charset="0"/>
              </a:rPr>
              <a:t>Ternary Op.</a:t>
            </a:r>
            <a:endParaRPr kumimoji="1" lang="ko-Kore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61D4F-AC17-DB42-9350-E4C3E0B258B9}"/>
              </a:ext>
            </a:extLst>
          </p:cNvPr>
          <p:cNvSpPr txBox="1"/>
          <p:nvPr/>
        </p:nvSpPr>
        <p:spPr>
          <a:xfrm>
            <a:off x="2700165" y="5713953"/>
            <a:ext cx="939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shufflevector’s</a:t>
            </a:r>
            <a:r>
              <a:rPr kumimoji="1" lang="en-US" altLang="ko-Kore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ore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</a:t>
            </a:r>
            <a:r>
              <a:rPr kumimoji="1" lang="en-US" altLang="ko-Kore-KR" sz="2000" dirty="0">
                <a:latin typeface="Arial" panose="020B0604020202020204" pitchFamily="34" charset="0"/>
                <a:cs typeface="Arial" panose="020B0604020202020204" pitchFamily="34" charset="0"/>
              </a:rPr>
              <a:t> mask, </a:t>
            </a:r>
            <a:r>
              <a:rPr kumimoji="1" lang="en-US" altLang="ko-Kore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memset</a:t>
            </a:r>
            <a:r>
              <a:rPr kumimoji="1" lang="en-US" altLang="ko-Kore-K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</a:t>
            </a:r>
            <a:r>
              <a:rPr kumimoji="1" lang="en-US" altLang="ko-Kore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ore-KR" sz="20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kumimoji="1" lang="en-US" altLang="ko-Kore-KR" sz="2000" dirty="0">
                <a:latin typeface="Arial" panose="020B0604020202020204" pitchFamily="34" charset="0"/>
                <a:cs typeface="Arial" panose="020B0604020202020204" pitchFamily="34" charset="0"/>
              </a:rPr>
              <a:t>, 0), padding of aggregates, ...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4D5A02-FDF9-B74F-B25E-1120C83E5108}"/>
              </a:ext>
            </a:extLst>
          </p:cNvPr>
          <p:cNvSpPr/>
          <p:nvPr/>
        </p:nvSpPr>
        <p:spPr>
          <a:xfrm>
            <a:off x="2695177" y="3373783"/>
            <a:ext cx="8976714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MSAN </a:t>
            </a:r>
            <a:r>
              <a:rPr lang="en" altLang="ko-Kore-KR" sz="1600" b="1" u="sng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 not like </a:t>
            </a:r>
            <a:r>
              <a:rPr lang="en" altLang="ko-Kore-KR" sz="1600" b="1" u="sng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undefs</a:t>
            </a:r>
            <a:r>
              <a:rPr lang="en" altLang="ko-Kore-KR" sz="1600" b="1" u="sng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branch condition</a:t>
            </a:r>
            <a:r>
              <a:rPr lang="en" altLang="ko-Kore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which can be introduced</a:t>
            </a:r>
            <a:endParaRPr lang="en" altLang="ko-Kore-KR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// with "explicit branch".</a:t>
            </a:r>
            <a:endParaRPr lang="en" altLang="ko-Kore-KR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altLang="ko-Kore-KR" sz="16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altLang="ko-Kore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ExtraCase</a:t>
            </a:r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" altLang="ko-Kore-KR" sz="160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ore-KR" sz="160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getParent</a:t>
            </a:r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en" altLang="ko-Kore-KR" sz="160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hasFnAttribute</a:t>
            </a:r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sz="160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altLang="ko-Kore-KR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SanitizeMemory</a:t>
            </a:r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" altLang="ko-Kore-KR" sz="16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altLang="ko-Kore-KR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sz="160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158FD9-2CBA-7E44-AD31-009FB00F7667}"/>
              </a:ext>
            </a:extLst>
          </p:cNvPr>
          <p:cNvSpPr/>
          <p:nvPr/>
        </p:nvSpPr>
        <p:spPr>
          <a:xfrm>
            <a:off x="0" y="6334125"/>
            <a:ext cx="5328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https://reviews.llvm.org/D76973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https://reviews.llvm.org/D86189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ore-KR" sz="1400" dirty="0">
              <a:latin typeface="Arial" panose="020B0604020202020204" pitchFamily="34" charset="0"/>
              <a:cs typeface="Arial" panose="020B0604020202020204" pitchFamily="34" charset="0"/>
              <a:hlinkClick r:id="rId6"/>
            </a:endParaRPr>
          </a:p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https://reviews.llvm.org/D70641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https://reviews.llvm.org/D86643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DF75EC-E0FF-B04C-AA1B-CF6E8F818197}"/>
              </a:ext>
            </a:extLst>
          </p:cNvPr>
          <p:cNvSpPr/>
          <p:nvPr/>
        </p:nvSpPr>
        <p:spPr>
          <a:xfrm>
            <a:off x="476685" y="5642330"/>
            <a:ext cx="1888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800" b="1" dirty="0">
                <a:latin typeface="Arial" panose="020B0604020202020204" pitchFamily="34" charset="0"/>
                <a:cs typeface="Arial" panose="020B0604020202020204" pitchFamily="34" charset="0"/>
              </a:rPr>
              <a:t> And also 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62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6" grpId="0"/>
      <p:bldP spid="1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BD1A9-4C28-294F-A3E8-4BCF7896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kumimoji="1" lang="en-US" altLang="ko-Kore-KR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/Poison-related Bugs</a:t>
            </a:r>
            <a:b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    Are Found with Alive2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31B98-384C-9946-84BA-66BC4BD8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7044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kumimoji="1" lang="en-US" altLang="ko-Kore-KR" dirty="0"/>
              <a:t>Alive2 is a translation validation tool for LLVM: </a:t>
            </a:r>
            <a:r>
              <a:rPr kumimoji="1" lang="en-US" altLang="ko-Kore-KR" dirty="0">
                <a:hlinkClick r:id="rId3"/>
              </a:rPr>
              <a:t>https://alive2.llvm.org</a:t>
            </a:r>
            <a:endParaRPr kumimoji="1" lang="en-US" altLang="ko-Kore-KR" dirty="0"/>
          </a:p>
          <a:p>
            <a:pPr>
              <a:lnSpc>
                <a:spcPct val="160000"/>
              </a:lnSpc>
            </a:pPr>
            <a:endParaRPr kumimoji="1" lang="en-US" altLang="ko-Kore-KR" dirty="0"/>
          </a:p>
          <a:p>
            <a:pPr>
              <a:lnSpc>
                <a:spcPct val="160000"/>
              </a:lnSpc>
            </a:pPr>
            <a:endParaRPr kumimoji="1" lang="en-US" altLang="ko-Kore-KR" dirty="0"/>
          </a:p>
          <a:p>
            <a:pPr>
              <a:lnSpc>
                <a:spcPct val="160000"/>
              </a:lnSpc>
            </a:pPr>
            <a:endParaRPr kumimoji="1" lang="en-US" altLang="ko-Kore-KR" dirty="0"/>
          </a:p>
          <a:p>
            <a:pPr marL="0" indent="0">
              <a:lnSpc>
                <a:spcPct val="160000"/>
              </a:lnSpc>
              <a:buNone/>
            </a:pPr>
            <a:endParaRPr kumimoji="1" lang="en-US" altLang="ko-Kore-KR" dirty="0"/>
          </a:p>
          <a:p>
            <a:pPr>
              <a:lnSpc>
                <a:spcPct val="160000"/>
              </a:lnSpc>
            </a:pPr>
            <a:r>
              <a:rPr kumimoji="1" lang="en-US" altLang="ko-Kore-KR" dirty="0" err="1"/>
              <a:t>llvm</a:t>
            </a:r>
            <a:r>
              <a:rPr kumimoji="1" lang="en-US" altLang="ko-Kore-KR" dirty="0"/>
              <a:t>/test/Transforms: 23 bugs reported, 17 fixed, 37 failures remaining</a:t>
            </a:r>
          </a:p>
          <a:p>
            <a:pPr>
              <a:lnSpc>
                <a:spcPct val="160000"/>
              </a:lnSpc>
            </a:pPr>
            <a:r>
              <a:rPr kumimoji="1" lang="en-US" altLang="ko-Kore-KR" dirty="0"/>
              <a:t>Project Zero LLVM Bugs: </a:t>
            </a:r>
            <a:r>
              <a:rPr kumimoji="1" lang="en-US" altLang="ko-Kore-KR" dirty="0">
                <a:hlinkClick r:id="rId4"/>
              </a:rPr>
              <a:t>https://web.ist.utl.pt/nuno.lopes/alive2/</a:t>
            </a:r>
            <a:r>
              <a:rPr kumimoji="1" lang="en-US" altLang="ko-Kore-KR" dirty="0"/>
              <a:t>  </a:t>
            </a:r>
          </a:p>
          <a:p>
            <a:pPr>
              <a:lnSpc>
                <a:spcPct val="160000"/>
              </a:lnSpc>
            </a:pPr>
            <a:endParaRPr kumimoji="1" lang="en-US" altLang="ko-Kore-KR" dirty="0"/>
          </a:p>
          <a:p>
            <a:pPr>
              <a:lnSpc>
                <a:spcPct val="160000"/>
              </a:lnSpc>
            </a:pPr>
            <a:endParaRPr kumimoji="1" lang="en-US" altLang="ko-Kore-KR" dirty="0"/>
          </a:p>
          <a:p>
            <a:pPr>
              <a:lnSpc>
                <a:spcPct val="160000"/>
              </a:lnSpc>
            </a:pPr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E85D3-C791-A846-8F71-491E1151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6" name="Picture 2" descr="@AliveToolkit">
            <a:extLst>
              <a:ext uri="{FF2B5EF4-FFF2-40B4-BE49-F238E27FC236}">
                <a16:creationId xmlns:a16="http://schemas.microsoft.com/office/drawing/2014/main" id="{45A9CF10-7EAD-FE4C-91CE-229E72E8D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12" y="2891842"/>
            <a:ext cx="1782538" cy="17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3EE1E2E-7D70-BA49-8662-75BE82C6B756}"/>
              </a:ext>
            </a:extLst>
          </p:cNvPr>
          <p:cNvSpPr/>
          <p:nvPr/>
        </p:nvSpPr>
        <p:spPr>
          <a:xfrm>
            <a:off x="1939487" y="2628353"/>
            <a:ext cx="1744209" cy="702128"/>
          </a:xfrm>
          <a:custGeom>
            <a:avLst/>
            <a:gdLst>
              <a:gd name="connsiteX0" fmla="*/ 0 w 1744209"/>
              <a:gd name="connsiteY0" fmla="*/ 117024 h 702128"/>
              <a:gd name="connsiteX1" fmla="*/ 117024 w 1744209"/>
              <a:gd name="connsiteY1" fmla="*/ 0 h 702128"/>
              <a:gd name="connsiteX2" fmla="*/ 635513 w 1744209"/>
              <a:gd name="connsiteY2" fmla="*/ 0 h 702128"/>
              <a:gd name="connsiteX3" fmla="*/ 1138900 w 1744209"/>
              <a:gd name="connsiteY3" fmla="*/ 0 h 702128"/>
              <a:gd name="connsiteX4" fmla="*/ 1627185 w 1744209"/>
              <a:gd name="connsiteY4" fmla="*/ 0 h 702128"/>
              <a:gd name="connsiteX5" fmla="*/ 1744209 w 1744209"/>
              <a:gd name="connsiteY5" fmla="*/ 117024 h 702128"/>
              <a:gd name="connsiteX6" fmla="*/ 1744209 w 1744209"/>
              <a:gd name="connsiteY6" fmla="*/ 585104 h 702128"/>
              <a:gd name="connsiteX7" fmla="*/ 1627185 w 1744209"/>
              <a:gd name="connsiteY7" fmla="*/ 702128 h 702128"/>
              <a:gd name="connsiteX8" fmla="*/ 1108696 w 1744209"/>
              <a:gd name="connsiteY8" fmla="*/ 702128 h 702128"/>
              <a:gd name="connsiteX9" fmla="*/ 650614 w 1744209"/>
              <a:gd name="connsiteY9" fmla="*/ 702128 h 702128"/>
              <a:gd name="connsiteX10" fmla="*/ 117024 w 1744209"/>
              <a:gd name="connsiteY10" fmla="*/ 702128 h 702128"/>
              <a:gd name="connsiteX11" fmla="*/ 0 w 1744209"/>
              <a:gd name="connsiteY11" fmla="*/ 585104 h 702128"/>
              <a:gd name="connsiteX12" fmla="*/ 0 w 1744209"/>
              <a:gd name="connsiteY12" fmla="*/ 117024 h 70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4209" h="702128" fill="none" extrusionOk="0">
                <a:moveTo>
                  <a:pt x="0" y="117024"/>
                </a:moveTo>
                <a:cubicBezTo>
                  <a:pt x="-6693" y="53492"/>
                  <a:pt x="43594" y="-6071"/>
                  <a:pt x="117024" y="0"/>
                </a:cubicBezTo>
                <a:cubicBezTo>
                  <a:pt x="361117" y="-11263"/>
                  <a:pt x="491612" y="-23319"/>
                  <a:pt x="635513" y="0"/>
                </a:cubicBezTo>
                <a:cubicBezTo>
                  <a:pt x="779414" y="23319"/>
                  <a:pt x="935351" y="-4986"/>
                  <a:pt x="1138900" y="0"/>
                </a:cubicBezTo>
                <a:cubicBezTo>
                  <a:pt x="1342449" y="4986"/>
                  <a:pt x="1470026" y="-20479"/>
                  <a:pt x="1627185" y="0"/>
                </a:cubicBezTo>
                <a:cubicBezTo>
                  <a:pt x="1687232" y="189"/>
                  <a:pt x="1750391" y="41248"/>
                  <a:pt x="1744209" y="117024"/>
                </a:cubicBezTo>
                <a:cubicBezTo>
                  <a:pt x="1727242" y="236188"/>
                  <a:pt x="1720994" y="437211"/>
                  <a:pt x="1744209" y="585104"/>
                </a:cubicBezTo>
                <a:cubicBezTo>
                  <a:pt x="1749694" y="660596"/>
                  <a:pt x="1684231" y="706128"/>
                  <a:pt x="1627185" y="702128"/>
                </a:cubicBezTo>
                <a:cubicBezTo>
                  <a:pt x="1487909" y="717003"/>
                  <a:pt x="1247526" y="695713"/>
                  <a:pt x="1108696" y="702128"/>
                </a:cubicBezTo>
                <a:cubicBezTo>
                  <a:pt x="969866" y="708543"/>
                  <a:pt x="753201" y="688240"/>
                  <a:pt x="650614" y="702128"/>
                </a:cubicBezTo>
                <a:cubicBezTo>
                  <a:pt x="548027" y="716016"/>
                  <a:pt x="271676" y="697809"/>
                  <a:pt x="117024" y="702128"/>
                </a:cubicBezTo>
                <a:cubicBezTo>
                  <a:pt x="54569" y="702889"/>
                  <a:pt x="3242" y="660654"/>
                  <a:pt x="0" y="585104"/>
                </a:cubicBezTo>
                <a:cubicBezTo>
                  <a:pt x="-18019" y="415590"/>
                  <a:pt x="-1276" y="305658"/>
                  <a:pt x="0" y="117024"/>
                </a:cubicBezTo>
                <a:close/>
              </a:path>
              <a:path w="1744209" h="702128" stroke="0" extrusionOk="0">
                <a:moveTo>
                  <a:pt x="0" y="117024"/>
                </a:moveTo>
                <a:cubicBezTo>
                  <a:pt x="-8952" y="46871"/>
                  <a:pt x="39811" y="4722"/>
                  <a:pt x="117024" y="0"/>
                </a:cubicBezTo>
                <a:cubicBezTo>
                  <a:pt x="268406" y="-9470"/>
                  <a:pt x="392856" y="14617"/>
                  <a:pt x="650614" y="0"/>
                </a:cubicBezTo>
                <a:cubicBezTo>
                  <a:pt x="908372" y="-14617"/>
                  <a:pt x="1023588" y="-11313"/>
                  <a:pt x="1138900" y="0"/>
                </a:cubicBezTo>
                <a:cubicBezTo>
                  <a:pt x="1254212" y="11313"/>
                  <a:pt x="1525828" y="-7742"/>
                  <a:pt x="1627185" y="0"/>
                </a:cubicBezTo>
                <a:cubicBezTo>
                  <a:pt x="1689738" y="-6694"/>
                  <a:pt x="1746093" y="45422"/>
                  <a:pt x="1744209" y="117024"/>
                </a:cubicBezTo>
                <a:cubicBezTo>
                  <a:pt x="1750468" y="297318"/>
                  <a:pt x="1763774" y="474141"/>
                  <a:pt x="1744209" y="585104"/>
                </a:cubicBezTo>
                <a:cubicBezTo>
                  <a:pt x="1743828" y="646105"/>
                  <a:pt x="1682526" y="715038"/>
                  <a:pt x="1627185" y="702128"/>
                </a:cubicBezTo>
                <a:cubicBezTo>
                  <a:pt x="1510291" y="702409"/>
                  <a:pt x="1311512" y="722243"/>
                  <a:pt x="1154001" y="702128"/>
                </a:cubicBezTo>
                <a:cubicBezTo>
                  <a:pt x="996490" y="682013"/>
                  <a:pt x="767441" y="719600"/>
                  <a:pt x="650614" y="702128"/>
                </a:cubicBezTo>
                <a:cubicBezTo>
                  <a:pt x="533787" y="684656"/>
                  <a:pt x="337503" y="700541"/>
                  <a:pt x="117024" y="702128"/>
                </a:cubicBezTo>
                <a:cubicBezTo>
                  <a:pt x="54578" y="699969"/>
                  <a:pt x="7158" y="645120"/>
                  <a:pt x="0" y="585104"/>
                </a:cubicBezTo>
                <a:cubicBezTo>
                  <a:pt x="-12477" y="371024"/>
                  <a:pt x="-3171" y="328265"/>
                  <a:pt x="0" y="117024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src.ll</a:t>
            </a:r>
            <a:endParaRPr kumimoji="1" lang="ko-Kore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36E53B8-ABE3-284D-A224-86482D142195}"/>
              </a:ext>
            </a:extLst>
          </p:cNvPr>
          <p:cNvSpPr/>
          <p:nvPr/>
        </p:nvSpPr>
        <p:spPr>
          <a:xfrm>
            <a:off x="1939487" y="4194875"/>
            <a:ext cx="1744209" cy="702128"/>
          </a:xfrm>
          <a:custGeom>
            <a:avLst/>
            <a:gdLst>
              <a:gd name="connsiteX0" fmla="*/ 0 w 1744209"/>
              <a:gd name="connsiteY0" fmla="*/ 117024 h 702128"/>
              <a:gd name="connsiteX1" fmla="*/ 117024 w 1744209"/>
              <a:gd name="connsiteY1" fmla="*/ 0 h 702128"/>
              <a:gd name="connsiteX2" fmla="*/ 635513 w 1744209"/>
              <a:gd name="connsiteY2" fmla="*/ 0 h 702128"/>
              <a:gd name="connsiteX3" fmla="*/ 1108696 w 1744209"/>
              <a:gd name="connsiteY3" fmla="*/ 0 h 702128"/>
              <a:gd name="connsiteX4" fmla="*/ 1627185 w 1744209"/>
              <a:gd name="connsiteY4" fmla="*/ 0 h 702128"/>
              <a:gd name="connsiteX5" fmla="*/ 1744209 w 1744209"/>
              <a:gd name="connsiteY5" fmla="*/ 117024 h 702128"/>
              <a:gd name="connsiteX6" fmla="*/ 1744209 w 1744209"/>
              <a:gd name="connsiteY6" fmla="*/ 585104 h 702128"/>
              <a:gd name="connsiteX7" fmla="*/ 1627185 w 1744209"/>
              <a:gd name="connsiteY7" fmla="*/ 702128 h 702128"/>
              <a:gd name="connsiteX8" fmla="*/ 1138900 w 1744209"/>
              <a:gd name="connsiteY8" fmla="*/ 702128 h 702128"/>
              <a:gd name="connsiteX9" fmla="*/ 665716 w 1744209"/>
              <a:gd name="connsiteY9" fmla="*/ 702128 h 702128"/>
              <a:gd name="connsiteX10" fmla="*/ 117024 w 1744209"/>
              <a:gd name="connsiteY10" fmla="*/ 702128 h 702128"/>
              <a:gd name="connsiteX11" fmla="*/ 0 w 1744209"/>
              <a:gd name="connsiteY11" fmla="*/ 585104 h 702128"/>
              <a:gd name="connsiteX12" fmla="*/ 0 w 1744209"/>
              <a:gd name="connsiteY12" fmla="*/ 117024 h 70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4209" h="702128" fill="none" extrusionOk="0">
                <a:moveTo>
                  <a:pt x="0" y="117024"/>
                </a:moveTo>
                <a:cubicBezTo>
                  <a:pt x="10198" y="63068"/>
                  <a:pt x="55179" y="602"/>
                  <a:pt x="117024" y="0"/>
                </a:cubicBezTo>
                <a:cubicBezTo>
                  <a:pt x="375342" y="-15842"/>
                  <a:pt x="493683" y="-15900"/>
                  <a:pt x="635513" y="0"/>
                </a:cubicBezTo>
                <a:cubicBezTo>
                  <a:pt x="777343" y="15900"/>
                  <a:pt x="1002740" y="5269"/>
                  <a:pt x="1108696" y="0"/>
                </a:cubicBezTo>
                <a:cubicBezTo>
                  <a:pt x="1214652" y="-5269"/>
                  <a:pt x="1490715" y="-2082"/>
                  <a:pt x="1627185" y="0"/>
                </a:cubicBezTo>
                <a:cubicBezTo>
                  <a:pt x="1699104" y="3623"/>
                  <a:pt x="1735790" y="42395"/>
                  <a:pt x="1744209" y="117024"/>
                </a:cubicBezTo>
                <a:cubicBezTo>
                  <a:pt x="1757494" y="212316"/>
                  <a:pt x="1749264" y="486642"/>
                  <a:pt x="1744209" y="585104"/>
                </a:cubicBezTo>
                <a:cubicBezTo>
                  <a:pt x="1747687" y="650930"/>
                  <a:pt x="1688078" y="704816"/>
                  <a:pt x="1627185" y="702128"/>
                </a:cubicBezTo>
                <a:cubicBezTo>
                  <a:pt x="1495680" y="702336"/>
                  <a:pt x="1282012" y="685514"/>
                  <a:pt x="1138900" y="702128"/>
                </a:cubicBezTo>
                <a:cubicBezTo>
                  <a:pt x="995788" y="718742"/>
                  <a:pt x="862937" y="692152"/>
                  <a:pt x="665716" y="702128"/>
                </a:cubicBezTo>
                <a:cubicBezTo>
                  <a:pt x="468495" y="712104"/>
                  <a:pt x="256042" y="692622"/>
                  <a:pt x="117024" y="702128"/>
                </a:cubicBezTo>
                <a:cubicBezTo>
                  <a:pt x="63712" y="712894"/>
                  <a:pt x="-2022" y="664084"/>
                  <a:pt x="0" y="585104"/>
                </a:cubicBezTo>
                <a:cubicBezTo>
                  <a:pt x="-3027" y="489893"/>
                  <a:pt x="11084" y="321320"/>
                  <a:pt x="0" y="117024"/>
                </a:cubicBezTo>
                <a:close/>
              </a:path>
              <a:path w="1744209" h="702128" stroke="0" extrusionOk="0">
                <a:moveTo>
                  <a:pt x="0" y="117024"/>
                </a:moveTo>
                <a:cubicBezTo>
                  <a:pt x="1610" y="53526"/>
                  <a:pt x="63629" y="4982"/>
                  <a:pt x="117024" y="0"/>
                </a:cubicBezTo>
                <a:cubicBezTo>
                  <a:pt x="232485" y="24472"/>
                  <a:pt x="386615" y="-21474"/>
                  <a:pt x="635513" y="0"/>
                </a:cubicBezTo>
                <a:cubicBezTo>
                  <a:pt x="884411" y="21474"/>
                  <a:pt x="1006665" y="-1252"/>
                  <a:pt x="1108696" y="0"/>
                </a:cubicBezTo>
                <a:cubicBezTo>
                  <a:pt x="1210727" y="1252"/>
                  <a:pt x="1384571" y="13471"/>
                  <a:pt x="1627185" y="0"/>
                </a:cubicBezTo>
                <a:cubicBezTo>
                  <a:pt x="1699377" y="6724"/>
                  <a:pt x="1749146" y="55130"/>
                  <a:pt x="1744209" y="117024"/>
                </a:cubicBezTo>
                <a:cubicBezTo>
                  <a:pt x="1737821" y="265780"/>
                  <a:pt x="1751257" y="379634"/>
                  <a:pt x="1744209" y="585104"/>
                </a:cubicBezTo>
                <a:cubicBezTo>
                  <a:pt x="1744884" y="639203"/>
                  <a:pt x="1688843" y="710486"/>
                  <a:pt x="1627185" y="702128"/>
                </a:cubicBezTo>
                <a:cubicBezTo>
                  <a:pt x="1417847" y="724278"/>
                  <a:pt x="1295575" y="682130"/>
                  <a:pt x="1138900" y="702128"/>
                </a:cubicBezTo>
                <a:cubicBezTo>
                  <a:pt x="982225" y="722126"/>
                  <a:pt x="863977" y="681734"/>
                  <a:pt x="680817" y="702128"/>
                </a:cubicBezTo>
                <a:cubicBezTo>
                  <a:pt x="497657" y="722522"/>
                  <a:pt x="297300" y="705113"/>
                  <a:pt x="117024" y="702128"/>
                </a:cubicBezTo>
                <a:cubicBezTo>
                  <a:pt x="45201" y="697046"/>
                  <a:pt x="-219" y="652627"/>
                  <a:pt x="0" y="585104"/>
                </a:cubicBezTo>
                <a:cubicBezTo>
                  <a:pt x="-3054" y="474055"/>
                  <a:pt x="15696" y="265635"/>
                  <a:pt x="0" y="117024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352009323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 err="1">
                <a:latin typeface="Arial" panose="020B0604020202020204" pitchFamily="34" charset="0"/>
                <a:cs typeface="Arial" panose="020B0604020202020204" pitchFamily="34" charset="0"/>
              </a:rPr>
              <a:t>tgt.ll</a:t>
            </a:r>
            <a:endParaRPr kumimoji="1" lang="ko-Kore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A1BB8097-5765-C14A-ADC1-E0AF7E2A5E58}"/>
              </a:ext>
            </a:extLst>
          </p:cNvPr>
          <p:cNvSpPr/>
          <p:nvPr/>
        </p:nvSpPr>
        <p:spPr>
          <a:xfrm rot="5400000">
            <a:off x="2463916" y="3403091"/>
            <a:ext cx="702129" cy="744115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CFA96-B2B3-9442-99AE-B9C6FB8FDADF}"/>
              </a:ext>
            </a:extLst>
          </p:cNvPr>
          <p:cNvSpPr txBox="1"/>
          <p:nvPr/>
        </p:nvSpPr>
        <p:spPr>
          <a:xfrm>
            <a:off x="1698809" y="3331932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endParaRPr kumimoji="1" lang="ko-Kore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15A58120-479E-CC49-8A4F-23265E4BE93C}"/>
              </a:ext>
            </a:extLst>
          </p:cNvPr>
          <p:cNvSpPr/>
          <p:nvPr/>
        </p:nvSpPr>
        <p:spPr>
          <a:xfrm>
            <a:off x="7324603" y="2989227"/>
            <a:ext cx="4145093" cy="879545"/>
          </a:xfrm>
          <a:prstGeom prst="wedgeRoundRectCallout">
            <a:avLst>
              <a:gd name="adj1" fmla="val -59522"/>
              <a:gd name="adj2" fmla="val 27878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correct / incorrect!</a:t>
            </a:r>
          </a:p>
        </p:txBody>
      </p:sp>
      <p:sp>
        <p:nvSpPr>
          <p:cNvPr id="16" name="톱니 모양의 오른쪽 화살표[N] 15">
            <a:extLst>
              <a:ext uri="{FF2B5EF4-FFF2-40B4-BE49-F238E27FC236}">
                <a16:creationId xmlns:a16="http://schemas.microsoft.com/office/drawing/2014/main" id="{3AA4513D-FDEA-7A41-AD16-45561A1EF4B5}"/>
              </a:ext>
            </a:extLst>
          </p:cNvPr>
          <p:cNvSpPr/>
          <p:nvPr/>
        </p:nvSpPr>
        <p:spPr>
          <a:xfrm rot="1491611">
            <a:off x="4015452" y="2955547"/>
            <a:ext cx="956426" cy="493254"/>
          </a:xfrm>
          <a:prstGeom prst="notchedRightArrow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톱니 모양의 오른쪽 화살표[N] 17">
            <a:extLst>
              <a:ext uri="{FF2B5EF4-FFF2-40B4-BE49-F238E27FC236}">
                <a16:creationId xmlns:a16="http://schemas.microsoft.com/office/drawing/2014/main" id="{44B047DA-395D-F644-8C78-81B0BC4F7539}"/>
              </a:ext>
            </a:extLst>
          </p:cNvPr>
          <p:cNvSpPr/>
          <p:nvPr/>
        </p:nvSpPr>
        <p:spPr>
          <a:xfrm rot="20108389" flipV="1">
            <a:off x="3969185" y="4114345"/>
            <a:ext cx="969361" cy="460942"/>
          </a:xfrm>
          <a:prstGeom prst="notchedRightArrow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8" name="Picture 4" descr="@Z3Prover">
            <a:extLst>
              <a:ext uri="{FF2B5EF4-FFF2-40B4-BE49-F238E27FC236}">
                <a16:creationId xmlns:a16="http://schemas.microsoft.com/office/drawing/2014/main" id="{BB69F2F7-CC9A-6B44-8CD6-4F81BC57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13" y="4021284"/>
            <a:ext cx="766084" cy="7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AF679-4007-7F47-93AE-D29D7AA3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What is This Talk About?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85EB8-4744-9E40-944B-66517EA55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69" y="1803853"/>
            <a:ext cx="11255829" cy="4788858"/>
          </a:xfrm>
        </p:spPr>
        <p:txBody>
          <a:bodyPr>
            <a:normAutofit/>
          </a:bodyPr>
          <a:lstStyle/>
          <a:p>
            <a:pPr fontAlgn="base"/>
            <a:r>
              <a:rPr lang="en" altLang="ko-Kore-KR" sz="2400" dirty="0"/>
              <a:t>LLVM has a notion of </a:t>
            </a:r>
            <a:r>
              <a:rPr lang="en" altLang="ko-Kore-KR" sz="2400" dirty="0" err="1">
                <a:solidFill>
                  <a:srgbClr val="FF0000"/>
                </a:solidFill>
              </a:rPr>
              <a:t>undef</a:t>
            </a:r>
            <a:r>
              <a:rPr lang="en" altLang="ko-Kore-KR" sz="2400" dirty="0">
                <a:solidFill>
                  <a:srgbClr val="FF0000"/>
                </a:solidFill>
              </a:rPr>
              <a:t> &amp; poison values</a:t>
            </a:r>
            <a:r>
              <a:rPr lang="en" altLang="ko-Kore-KR" sz="2400" dirty="0"/>
              <a:t>.</a:t>
            </a:r>
          </a:p>
          <a:p>
            <a:pPr fontAlgn="base"/>
            <a:r>
              <a:rPr lang="en" altLang="ko-Kore-KR" sz="2400" dirty="0"/>
              <a:t>Their semantics has been unclear, causing real-world problems.</a:t>
            </a:r>
          </a:p>
          <a:p>
            <a:pPr fontAlgn="base"/>
            <a:endParaRPr lang="en" altLang="ko-Kore-KR" sz="2400" dirty="0"/>
          </a:p>
          <a:p>
            <a:pPr fontAlgn="base"/>
            <a:endParaRPr lang="en" altLang="ko-Kore-KR" sz="2400" dirty="0"/>
          </a:p>
          <a:p>
            <a:pPr fontAlgn="base"/>
            <a:endParaRPr lang="en" altLang="ko-Kore-KR" sz="2400" dirty="0"/>
          </a:p>
          <a:p>
            <a:pPr fontAlgn="base"/>
            <a:endParaRPr lang="en" altLang="ko-Kore-KR" sz="2400" dirty="0"/>
          </a:p>
          <a:p>
            <a:pPr fontAlgn="base"/>
            <a:endParaRPr lang="en" altLang="ko-Kore-KR" sz="2400" dirty="0"/>
          </a:p>
          <a:p>
            <a:pPr fontAlgn="base"/>
            <a:endParaRPr lang="en" altLang="ko-Kore-KR" sz="2400" dirty="0"/>
          </a:p>
          <a:p>
            <a:pPr fontAlgn="base"/>
            <a:r>
              <a:rPr lang="en" altLang="ko-Kore-KR" sz="2400" dirty="0"/>
              <a:t>Recently, efforts have been made to address the problem.</a:t>
            </a:r>
          </a:p>
          <a:p>
            <a:pPr fontAlgn="base"/>
            <a:r>
              <a:rPr lang="en" altLang="ko-Kore-KR" sz="2400" dirty="0"/>
              <a:t>I will talk about the </a:t>
            </a:r>
            <a:r>
              <a:rPr lang="en" altLang="ko-Kore-KR" sz="2400" u="sng" dirty="0"/>
              <a:t>background</a:t>
            </a:r>
            <a:r>
              <a:rPr lang="en" altLang="ko-Kore-KR" sz="2400" dirty="0"/>
              <a:t>, </a:t>
            </a:r>
            <a:r>
              <a:rPr lang="en" altLang="ko-Kore-KR" sz="2400" u="sng" dirty="0"/>
              <a:t>current status</a:t>
            </a:r>
            <a:r>
              <a:rPr lang="en" altLang="ko-Kore-KR" sz="2400" dirty="0"/>
              <a:t>, and </a:t>
            </a:r>
            <a:r>
              <a:rPr lang="en" altLang="ko-Kore-KR" sz="2400" u="sng" dirty="0"/>
              <a:t>future directions</a:t>
            </a:r>
            <a:r>
              <a:rPr lang="en" altLang="ko-Kore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35262-1A8C-2C43-A46C-8896C9CA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288C92-D370-2F47-84F3-61A21A00B85F}"/>
              </a:ext>
            </a:extLst>
          </p:cNvPr>
          <p:cNvGrpSpPr/>
          <p:nvPr/>
        </p:nvGrpSpPr>
        <p:grpSpPr>
          <a:xfrm>
            <a:off x="523769" y="3067799"/>
            <a:ext cx="11037711" cy="2046068"/>
            <a:chOff x="523769" y="3067799"/>
            <a:chExt cx="11037711" cy="20460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86A4A2-E6F7-0541-B9E6-2C94FE18E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212" y="3091576"/>
              <a:ext cx="10336823" cy="43732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AF36E-7B95-9244-8B2A-72D21234F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546" y="3528903"/>
              <a:ext cx="2730500" cy="292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30B20D1-5857-A84A-AB12-E1A6C5A2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6330" y="4198282"/>
              <a:ext cx="10607470" cy="6787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036DDE-287B-924A-BC0F-63F9E1FA3401}"/>
                </a:ext>
              </a:extLst>
            </p:cNvPr>
            <p:cNvSpPr/>
            <p:nvPr/>
          </p:nvSpPr>
          <p:spPr>
            <a:xfrm>
              <a:off x="523769" y="3067799"/>
              <a:ext cx="11037711" cy="204606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1363887920">
                    <a:custGeom>
                      <a:avLst/>
                      <a:gdLst>
                        <a:gd name="connsiteX0" fmla="*/ 0 w 10626969"/>
                        <a:gd name="connsiteY0" fmla="*/ 0 h 1447435"/>
                        <a:gd name="connsiteX1" fmla="*/ 770455 w 10626969"/>
                        <a:gd name="connsiteY1" fmla="*/ 0 h 1447435"/>
                        <a:gd name="connsiteX2" fmla="*/ 1328371 w 10626969"/>
                        <a:gd name="connsiteY2" fmla="*/ 0 h 1447435"/>
                        <a:gd name="connsiteX3" fmla="*/ 2205096 w 10626969"/>
                        <a:gd name="connsiteY3" fmla="*/ 0 h 1447435"/>
                        <a:gd name="connsiteX4" fmla="*/ 2550473 w 10626969"/>
                        <a:gd name="connsiteY4" fmla="*/ 0 h 1447435"/>
                        <a:gd name="connsiteX5" fmla="*/ 3214658 w 10626969"/>
                        <a:gd name="connsiteY5" fmla="*/ 0 h 1447435"/>
                        <a:gd name="connsiteX6" fmla="*/ 4091383 w 10626969"/>
                        <a:gd name="connsiteY6" fmla="*/ 0 h 1447435"/>
                        <a:gd name="connsiteX7" fmla="*/ 4649299 w 10626969"/>
                        <a:gd name="connsiteY7" fmla="*/ 0 h 1447435"/>
                        <a:gd name="connsiteX8" fmla="*/ 5313485 w 10626969"/>
                        <a:gd name="connsiteY8" fmla="*/ 0 h 1447435"/>
                        <a:gd name="connsiteX9" fmla="*/ 6083940 w 10626969"/>
                        <a:gd name="connsiteY9" fmla="*/ 0 h 1447435"/>
                        <a:gd name="connsiteX10" fmla="*/ 6641856 w 10626969"/>
                        <a:gd name="connsiteY10" fmla="*/ 0 h 1447435"/>
                        <a:gd name="connsiteX11" fmla="*/ 7412311 w 10626969"/>
                        <a:gd name="connsiteY11" fmla="*/ 0 h 1447435"/>
                        <a:gd name="connsiteX12" fmla="*/ 8182766 w 10626969"/>
                        <a:gd name="connsiteY12" fmla="*/ 0 h 1447435"/>
                        <a:gd name="connsiteX13" fmla="*/ 8953221 w 10626969"/>
                        <a:gd name="connsiteY13" fmla="*/ 0 h 1447435"/>
                        <a:gd name="connsiteX14" fmla="*/ 9404868 w 10626969"/>
                        <a:gd name="connsiteY14" fmla="*/ 0 h 1447435"/>
                        <a:gd name="connsiteX15" fmla="*/ 9750244 w 10626969"/>
                        <a:gd name="connsiteY15" fmla="*/ 0 h 1447435"/>
                        <a:gd name="connsiteX16" fmla="*/ 10626969 w 10626969"/>
                        <a:gd name="connsiteY16" fmla="*/ 0 h 1447435"/>
                        <a:gd name="connsiteX17" fmla="*/ 10626969 w 10626969"/>
                        <a:gd name="connsiteY17" fmla="*/ 482478 h 1447435"/>
                        <a:gd name="connsiteX18" fmla="*/ 10626969 w 10626969"/>
                        <a:gd name="connsiteY18" fmla="*/ 979431 h 1447435"/>
                        <a:gd name="connsiteX19" fmla="*/ 10626969 w 10626969"/>
                        <a:gd name="connsiteY19" fmla="*/ 1447435 h 1447435"/>
                        <a:gd name="connsiteX20" fmla="*/ 9856514 w 10626969"/>
                        <a:gd name="connsiteY20" fmla="*/ 1447435 h 1447435"/>
                        <a:gd name="connsiteX21" fmla="*/ 9404868 w 10626969"/>
                        <a:gd name="connsiteY21" fmla="*/ 1447435 h 1447435"/>
                        <a:gd name="connsiteX22" fmla="*/ 9059491 w 10626969"/>
                        <a:gd name="connsiteY22" fmla="*/ 1447435 h 1447435"/>
                        <a:gd name="connsiteX23" fmla="*/ 8182766 w 10626969"/>
                        <a:gd name="connsiteY23" fmla="*/ 1447435 h 1447435"/>
                        <a:gd name="connsiteX24" fmla="*/ 7731120 w 10626969"/>
                        <a:gd name="connsiteY24" fmla="*/ 1447435 h 1447435"/>
                        <a:gd name="connsiteX25" fmla="*/ 6854395 w 10626969"/>
                        <a:gd name="connsiteY25" fmla="*/ 1447435 h 1447435"/>
                        <a:gd name="connsiteX26" fmla="*/ 5977670 w 10626969"/>
                        <a:gd name="connsiteY26" fmla="*/ 1447435 h 1447435"/>
                        <a:gd name="connsiteX27" fmla="*/ 5313485 w 10626969"/>
                        <a:gd name="connsiteY27" fmla="*/ 1447435 h 1447435"/>
                        <a:gd name="connsiteX28" fmla="*/ 4755569 w 10626969"/>
                        <a:gd name="connsiteY28" fmla="*/ 1447435 h 1447435"/>
                        <a:gd name="connsiteX29" fmla="*/ 3985113 w 10626969"/>
                        <a:gd name="connsiteY29" fmla="*/ 1447435 h 1447435"/>
                        <a:gd name="connsiteX30" fmla="*/ 3639737 w 10626969"/>
                        <a:gd name="connsiteY30" fmla="*/ 1447435 h 1447435"/>
                        <a:gd name="connsiteX31" fmla="*/ 2763012 w 10626969"/>
                        <a:gd name="connsiteY31" fmla="*/ 1447435 h 1447435"/>
                        <a:gd name="connsiteX32" fmla="*/ 2311366 w 10626969"/>
                        <a:gd name="connsiteY32" fmla="*/ 1447435 h 1447435"/>
                        <a:gd name="connsiteX33" fmla="*/ 1540911 w 10626969"/>
                        <a:gd name="connsiteY33" fmla="*/ 1447435 h 1447435"/>
                        <a:gd name="connsiteX34" fmla="*/ 1195534 w 10626969"/>
                        <a:gd name="connsiteY34" fmla="*/ 1447435 h 1447435"/>
                        <a:gd name="connsiteX35" fmla="*/ 0 w 10626969"/>
                        <a:gd name="connsiteY35" fmla="*/ 1447435 h 1447435"/>
                        <a:gd name="connsiteX36" fmla="*/ 0 w 10626969"/>
                        <a:gd name="connsiteY36" fmla="*/ 993905 h 1447435"/>
                        <a:gd name="connsiteX37" fmla="*/ 0 w 10626969"/>
                        <a:gd name="connsiteY37" fmla="*/ 496953 h 1447435"/>
                        <a:gd name="connsiteX38" fmla="*/ 0 w 10626969"/>
                        <a:gd name="connsiteY38" fmla="*/ 0 h 14474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10626969" h="1447435" extrusionOk="0">
                          <a:moveTo>
                            <a:pt x="0" y="0"/>
                          </a:moveTo>
                          <a:cubicBezTo>
                            <a:pt x="220015" y="-29354"/>
                            <a:pt x="518924" y="24759"/>
                            <a:pt x="770455" y="0"/>
                          </a:cubicBezTo>
                          <a:cubicBezTo>
                            <a:pt x="1021987" y="-24759"/>
                            <a:pt x="1086187" y="-2103"/>
                            <a:pt x="1328371" y="0"/>
                          </a:cubicBezTo>
                          <a:cubicBezTo>
                            <a:pt x="1570555" y="2103"/>
                            <a:pt x="1814434" y="-32419"/>
                            <a:pt x="2205096" y="0"/>
                          </a:cubicBezTo>
                          <a:cubicBezTo>
                            <a:pt x="2595759" y="32419"/>
                            <a:pt x="2440191" y="15859"/>
                            <a:pt x="2550473" y="0"/>
                          </a:cubicBezTo>
                          <a:cubicBezTo>
                            <a:pt x="2660755" y="-15859"/>
                            <a:pt x="2923455" y="4731"/>
                            <a:pt x="3214658" y="0"/>
                          </a:cubicBezTo>
                          <a:cubicBezTo>
                            <a:pt x="3505861" y="-4731"/>
                            <a:pt x="3783527" y="13484"/>
                            <a:pt x="4091383" y="0"/>
                          </a:cubicBezTo>
                          <a:cubicBezTo>
                            <a:pt x="4399239" y="-13484"/>
                            <a:pt x="4376506" y="-23075"/>
                            <a:pt x="4649299" y="0"/>
                          </a:cubicBezTo>
                          <a:cubicBezTo>
                            <a:pt x="4922092" y="23075"/>
                            <a:pt x="5161886" y="18011"/>
                            <a:pt x="5313485" y="0"/>
                          </a:cubicBezTo>
                          <a:cubicBezTo>
                            <a:pt x="5465084" y="-18011"/>
                            <a:pt x="5893456" y="5453"/>
                            <a:pt x="6083940" y="0"/>
                          </a:cubicBezTo>
                          <a:cubicBezTo>
                            <a:pt x="6274424" y="-5453"/>
                            <a:pt x="6490569" y="-3021"/>
                            <a:pt x="6641856" y="0"/>
                          </a:cubicBezTo>
                          <a:cubicBezTo>
                            <a:pt x="6793143" y="3021"/>
                            <a:pt x="7163194" y="26784"/>
                            <a:pt x="7412311" y="0"/>
                          </a:cubicBezTo>
                          <a:cubicBezTo>
                            <a:pt x="7661429" y="-26784"/>
                            <a:pt x="7928091" y="24426"/>
                            <a:pt x="8182766" y="0"/>
                          </a:cubicBezTo>
                          <a:cubicBezTo>
                            <a:pt x="8437442" y="-24426"/>
                            <a:pt x="8663000" y="3349"/>
                            <a:pt x="8953221" y="0"/>
                          </a:cubicBezTo>
                          <a:cubicBezTo>
                            <a:pt x="9243443" y="-3349"/>
                            <a:pt x="9264134" y="22079"/>
                            <a:pt x="9404868" y="0"/>
                          </a:cubicBezTo>
                          <a:cubicBezTo>
                            <a:pt x="9545602" y="-22079"/>
                            <a:pt x="9617432" y="15851"/>
                            <a:pt x="9750244" y="0"/>
                          </a:cubicBezTo>
                          <a:cubicBezTo>
                            <a:pt x="9883056" y="-15851"/>
                            <a:pt x="10403060" y="-11738"/>
                            <a:pt x="10626969" y="0"/>
                          </a:cubicBezTo>
                          <a:cubicBezTo>
                            <a:pt x="10612055" y="224169"/>
                            <a:pt x="10628524" y="251779"/>
                            <a:pt x="10626969" y="482478"/>
                          </a:cubicBezTo>
                          <a:cubicBezTo>
                            <a:pt x="10625414" y="713177"/>
                            <a:pt x="10641786" y="779286"/>
                            <a:pt x="10626969" y="979431"/>
                          </a:cubicBezTo>
                          <a:cubicBezTo>
                            <a:pt x="10612152" y="1179576"/>
                            <a:pt x="10609299" y="1252381"/>
                            <a:pt x="10626969" y="1447435"/>
                          </a:cubicBezTo>
                          <a:cubicBezTo>
                            <a:pt x="10302276" y="1460355"/>
                            <a:pt x="10086870" y="1444814"/>
                            <a:pt x="9856514" y="1447435"/>
                          </a:cubicBezTo>
                          <a:cubicBezTo>
                            <a:pt x="9626158" y="1450056"/>
                            <a:pt x="9626603" y="1443824"/>
                            <a:pt x="9404868" y="1447435"/>
                          </a:cubicBezTo>
                          <a:cubicBezTo>
                            <a:pt x="9183133" y="1451046"/>
                            <a:pt x="9189981" y="1450654"/>
                            <a:pt x="9059491" y="1447435"/>
                          </a:cubicBezTo>
                          <a:cubicBezTo>
                            <a:pt x="8929001" y="1444216"/>
                            <a:pt x="8532700" y="1490242"/>
                            <a:pt x="8182766" y="1447435"/>
                          </a:cubicBezTo>
                          <a:cubicBezTo>
                            <a:pt x="7832832" y="1404628"/>
                            <a:pt x="7954661" y="1428070"/>
                            <a:pt x="7731120" y="1447435"/>
                          </a:cubicBezTo>
                          <a:cubicBezTo>
                            <a:pt x="7507579" y="1466800"/>
                            <a:pt x="7089564" y="1422783"/>
                            <a:pt x="6854395" y="1447435"/>
                          </a:cubicBezTo>
                          <a:cubicBezTo>
                            <a:pt x="6619227" y="1472087"/>
                            <a:pt x="6261895" y="1410350"/>
                            <a:pt x="5977670" y="1447435"/>
                          </a:cubicBezTo>
                          <a:cubicBezTo>
                            <a:pt x="5693445" y="1484520"/>
                            <a:pt x="5605602" y="1448107"/>
                            <a:pt x="5313485" y="1447435"/>
                          </a:cubicBezTo>
                          <a:cubicBezTo>
                            <a:pt x="5021368" y="1446763"/>
                            <a:pt x="5006020" y="1441698"/>
                            <a:pt x="4755569" y="1447435"/>
                          </a:cubicBezTo>
                          <a:cubicBezTo>
                            <a:pt x="4505118" y="1453172"/>
                            <a:pt x="4310019" y="1446349"/>
                            <a:pt x="3985113" y="1447435"/>
                          </a:cubicBezTo>
                          <a:cubicBezTo>
                            <a:pt x="3660207" y="1448521"/>
                            <a:pt x="3797326" y="1442387"/>
                            <a:pt x="3639737" y="1447435"/>
                          </a:cubicBezTo>
                          <a:cubicBezTo>
                            <a:pt x="3482148" y="1452483"/>
                            <a:pt x="3188582" y="1477358"/>
                            <a:pt x="2763012" y="1447435"/>
                          </a:cubicBezTo>
                          <a:cubicBezTo>
                            <a:pt x="2337443" y="1417512"/>
                            <a:pt x="2500483" y="1430409"/>
                            <a:pt x="2311366" y="1447435"/>
                          </a:cubicBezTo>
                          <a:cubicBezTo>
                            <a:pt x="2122249" y="1464461"/>
                            <a:pt x="1830601" y="1484296"/>
                            <a:pt x="1540911" y="1447435"/>
                          </a:cubicBezTo>
                          <a:cubicBezTo>
                            <a:pt x="1251221" y="1410574"/>
                            <a:pt x="1347436" y="1464531"/>
                            <a:pt x="1195534" y="1447435"/>
                          </a:cubicBezTo>
                          <a:cubicBezTo>
                            <a:pt x="1043632" y="1430339"/>
                            <a:pt x="448191" y="1413297"/>
                            <a:pt x="0" y="1447435"/>
                          </a:cubicBezTo>
                          <a:cubicBezTo>
                            <a:pt x="8177" y="1225069"/>
                            <a:pt x="-18814" y="1109084"/>
                            <a:pt x="0" y="993905"/>
                          </a:cubicBezTo>
                          <a:cubicBezTo>
                            <a:pt x="18814" y="878726"/>
                            <a:pt x="9354" y="745336"/>
                            <a:pt x="0" y="496953"/>
                          </a:cubicBezTo>
                          <a:cubicBezTo>
                            <a:pt x="-9354" y="248570"/>
                            <a:pt x="-16288" y="22131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47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45D3E-C2CA-EC48-848B-01D40DE4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kumimoji="1"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Freeze to the Rescue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1DFF11-726D-614F-8A2B-0E7FC8D0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6AE702-2FE9-DD49-9D80-89FF07D290EE}"/>
              </a:ext>
            </a:extLst>
          </p:cNvPr>
          <p:cNvSpPr/>
          <p:nvPr/>
        </p:nvSpPr>
        <p:spPr>
          <a:xfrm>
            <a:off x="1747839" y="4720496"/>
            <a:ext cx="3771899" cy="1080894"/>
          </a:xfrm>
          <a:custGeom>
            <a:avLst/>
            <a:gdLst>
              <a:gd name="connsiteX0" fmla="*/ 0 w 3771899"/>
              <a:gd name="connsiteY0" fmla="*/ 0 h 1080894"/>
              <a:gd name="connsiteX1" fmla="*/ 590931 w 3771899"/>
              <a:gd name="connsiteY1" fmla="*/ 0 h 1080894"/>
              <a:gd name="connsiteX2" fmla="*/ 1106424 w 3771899"/>
              <a:gd name="connsiteY2" fmla="*/ 0 h 1080894"/>
              <a:gd name="connsiteX3" fmla="*/ 1810512 w 3771899"/>
              <a:gd name="connsiteY3" fmla="*/ 0 h 1080894"/>
              <a:gd name="connsiteX4" fmla="*/ 2401442 w 3771899"/>
              <a:gd name="connsiteY4" fmla="*/ 0 h 1080894"/>
              <a:gd name="connsiteX5" fmla="*/ 2992373 w 3771899"/>
              <a:gd name="connsiteY5" fmla="*/ 0 h 1080894"/>
              <a:gd name="connsiteX6" fmla="*/ 3771899 w 3771899"/>
              <a:gd name="connsiteY6" fmla="*/ 0 h 1080894"/>
              <a:gd name="connsiteX7" fmla="*/ 3771899 w 3771899"/>
              <a:gd name="connsiteY7" fmla="*/ 518829 h 1080894"/>
              <a:gd name="connsiteX8" fmla="*/ 3771899 w 3771899"/>
              <a:gd name="connsiteY8" fmla="*/ 1080894 h 1080894"/>
              <a:gd name="connsiteX9" fmla="*/ 3218687 w 3771899"/>
              <a:gd name="connsiteY9" fmla="*/ 1080894 h 1080894"/>
              <a:gd name="connsiteX10" fmla="*/ 2590037 w 3771899"/>
              <a:gd name="connsiteY10" fmla="*/ 1080894 h 1080894"/>
              <a:gd name="connsiteX11" fmla="*/ 1961387 w 3771899"/>
              <a:gd name="connsiteY11" fmla="*/ 1080894 h 1080894"/>
              <a:gd name="connsiteX12" fmla="*/ 1370457 w 3771899"/>
              <a:gd name="connsiteY12" fmla="*/ 1080894 h 1080894"/>
              <a:gd name="connsiteX13" fmla="*/ 666369 w 3771899"/>
              <a:gd name="connsiteY13" fmla="*/ 1080894 h 1080894"/>
              <a:gd name="connsiteX14" fmla="*/ 0 w 3771899"/>
              <a:gd name="connsiteY14" fmla="*/ 1080894 h 1080894"/>
              <a:gd name="connsiteX15" fmla="*/ 0 w 3771899"/>
              <a:gd name="connsiteY15" fmla="*/ 562065 h 1080894"/>
              <a:gd name="connsiteX16" fmla="*/ 0 w 3771899"/>
              <a:gd name="connsiteY16" fmla="*/ 0 h 108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1080894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94262" y="162690"/>
                  <a:pt x="3785098" y="317737"/>
                  <a:pt x="3771899" y="518829"/>
                </a:cubicBezTo>
                <a:cubicBezTo>
                  <a:pt x="3758700" y="719921"/>
                  <a:pt x="3767590" y="845598"/>
                  <a:pt x="3771899" y="1080894"/>
                </a:cubicBezTo>
                <a:cubicBezTo>
                  <a:pt x="3593312" y="1099148"/>
                  <a:pt x="3483633" y="1072863"/>
                  <a:pt x="3218687" y="1080894"/>
                </a:cubicBezTo>
                <a:cubicBezTo>
                  <a:pt x="2953741" y="1088925"/>
                  <a:pt x="2747017" y="1050039"/>
                  <a:pt x="2590037" y="1080894"/>
                </a:cubicBezTo>
                <a:cubicBezTo>
                  <a:pt x="2433057" y="1111750"/>
                  <a:pt x="2119606" y="1066278"/>
                  <a:pt x="1961387" y="1080894"/>
                </a:cubicBezTo>
                <a:cubicBezTo>
                  <a:pt x="1803168" y="1095511"/>
                  <a:pt x="1595544" y="1082466"/>
                  <a:pt x="1370457" y="1080894"/>
                </a:cubicBezTo>
                <a:cubicBezTo>
                  <a:pt x="1145370" y="1079323"/>
                  <a:pt x="895664" y="1092618"/>
                  <a:pt x="666369" y="1080894"/>
                </a:cubicBezTo>
                <a:cubicBezTo>
                  <a:pt x="437074" y="1069170"/>
                  <a:pt x="176978" y="1071121"/>
                  <a:pt x="0" y="1080894"/>
                </a:cubicBezTo>
                <a:cubicBezTo>
                  <a:pt x="-11998" y="940030"/>
                  <a:pt x="16330" y="782236"/>
                  <a:pt x="0" y="562065"/>
                </a:cubicBezTo>
                <a:cubicBezTo>
                  <a:pt x="-16330" y="341894"/>
                  <a:pt x="-12124" y="138448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* 2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D94F3-DC79-CB4C-82B4-4E6C845C3501}"/>
              </a:ext>
            </a:extLst>
          </p:cNvPr>
          <p:cNvSpPr/>
          <p:nvPr/>
        </p:nvSpPr>
        <p:spPr>
          <a:xfrm>
            <a:off x="7128727" y="4720496"/>
            <a:ext cx="3663458" cy="1080894"/>
          </a:xfrm>
          <a:custGeom>
            <a:avLst/>
            <a:gdLst>
              <a:gd name="connsiteX0" fmla="*/ 0 w 3663458"/>
              <a:gd name="connsiteY0" fmla="*/ 0 h 1080894"/>
              <a:gd name="connsiteX1" fmla="*/ 573942 w 3663458"/>
              <a:gd name="connsiteY1" fmla="*/ 0 h 1080894"/>
              <a:gd name="connsiteX2" fmla="*/ 1074614 w 3663458"/>
              <a:gd name="connsiteY2" fmla="*/ 0 h 1080894"/>
              <a:gd name="connsiteX3" fmla="*/ 1758460 w 3663458"/>
              <a:gd name="connsiteY3" fmla="*/ 0 h 1080894"/>
              <a:gd name="connsiteX4" fmla="*/ 2332402 w 3663458"/>
              <a:gd name="connsiteY4" fmla="*/ 0 h 1080894"/>
              <a:gd name="connsiteX5" fmla="*/ 2906343 w 3663458"/>
              <a:gd name="connsiteY5" fmla="*/ 0 h 1080894"/>
              <a:gd name="connsiteX6" fmla="*/ 3663458 w 3663458"/>
              <a:gd name="connsiteY6" fmla="*/ 0 h 1080894"/>
              <a:gd name="connsiteX7" fmla="*/ 3663458 w 3663458"/>
              <a:gd name="connsiteY7" fmla="*/ 518829 h 1080894"/>
              <a:gd name="connsiteX8" fmla="*/ 3663458 w 3663458"/>
              <a:gd name="connsiteY8" fmla="*/ 1080894 h 1080894"/>
              <a:gd name="connsiteX9" fmla="*/ 3126151 w 3663458"/>
              <a:gd name="connsiteY9" fmla="*/ 1080894 h 1080894"/>
              <a:gd name="connsiteX10" fmla="*/ 2515574 w 3663458"/>
              <a:gd name="connsiteY10" fmla="*/ 1080894 h 1080894"/>
              <a:gd name="connsiteX11" fmla="*/ 1904998 w 3663458"/>
              <a:gd name="connsiteY11" fmla="*/ 1080894 h 1080894"/>
              <a:gd name="connsiteX12" fmla="*/ 1331056 w 3663458"/>
              <a:gd name="connsiteY12" fmla="*/ 1080894 h 1080894"/>
              <a:gd name="connsiteX13" fmla="*/ 647211 w 3663458"/>
              <a:gd name="connsiteY13" fmla="*/ 1080894 h 1080894"/>
              <a:gd name="connsiteX14" fmla="*/ 0 w 3663458"/>
              <a:gd name="connsiteY14" fmla="*/ 1080894 h 1080894"/>
              <a:gd name="connsiteX15" fmla="*/ 0 w 3663458"/>
              <a:gd name="connsiteY15" fmla="*/ 562065 h 1080894"/>
              <a:gd name="connsiteX16" fmla="*/ 0 w 3663458"/>
              <a:gd name="connsiteY16" fmla="*/ 0 h 108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3458" h="1080894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85821" y="162690"/>
                  <a:pt x="3676657" y="317737"/>
                  <a:pt x="3663458" y="518829"/>
                </a:cubicBezTo>
                <a:cubicBezTo>
                  <a:pt x="3650259" y="719921"/>
                  <a:pt x="3659149" y="845598"/>
                  <a:pt x="3663458" y="1080894"/>
                </a:cubicBezTo>
                <a:cubicBezTo>
                  <a:pt x="3520705" y="1084076"/>
                  <a:pt x="3275308" y="1055672"/>
                  <a:pt x="3126151" y="1080894"/>
                </a:cubicBezTo>
                <a:cubicBezTo>
                  <a:pt x="2976994" y="1106116"/>
                  <a:pt x="2735130" y="1093958"/>
                  <a:pt x="2515574" y="1080894"/>
                </a:cubicBezTo>
                <a:cubicBezTo>
                  <a:pt x="2296018" y="1067830"/>
                  <a:pt x="2155115" y="1088670"/>
                  <a:pt x="1904998" y="1080894"/>
                </a:cubicBezTo>
                <a:cubicBezTo>
                  <a:pt x="1654881" y="1073118"/>
                  <a:pt x="1568593" y="1080775"/>
                  <a:pt x="1331056" y="1080894"/>
                </a:cubicBezTo>
                <a:cubicBezTo>
                  <a:pt x="1093519" y="1081013"/>
                  <a:pt x="859185" y="1073959"/>
                  <a:pt x="647211" y="1080894"/>
                </a:cubicBezTo>
                <a:cubicBezTo>
                  <a:pt x="435238" y="1087829"/>
                  <a:pt x="287635" y="1100747"/>
                  <a:pt x="0" y="1080894"/>
                </a:cubicBezTo>
                <a:cubicBezTo>
                  <a:pt x="-11998" y="940030"/>
                  <a:pt x="16330" y="782236"/>
                  <a:pt x="0" y="562065"/>
                </a:cubicBezTo>
                <a:cubicBezTo>
                  <a:pt x="-16330" y="341894"/>
                  <a:pt x="-12124" y="138448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+ x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B9519306-264A-F347-BC98-8FE95FA0B3DB}"/>
              </a:ext>
            </a:extLst>
          </p:cNvPr>
          <p:cNvSpPr/>
          <p:nvPr/>
        </p:nvSpPr>
        <p:spPr>
          <a:xfrm>
            <a:off x="5927391" y="4937464"/>
            <a:ext cx="793682" cy="646957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사각형 설명선[R] 13">
            <a:extLst>
              <a:ext uri="{FF2B5EF4-FFF2-40B4-BE49-F238E27FC236}">
                <a16:creationId xmlns:a16="http://schemas.microsoft.com/office/drawing/2014/main" id="{005D757B-2EDA-FE4D-A0ED-9BEC66497AAC}"/>
              </a:ext>
            </a:extLst>
          </p:cNvPr>
          <p:cNvSpPr/>
          <p:nvPr/>
        </p:nvSpPr>
        <p:spPr>
          <a:xfrm>
            <a:off x="1747839" y="4437056"/>
            <a:ext cx="1759527" cy="492920"/>
          </a:xfrm>
          <a:prstGeom prst="wedgeRectCallout">
            <a:avLst>
              <a:gd name="adj1" fmla="val 7712"/>
              <a:gd name="adj2" fmla="val 7834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C383DD3-123A-EA40-89D9-4ED9878E06B4}"/>
              </a:ext>
            </a:extLst>
          </p:cNvPr>
          <p:cNvSpPr txBox="1">
            <a:spLocks/>
          </p:cNvSpPr>
          <p:nvPr/>
        </p:nvSpPr>
        <p:spPr>
          <a:xfrm>
            <a:off x="419100" y="2329386"/>
            <a:ext cx="11353800" cy="1350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ore-KR" sz="3000" b="1" dirty="0"/>
              <a:t>Definition of </a:t>
            </a:r>
            <a:r>
              <a:rPr kumimoji="1" lang="en-US" altLang="ko-Kore-KR" sz="30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kumimoji="1" lang="en-US" altLang="ko-Kore-K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y = freeze x</a:t>
            </a:r>
            <a:r>
              <a:rPr kumimoji="1" lang="en-US" altLang="ko-Kore-KR" sz="30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ko-Kore-KR" sz="2600" dirty="0"/>
              <a:t>If x is </a:t>
            </a:r>
            <a:r>
              <a:rPr kumimoji="1" lang="en-US" altLang="ko-Kore-KR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2600" dirty="0"/>
              <a:t> or </a:t>
            </a:r>
            <a:r>
              <a:rPr kumimoji="1" lang="en-US" altLang="ko-Kore-KR" sz="2600" dirty="0">
                <a:solidFill>
                  <a:srgbClr val="FF0000"/>
                </a:solidFill>
              </a:rPr>
              <a:t>undefined value</a:t>
            </a:r>
            <a:r>
              <a:rPr kumimoji="1" lang="en-US" altLang="ko-Kore-KR" sz="2600" dirty="0"/>
              <a:t>: return a defined, </a:t>
            </a:r>
            <a:r>
              <a:rPr kumimoji="1" lang="en-US" altLang="ko-Kore-KR" sz="2600" dirty="0" err="1"/>
              <a:t>nondeterministically</a:t>
            </a:r>
            <a:r>
              <a:rPr kumimoji="1" lang="en-US" altLang="ko-Kore-KR" sz="2600" dirty="0"/>
              <a:t> chosen, value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ko-Kore-KR" sz="2600" dirty="0"/>
              <a:t>Otherwise: return </a:t>
            </a:r>
            <a:r>
              <a:rPr kumimoji="1" lang="en-US" altLang="ko-Kore-KR" sz="2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ko-Kore-KR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사각형 설명선[R] 15">
                <a:extLst>
                  <a:ext uri="{FF2B5EF4-FFF2-40B4-BE49-F238E27FC236}">
                    <a16:creationId xmlns:a16="http://schemas.microsoft.com/office/drawing/2014/main" id="{B1489FD7-4726-1144-8C35-AF6F872B298A}"/>
                  </a:ext>
                </a:extLst>
              </p:cNvPr>
              <p:cNvSpPr/>
              <p:nvPr/>
            </p:nvSpPr>
            <p:spPr>
              <a:xfrm>
                <a:off x="583118" y="5632376"/>
                <a:ext cx="1759527" cy="492920"/>
              </a:xfrm>
              <a:prstGeom prst="wedgeRectCallout">
                <a:avLst>
                  <a:gd name="adj1" fmla="val 31776"/>
                  <a:gd name="adj2" fmla="val -72023"/>
                </a:avLst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,..}</m:t>
                      </m:r>
                    </m:oMath>
                  </m:oMathPara>
                </a14:m>
                <a:endParaRPr kumimoji="1" lang="ko-Kore-KR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사각형 설명선[R] 15">
                <a:extLst>
                  <a:ext uri="{FF2B5EF4-FFF2-40B4-BE49-F238E27FC236}">
                    <a16:creationId xmlns:a16="http://schemas.microsoft.com/office/drawing/2014/main" id="{B1489FD7-4726-1144-8C35-AF6F872B2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8" y="5632376"/>
                <a:ext cx="1759527" cy="492920"/>
              </a:xfrm>
              <a:prstGeom prst="wedgeRectCallout">
                <a:avLst>
                  <a:gd name="adj1" fmla="val 31776"/>
                  <a:gd name="adj2" fmla="val -72023"/>
                </a:avLst>
              </a:prstGeom>
              <a:blipFill>
                <a:blip r:embed="rId3"/>
                <a:stretch>
                  <a:fillRect b="-7843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05BACBA-1403-FB43-BEF7-E84127F40D6D}"/>
              </a:ext>
            </a:extLst>
          </p:cNvPr>
          <p:cNvSpPr txBox="1"/>
          <p:nvPr/>
        </p:nvSpPr>
        <p:spPr>
          <a:xfrm>
            <a:off x="958723" y="1625737"/>
            <a:ext cx="496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Officially added to LLVM 10.0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3DE28316-388F-AA4B-9447-B166ED6BC24A}"/>
              </a:ext>
            </a:extLst>
          </p:cNvPr>
          <p:cNvSpPr/>
          <p:nvPr/>
        </p:nvSpPr>
        <p:spPr>
          <a:xfrm>
            <a:off x="5838353" y="4753746"/>
            <a:ext cx="971757" cy="1014392"/>
          </a:xfrm>
          <a:prstGeom prst="mathMultiply">
            <a:avLst>
              <a:gd name="adj1" fmla="val 168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사각형 설명선[R] 25">
                <a:extLst>
                  <a:ext uri="{FF2B5EF4-FFF2-40B4-BE49-F238E27FC236}">
                    <a16:creationId xmlns:a16="http://schemas.microsoft.com/office/drawing/2014/main" id="{308F419E-B792-1A44-BFBC-79204BDE5BDC}"/>
                  </a:ext>
                </a:extLst>
              </p:cNvPr>
              <p:cNvSpPr/>
              <p:nvPr/>
            </p:nvSpPr>
            <p:spPr>
              <a:xfrm>
                <a:off x="6089654" y="5613537"/>
                <a:ext cx="1870123" cy="492920"/>
              </a:xfrm>
              <a:prstGeom prst="wedgeRectCallout">
                <a:avLst>
                  <a:gd name="adj1" fmla="val 23760"/>
                  <a:gd name="adj2" fmla="val -68982"/>
                </a:avLst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1" lang="en-US" altLang="ko-Kore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1" lang="en-US" altLang="ko-Kore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𝟑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..}</m:t>
                      </m:r>
                    </m:oMath>
                  </m:oMathPara>
                </a14:m>
                <a:endParaRPr kumimoji="1" lang="ko-Kore-KR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사각형 설명선[R] 25">
                <a:extLst>
                  <a:ext uri="{FF2B5EF4-FFF2-40B4-BE49-F238E27FC236}">
                    <a16:creationId xmlns:a16="http://schemas.microsoft.com/office/drawing/2014/main" id="{308F419E-B792-1A44-BFBC-79204BDE5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54" y="5613537"/>
                <a:ext cx="1870123" cy="492920"/>
              </a:xfrm>
              <a:prstGeom prst="wedgeRectCallout">
                <a:avLst>
                  <a:gd name="adj1" fmla="val 23760"/>
                  <a:gd name="adj2" fmla="val -68982"/>
                </a:avLst>
              </a:prstGeom>
              <a:blipFill>
                <a:blip r:embed="rId4"/>
                <a:stretch>
                  <a:fillRect b="-8000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 설명선[R] 26">
            <a:extLst>
              <a:ext uri="{FF2B5EF4-FFF2-40B4-BE49-F238E27FC236}">
                <a16:creationId xmlns:a16="http://schemas.microsoft.com/office/drawing/2014/main" id="{DE2F8289-6143-FF4C-9052-E47A8C01CCE5}"/>
              </a:ext>
            </a:extLst>
          </p:cNvPr>
          <p:cNvSpPr/>
          <p:nvPr/>
        </p:nvSpPr>
        <p:spPr>
          <a:xfrm>
            <a:off x="7128725" y="4455197"/>
            <a:ext cx="1759527" cy="492920"/>
          </a:xfrm>
          <a:prstGeom prst="wedgeRectCallout">
            <a:avLst>
              <a:gd name="adj1" fmla="val 7712"/>
              <a:gd name="adj2" fmla="val 7834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1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45D3E-C2CA-EC48-848B-01D40DE4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kumimoji="1"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Freeze to the Rescue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1DFF11-726D-614F-8A2B-0E7FC8D0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6AE702-2FE9-DD49-9D80-89FF07D290EE}"/>
              </a:ext>
            </a:extLst>
          </p:cNvPr>
          <p:cNvSpPr/>
          <p:nvPr/>
        </p:nvSpPr>
        <p:spPr>
          <a:xfrm>
            <a:off x="1747839" y="4720496"/>
            <a:ext cx="3771899" cy="1080894"/>
          </a:xfrm>
          <a:custGeom>
            <a:avLst/>
            <a:gdLst>
              <a:gd name="connsiteX0" fmla="*/ 0 w 3771899"/>
              <a:gd name="connsiteY0" fmla="*/ 0 h 1080894"/>
              <a:gd name="connsiteX1" fmla="*/ 590931 w 3771899"/>
              <a:gd name="connsiteY1" fmla="*/ 0 h 1080894"/>
              <a:gd name="connsiteX2" fmla="*/ 1106424 w 3771899"/>
              <a:gd name="connsiteY2" fmla="*/ 0 h 1080894"/>
              <a:gd name="connsiteX3" fmla="*/ 1810512 w 3771899"/>
              <a:gd name="connsiteY3" fmla="*/ 0 h 1080894"/>
              <a:gd name="connsiteX4" fmla="*/ 2401442 w 3771899"/>
              <a:gd name="connsiteY4" fmla="*/ 0 h 1080894"/>
              <a:gd name="connsiteX5" fmla="*/ 2992373 w 3771899"/>
              <a:gd name="connsiteY5" fmla="*/ 0 h 1080894"/>
              <a:gd name="connsiteX6" fmla="*/ 3771899 w 3771899"/>
              <a:gd name="connsiteY6" fmla="*/ 0 h 1080894"/>
              <a:gd name="connsiteX7" fmla="*/ 3771899 w 3771899"/>
              <a:gd name="connsiteY7" fmla="*/ 518829 h 1080894"/>
              <a:gd name="connsiteX8" fmla="*/ 3771899 w 3771899"/>
              <a:gd name="connsiteY8" fmla="*/ 1080894 h 1080894"/>
              <a:gd name="connsiteX9" fmla="*/ 3218687 w 3771899"/>
              <a:gd name="connsiteY9" fmla="*/ 1080894 h 1080894"/>
              <a:gd name="connsiteX10" fmla="*/ 2590037 w 3771899"/>
              <a:gd name="connsiteY10" fmla="*/ 1080894 h 1080894"/>
              <a:gd name="connsiteX11" fmla="*/ 1961387 w 3771899"/>
              <a:gd name="connsiteY11" fmla="*/ 1080894 h 1080894"/>
              <a:gd name="connsiteX12" fmla="*/ 1370457 w 3771899"/>
              <a:gd name="connsiteY12" fmla="*/ 1080894 h 1080894"/>
              <a:gd name="connsiteX13" fmla="*/ 666369 w 3771899"/>
              <a:gd name="connsiteY13" fmla="*/ 1080894 h 1080894"/>
              <a:gd name="connsiteX14" fmla="*/ 0 w 3771899"/>
              <a:gd name="connsiteY14" fmla="*/ 1080894 h 1080894"/>
              <a:gd name="connsiteX15" fmla="*/ 0 w 3771899"/>
              <a:gd name="connsiteY15" fmla="*/ 562065 h 1080894"/>
              <a:gd name="connsiteX16" fmla="*/ 0 w 3771899"/>
              <a:gd name="connsiteY16" fmla="*/ 0 h 108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1080894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94262" y="162690"/>
                  <a:pt x="3785098" y="317737"/>
                  <a:pt x="3771899" y="518829"/>
                </a:cubicBezTo>
                <a:cubicBezTo>
                  <a:pt x="3758700" y="719921"/>
                  <a:pt x="3767590" y="845598"/>
                  <a:pt x="3771899" y="1080894"/>
                </a:cubicBezTo>
                <a:cubicBezTo>
                  <a:pt x="3593312" y="1099148"/>
                  <a:pt x="3483633" y="1072863"/>
                  <a:pt x="3218687" y="1080894"/>
                </a:cubicBezTo>
                <a:cubicBezTo>
                  <a:pt x="2953741" y="1088925"/>
                  <a:pt x="2747017" y="1050039"/>
                  <a:pt x="2590037" y="1080894"/>
                </a:cubicBezTo>
                <a:cubicBezTo>
                  <a:pt x="2433057" y="1111750"/>
                  <a:pt x="2119606" y="1066278"/>
                  <a:pt x="1961387" y="1080894"/>
                </a:cubicBezTo>
                <a:cubicBezTo>
                  <a:pt x="1803168" y="1095511"/>
                  <a:pt x="1595544" y="1082466"/>
                  <a:pt x="1370457" y="1080894"/>
                </a:cubicBezTo>
                <a:cubicBezTo>
                  <a:pt x="1145370" y="1079323"/>
                  <a:pt x="895664" y="1092618"/>
                  <a:pt x="666369" y="1080894"/>
                </a:cubicBezTo>
                <a:cubicBezTo>
                  <a:pt x="437074" y="1069170"/>
                  <a:pt x="176978" y="1071121"/>
                  <a:pt x="0" y="1080894"/>
                </a:cubicBezTo>
                <a:cubicBezTo>
                  <a:pt x="-11998" y="940030"/>
                  <a:pt x="16330" y="782236"/>
                  <a:pt x="0" y="562065"/>
                </a:cubicBezTo>
                <a:cubicBezTo>
                  <a:pt x="-16330" y="341894"/>
                  <a:pt x="-12124" y="138448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 * 2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D94F3-DC79-CB4C-82B4-4E6C845C3501}"/>
              </a:ext>
            </a:extLst>
          </p:cNvPr>
          <p:cNvSpPr/>
          <p:nvPr/>
        </p:nvSpPr>
        <p:spPr>
          <a:xfrm>
            <a:off x="7128727" y="4720496"/>
            <a:ext cx="3663458" cy="1080894"/>
          </a:xfrm>
          <a:custGeom>
            <a:avLst/>
            <a:gdLst>
              <a:gd name="connsiteX0" fmla="*/ 0 w 3663458"/>
              <a:gd name="connsiteY0" fmla="*/ 0 h 1080894"/>
              <a:gd name="connsiteX1" fmla="*/ 573942 w 3663458"/>
              <a:gd name="connsiteY1" fmla="*/ 0 h 1080894"/>
              <a:gd name="connsiteX2" fmla="*/ 1074614 w 3663458"/>
              <a:gd name="connsiteY2" fmla="*/ 0 h 1080894"/>
              <a:gd name="connsiteX3" fmla="*/ 1758460 w 3663458"/>
              <a:gd name="connsiteY3" fmla="*/ 0 h 1080894"/>
              <a:gd name="connsiteX4" fmla="*/ 2332402 w 3663458"/>
              <a:gd name="connsiteY4" fmla="*/ 0 h 1080894"/>
              <a:gd name="connsiteX5" fmla="*/ 2906343 w 3663458"/>
              <a:gd name="connsiteY5" fmla="*/ 0 h 1080894"/>
              <a:gd name="connsiteX6" fmla="*/ 3663458 w 3663458"/>
              <a:gd name="connsiteY6" fmla="*/ 0 h 1080894"/>
              <a:gd name="connsiteX7" fmla="*/ 3663458 w 3663458"/>
              <a:gd name="connsiteY7" fmla="*/ 518829 h 1080894"/>
              <a:gd name="connsiteX8" fmla="*/ 3663458 w 3663458"/>
              <a:gd name="connsiteY8" fmla="*/ 1080894 h 1080894"/>
              <a:gd name="connsiteX9" fmla="*/ 3126151 w 3663458"/>
              <a:gd name="connsiteY9" fmla="*/ 1080894 h 1080894"/>
              <a:gd name="connsiteX10" fmla="*/ 2515574 w 3663458"/>
              <a:gd name="connsiteY10" fmla="*/ 1080894 h 1080894"/>
              <a:gd name="connsiteX11" fmla="*/ 1904998 w 3663458"/>
              <a:gd name="connsiteY11" fmla="*/ 1080894 h 1080894"/>
              <a:gd name="connsiteX12" fmla="*/ 1331056 w 3663458"/>
              <a:gd name="connsiteY12" fmla="*/ 1080894 h 1080894"/>
              <a:gd name="connsiteX13" fmla="*/ 647211 w 3663458"/>
              <a:gd name="connsiteY13" fmla="*/ 1080894 h 1080894"/>
              <a:gd name="connsiteX14" fmla="*/ 0 w 3663458"/>
              <a:gd name="connsiteY14" fmla="*/ 1080894 h 1080894"/>
              <a:gd name="connsiteX15" fmla="*/ 0 w 3663458"/>
              <a:gd name="connsiteY15" fmla="*/ 562065 h 1080894"/>
              <a:gd name="connsiteX16" fmla="*/ 0 w 3663458"/>
              <a:gd name="connsiteY16" fmla="*/ 0 h 108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3458" h="1080894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85821" y="162690"/>
                  <a:pt x="3676657" y="317737"/>
                  <a:pt x="3663458" y="518829"/>
                </a:cubicBezTo>
                <a:cubicBezTo>
                  <a:pt x="3650259" y="719921"/>
                  <a:pt x="3659149" y="845598"/>
                  <a:pt x="3663458" y="1080894"/>
                </a:cubicBezTo>
                <a:cubicBezTo>
                  <a:pt x="3520705" y="1084076"/>
                  <a:pt x="3275308" y="1055672"/>
                  <a:pt x="3126151" y="1080894"/>
                </a:cubicBezTo>
                <a:cubicBezTo>
                  <a:pt x="2976994" y="1106116"/>
                  <a:pt x="2735130" y="1093958"/>
                  <a:pt x="2515574" y="1080894"/>
                </a:cubicBezTo>
                <a:cubicBezTo>
                  <a:pt x="2296018" y="1067830"/>
                  <a:pt x="2155115" y="1088670"/>
                  <a:pt x="1904998" y="1080894"/>
                </a:cubicBezTo>
                <a:cubicBezTo>
                  <a:pt x="1654881" y="1073118"/>
                  <a:pt x="1568593" y="1080775"/>
                  <a:pt x="1331056" y="1080894"/>
                </a:cubicBezTo>
                <a:cubicBezTo>
                  <a:pt x="1093519" y="1081013"/>
                  <a:pt x="859185" y="1073959"/>
                  <a:pt x="647211" y="1080894"/>
                </a:cubicBezTo>
                <a:cubicBezTo>
                  <a:pt x="435238" y="1087829"/>
                  <a:pt x="287635" y="1100747"/>
                  <a:pt x="0" y="1080894"/>
                </a:cubicBezTo>
                <a:cubicBezTo>
                  <a:pt x="-11998" y="940030"/>
                  <a:pt x="16330" y="782236"/>
                  <a:pt x="0" y="562065"/>
                </a:cubicBezTo>
                <a:cubicBezTo>
                  <a:pt x="-16330" y="341894"/>
                  <a:pt x="-12124" y="138448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x’ = 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x’ + x’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B9519306-264A-F347-BC98-8FE95FA0B3DB}"/>
              </a:ext>
            </a:extLst>
          </p:cNvPr>
          <p:cNvSpPr/>
          <p:nvPr/>
        </p:nvSpPr>
        <p:spPr>
          <a:xfrm>
            <a:off x="5927391" y="4937464"/>
            <a:ext cx="793682" cy="646957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사각형 설명선[R] 14">
            <a:extLst>
              <a:ext uri="{FF2B5EF4-FFF2-40B4-BE49-F238E27FC236}">
                <a16:creationId xmlns:a16="http://schemas.microsoft.com/office/drawing/2014/main" id="{52E92F29-E442-0B42-B9D3-CCD41B8D7962}"/>
              </a:ext>
            </a:extLst>
          </p:cNvPr>
          <p:cNvSpPr/>
          <p:nvPr/>
        </p:nvSpPr>
        <p:spPr>
          <a:xfrm>
            <a:off x="6494032" y="4144022"/>
            <a:ext cx="435199" cy="497801"/>
          </a:xfrm>
          <a:prstGeom prst="wedgeRectCallout">
            <a:avLst>
              <a:gd name="adj1" fmla="val 22503"/>
              <a:gd name="adj2" fmla="val 1978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C383DD3-123A-EA40-89D9-4ED9878E06B4}"/>
              </a:ext>
            </a:extLst>
          </p:cNvPr>
          <p:cNvSpPr txBox="1">
            <a:spLocks/>
          </p:cNvSpPr>
          <p:nvPr/>
        </p:nvSpPr>
        <p:spPr>
          <a:xfrm>
            <a:off x="419100" y="2329386"/>
            <a:ext cx="11353800" cy="1350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ore-KR" sz="3000" b="1" dirty="0"/>
              <a:t>Definition of </a:t>
            </a:r>
            <a:r>
              <a:rPr kumimoji="1" lang="en-US" altLang="ko-Kore-KR" sz="30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kumimoji="1" lang="en-US" altLang="ko-Kore-K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y = freeze x</a:t>
            </a:r>
            <a:r>
              <a:rPr kumimoji="1" lang="en-US" altLang="ko-Kore-KR" sz="30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ko-Kore-KR" sz="2600" dirty="0"/>
              <a:t>If x is </a:t>
            </a:r>
            <a:r>
              <a:rPr kumimoji="1" lang="en-US" altLang="ko-Kore-KR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2600" dirty="0"/>
              <a:t> or </a:t>
            </a:r>
            <a:r>
              <a:rPr kumimoji="1" lang="en-US" altLang="ko-Kore-KR" sz="2600" dirty="0">
                <a:solidFill>
                  <a:srgbClr val="FF0000"/>
                </a:solidFill>
              </a:rPr>
              <a:t>undefined value</a:t>
            </a:r>
            <a:r>
              <a:rPr kumimoji="1" lang="en-US" altLang="ko-Kore-KR" sz="2600" dirty="0"/>
              <a:t>: return a defined, </a:t>
            </a:r>
            <a:r>
              <a:rPr kumimoji="1" lang="en-US" altLang="ko-Kore-KR" sz="2600" dirty="0" err="1"/>
              <a:t>nondeterministically</a:t>
            </a:r>
            <a:r>
              <a:rPr kumimoji="1" lang="en-US" altLang="ko-Kore-KR" sz="2600" dirty="0"/>
              <a:t> chosen, value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ko-Kore-KR" sz="2600" dirty="0"/>
              <a:t>Otherwise: return </a:t>
            </a:r>
            <a:r>
              <a:rPr kumimoji="1" lang="en-US" altLang="ko-Kore-KR" sz="2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kumimoji="1" lang="ko-Kore-KR" altLang="en-US" sz="2600" dirty="0"/>
          </a:p>
        </p:txBody>
      </p:sp>
      <p:sp>
        <p:nvSpPr>
          <p:cNvPr id="18" name="사각형 설명선[R] 17">
            <a:extLst>
              <a:ext uri="{FF2B5EF4-FFF2-40B4-BE49-F238E27FC236}">
                <a16:creationId xmlns:a16="http://schemas.microsoft.com/office/drawing/2014/main" id="{E2B9426C-7A07-1845-A5F8-BEEB9AC44742}"/>
              </a:ext>
            </a:extLst>
          </p:cNvPr>
          <p:cNvSpPr/>
          <p:nvPr/>
        </p:nvSpPr>
        <p:spPr>
          <a:xfrm>
            <a:off x="7036738" y="4144022"/>
            <a:ext cx="435199" cy="497801"/>
          </a:xfrm>
          <a:prstGeom prst="wedgeRectCallout">
            <a:avLst>
              <a:gd name="adj1" fmla="val 22503"/>
              <a:gd name="adj2" fmla="val -20685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사각형 설명선[R] 18">
            <a:extLst>
              <a:ext uri="{FF2B5EF4-FFF2-40B4-BE49-F238E27FC236}">
                <a16:creationId xmlns:a16="http://schemas.microsoft.com/office/drawing/2014/main" id="{F3B84441-4CFC-ED45-BC59-00EFB2579FA0}"/>
              </a:ext>
            </a:extLst>
          </p:cNvPr>
          <p:cNvSpPr/>
          <p:nvPr/>
        </p:nvSpPr>
        <p:spPr>
          <a:xfrm>
            <a:off x="7575106" y="4144022"/>
            <a:ext cx="435199" cy="497801"/>
          </a:xfrm>
          <a:prstGeom prst="wedgeRectCallout">
            <a:avLst>
              <a:gd name="adj1" fmla="val -8877"/>
              <a:gd name="adj2" fmla="val -10646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62FF42-E515-444D-AF72-6BB1CF974136}"/>
                  </a:ext>
                </a:extLst>
              </p:cNvPr>
              <p:cNvSpPr txBox="1"/>
              <p:nvPr/>
            </p:nvSpPr>
            <p:spPr>
              <a:xfrm>
                <a:off x="7977127" y="4126914"/>
                <a:ext cx="619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8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ore-KR" alt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62FF42-E515-444D-AF72-6BB1CF97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27" y="4126914"/>
                <a:ext cx="6190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[L] 7">
            <a:extLst>
              <a:ext uri="{FF2B5EF4-FFF2-40B4-BE49-F238E27FC236}">
                <a16:creationId xmlns:a16="http://schemas.microsoft.com/office/drawing/2014/main" id="{D59E5655-3E1D-F74E-B6CF-3EE5F636FBE0}"/>
              </a:ext>
            </a:extLst>
          </p:cNvPr>
          <p:cNvSpPr/>
          <p:nvPr/>
        </p:nvSpPr>
        <p:spPr>
          <a:xfrm rot="5400000" flipH="1">
            <a:off x="7294433" y="3735975"/>
            <a:ext cx="369333" cy="2136514"/>
          </a:xfrm>
          <a:prstGeom prst="leftBrace">
            <a:avLst>
              <a:gd name="adj1" fmla="val 8333"/>
              <a:gd name="adj2" fmla="val 49494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D5519-3B4E-E041-8F74-E99FCF3BB8BB}"/>
              </a:ext>
            </a:extLst>
          </p:cNvPr>
          <p:cNvSpPr txBox="1"/>
          <p:nvPr/>
        </p:nvSpPr>
        <p:spPr>
          <a:xfrm>
            <a:off x="5790965" y="3734925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ore-KR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Nondeterministically</a:t>
            </a:r>
            <a:r>
              <a:rPr kumimoji="1" lang="en-US" altLang="ko-Kore-KR" b="1" i="1" dirty="0">
                <a:latin typeface="Arial" panose="020B0604020202020204" pitchFamily="34" charset="0"/>
                <a:cs typeface="Arial" panose="020B0604020202020204" pitchFamily="34" charset="0"/>
              </a:rPr>
              <a:t> chosen)</a:t>
            </a:r>
            <a:endParaRPr kumimoji="1" lang="ko-Kore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사각형 설명선[R] 20">
            <a:extLst>
              <a:ext uri="{FF2B5EF4-FFF2-40B4-BE49-F238E27FC236}">
                <a16:creationId xmlns:a16="http://schemas.microsoft.com/office/drawing/2014/main" id="{BCD510B7-AD00-394C-A713-1AD136F4B167}"/>
              </a:ext>
            </a:extLst>
          </p:cNvPr>
          <p:cNvSpPr/>
          <p:nvPr/>
        </p:nvSpPr>
        <p:spPr>
          <a:xfrm>
            <a:off x="6703292" y="5915428"/>
            <a:ext cx="435199" cy="497801"/>
          </a:xfrm>
          <a:prstGeom prst="wedgeRectCallout">
            <a:avLst>
              <a:gd name="adj1" fmla="val 16962"/>
              <a:gd name="adj2" fmla="val 776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 설명선[R] 21">
            <a:extLst>
              <a:ext uri="{FF2B5EF4-FFF2-40B4-BE49-F238E27FC236}">
                <a16:creationId xmlns:a16="http://schemas.microsoft.com/office/drawing/2014/main" id="{DF108C29-E4AE-8841-9251-D4B503CD01F9}"/>
              </a:ext>
            </a:extLst>
          </p:cNvPr>
          <p:cNvSpPr/>
          <p:nvPr/>
        </p:nvSpPr>
        <p:spPr>
          <a:xfrm>
            <a:off x="7244858" y="5915428"/>
            <a:ext cx="435199" cy="497801"/>
          </a:xfrm>
          <a:prstGeom prst="wedgeRectCallout">
            <a:avLst>
              <a:gd name="adj1" fmla="val -5087"/>
              <a:gd name="adj2" fmla="val -406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264417-1487-104B-81AC-064BE31676A3}"/>
                  </a:ext>
                </a:extLst>
              </p:cNvPr>
              <p:cNvSpPr txBox="1"/>
              <p:nvPr/>
            </p:nvSpPr>
            <p:spPr>
              <a:xfrm>
                <a:off x="7674261" y="5961467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8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ore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264417-1487-104B-81AC-064BE3167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261" y="5961467"/>
                <a:ext cx="5918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05BACBA-1403-FB43-BEF7-E84127F40D6D}"/>
              </a:ext>
            </a:extLst>
          </p:cNvPr>
          <p:cNvSpPr txBox="1"/>
          <p:nvPr/>
        </p:nvSpPr>
        <p:spPr>
          <a:xfrm>
            <a:off x="958723" y="1625737"/>
            <a:ext cx="496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Officially added to LLVM 10.0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5F985355-F110-8F4D-B0B3-48DAC90C0C1F}"/>
              </a:ext>
            </a:extLst>
          </p:cNvPr>
          <p:cNvSpPr/>
          <p:nvPr/>
        </p:nvSpPr>
        <p:spPr>
          <a:xfrm rot="5400000">
            <a:off x="7302260" y="4955004"/>
            <a:ext cx="369333" cy="1669164"/>
          </a:xfrm>
          <a:prstGeom prst="leftBrace">
            <a:avLst>
              <a:gd name="adj1" fmla="val 8333"/>
              <a:gd name="adj2" fmla="val 49494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D47AB-1AB0-D34E-936A-E577EFF34A8D}"/>
              </a:ext>
            </a:extLst>
          </p:cNvPr>
          <p:cNvSpPr txBox="1"/>
          <p:nvPr/>
        </p:nvSpPr>
        <p:spPr>
          <a:xfrm>
            <a:off x="8402428" y="602613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i="1" dirty="0">
                <a:latin typeface="Arial" panose="020B0604020202020204" pitchFamily="34" charset="0"/>
                <a:cs typeface="Arial" panose="020B0604020202020204" pitchFamily="34" charset="0"/>
              </a:rPr>
              <a:t>(one of even numbers)</a:t>
            </a:r>
            <a:endParaRPr kumimoji="1" lang="ko-Kore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사각형 설명선[R] 26">
            <a:extLst>
              <a:ext uri="{FF2B5EF4-FFF2-40B4-BE49-F238E27FC236}">
                <a16:creationId xmlns:a16="http://schemas.microsoft.com/office/drawing/2014/main" id="{BECB5091-CE10-8541-B67C-F2C05D146E67}"/>
              </a:ext>
            </a:extLst>
          </p:cNvPr>
          <p:cNvSpPr/>
          <p:nvPr/>
        </p:nvSpPr>
        <p:spPr>
          <a:xfrm>
            <a:off x="1747839" y="4437056"/>
            <a:ext cx="1759527" cy="492920"/>
          </a:xfrm>
          <a:prstGeom prst="wedgeRectCallout">
            <a:avLst>
              <a:gd name="adj1" fmla="val 7712"/>
              <a:gd name="adj2" fmla="val 7834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사각형 설명선[R] 27">
                <a:extLst>
                  <a:ext uri="{FF2B5EF4-FFF2-40B4-BE49-F238E27FC236}">
                    <a16:creationId xmlns:a16="http://schemas.microsoft.com/office/drawing/2014/main" id="{D20E1A61-EA56-F34E-AB0E-9193A0AAA031}"/>
                  </a:ext>
                </a:extLst>
              </p:cNvPr>
              <p:cNvSpPr/>
              <p:nvPr/>
            </p:nvSpPr>
            <p:spPr>
              <a:xfrm>
                <a:off x="583118" y="5632376"/>
                <a:ext cx="1759527" cy="492920"/>
              </a:xfrm>
              <a:prstGeom prst="wedgeRectCallout">
                <a:avLst>
                  <a:gd name="adj1" fmla="val 31776"/>
                  <a:gd name="adj2" fmla="val -72023"/>
                </a:avLst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{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,..}</m:t>
                      </m:r>
                    </m:oMath>
                  </m:oMathPara>
                </a14:m>
                <a:endParaRPr kumimoji="1" lang="ko-Kore-KR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사각형 설명선[R] 27">
                <a:extLst>
                  <a:ext uri="{FF2B5EF4-FFF2-40B4-BE49-F238E27FC236}">
                    <a16:creationId xmlns:a16="http://schemas.microsoft.com/office/drawing/2014/main" id="{D20E1A61-EA56-F34E-AB0E-9193A0AAA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18" y="5632376"/>
                <a:ext cx="1759527" cy="492920"/>
              </a:xfrm>
              <a:prstGeom prst="wedgeRectCallout">
                <a:avLst>
                  <a:gd name="adj1" fmla="val 31776"/>
                  <a:gd name="adj2" fmla="val -72023"/>
                </a:avLst>
              </a:prstGeom>
              <a:blipFill>
                <a:blip r:embed="rId3"/>
                <a:stretch>
                  <a:fillRect b="-7843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사각형 설명선[R] 28">
            <a:extLst>
              <a:ext uri="{FF2B5EF4-FFF2-40B4-BE49-F238E27FC236}">
                <a16:creationId xmlns:a16="http://schemas.microsoft.com/office/drawing/2014/main" id="{7FA016BA-9BC1-F54A-A65B-AA8004EF6E45}"/>
              </a:ext>
            </a:extLst>
          </p:cNvPr>
          <p:cNvSpPr/>
          <p:nvPr/>
        </p:nvSpPr>
        <p:spPr>
          <a:xfrm>
            <a:off x="9037557" y="4223721"/>
            <a:ext cx="1759527" cy="492920"/>
          </a:xfrm>
          <a:prstGeom prst="wedgeRectCallout">
            <a:avLst>
              <a:gd name="adj1" fmla="val -20402"/>
              <a:gd name="adj2" fmla="val 8442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3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09A61B00-E4F0-274F-AC2A-7CB026ECA6B2}"/>
              </a:ext>
            </a:extLst>
          </p:cNvPr>
          <p:cNvSpPr/>
          <p:nvPr/>
        </p:nvSpPr>
        <p:spPr>
          <a:xfrm>
            <a:off x="3580182" y="2931380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D54D50A1-6F78-FD48-85B9-4CCED2BBC6DF}"/>
              </a:ext>
            </a:extLst>
          </p:cNvPr>
          <p:cNvSpPr/>
          <p:nvPr/>
        </p:nvSpPr>
        <p:spPr>
          <a:xfrm>
            <a:off x="1649782" y="2931380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F7E3B12-3548-1F4B-A41C-50922EC65FB4}"/>
              </a:ext>
            </a:extLst>
          </p:cNvPr>
          <p:cNvSpPr/>
          <p:nvPr/>
        </p:nvSpPr>
        <p:spPr>
          <a:xfrm>
            <a:off x="7726199" y="2718104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999F279-1EC7-2146-AA51-F7211064866C}"/>
              </a:ext>
            </a:extLst>
          </p:cNvPr>
          <p:cNvSpPr/>
          <p:nvPr/>
        </p:nvSpPr>
        <p:spPr>
          <a:xfrm>
            <a:off x="8939444" y="4770011"/>
            <a:ext cx="299217" cy="322923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854F812-2F65-A147-AB43-C020A4DE60F0}"/>
              </a:ext>
            </a:extLst>
          </p:cNvPr>
          <p:cNvSpPr/>
          <p:nvPr/>
        </p:nvSpPr>
        <p:spPr>
          <a:xfrm>
            <a:off x="7719261" y="4751611"/>
            <a:ext cx="1613216" cy="39269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CB25FE-ED27-7940-9E26-19F6D7D1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Fixing “Select 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 Branch” Using Freeze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887E8-9DD2-DD40-A6F3-A7125D46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625C12-22B7-054A-A32E-CD7849D1A7BF}"/>
              </a:ext>
            </a:extLst>
          </p:cNvPr>
          <p:cNvSpPr/>
          <p:nvPr/>
        </p:nvSpPr>
        <p:spPr>
          <a:xfrm>
            <a:off x="1431748" y="2564103"/>
            <a:ext cx="3771899" cy="1014393"/>
          </a:xfrm>
          <a:custGeom>
            <a:avLst/>
            <a:gdLst>
              <a:gd name="connsiteX0" fmla="*/ 0 w 3771899"/>
              <a:gd name="connsiteY0" fmla="*/ 0 h 1014393"/>
              <a:gd name="connsiteX1" fmla="*/ 590931 w 3771899"/>
              <a:gd name="connsiteY1" fmla="*/ 0 h 1014393"/>
              <a:gd name="connsiteX2" fmla="*/ 1106424 w 3771899"/>
              <a:gd name="connsiteY2" fmla="*/ 0 h 1014393"/>
              <a:gd name="connsiteX3" fmla="*/ 1810512 w 3771899"/>
              <a:gd name="connsiteY3" fmla="*/ 0 h 1014393"/>
              <a:gd name="connsiteX4" fmla="*/ 2401442 w 3771899"/>
              <a:gd name="connsiteY4" fmla="*/ 0 h 1014393"/>
              <a:gd name="connsiteX5" fmla="*/ 2992373 w 3771899"/>
              <a:gd name="connsiteY5" fmla="*/ 0 h 1014393"/>
              <a:gd name="connsiteX6" fmla="*/ 3771899 w 3771899"/>
              <a:gd name="connsiteY6" fmla="*/ 0 h 1014393"/>
              <a:gd name="connsiteX7" fmla="*/ 3771899 w 3771899"/>
              <a:gd name="connsiteY7" fmla="*/ 486909 h 1014393"/>
              <a:gd name="connsiteX8" fmla="*/ 3771899 w 3771899"/>
              <a:gd name="connsiteY8" fmla="*/ 1014393 h 1014393"/>
              <a:gd name="connsiteX9" fmla="*/ 3218687 w 3771899"/>
              <a:gd name="connsiteY9" fmla="*/ 1014393 h 1014393"/>
              <a:gd name="connsiteX10" fmla="*/ 2590037 w 3771899"/>
              <a:gd name="connsiteY10" fmla="*/ 1014393 h 1014393"/>
              <a:gd name="connsiteX11" fmla="*/ 1961387 w 3771899"/>
              <a:gd name="connsiteY11" fmla="*/ 1014393 h 1014393"/>
              <a:gd name="connsiteX12" fmla="*/ 1370457 w 3771899"/>
              <a:gd name="connsiteY12" fmla="*/ 1014393 h 1014393"/>
              <a:gd name="connsiteX13" fmla="*/ 666369 w 3771899"/>
              <a:gd name="connsiteY13" fmla="*/ 1014393 h 1014393"/>
              <a:gd name="connsiteX14" fmla="*/ 0 w 3771899"/>
              <a:gd name="connsiteY14" fmla="*/ 1014393 h 1014393"/>
              <a:gd name="connsiteX15" fmla="*/ 0 w 3771899"/>
              <a:gd name="connsiteY15" fmla="*/ 527484 h 1014393"/>
              <a:gd name="connsiteX16" fmla="*/ 0 w 3771899"/>
              <a:gd name="connsiteY16" fmla="*/ 0 h 101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1014393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92104" y="203960"/>
                  <a:pt x="3766655" y="309846"/>
                  <a:pt x="3771899" y="486909"/>
                </a:cubicBezTo>
                <a:cubicBezTo>
                  <a:pt x="3777143" y="663972"/>
                  <a:pt x="3797824" y="830682"/>
                  <a:pt x="3771899" y="1014393"/>
                </a:cubicBezTo>
                <a:cubicBezTo>
                  <a:pt x="3593312" y="1032647"/>
                  <a:pt x="3483633" y="1006362"/>
                  <a:pt x="3218687" y="1014393"/>
                </a:cubicBezTo>
                <a:cubicBezTo>
                  <a:pt x="2953741" y="1022424"/>
                  <a:pt x="2747017" y="983538"/>
                  <a:pt x="2590037" y="1014393"/>
                </a:cubicBezTo>
                <a:cubicBezTo>
                  <a:pt x="2433057" y="1045249"/>
                  <a:pt x="2119606" y="999777"/>
                  <a:pt x="1961387" y="1014393"/>
                </a:cubicBezTo>
                <a:cubicBezTo>
                  <a:pt x="1803168" y="1029010"/>
                  <a:pt x="1595544" y="1015965"/>
                  <a:pt x="1370457" y="1014393"/>
                </a:cubicBezTo>
                <a:cubicBezTo>
                  <a:pt x="1145370" y="1012822"/>
                  <a:pt x="895664" y="1026117"/>
                  <a:pt x="666369" y="1014393"/>
                </a:cubicBezTo>
                <a:cubicBezTo>
                  <a:pt x="437074" y="1002669"/>
                  <a:pt x="176978" y="1004620"/>
                  <a:pt x="0" y="1014393"/>
                </a:cubicBezTo>
                <a:cubicBezTo>
                  <a:pt x="-1754" y="771947"/>
                  <a:pt x="-12148" y="636700"/>
                  <a:pt x="0" y="527484"/>
                </a:cubicBezTo>
                <a:cubicBezTo>
                  <a:pt x="12148" y="418268"/>
                  <a:pt x="-25669" y="22676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select c, x,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A0F46D3D-FD8B-8449-904F-0C45F90B4C10}"/>
              </a:ext>
            </a:extLst>
          </p:cNvPr>
          <p:cNvSpPr/>
          <p:nvPr/>
        </p:nvSpPr>
        <p:spPr>
          <a:xfrm>
            <a:off x="5640730" y="2844128"/>
            <a:ext cx="735107" cy="651350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곱하기 23">
            <a:extLst>
              <a:ext uri="{FF2B5EF4-FFF2-40B4-BE49-F238E27FC236}">
                <a16:creationId xmlns:a16="http://schemas.microsoft.com/office/drawing/2014/main" id="{365BF1FF-646F-4F45-B516-745E438BCF6E}"/>
              </a:ext>
            </a:extLst>
          </p:cNvPr>
          <p:cNvSpPr/>
          <p:nvPr/>
        </p:nvSpPr>
        <p:spPr>
          <a:xfrm>
            <a:off x="5541105" y="2682171"/>
            <a:ext cx="971757" cy="1014392"/>
          </a:xfrm>
          <a:prstGeom prst="mathMultiply">
            <a:avLst>
              <a:gd name="adj1" fmla="val 168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사각형 설명선[R] 24">
            <a:extLst>
              <a:ext uri="{FF2B5EF4-FFF2-40B4-BE49-F238E27FC236}">
                <a16:creationId xmlns:a16="http://schemas.microsoft.com/office/drawing/2014/main" id="{422DA50A-A42B-9341-BCCF-26E5B2C464F1}"/>
              </a:ext>
            </a:extLst>
          </p:cNvPr>
          <p:cNvSpPr/>
          <p:nvPr/>
        </p:nvSpPr>
        <p:spPr>
          <a:xfrm>
            <a:off x="3215835" y="3503885"/>
            <a:ext cx="1435816" cy="492920"/>
          </a:xfrm>
          <a:prstGeom prst="wedgeRectCallout">
            <a:avLst>
              <a:gd name="adj1" fmla="val -10747"/>
              <a:gd name="adj2" fmla="val -8343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사각형 설명선[R] 25">
            <a:extLst>
              <a:ext uri="{FF2B5EF4-FFF2-40B4-BE49-F238E27FC236}">
                <a16:creationId xmlns:a16="http://schemas.microsoft.com/office/drawing/2014/main" id="{19810D98-2C2D-D640-96E0-383AD3630814}"/>
              </a:ext>
            </a:extLst>
          </p:cNvPr>
          <p:cNvSpPr/>
          <p:nvPr/>
        </p:nvSpPr>
        <p:spPr>
          <a:xfrm>
            <a:off x="713840" y="3503885"/>
            <a:ext cx="1435816" cy="492920"/>
          </a:xfrm>
          <a:prstGeom prst="wedgeRectCallout">
            <a:avLst>
              <a:gd name="adj1" fmla="val 25076"/>
              <a:gd name="adj2" fmla="val -81778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A46B50-0F3B-A24E-A36A-D1362BD79A84}"/>
              </a:ext>
            </a:extLst>
          </p:cNvPr>
          <p:cNvSpPr/>
          <p:nvPr/>
        </p:nvSpPr>
        <p:spPr>
          <a:xfrm>
            <a:off x="6812635" y="2564103"/>
            <a:ext cx="4125515" cy="1014392"/>
          </a:xfrm>
          <a:custGeom>
            <a:avLst/>
            <a:gdLst>
              <a:gd name="connsiteX0" fmla="*/ 0 w 4125515"/>
              <a:gd name="connsiteY0" fmla="*/ 0 h 1014392"/>
              <a:gd name="connsiteX1" fmla="*/ 646331 w 4125515"/>
              <a:gd name="connsiteY1" fmla="*/ 0 h 1014392"/>
              <a:gd name="connsiteX2" fmla="*/ 1210151 w 4125515"/>
              <a:gd name="connsiteY2" fmla="*/ 0 h 1014392"/>
              <a:gd name="connsiteX3" fmla="*/ 1980247 w 4125515"/>
              <a:gd name="connsiteY3" fmla="*/ 0 h 1014392"/>
              <a:gd name="connsiteX4" fmla="*/ 2626578 w 4125515"/>
              <a:gd name="connsiteY4" fmla="*/ 0 h 1014392"/>
              <a:gd name="connsiteX5" fmla="*/ 3272909 w 4125515"/>
              <a:gd name="connsiteY5" fmla="*/ 0 h 1014392"/>
              <a:gd name="connsiteX6" fmla="*/ 4125515 w 4125515"/>
              <a:gd name="connsiteY6" fmla="*/ 0 h 1014392"/>
              <a:gd name="connsiteX7" fmla="*/ 4125515 w 4125515"/>
              <a:gd name="connsiteY7" fmla="*/ 486908 h 1014392"/>
              <a:gd name="connsiteX8" fmla="*/ 4125515 w 4125515"/>
              <a:gd name="connsiteY8" fmla="*/ 1014392 h 1014392"/>
              <a:gd name="connsiteX9" fmla="*/ 3520439 w 4125515"/>
              <a:gd name="connsiteY9" fmla="*/ 1014392 h 1014392"/>
              <a:gd name="connsiteX10" fmla="*/ 2832854 w 4125515"/>
              <a:gd name="connsiteY10" fmla="*/ 1014392 h 1014392"/>
              <a:gd name="connsiteX11" fmla="*/ 2145268 w 4125515"/>
              <a:gd name="connsiteY11" fmla="*/ 1014392 h 1014392"/>
              <a:gd name="connsiteX12" fmla="*/ 1498937 w 4125515"/>
              <a:gd name="connsiteY12" fmla="*/ 1014392 h 1014392"/>
              <a:gd name="connsiteX13" fmla="*/ 728841 w 4125515"/>
              <a:gd name="connsiteY13" fmla="*/ 1014392 h 1014392"/>
              <a:gd name="connsiteX14" fmla="*/ 0 w 4125515"/>
              <a:gd name="connsiteY14" fmla="*/ 1014392 h 1014392"/>
              <a:gd name="connsiteX15" fmla="*/ 0 w 4125515"/>
              <a:gd name="connsiteY15" fmla="*/ 527484 h 1014392"/>
              <a:gd name="connsiteX16" fmla="*/ 0 w 4125515"/>
              <a:gd name="connsiteY16" fmla="*/ 0 h 10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5515" h="1014392" extrusionOk="0">
                <a:moveTo>
                  <a:pt x="0" y="0"/>
                </a:moveTo>
                <a:cubicBezTo>
                  <a:pt x="129481" y="31542"/>
                  <a:pt x="377274" y="14851"/>
                  <a:pt x="646331" y="0"/>
                </a:cubicBezTo>
                <a:cubicBezTo>
                  <a:pt x="915388" y="-14851"/>
                  <a:pt x="1023103" y="-4186"/>
                  <a:pt x="1210151" y="0"/>
                </a:cubicBezTo>
                <a:cubicBezTo>
                  <a:pt x="1397199" y="4186"/>
                  <a:pt x="1738174" y="30710"/>
                  <a:pt x="1980247" y="0"/>
                </a:cubicBezTo>
                <a:cubicBezTo>
                  <a:pt x="2222320" y="-30710"/>
                  <a:pt x="2348592" y="-6965"/>
                  <a:pt x="2626578" y="0"/>
                </a:cubicBezTo>
                <a:cubicBezTo>
                  <a:pt x="2904564" y="6965"/>
                  <a:pt x="3054383" y="-30956"/>
                  <a:pt x="3272909" y="0"/>
                </a:cubicBezTo>
                <a:cubicBezTo>
                  <a:pt x="3491435" y="30956"/>
                  <a:pt x="3942520" y="4599"/>
                  <a:pt x="4125515" y="0"/>
                </a:cubicBezTo>
                <a:cubicBezTo>
                  <a:pt x="4143277" y="207224"/>
                  <a:pt x="4114450" y="315912"/>
                  <a:pt x="4125515" y="486908"/>
                </a:cubicBezTo>
                <a:cubicBezTo>
                  <a:pt x="4136580" y="657904"/>
                  <a:pt x="4151440" y="830681"/>
                  <a:pt x="4125515" y="1014392"/>
                </a:cubicBezTo>
                <a:cubicBezTo>
                  <a:pt x="3978164" y="1024691"/>
                  <a:pt x="3775363" y="1014749"/>
                  <a:pt x="3520439" y="1014392"/>
                </a:cubicBezTo>
                <a:cubicBezTo>
                  <a:pt x="3265515" y="1014035"/>
                  <a:pt x="3117899" y="1021739"/>
                  <a:pt x="2832854" y="1014392"/>
                </a:cubicBezTo>
                <a:cubicBezTo>
                  <a:pt x="2547809" y="1007045"/>
                  <a:pt x="2356325" y="1026444"/>
                  <a:pt x="2145268" y="1014392"/>
                </a:cubicBezTo>
                <a:cubicBezTo>
                  <a:pt x="1934211" y="1002340"/>
                  <a:pt x="1676749" y="1011345"/>
                  <a:pt x="1498937" y="1014392"/>
                </a:cubicBezTo>
                <a:cubicBezTo>
                  <a:pt x="1321125" y="1017439"/>
                  <a:pt x="996589" y="1051024"/>
                  <a:pt x="728841" y="1014392"/>
                </a:cubicBezTo>
                <a:cubicBezTo>
                  <a:pt x="461093" y="977760"/>
                  <a:pt x="249674" y="986844"/>
                  <a:pt x="0" y="1014392"/>
                </a:cubicBezTo>
                <a:cubicBezTo>
                  <a:pt x="-933" y="914223"/>
                  <a:pt x="-4539" y="631015"/>
                  <a:pt x="0" y="527484"/>
                </a:cubicBezTo>
                <a:cubicBezTo>
                  <a:pt x="4539" y="423953"/>
                  <a:pt x="-25669" y="22676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(c) z = x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  z =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사각형 설명선[R] 28">
            <a:extLst>
              <a:ext uri="{FF2B5EF4-FFF2-40B4-BE49-F238E27FC236}">
                <a16:creationId xmlns:a16="http://schemas.microsoft.com/office/drawing/2014/main" id="{4B7D127B-9D3B-AE45-97FD-3050CA62D44C}"/>
              </a:ext>
            </a:extLst>
          </p:cNvPr>
          <p:cNvSpPr/>
          <p:nvPr/>
        </p:nvSpPr>
        <p:spPr>
          <a:xfrm>
            <a:off x="7655182" y="2071183"/>
            <a:ext cx="1435816" cy="492920"/>
          </a:xfrm>
          <a:prstGeom prst="wedgeRectCallout">
            <a:avLst>
              <a:gd name="adj1" fmla="val -30649"/>
              <a:gd name="adj2" fmla="val 77228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생각 풍선: 구름 모양 6">
            <a:extLst>
              <a:ext uri="{FF2B5EF4-FFF2-40B4-BE49-F238E27FC236}">
                <a16:creationId xmlns:a16="http://schemas.microsoft.com/office/drawing/2014/main" id="{707A8A3A-F485-2946-9271-A6D74C621EEC}"/>
              </a:ext>
            </a:extLst>
          </p:cNvPr>
          <p:cNvSpPr/>
          <p:nvPr/>
        </p:nvSpPr>
        <p:spPr>
          <a:xfrm>
            <a:off x="6093101" y="1907106"/>
            <a:ext cx="1238417" cy="937022"/>
          </a:xfrm>
          <a:prstGeom prst="cloudCallout">
            <a:avLst>
              <a:gd name="adj1" fmla="val 11902"/>
              <a:gd name="adj2" fmla="val -14722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rPr>
              <a:t>UB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B08FB1-3690-8A42-B276-E52E4172FA6F}"/>
              </a:ext>
            </a:extLst>
          </p:cNvPr>
          <p:cNvSpPr/>
          <p:nvPr/>
        </p:nvSpPr>
        <p:spPr>
          <a:xfrm>
            <a:off x="1431748" y="4589966"/>
            <a:ext cx="3771899" cy="1014393"/>
          </a:xfrm>
          <a:custGeom>
            <a:avLst/>
            <a:gdLst>
              <a:gd name="connsiteX0" fmla="*/ 0 w 3771899"/>
              <a:gd name="connsiteY0" fmla="*/ 0 h 1014393"/>
              <a:gd name="connsiteX1" fmla="*/ 590931 w 3771899"/>
              <a:gd name="connsiteY1" fmla="*/ 0 h 1014393"/>
              <a:gd name="connsiteX2" fmla="*/ 1106424 w 3771899"/>
              <a:gd name="connsiteY2" fmla="*/ 0 h 1014393"/>
              <a:gd name="connsiteX3" fmla="*/ 1810512 w 3771899"/>
              <a:gd name="connsiteY3" fmla="*/ 0 h 1014393"/>
              <a:gd name="connsiteX4" fmla="*/ 2401442 w 3771899"/>
              <a:gd name="connsiteY4" fmla="*/ 0 h 1014393"/>
              <a:gd name="connsiteX5" fmla="*/ 2992373 w 3771899"/>
              <a:gd name="connsiteY5" fmla="*/ 0 h 1014393"/>
              <a:gd name="connsiteX6" fmla="*/ 3771899 w 3771899"/>
              <a:gd name="connsiteY6" fmla="*/ 0 h 1014393"/>
              <a:gd name="connsiteX7" fmla="*/ 3771899 w 3771899"/>
              <a:gd name="connsiteY7" fmla="*/ 486909 h 1014393"/>
              <a:gd name="connsiteX8" fmla="*/ 3771899 w 3771899"/>
              <a:gd name="connsiteY8" fmla="*/ 1014393 h 1014393"/>
              <a:gd name="connsiteX9" fmla="*/ 3218687 w 3771899"/>
              <a:gd name="connsiteY9" fmla="*/ 1014393 h 1014393"/>
              <a:gd name="connsiteX10" fmla="*/ 2590037 w 3771899"/>
              <a:gd name="connsiteY10" fmla="*/ 1014393 h 1014393"/>
              <a:gd name="connsiteX11" fmla="*/ 1961387 w 3771899"/>
              <a:gd name="connsiteY11" fmla="*/ 1014393 h 1014393"/>
              <a:gd name="connsiteX12" fmla="*/ 1370457 w 3771899"/>
              <a:gd name="connsiteY12" fmla="*/ 1014393 h 1014393"/>
              <a:gd name="connsiteX13" fmla="*/ 666369 w 3771899"/>
              <a:gd name="connsiteY13" fmla="*/ 1014393 h 1014393"/>
              <a:gd name="connsiteX14" fmla="*/ 0 w 3771899"/>
              <a:gd name="connsiteY14" fmla="*/ 1014393 h 1014393"/>
              <a:gd name="connsiteX15" fmla="*/ 0 w 3771899"/>
              <a:gd name="connsiteY15" fmla="*/ 527484 h 1014393"/>
              <a:gd name="connsiteX16" fmla="*/ 0 w 3771899"/>
              <a:gd name="connsiteY16" fmla="*/ 0 h 101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1014393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92104" y="203960"/>
                  <a:pt x="3766655" y="309846"/>
                  <a:pt x="3771899" y="486909"/>
                </a:cubicBezTo>
                <a:cubicBezTo>
                  <a:pt x="3777143" y="663972"/>
                  <a:pt x="3797824" y="830682"/>
                  <a:pt x="3771899" y="1014393"/>
                </a:cubicBezTo>
                <a:cubicBezTo>
                  <a:pt x="3593312" y="1032647"/>
                  <a:pt x="3483633" y="1006362"/>
                  <a:pt x="3218687" y="1014393"/>
                </a:cubicBezTo>
                <a:cubicBezTo>
                  <a:pt x="2953741" y="1022424"/>
                  <a:pt x="2747017" y="983538"/>
                  <a:pt x="2590037" y="1014393"/>
                </a:cubicBezTo>
                <a:cubicBezTo>
                  <a:pt x="2433057" y="1045249"/>
                  <a:pt x="2119606" y="999777"/>
                  <a:pt x="1961387" y="1014393"/>
                </a:cubicBezTo>
                <a:cubicBezTo>
                  <a:pt x="1803168" y="1029010"/>
                  <a:pt x="1595544" y="1015965"/>
                  <a:pt x="1370457" y="1014393"/>
                </a:cubicBezTo>
                <a:cubicBezTo>
                  <a:pt x="1145370" y="1012822"/>
                  <a:pt x="895664" y="1026117"/>
                  <a:pt x="666369" y="1014393"/>
                </a:cubicBezTo>
                <a:cubicBezTo>
                  <a:pt x="437074" y="1002669"/>
                  <a:pt x="176978" y="1004620"/>
                  <a:pt x="0" y="1014393"/>
                </a:cubicBezTo>
                <a:cubicBezTo>
                  <a:pt x="-1754" y="771947"/>
                  <a:pt x="-12148" y="636700"/>
                  <a:pt x="0" y="527484"/>
                </a:cubicBezTo>
                <a:cubicBezTo>
                  <a:pt x="12148" y="418268"/>
                  <a:pt x="-25669" y="22676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select c, x,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831F8D-1DA4-D043-AEB3-A6546BDE099D}"/>
              </a:ext>
            </a:extLst>
          </p:cNvPr>
          <p:cNvSpPr/>
          <p:nvPr/>
        </p:nvSpPr>
        <p:spPr>
          <a:xfrm>
            <a:off x="6812635" y="4589966"/>
            <a:ext cx="4125515" cy="1014392"/>
          </a:xfrm>
          <a:custGeom>
            <a:avLst/>
            <a:gdLst>
              <a:gd name="connsiteX0" fmla="*/ 0 w 4125515"/>
              <a:gd name="connsiteY0" fmla="*/ 0 h 1014392"/>
              <a:gd name="connsiteX1" fmla="*/ 646331 w 4125515"/>
              <a:gd name="connsiteY1" fmla="*/ 0 h 1014392"/>
              <a:gd name="connsiteX2" fmla="*/ 1210151 w 4125515"/>
              <a:gd name="connsiteY2" fmla="*/ 0 h 1014392"/>
              <a:gd name="connsiteX3" fmla="*/ 1980247 w 4125515"/>
              <a:gd name="connsiteY3" fmla="*/ 0 h 1014392"/>
              <a:gd name="connsiteX4" fmla="*/ 2626578 w 4125515"/>
              <a:gd name="connsiteY4" fmla="*/ 0 h 1014392"/>
              <a:gd name="connsiteX5" fmla="*/ 3272909 w 4125515"/>
              <a:gd name="connsiteY5" fmla="*/ 0 h 1014392"/>
              <a:gd name="connsiteX6" fmla="*/ 4125515 w 4125515"/>
              <a:gd name="connsiteY6" fmla="*/ 0 h 1014392"/>
              <a:gd name="connsiteX7" fmla="*/ 4125515 w 4125515"/>
              <a:gd name="connsiteY7" fmla="*/ 486908 h 1014392"/>
              <a:gd name="connsiteX8" fmla="*/ 4125515 w 4125515"/>
              <a:gd name="connsiteY8" fmla="*/ 1014392 h 1014392"/>
              <a:gd name="connsiteX9" fmla="*/ 3520439 w 4125515"/>
              <a:gd name="connsiteY9" fmla="*/ 1014392 h 1014392"/>
              <a:gd name="connsiteX10" fmla="*/ 2832854 w 4125515"/>
              <a:gd name="connsiteY10" fmla="*/ 1014392 h 1014392"/>
              <a:gd name="connsiteX11" fmla="*/ 2145268 w 4125515"/>
              <a:gd name="connsiteY11" fmla="*/ 1014392 h 1014392"/>
              <a:gd name="connsiteX12" fmla="*/ 1498937 w 4125515"/>
              <a:gd name="connsiteY12" fmla="*/ 1014392 h 1014392"/>
              <a:gd name="connsiteX13" fmla="*/ 728841 w 4125515"/>
              <a:gd name="connsiteY13" fmla="*/ 1014392 h 1014392"/>
              <a:gd name="connsiteX14" fmla="*/ 0 w 4125515"/>
              <a:gd name="connsiteY14" fmla="*/ 1014392 h 1014392"/>
              <a:gd name="connsiteX15" fmla="*/ 0 w 4125515"/>
              <a:gd name="connsiteY15" fmla="*/ 527484 h 1014392"/>
              <a:gd name="connsiteX16" fmla="*/ 0 w 4125515"/>
              <a:gd name="connsiteY16" fmla="*/ 0 h 10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5515" h="1014392" extrusionOk="0">
                <a:moveTo>
                  <a:pt x="0" y="0"/>
                </a:moveTo>
                <a:cubicBezTo>
                  <a:pt x="129481" y="31542"/>
                  <a:pt x="377274" y="14851"/>
                  <a:pt x="646331" y="0"/>
                </a:cubicBezTo>
                <a:cubicBezTo>
                  <a:pt x="915388" y="-14851"/>
                  <a:pt x="1023103" y="-4186"/>
                  <a:pt x="1210151" y="0"/>
                </a:cubicBezTo>
                <a:cubicBezTo>
                  <a:pt x="1397199" y="4186"/>
                  <a:pt x="1738174" y="30710"/>
                  <a:pt x="1980247" y="0"/>
                </a:cubicBezTo>
                <a:cubicBezTo>
                  <a:pt x="2222320" y="-30710"/>
                  <a:pt x="2348592" y="-6965"/>
                  <a:pt x="2626578" y="0"/>
                </a:cubicBezTo>
                <a:cubicBezTo>
                  <a:pt x="2904564" y="6965"/>
                  <a:pt x="3054383" y="-30956"/>
                  <a:pt x="3272909" y="0"/>
                </a:cubicBezTo>
                <a:cubicBezTo>
                  <a:pt x="3491435" y="30956"/>
                  <a:pt x="3942520" y="4599"/>
                  <a:pt x="4125515" y="0"/>
                </a:cubicBezTo>
                <a:cubicBezTo>
                  <a:pt x="4143277" y="207224"/>
                  <a:pt x="4114450" y="315912"/>
                  <a:pt x="4125515" y="486908"/>
                </a:cubicBezTo>
                <a:cubicBezTo>
                  <a:pt x="4136580" y="657904"/>
                  <a:pt x="4151440" y="830681"/>
                  <a:pt x="4125515" y="1014392"/>
                </a:cubicBezTo>
                <a:cubicBezTo>
                  <a:pt x="3978164" y="1024691"/>
                  <a:pt x="3775363" y="1014749"/>
                  <a:pt x="3520439" y="1014392"/>
                </a:cubicBezTo>
                <a:cubicBezTo>
                  <a:pt x="3265515" y="1014035"/>
                  <a:pt x="3117899" y="1021739"/>
                  <a:pt x="2832854" y="1014392"/>
                </a:cubicBezTo>
                <a:cubicBezTo>
                  <a:pt x="2547809" y="1007045"/>
                  <a:pt x="2356325" y="1026444"/>
                  <a:pt x="2145268" y="1014392"/>
                </a:cubicBezTo>
                <a:cubicBezTo>
                  <a:pt x="1934211" y="1002340"/>
                  <a:pt x="1676749" y="1011345"/>
                  <a:pt x="1498937" y="1014392"/>
                </a:cubicBezTo>
                <a:cubicBezTo>
                  <a:pt x="1321125" y="1017439"/>
                  <a:pt x="996589" y="1051024"/>
                  <a:pt x="728841" y="1014392"/>
                </a:cubicBezTo>
                <a:cubicBezTo>
                  <a:pt x="461093" y="977760"/>
                  <a:pt x="249674" y="986844"/>
                  <a:pt x="0" y="1014392"/>
                </a:cubicBezTo>
                <a:cubicBezTo>
                  <a:pt x="-933" y="914223"/>
                  <a:pt x="-4539" y="631015"/>
                  <a:pt x="0" y="527484"/>
                </a:cubicBezTo>
                <a:cubicBezTo>
                  <a:pt x="4539" y="423953"/>
                  <a:pt x="-25669" y="22676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(c)) z = x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  z =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사각형 설명선[R] 26">
            <a:extLst>
              <a:ext uri="{FF2B5EF4-FFF2-40B4-BE49-F238E27FC236}">
                <a16:creationId xmlns:a16="http://schemas.microsoft.com/office/drawing/2014/main" id="{18900CB7-996B-E44A-A085-23F1B099DF3C}"/>
              </a:ext>
            </a:extLst>
          </p:cNvPr>
          <p:cNvSpPr/>
          <p:nvPr/>
        </p:nvSpPr>
        <p:spPr>
          <a:xfrm>
            <a:off x="9076994" y="4129917"/>
            <a:ext cx="1280443" cy="492920"/>
          </a:xfrm>
          <a:prstGeom prst="wedgeRectCallout">
            <a:avLst>
              <a:gd name="adj1" fmla="val -40567"/>
              <a:gd name="adj2" fmla="val 7980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6EAB66E1-7A9B-AE4B-8D6B-BF3012B59230}"/>
              </a:ext>
            </a:extLst>
          </p:cNvPr>
          <p:cNvSpPr/>
          <p:nvPr/>
        </p:nvSpPr>
        <p:spPr>
          <a:xfrm>
            <a:off x="5633792" y="4807461"/>
            <a:ext cx="795707" cy="651350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사각형 설명선[R] 31">
            <a:extLst>
              <a:ext uri="{FF2B5EF4-FFF2-40B4-BE49-F238E27FC236}">
                <a16:creationId xmlns:a16="http://schemas.microsoft.com/office/drawing/2014/main" id="{E1EEE741-9356-D44E-AF44-17E495CB032D}"/>
              </a:ext>
            </a:extLst>
          </p:cNvPr>
          <p:cNvSpPr/>
          <p:nvPr/>
        </p:nvSpPr>
        <p:spPr>
          <a:xfrm>
            <a:off x="6910920" y="4027130"/>
            <a:ext cx="971757" cy="452405"/>
          </a:xfrm>
          <a:prstGeom prst="wedgeRectCallout">
            <a:avLst>
              <a:gd name="adj1" fmla="val 19559"/>
              <a:gd name="adj2" fmla="val 3066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사각형 설명선[R] 32">
            <a:extLst>
              <a:ext uri="{FF2B5EF4-FFF2-40B4-BE49-F238E27FC236}">
                <a16:creationId xmlns:a16="http://schemas.microsoft.com/office/drawing/2014/main" id="{C4F37EB0-1335-0F45-AAE4-3D1737D4407B}"/>
              </a:ext>
            </a:extLst>
          </p:cNvPr>
          <p:cNvSpPr/>
          <p:nvPr/>
        </p:nvSpPr>
        <p:spPr>
          <a:xfrm>
            <a:off x="7947624" y="4026656"/>
            <a:ext cx="1051905" cy="452405"/>
          </a:xfrm>
          <a:prstGeom prst="wedgeRectCallout">
            <a:avLst>
              <a:gd name="adj1" fmla="val 1561"/>
              <a:gd name="adj2" fmla="val -2488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87A6F1-502D-084C-939B-8B08F186C799}"/>
              </a:ext>
            </a:extLst>
          </p:cNvPr>
          <p:cNvSpPr/>
          <p:nvPr/>
        </p:nvSpPr>
        <p:spPr>
          <a:xfrm>
            <a:off x="0" y="6337955"/>
            <a:ext cx="2731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https://reviews.llvm.org/D84940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ore-KR" sz="1400" dirty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https://reviews.llvm.org/D76179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왼쪽 중괄호[L] 36">
            <a:extLst>
              <a:ext uri="{FF2B5EF4-FFF2-40B4-BE49-F238E27FC236}">
                <a16:creationId xmlns:a16="http://schemas.microsoft.com/office/drawing/2014/main" id="{302987C8-243E-084B-ACC4-5E98E16FC7ED}"/>
              </a:ext>
            </a:extLst>
          </p:cNvPr>
          <p:cNvSpPr/>
          <p:nvPr/>
        </p:nvSpPr>
        <p:spPr>
          <a:xfrm rot="5400000" flipH="1">
            <a:off x="7764598" y="3551033"/>
            <a:ext cx="369333" cy="2136514"/>
          </a:xfrm>
          <a:prstGeom prst="leftBrace">
            <a:avLst>
              <a:gd name="adj1" fmla="val 8333"/>
              <a:gd name="adj2" fmla="val 49494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37A9CFF2-622B-C145-8815-2C3C8850AA1F}"/>
              </a:ext>
            </a:extLst>
          </p:cNvPr>
          <p:cNvSpPr txBox="1">
            <a:spLocks/>
          </p:cNvSpPr>
          <p:nvPr/>
        </p:nvSpPr>
        <p:spPr>
          <a:xfrm>
            <a:off x="864021" y="148707"/>
            <a:ext cx="4094018" cy="575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kumimoji="1"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ore-KR" sz="3000" b="1" dirty="0">
                <a:solidFill>
                  <a:schemeClr val="accent5">
                    <a:lumMod val="75000"/>
                  </a:schemeClr>
                </a:solidFill>
              </a:rPr>
              <a:t>Freeze to the Rescue</a:t>
            </a:r>
            <a:endParaRPr kumimoji="1" lang="ko-Kore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16" grpId="0" animBg="1"/>
      <p:bldP spid="22" grpId="0" animBg="1"/>
      <p:bldP spid="27" grpId="0" animBg="1"/>
      <p:bldP spid="31" grpId="0" animBg="1"/>
      <p:bldP spid="32" grpId="0" animBg="1"/>
      <p:bldP spid="33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B19A5F-2874-AD4C-B36D-851C523350E4}"/>
              </a:ext>
            </a:extLst>
          </p:cNvPr>
          <p:cNvSpPr/>
          <p:nvPr/>
        </p:nvSpPr>
        <p:spPr>
          <a:xfrm>
            <a:off x="1947825" y="3794642"/>
            <a:ext cx="1726042" cy="42583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A0741A-F554-B841-AD18-3F3EBC24363F}"/>
              </a:ext>
            </a:extLst>
          </p:cNvPr>
          <p:cNvSpPr/>
          <p:nvPr/>
        </p:nvSpPr>
        <p:spPr>
          <a:xfrm>
            <a:off x="7331074" y="3767822"/>
            <a:ext cx="2712335" cy="42583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EAB8950-3C80-EB4B-A42A-66E65097F376}"/>
              </a:ext>
            </a:extLst>
          </p:cNvPr>
          <p:cNvSpPr/>
          <p:nvPr/>
        </p:nvSpPr>
        <p:spPr>
          <a:xfrm>
            <a:off x="1966868" y="3809632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78568A6-6349-EC46-B328-37F27825BA83}"/>
              </a:ext>
            </a:extLst>
          </p:cNvPr>
          <p:cNvSpPr/>
          <p:nvPr/>
        </p:nvSpPr>
        <p:spPr>
          <a:xfrm>
            <a:off x="7351427" y="3804453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D8F5DA7-3AF2-084A-BB9B-67C43CF5FF7D}"/>
              </a:ext>
            </a:extLst>
          </p:cNvPr>
          <p:cNvSpPr/>
          <p:nvPr/>
        </p:nvSpPr>
        <p:spPr>
          <a:xfrm>
            <a:off x="8896640" y="3804453"/>
            <a:ext cx="999716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FD5E341-4DAC-2648-98DD-5CF74BB4CF84}"/>
              </a:ext>
            </a:extLst>
          </p:cNvPr>
          <p:cNvSpPr/>
          <p:nvPr/>
        </p:nvSpPr>
        <p:spPr>
          <a:xfrm>
            <a:off x="1957346" y="3428628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2089F709-CE83-A548-96B6-AC6E61C4544A}"/>
              </a:ext>
            </a:extLst>
          </p:cNvPr>
          <p:cNvSpPr/>
          <p:nvPr/>
        </p:nvSpPr>
        <p:spPr>
          <a:xfrm>
            <a:off x="2668100" y="3428628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67422855-7D74-8241-A0BE-176A846B5E12}"/>
              </a:ext>
            </a:extLst>
          </p:cNvPr>
          <p:cNvSpPr/>
          <p:nvPr/>
        </p:nvSpPr>
        <p:spPr>
          <a:xfrm>
            <a:off x="3362176" y="3428628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643246-379E-5D4F-911D-6F25BE529EBE}"/>
              </a:ext>
            </a:extLst>
          </p:cNvPr>
          <p:cNvSpPr/>
          <p:nvPr/>
        </p:nvSpPr>
        <p:spPr>
          <a:xfrm>
            <a:off x="7351428" y="3419316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2E5737D-8B2E-F84B-81C1-E4434DF9CF6F}"/>
              </a:ext>
            </a:extLst>
          </p:cNvPr>
          <p:cNvSpPr/>
          <p:nvPr/>
        </p:nvSpPr>
        <p:spPr>
          <a:xfrm>
            <a:off x="8062182" y="3419316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A65FE33-B7E0-014B-8B38-8C5680AA7AF0}"/>
              </a:ext>
            </a:extLst>
          </p:cNvPr>
          <p:cNvSpPr/>
          <p:nvPr/>
        </p:nvSpPr>
        <p:spPr>
          <a:xfrm>
            <a:off x="8756258" y="3419316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CB25FE-ED27-7940-9E26-19F6D7D1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378" cy="132556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Fixing </a:t>
            </a:r>
            <a:r>
              <a:rPr kumimoji="1" lang="en-US" altLang="ko-Kore-KR" b="1" dirty="0" err="1">
                <a:solidFill>
                  <a:schemeClr val="accent5">
                    <a:lumMod val="75000"/>
                  </a:schemeClr>
                </a:solidFill>
              </a:rPr>
              <a:t>DivRemPairs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 Using Freeze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887E8-9DD2-DD40-A6F3-A7125D46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2E9E3-F650-0644-BAC4-5A84ACB0F867}"/>
              </a:ext>
            </a:extLst>
          </p:cNvPr>
          <p:cNvSpPr/>
          <p:nvPr/>
        </p:nvSpPr>
        <p:spPr>
          <a:xfrm>
            <a:off x="1747839" y="3118031"/>
            <a:ext cx="3771899" cy="1319081"/>
          </a:xfrm>
          <a:custGeom>
            <a:avLst/>
            <a:gdLst>
              <a:gd name="connsiteX0" fmla="*/ 0 w 3771899"/>
              <a:gd name="connsiteY0" fmla="*/ 0 h 1319081"/>
              <a:gd name="connsiteX1" fmla="*/ 590931 w 3771899"/>
              <a:gd name="connsiteY1" fmla="*/ 0 h 1319081"/>
              <a:gd name="connsiteX2" fmla="*/ 1106424 w 3771899"/>
              <a:gd name="connsiteY2" fmla="*/ 0 h 1319081"/>
              <a:gd name="connsiteX3" fmla="*/ 1810512 w 3771899"/>
              <a:gd name="connsiteY3" fmla="*/ 0 h 1319081"/>
              <a:gd name="connsiteX4" fmla="*/ 2401442 w 3771899"/>
              <a:gd name="connsiteY4" fmla="*/ 0 h 1319081"/>
              <a:gd name="connsiteX5" fmla="*/ 2992373 w 3771899"/>
              <a:gd name="connsiteY5" fmla="*/ 0 h 1319081"/>
              <a:gd name="connsiteX6" fmla="*/ 3771899 w 3771899"/>
              <a:gd name="connsiteY6" fmla="*/ 0 h 1319081"/>
              <a:gd name="connsiteX7" fmla="*/ 3771899 w 3771899"/>
              <a:gd name="connsiteY7" fmla="*/ 633159 h 1319081"/>
              <a:gd name="connsiteX8" fmla="*/ 3771899 w 3771899"/>
              <a:gd name="connsiteY8" fmla="*/ 1319081 h 1319081"/>
              <a:gd name="connsiteX9" fmla="*/ 3218687 w 3771899"/>
              <a:gd name="connsiteY9" fmla="*/ 1319081 h 1319081"/>
              <a:gd name="connsiteX10" fmla="*/ 2590037 w 3771899"/>
              <a:gd name="connsiteY10" fmla="*/ 1319081 h 1319081"/>
              <a:gd name="connsiteX11" fmla="*/ 1961387 w 3771899"/>
              <a:gd name="connsiteY11" fmla="*/ 1319081 h 1319081"/>
              <a:gd name="connsiteX12" fmla="*/ 1370457 w 3771899"/>
              <a:gd name="connsiteY12" fmla="*/ 1319081 h 1319081"/>
              <a:gd name="connsiteX13" fmla="*/ 666369 w 3771899"/>
              <a:gd name="connsiteY13" fmla="*/ 1319081 h 1319081"/>
              <a:gd name="connsiteX14" fmla="*/ 0 w 3771899"/>
              <a:gd name="connsiteY14" fmla="*/ 1319081 h 1319081"/>
              <a:gd name="connsiteX15" fmla="*/ 0 w 3771899"/>
              <a:gd name="connsiteY15" fmla="*/ 685922 h 1319081"/>
              <a:gd name="connsiteX16" fmla="*/ 0 w 3771899"/>
              <a:gd name="connsiteY16" fmla="*/ 0 h 131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1319081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96543" y="258169"/>
                  <a:pt x="3764251" y="436973"/>
                  <a:pt x="3771899" y="633159"/>
                </a:cubicBezTo>
                <a:cubicBezTo>
                  <a:pt x="3779547" y="829345"/>
                  <a:pt x="3790454" y="1010711"/>
                  <a:pt x="3771899" y="1319081"/>
                </a:cubicBezTo>
                <a:cubicBezTo>
                  <a:pt x="3593312" y="1337335"/>
                  <a:pt x="3483633" y="1311050"/>
                  <a:pt x="3218687" y="1319081"/>
                </a:cubicBezTo>
                <a:cubicBezTo>
                  <a:pt x="2953741" y="1327112"/>
                  <a:pt x="2747017" y="1288226"/>
                  <a:pt x="2590037" y="1319081"/>
                </a:cubicBezTo>
                <a:cubicBezTo>
                  <a:pt x="2433057" y="1349937"/>
                  <a:pt x="2119606" y="1304465"/>
                  <a:pt x="1961387" y="1319081"/>
                </a:cubicBezTo>
                <a:cubicBezTo>
                  <a:pt x="1803168" y="1333698"/>
                  <a:pt x="1595544" y="1320653"/>
                  <a:pt x="1370457" y="1319081"/>
                </a:cubicBezTo>
                <a:cubicBezTo>
                  <a:pt x="1145370" y="1317510"/>
                  <a:pt x="895664" y="1330805"/>
                  <a:pt x="666369" y="1319081"/>
                </a:cubicBezTo>
                <a:cubicBezTo>
                  <a:pt x="437074" y="1307357"/>
                  <a:pt x="176978" y="1309308"/>
                  <a:pt x="0" y="1319081"/>
                </a:cubicBezTo>
                <a:cubicBezTo>
                  <a:pt x="15320" y="1153210"/>
                  <a:pt x="-24702" y="908502"/>
                  <a:pt x="0" y="685922"/>
                </a:cubicBezTo>
                <a:cubicBezTo>
                  <a:pt x="24702" y="463342"/>
                  <a:pt x="4610" y="20262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x / y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x %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F534F7-75F8-3743-A91E-ED7F0DD40CBB}"/>
              </a:ext>
            </a:extLst>
          </p:cNvPr>
          <p:cNvSpPr/>
          <p:nvPr/>
        </p:nvSpPr>
        <p:spPr>
          <a:xfrm>
            <a:off x="7128727" y="3118032"/>
            <a:ext cx="3663458" cy="1319080"/>
          </a:xfrm>
          <a:custGeom>
            <a:avLst/>
            <a:gdLst>
              <a:gd name="connsiteX0" fmla="*/ 0 w 3663458"/>
              <a:gd name="connsiteY0" fmla="*/ 0 h 1319080"/>
              <a:gd name="connsiteX1" fmla="*/ 573942 w 3663458"/>
              <a:gd name="connsiteY1" fmla="*/ 0 h 1319080"/>
              <a:gd name="connsiteX2" fmla="*/ 1074614 w 3663458"/>
              <a:gd name="connsiteY2" fmla="*/ 0 h 1319080"/>
              <a:gd name="connsiteX3" fmla="*/ 1758460 w 3663458"/>
              <a:gd name="connsiteY3" fmla="*/ 0 h 1319080"/>
              <a:gd name="connsiteX4" fmla="*/ 2332402 w 3663458"/>
              <a:gd name="connsiteY4" fmla="*/ 0 h 1319080"/>
              <a:gd name="connsiteX5" fmla="*/ 2906343 w 3663458"/>
              <a:gd name="connsiteY5" fmla="*/ 0 h 1319080"/>
              <a:gd name="connsiteX6" fmla="*/ 3663458 w 3663458"/>
              <a:gd name="connsiteY6" fmla="*/ 0 h 1319080"/>
              <a:gd name="connsiteX7" fmla="*/ 3663458 w 3663458"/>
              <a:gd name="connsiteY7" fmla="*/ 633158 h 1319080"/>
              <a:gd name="connsiteX8" fmla="*/ 3663458 w 3663458"/>
              <a:gd name="connsiteY8" fmla="*/ 1319080 h 1319080"/>
              <a:gd name="connsiteX9" fmla="*/ 3126151 w 3663458"/>
              <a:gd name="connsiteY9" fmla="*/ 1319080 h 1319080"/>
              <a:gd name="connsiteX10" fmla="*/ 2515574 w 3663458"/>
              <a:gd name="connsiteY10" fmla="*/ 1319080 h 1319080"/>
              <a:gd name="connsiteX11" fmla="*/ 1904998 w 3663458"/>
              <a:gd name="connsiteY11" fmla="*/ 1319080 h 1319080"/>
              <a:gd name="connsiteX12" fmla="*/ 1331056 w 3663458"/>
              <a:gd name="connsiteY12" fmla="*/ 1319080 h 1319080"/>
              <a:gd name="connsiteX13" fmla="*/ 647211 w 3663458"/>
              <a:gd name="connsiteY13" fmla="*/ 1319080 h 1319080"/>
              <a:gd name="connsiteX14" fmla="*/ 0 w 3663458"/>
              <a:gd name="connsiteY14" fmla="*/ 1319080 h 1319080"/>
              <a:gd name="connsiteX15" fmla="*/ 0 w 3663458"/>
              <a:gd name="connsiteY15" fmla="*/ 685922 h 1319080"/>
              <a:gd name="connsiteX16" fmla="*/ 0 w 3663458"/>
              <a:gd name="connsiteY16" fmla="*/ 0 h 131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3458" h="1319080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86224" y="260678"/>
                  <a:pt x="3651334" y="441638"/>
                  <a:pt x="3663458" y="633158"/>
                </a:cubicBezTo>
                <a:cubicBezTo>
                  <a:pt x="3675582" y="824678"/>
                  <a:pt x="3682013" y="1010710"/>
                  <a:pt x="3663458" y="1319080"/>
                </a:cubicBezTo>
                <a:cubicBezTo>
                  <a:pt x="3520705" y="1322262"/>
                  <a:pt x="3275308" y="1293858"/>
                  <a:pt x="3126151" y="1319080"/>
                </a:cubicBezTo>
                <a:cubicBezTo>
                  <a:pt x="2976994" y="1344302"/>
                  <a:pt x="2735130" y="1332144"/>
                  <a:pt x="2515574" y="1319080"/>
                </a:cubicBezTo>
                <a:cubicBezTo>
                  <a:pt x="2296018" y="1306016"/>
                  <a:pt x="2155115" y="1326856"/>
                  <a:pt x="1904998" y="1319080"/>
                </a:cubicBezTo>
                <a:cubicBezTo>
                  <a:pt x="1654881" y="1311304"/>
                  <a:pt x="1568593" y="1318961"/>
                  <a:pt x="1331056" y="1319080"/>
                </a:cubicBezTo>
                <a:cubicBezTo>
                  <a:pt x="1093519" y="1319199"/>
                  <a:pt x="859185" y="1312145"/>
                  <a:pt x="647211" y="1319080"/>
                </a:cubicBezTo>
                <a:cubicBezTo>
                  <a:pt x="435238" y="1326015"/>
                  <a:pt x="287635" y="1338933"/>
                  <a:pt x="0" y="1319080"/>
                </a:cubicBezTo>
                <a:cubicBezTo>
                  <a:pt x="15952" y="1150289"/>
                  <a:pt x="-18851" y="904130"/>
                  <a:pt x="0" y="685922"/>
                </a:cubicBezTo>
                <a:cubicBezTo>
                  <a:pt x="18851" y="467714"/>
                  <a:pt x="4610" y="20262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x / y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x - (a * y)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73A95DBA-C6A0-6B44-8067-94738F06EBB8}"/>
              </a:ext>
            </a:extLst>
          </p:cNvPr>
          <p:cNvSpPr/>
          <p:nvPr/>
        </p:nvSpPr>
        <p:spPr>
          <a:xfrm>
            <a:off x="5832843" y="3395934"/>
            <a:ext cx="962683" cy="798414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7CE2E820-07A9-1741-A8D2-3A6160F8EE25}"/>
              </a:ext>
            </a:extLst>
          </p:cNvPr>
          <p:cNvSpPr/>
          <p:nvPr/>
        </p:nvSpPr>
        <p:spPr>
          <a:xfrm>
            <a:off x="5887612" y="3255867"/>
            <a:ext cx="1099708" cy="1078548"/>
          </a:xfrm>
          <a:prstGeom prst="mathMultiply">
            <a:avLst>
              <a:gd name="adj1" fmla="val 168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사각형 설명선[R] 9">
            <a:extLst>
              <a:ext uri="{FF2B5EF4-FFF2-40B4-BE49-F238E27FC236}">
                <a16:creationId xmlns:a16="http://schemas.microsoft.com/office/drawing/2014/main" id="{97E9456B-7588-3E4D-BC94-8A3CB30A9D16}"/>
              </a:ext>
            </a:extLst>
          </p:cNvPr>
          <p:cNvSpPr/>
          <p:nvPr/>
        </p:nvSpPr>
        <p:spPr>
          <a:xfrm>
            <a:off x="3598118" y="2780233"/>
            <a:ext cx="519809" cy="492920"/>
          </a:xfrm>
          <a:prstGeom prst="wedgeRectCallout">
            <a:avLst>
              <a:gd name="adj1" fmla="val -37645"/>
              <a:gd name="adj2" fmla="val 7861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 설명선[R] 10">
            <a:extLst>
              <a:ext uri="{FF2B5EF4-FFF2-40B4-BE49-F238E27FC236}">
                <a16:creationId xmlns:a16="http://schemas.microsoft.com/office/drawing/2014/main" id="{725B868D-7739-3542-A3DA-6B6D8498F1C8}"/>
              </a:ext>
            </a:extLst>
          </p:cNvPr>
          <p:cNvSpPr/>
          <p:nvPr/>
        </p:nvSpPr>
        <p:spPr>
          <a:xfrm>
            <a:off x="2346120" y="2780233"/>
            <a:ext cx="1131217" cy="492920"/>
          </a:xfrm>
          <a:prstGeom prst="wedgeRectCallout">
            <a:avLst>
              <a:gd name="adj1" fmla="val 2591"/>
              <a:gd name="adj2" fmla="val 8512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A975EA65-12DF-6641-9E59-186C4749F461}"/>
              </a:ext>
            </a:extLst>
          </p:cNvPr>
          <p:cNvSpPr/>
          <p:nvPr/>
        </p:nvSpPr>
        <p:spPr>
          <a:xfrm>
            <a:off x="1117817" y="2780233"/>
            <a:ext cx="1131217" cy="492920"/>
          </a:xfrm>
          <a:prstGeom prst="wedgeRectCallout">
            <a:avLst>
              <a:gd name="adj1" fmla="val 32418"/>
              <a:gd name="adj2" fmla="val 8869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사각형 설명선[R] 13">
            <a:extLst>
              <a:ext uri="{FF2B5EF4-FFF2-40B4-BE49-F238E27FC236}">
                <a16:creationId xmlns:a16="http://schemas.microsoft.com/office/drawing/2014/main" id="{735E5895-FB73-3545-9426-81046B342FEA}"/>
              </a:ext>
            </a:extLst>
          </p:cNvPr>
          <p:cNvSpPr/>
          <p:nvPr/>
        </p:nvSpPr>
        <p:spPr>
          <a:xfrm>
            <a:off x="1606432" y="4316480"/>
            <a:ext cx="521246" cy="492920"/>
          </a:xfrm>
          <a:prstGeom prst="wedgeRectCallout">
            <a:avLst>
              <a:gd name="adj1" fmla="val 33323"/>
              <a:gd name="adj2" fmla="val -7183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ko-Kore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사각형 설명선[R] 14">
            <a:extLst>
              <a:ext uri="{FF2B5EF4-FFF2-40B4-BE49-F238E27FC236}">
                <a16:creationId xmlns:a16="http://schemas.microsoft.com/office/drawing/2014/main" id="{10FC26A9-B983-BE42-A5A7-72DA0AF7C925}"/>
              </a:ext>
            </a:extLst>
          </p:cNvPr>
          <p:cNvSpPr/>
          <p:nvPr/>
        </p:nvSpPr>
        <p:spPr>
          <a:xfrm>
            <a:off x="7647263" y="2805966"/>
            <a:ext cx="1131216" cy="492920"/>
          </a:xfrm>
          <a:prstGeom prst="wedgeRectCallout">
            <a:avLst>
              <a:gd name="adj1" fmla="val 7431"/>
              <a:gd name="adj2" fmla="val 8330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사각형 설명선[R] 15">
            <a:extLst>
              <a:ext uri="{FF2B5EF4-FFF2-40B4-BE49-F238E27FC236}">
                <a16:creationId xmlns:a16="http://schemas.microsoft.com/office/drawing/2014/main" id="{CFC478D2-2571-4143-9338-12A230D70768}"/>
              </a:ext>
            </a:extLst>
          </p:cNvPr>
          <p:cNvSpPr/>
          <p:nvPr/>
        </p:nvSpPr>
        <p:spPr>
          <a:xfrm>
            <a:off x="8960456" y="2805966"/>
            <a:ext cx="609780" cy="492920"/>
          </a:xfrm>
          <a:prstGeom prst="wedgeRectCallout">
            <a:avLst>
              <a:gd name="adj1" fmla="val -38736"/>
              <a:gd name="adj2" fmla="val 8523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사각형 설명선[R] 16">
            <a:extLst>
              <a:ext uri="{FF2B5EF4-FFF2-40B4-BE49-F238E27FC236}">
                <a16:creationId xmlns:a16="http://schemas.microsoft.com/office/drawing/2014/main" id="{A8873443-DF5A-3642-AD3E-25AC4CD9645F}"/>
              </a:ext>
            </a:extLst>
          </p:cNvPr>
          <p:cNvSpPr/>
          <p:nvPr/>
        </p:nvSpPr>
        <p:spPr>
          <a:xfrm>
            <a:off x="6436889" y="2794578"/>
            <a:ext cx="1083700" cy="492920"/>
          </a:xfrm>
          <a:prstGeom prst="wedgeRectCallout">
            <a:avLst>
              <a:gd name="adj1" fmla="val 35622"/>
              <a:gd name="adj2" fmla="val 84001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사각형 설명선[R] 17">
            <a:extLst>
              <a:ext uri="{FF2B5EF4-FFF2-40B4-BE49-F238E27FC236}">
                <a16:creationId xmlns:a16="http://schemas.microsoft.com/office/drawing/2014/main" id="{D384D6AF-6648-E24E-9FFA-FAF56168CC0D}"/>
              </a:ext>
            </a:extLst>
          </p:cNvPr>
          <p:cNvSpPr/>
          <p:nvPr/>
        </p:nvSpPr>
        <p:spPr>
          <a:xfrm>
            <a:off x="8954514" y="4354135"/>
            <a:ext cx="1270689" cy="492920"/>
          </a:xfrm>
          <a:prstGeom prst="wedgeRectCallout">
            <a:avLst>
              <a:gd name="adj1" fmla="val -17531"/>
              <a:gd name="adj2" fmla="val -83433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사각형 설명선[R] 18">
            <a:extLst>
              <a:ext uri="{FF2B5EF4-FFF2-40B4-BE49-F238E27FC236}">
                <a16:creationId xmlns:a16="http://schemas.microsoft.com/office/drawing/2014/main" id="{3F4D5BF3-E1DA-A344-9680-9A92BDB26762}"/>
              </a:ext>
            </a:extLst>
          </p:cNvPr>
          <p:cNvSpPr/>
          <p:nvPr/>
        </p:nvSpPr>
        <p:spPr>
          <a:xfrm>
            <a:off x="6431099" y="4352609"/>
            <a:ext cx="1270689" cy="492920"/>
          </a:xfrm>
          <a:prstGeom prst="wedgeRectCallout">
            <a:avLst>
              <a:gd name="adj1" fmla="val 26511"/>
              <a:gd name="adj2" fmla="val -83433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9A927D-8D2A-7641-AEFC-5F5CC6A00D25}"/>
              </a:ext>
            </a:extLst>
          </p:cNvPr>
          <p:cNvSpPr/>
          <p:nvPr/>
        </p:nvSpPr>
        <p:spPr>
          <a:xfrm>
            <a:off x="0" y="6550223"/>
            <a:ext cx="282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https://reviews.llvm.org/D76483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0179333-AAAD-CC4C-A3DA-99C1C00026A1}"/>
              </a:ext>
            </a:extLst>
          </p:cNvPr>
          <p:cNvSpPr/>
          <p:nvPr/>
        </p:nvSpPr>
        <p:spPr>
          <a:xfrm>
            <a:off x="3382802" y="3830563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67FB74C9-4F2C-CC4C-A994-E212AA0D771D}"/>
              </a:ext>
            </a:extLst>
          </p:cNvPr>
          <p:cNvSpPr txBox="1">
            <a:spLocks/>
          </p:cNvSpPr>
          <p:nvPr/>
        </p:nvSpPr>
        <p:spPr>
          <a:xfrm>
            <a:off x="864021" y="148707"/>
            <a:ext cx="4094018" cy="575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kumimoji="1"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ore-KR" sz="3000" b="1" dirty="0">
                <a:solidFill>
                  <a:schemeClr val="accent5">
                    <a:lumMod val="75000"/>
                  </a:schemeClr>
                </a:solidFill>
              </a:rPr>
              <a:t>Freeze to the Rescue</a:t>
            </a:r>
            <a:endParaRPr kumimoji="1" lang="ko-Kore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사각형 설명선[R] 34">
            <a:extLst>
              <a:ext uri="{FF2B5EF4-FFF2-40B4-BE49-F238E27FC236}">
                <a16:creationId xmlns:a16="http://schemas.microsoft.com/office/drawing/2014/main" id="{D6076F95-0C26-304C-8B2E-0F8D11E0521C}"/>
              </a:ext>
            </a:extLst>
          </p:cNvPr>
          <p:cNvSpPr/>
          <p:nvPr/>
        </p:nvSpPr>
        <p:spPr>
          <a:xfrm>
            <a:off x="3509430" y="4332737"/>
            <a:ext cx="519809" cy="492920"/>
          </a:xfrm>
          <a:prstGeom prst="wedgeRectCallout">
            <a:avLst>
              <a:gd name="adj1" fmla="val -49005"/>
              <a:gd name="adj2" fmla="val -67406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A59B69D-EF84-3C45-B8DE-A50BCFBCF48F}"/>
              </a:ext>
            </a:extLst>
          </p:cNvPr>
          <p:cNvSpPr/>
          <p:nvPr/>
        </p:nvSpPr>
        <p:spPr>
          <a:xfrm>
            <a:off x="8079672" y="3796566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사각형 설명선[R] 39">
            <a:extLst>
              <a:ext uri="{FF2B5EF4-FFF2-40B4-BE49-F238E27FC236}">
                <a16:creationId xmlns:a16="http://schemas.microsoft.com/office/drawing/2014/main" id="{CA1ED0A5-3F59-1340-BA0B-3B5AE531BE30}"/>
              </a:ext>
            </a:extLst>
          </p:cNvPr>
          <p:cNvSpPr/>
          <p:nvPr/>
        </p:nvSpPr>
        <p:spPr>
          <a:xfrm>
            <a:off x="2251155" y="4325942"/>
            <a:ext cx="1131216" cy="492920"/>
          </a:xfrm>
          <a:prstGeom prst="wedgeRectCallout">
            <a:avLst>
              <a:gd name="adj1" fmla="val 4781"/>
              <a:gd name="adj2" fmla="val -65705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7EEB5566-40D5-454E-9065-594D77DAE85C}"/>
              </a:ext>
            </a:extLst>
          </p:cNvPr>
          <p:cNvSpPr/>
          <p:nvPr/>
        </p:nvSpPr>
        <p:spPr>
          <a:xfrm>
            <a:off x="2685590" y="3820868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사각형 설명선[R] 41">
            <a:extLst>
              <a:ext uri="{FF2B5EF4-FFF2-40B4-BE49-F238E27FC236}">
                <a16:creationId xmlns:a16="http://schemas.microsoft.com/office/drawing/2014/main" id="{6DD5FFC9-D96F-7847-99D9-46FBF6EEF5B7}"/>
              </a:ext>
            </a:extLst>
          </p:cNvPr>
          <p:cNvSpPr/>
          <p:nvPr/>
        </p:nvSpPr>
        <p:spPr>
          <a:xfrm>
            <a:off x="7752595" y="4352609"/>
            <a:ext cx="1131216" cy="492920"/>
          </a:xfrm>
          <a:prstGeom prst="wedgeRectCallout">
            <a:avLst>
              <a:gd name="adj1" fmla="val -11121"/>
              <a:gd name="adj2" fmla="val -83951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0" grpId="0" animBg="1"/>
      <p:bldP spid="3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2" grpId="0" animBg="1"/>
      <p:bldP spid="3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5F65CDC8-98D2-2D45-9094-5765EF88B263}"/>
              </a:ext>
            </a:extLst>
          </p:cNvPr>
          <p:cNvSpPr/>
          <p:nvPr/>
        </p:nvSpPr>
        <p:spPr>
          <a:xfrm>
            <a:off x="1966868" y="3809632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657A79F5-51D2-6242-99D0-091F6BA1A988}"/>
              </a:ext>
            </a:extLst>
          </p:cNvPr>
          <p:cNvSpPr/>
          <p:nvPr/>
        </p:nvSpPr>
        <p:spPr>
          <a:xfrm>
            <a:off x="1957346" y="3428628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6A2247C2-3AB0-A044-AEE2-8CEE1B590725}"/>
              </a:ext>
            </a:extLst>
          </p:cNvPr>
          <p:cNvSpPr/>
          <p:nvPr/>
        </p:nvSpPr>
        <p:spPr>
          <a:xfrm>
            <a:off x="2668100" y="3428628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483692F5-AD2B-024A-9FB5-71268E7A2252}"/>
              </a:ext>
            </a:extLst>
          </p:cNvPr>
          <p:cNvSpPr/>
          <p:nvPr/>
        </p:nvSpPr>
        <p:spPr>
          <a:xfrm>
            <a:off x="3362176" y="3428628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71C76FB-9CC5-034B-AD0C-19900276D38E}"/>
              </a:ext>
            </a:extLst>
          </p:cNvPr>
          <p:cNvSpPr/>
          <p:nvPr/>
        </p:nvSpPr>
        <p:spPr>
          <a:xfrm>
            <a:off x="9099620" y="4018001"/>
            <a:ext cx="928617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FA7EFC4-A084-A44E-A5A7-375BC612E95A}"/>
              </a:ext>
            </a:extLst>
          </p:cNvPr>
          <p:cNvSpPr/>
          <p:nvPr/>
        </p:nvSpPr>
        <p:spPr>
          <a:xfrm>
            <a:off x="9249198" y="3262120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0156B47-D421-A543-B141-089C07239786}"/>
              </a:ext>
            </a:extLst>
          </p:cNvPr>
          <p:cNvSpPr/>
          <p:nvPr/>
        </p:nvSpPr>
        <p:spPr>
          <a:xfrm>
            <a:off x="7343828" y="3242784"/>
            <a:ext cx="380828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FD12A699-34B2-614F-9108-0788EE3929EE}"/>
              </a:ext>
            </a:extLst>
          </p:cNvPr>
          <p:cNvSpPr/>
          <p:nvPr/>
        </p:nvSpPr>
        <p:spPr>
          <a:xfrm>
            <a:off x="8929068" y="3636928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FA61D365-91B7-164A-8336-4EFCA908770B}"/>
              </a:ext>
            </a:extLst>
          </p:cNvPr>
          <p:cNvSpPr/>
          <p:nvPr/>
        </p:nvSpPr>
        <p:spPr>
          <a:xfrm>
            <a:off x="7348111" y="3627904"/>
            <a:ext cx="263829" cy="36688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5FB73B8F-6F79-EB47-A74D-6BEF673DBF29}"/>
              </a:ext>
            </a:extLst>
          </p:cNvPr>
          <p:cNvSpPr/>
          <p:nvPr/>
        </p:nvSpPr>
        <p:spPr>
          <a:xfrm>
            <a:off x="7353517" y="4012753"/>
            <a:ext cx="263829" cy="36688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887E8-9DD2-DD40-A6F3-A7125D46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2E9E3-F650-0644-BAC4-5A84ACB0F867}"/>
              </a:ext>
            </a:extLst>
          </p:cNvPr>
          <p:cNvSpPr/>
          <p:nvPr/>
        </p:nvSpPr>
        <p:spPr>
          <a:xfrm>
            <a:off x="1754026" y="3106666"/>
            <a:ext cx="3771899" cy="1319081"/>
          </a:xfrm>
          <a:custGeom>
            <a:avLst/>
            <a:gdLst>
              <a:gd name="connsiteX0" fmla="*/ 0 w 3771899"/>
              <a:gd name="connsiteY0" fmla="*/ 0 h 1319081"/>
              <a:gd name="connsiteX1" fmla="*/ 590931 w 3771899"/>
              <a:gd name="connsiteY1" fmla="*/ 0 h 1319081"/>
              <a:gd name="connsiteX2" fmla="*/ 1106424 w 3771899"/>
              <a:gd name="connsiteY2" fmla="*/ 0 h 1319081"/>
              <a:gd name="connsiteX3" fmla="*/ 1810512 w 3771899"/>
              <a:gd name="connsiteY3" fmla="*/ 0 h 1319081"/>
              <a:gd name="connsiteX4" fmla="*/ 2401442 w 3771899"/>
              <a:gd name="connsiteY4" fmla="*/ 0 h 1319081"/>
              <a:gd name="connsiteX5" fmla="*/ 2992373 w 3771899"/>
              <a:gd name="connsiteY5" fmla="*/ 0 h 1319081"/>
              <a:gd name="connsiteX6" fmla="*/ 3771899 w 3771899"/>
              <a:gd name="connsiteY6" fmla="*/ 0 h 1319081"/>
              <a:gd name="connsiteX7" fmla="*/ 3771899 w 3771899"/>
              <a:gd name="connsiteY7" fmla="*/ 633159 h 1319081"/>
              <a:gd name="connsiteX8" fmla="*/ 3771899 w 3771899"/>
              <a:gd name="connsiteY8" fmla="*/ 1319081 h 1319081"/>
              <a:gd name="connsiteX9" fmla="*/ 3218687 w 3771899"/>
              <a:gd name="connsiteY9" fmla="*/ 1319081 h 1319081"/>
              <a:gd name="connsiteX10" fmla="*/ 2590037 w 3771899"/>
              <a:gd name="connsiteY10" fmla="*/ 1319081 h 1319081"/>
              <a:gd name="connsiteX11" fmla="*/ 1961387 w 3771899"/>
              <a:gd name="connsiteY11" fmla="*/ 1319081 h 1319081"/>
              <a:gd name="connsiteX12" fmla="*/ 1370457 w 3771899"/>
              <a:gd name="connsiteY12" fmla="*/ 1319081 h 1319081"/>
              <a:gd name="connsiteX13" fmla="*/ 666369 w 3771899"/>
              <a:gd name="connsiteY13" fmla="*/ 1319081 h 1319081"/>
              <a:gd name="connsiteX14" fmla="*/ 0 w 3771899"/>
              <a:gd name="connsiteY14" fmla="*/ 1319081 h 1319081"/>
              <a:gd name="connsiteX15" fmla="*/ 0 w 3771899"/>
              <a:gd name="connsiteY15" fmla="*/ 685922 h 1319081"/>
              <a:gd name="connsiteX16" fmla="*/ 0 w 3771899"/>
              <a:gd name="connsiteY16" fmla="*/ 0 h 131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899" h="1319081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96543" y="258169"/>
                  <a:pt x="3764251" y="436973"/>
                  <a:pt x="3771899" y="633159"/>
                </a:cubicBezTo>
                <a:cubicBezTo>
                  <a:pt x="3779547" y="829345"/>
                  <a:pt x="3790454" y="1010711"/>
                  <a:pt x="3771899" y="1319081"/>
                </a:cubicBezTo>
                <a:cubicBezTo>
                  <a:pt x="3593312" y="1337335"/>
                  <a:pt x="3483633" y="1311050"/>
                  <a:pt x="3218687" y="1319081"/>
                </a:cubicBezTo>
                <a:cubicBezTo>
                  <a:pt x="2953741" y="1327112"/>
                  <a:pt x="2747017" y="1288226"/>
                  <a:pt x="2590037" y="1319081"/>
                </a:cubicBezTo>
                <a:cubicBezTo>
                  <a:pt x="2433057" y="1349937"/>
                  <a:pt x="2119606" y="1304465"/>
                  <a:pt x="1961387" y="1319081"/>
                </a:cubicBezTo>
                <a:cubicBezTo>
                  <a:pt x="1803168" y="1333698"/>
                  <a:pt x="1595544" y="1320653"/>
                  <a:pt x="1370457" y="1319081"/>
                </a:cubicBezTo>
                <a:cubicBezTo>
                  <a:pt x="1145370" y="1317510"/>
                  <a:pt x="895664" y="1330805"/>
                  <a:pt x="666369" y="1319081"/>
                </a:cubicBezTo>
                <a:cubicBezTo>
                  <a:pt x="437074" y="1307357"/>
                  <a:pt x="176978" y="1309308"/>
                  <a:pt x="0" y="1319081"/>
                </a:cubicBezTo>
                <a:cubicBezTo>
                  <a:pt x="15320" y="1153210"/>
                  <a:pt x="-24702" y="908502"/>
                  <a:pt x="0" y="685922"/>
                </a:cubicBezTo>
                <a:cubicBezTo>
                  <a:pt x="24702" y="463342"/>
                  <a:pt x="4610" y="20262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x / y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x %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F534F7-75F8-3743-A91E-ED7F0DD40CBB}"/>
              </a:ext>
            </a:extLst>
          </p:cNvPr>
          <p:cNvSpPr/>
          <p:nvPr/>
        </p:nvSpPr>
        <p:spPr>
          <a:xfrm>
            <a:off x="7119924" y="3136647"/>
            <a:ext cx="3663458" cy="1319080"/>
          </a:xfrm>
          <a:custGeom>
            <a:avLst/>
            <a:gdLst>
              <a:gd name="connsiteX0" fmla="*/ 0 w 3663458"/>
              <a:gd name="connsiteY0" fmla="*/ 0 h 1319080"/>
              <a:gd name="connsiteX1" fmla="*/ 573942 w 3663458"/>
              <a:gd name="connsiteY1" fmla="*/ 0 h 1319080"/>
              <a:gd name="connsiteX2" fmla="*/ 1074614 w 3663458"/>
              <a:gd name="connsiteY2" fmla="*/ 0 h 1319080"/>
              <a:gd name="connsiteX3" fmla="*/ 1758460 w 3663458"/>
              <a:gd name="connsiteY3" fmla="*/ 0 h 1319080"/>
              <a:gd name="connsiteX4" fmla="*/ 2332402 w 3663458"/>
              <a:gd name="connsiteY4" fmla="*/ 0 h 1319080"/>
              <a:gd name="connsiteX5" fmla="*/ 2906343 w 3663458"/>
              <a:gd name="connsiteY5" fmla="*/ 0 h 1319080"/>
              <a:gd name="connsiteX6" fmla="*/ 3663458 w 3663458"/>
              <a:gd name="connsiteY6" fmla="*/ 0 h 1319080"/>
              <a:gd name="connsiteX7" fmla="*/ 3663458 w 3663458"/>
              <a:gd name="connsiteY7" fmla="*/ 633158 h 1319080"/>
              <a:gd name="connsiteX8" fmla="*/ 3663458 w 3663458"/>
              <a:gd name="connsiteY8" fmla="*/ 1319080 h 1319080"/>
              <a:gd name="connsiteX9" fmla="*/ 3126151 w 3663458"/>
              <a:gd name="connsiteY9" fmla="*/ 1319080 h 1319080"/>
              <a:gd name="connsiteX10" fmla="*/ 2515574 w 3663458"/>
              <a:gd name="connsiteY10" fmla="*/ 1319080 h 1319080"/>
              <a:gd name="connsiteX11" fmla="*/ 1904998 w 3663458"/>
              <a:gd name="connsiteY11" fmla="*/ 1319080 h 1319080"/>
              <a:gd name="connsiteX12" fmla="*/ 1331056 w 3663458"/>
              <a:gd name="connsiteY12" fmla="*/ 1319080 h 1319080"/>
              <a:gd name="connsiteX13" fmla="*/ 647211 w 3663458"/>
              <a:gd name="connsiteY13" fmla="*/ 1319080 h 1319080"/>
              <a:gd name="connsiteX14" fmla="*/ 0 w 3663458"/>
              <a:gd name="connsiteY14" fmla="*/ 1319080 h 1319080"/>
              <a:gd name="connsiteX15" fmla="*/ 0 w 3663458"/>
              <a:gd name="connsiteY15" fmla="*/ 685922 h 1319080"/>
              <a:gd name="connsiteX16" fmla="*/ 0 w 3663458"/>
              <a:gd name="connsiteY16" fmla="*/ 0 h 131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3458" h="1319080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86224" y="260678"/>
                  <a:pt x="3651334" y="441638"/>
                  <a:pt x="3663458" y="633158"/>
                </a:cubicBezTo>
                <a:cubicBezTo>
                  <a:pt x="3675582" y="824678"/>
                  <a:pt x="3682013" y="1010710"/>
                  <a:pt x="3663458" y="1319080"/>
                </a:cubicBezTo>
                <a:cubicBezTo>
                  <a:pt x="3520705" y="1322262"/>
                  <a:pt x="3275308" y="1293858"/>
                  <a:pt x="3126151" y="1319080"/>
                </a:cubicBezTo>
                <a:cubicBezTo>
                  <a:pt x="2976994" y="1344302"/>
                  <a:pt x="2735130" y="1332144"/>
                  <a:pt x="2515574" y="1319080"/>
                </a:cubicBezTo>
                <a:cubicBezTo>
                  <a:pt x="2296018" y="1306016"/>
                  <a:pt x="2155115" y="1326856"/>
                  <a:pt x="1904998" y="1319080"/>
                </a:cubicBezTo>
                <a:cubicBezTo>
                  <a:pt x="1654881" y="1311304"/>
                  <a:pt x="1568593" y="1318961"/>
                  <a:pt x="1331056" y="1319080"/>
                </a:cubicBezTo>
                <a:cubicBezTo>
                  <a:pt x="1093519" y="1319199"/>
                  <a:pt x="859185" y="1312145"/>
                  <a:pt x="647211" y="1319080"/>
                </a:cubicBezTo>
                <a:cubicBezTo>
                  <a:pt x="435238" y="1326015"/>
                  <a:pt x="287635" y="1338933"/>
                  <a:pt x="0" y="1319080"/>
                </a:cubicBezTo>
                <a:cubicBezTo>
                  <a:pt x="15952" y="1150289"/>
                  <a:pt x="-18851" y="904130"/>
                  <a:pt x="0" y="685922"/>
                </a:cubicBezTo>
                <a:cubicBezTo>
                  <a:pt x="18851" y="467714"/>
                  <a:pt x="4610" y="20262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x’= </a:t>
            </a:r>
            <a:r>
              <a:rPr kumimoji="1" lang="en-US" altLang="ko-Kore-KR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x’ / y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x’ - (a * y)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27D18000-6A93-2E4A-A51D-E7D1057BE475}"/>
              </a:ext>
            </a:extLst>
          </p:cNvPr>
          <p:cNvSpPr/>
          <p:nvPr/>
        </p:nvSpPr>
        <p:spPr>
          <a:xfrm>
            <a:off x="5815016" y="3428715"/>
            <a:ext cx="928476" cy="731797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사각형 설명선[R] 23">
            <a:extLst>
              <a:ext uri="{FF2B5EF4-FFF2-40B4-BE49-F238E27FC236}">
                <a16:creationId xmlns:a16="http://schemas.microsoft.com/office/drawing/2014/main" id="{DACAC677-5779-D848-B6BA-0376DAED1F6F}"/>
              </a:ext>
            </a:extLst>
          </p:cNvPr>
          <p:cNvSpPr/>
          <p:nvPr/>
        </p:nvSpPr>
        <p:spPr>
          <a:xfrm>
            <a:off x="7251285" y="2592571"/>
            <a:ext cx="380828" cy="492920"/>
          </a:xfrm>
          <a:prstGeom prst="wedgeRectCallout">
            <a:avLst>
              <a:gd name="adj1" fmla="val 21256"/>
              <a:gd name="adj2" fmla="val 7529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사각형 설명선[R] 25">
            <a:extLst>
              <a:ext uri="{FF2B5EF4-FFF2-40B4-BE49-F238E27FC236}">
                <a16:creationId xmlns:a16="http://schemas.microsoft.com/office/drawing/2014/main" id="{C336BB07-A1E3-3F40-AEF4-1130E7A4E471}"/>
              </a:ext>
            </a:extLst>
          </p:cNvPr>
          <p:cNvSpPr/>
          <p:nvPr/>
        </p:nvSpPr>
        <p:spPr>
          <a:xfrm>
            <a:off x="9351189" y="4508879"/>
            <a:ext cx="380828" cy="492920"/>
          </a:xfrm>
          <a:prstGeom prst="wedgeRectCallout">
            <a:avLst>
              <a:gd name="adj1" fmla="val 17673"/>
              <a:gd name="adj2" fmla="val -76808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사각형 설명선[R] 33">
            <a:extLst>
              <a:ext uri="{FF2B5EF4-FFF2-40B4-BE49-F238E27FC236}">
                <a16:creationId xmlns:a16="http://schemas.microsoft.com/office/drawing/2014/main" id="{EE7F39CD-EA8A-FA41-AE94-BD82103C3762}"/>
              </a:ext>
            </a:extLst>
          </p:cNvPr>
          <p:cNvSpPr/>
          <p:nvPr/>
        </p:nvSpPr>
        <p:spPr>
          <a:xfrm>
            <a:off x="8743904" y="2672775"/>
            <a:ext cx="1131216" cy="492920"/>
          </a:xfrm>
          <a:prstGeom prst="wedgeRectCallout">
            <a:avLst>
              <a:gd name="adj1" fmla="val 7431"/>
              <a:gd name="adj2" fmla="val 8330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사각형 설명선[R] 39">
            <a:extLst>
              <a:ext uri="{FF2B5EF4-FFF2-40B4-BE49-F238E27FC236}">
                <a16:creationId xmlns:a16="http://schemas.microsoft.com/office/drawing/2014/main" id="{A993BB3C-FB50-B54B-8243-9E9A7B2B8CDC}"/>
              </a:ext>
            </a:extLst>
          </p:cNvPr>
          <p:cNvSpPr/>
          <p:nvPr/>
        </p:nvSpPr>
        <p:spPr>
          <a:xfrm>
            <a:off x="6876210" y="3433967"/>
            <a:ext cx="380828" cy="492920"/>
          </a:xfrm>
          <a:prstGeom prst="wedgeRectCallout">
            <a:avLst>
              <a:gd name="adj1" fmla="val 75584"/>
              <a:gd name="adj2" fmla="val 2888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사각형 설명선[R] 41">
            <a:extLst>
              <a:ext uri="{FF2B5EF4-FFF2-40B4-BE49-F238E27FC236}">
                <a16:creationId xmlns:a16="http://schemas.microsoft.com/office/drawing/2014/main" id="{BA79EC61-8FDC-FC4B-B9B4-88D6988AF337}"/>
              </a:ext>
            </a:extLst>
          </p:cNvPr>
          <p:cNvSpPr/>
          <p:nvPr/>
        </p:nvSpPr>
        <p:spPr>
          <a:xfrm>
            <a:off x="6876210" y="4270933"/>
            <a:ext cx="380828" cy="492920"/>
          </a:xfrm>
          <a:prstGeom prst="wedgeRectCallout">
            <a:avLst>
              <a:gd name="adj1" fmla="val 69505"/>
              <a:gd name="adj2" fmla="val -4391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모서리가 둥근 사각형 설명선[R] 19">
            <a:extLst>
              <a:ext uri="{FF2B5EF4-FFF2-40B4-BE49-F238E27FC236}">
                <a16:creationId xmlns:a16="http://schemas.microsoft.com/office/drawing/2014/main" id="{102B8A92-A089-E249-9FA9-72A81C778CB7}"/>
              </a:ext>
            </a:extLst>
          </p:cNvPr>
          <p:cNvSpPr/>
          <p:nvPr/>
        </p:nvSpPr>
        <p:spPr>
          <a:xfrm>
            <a:off x="1333396" y="5321788"/>
            <a:ext cx="9174404" cy="936391"/>
          </a:xfrm>
          <a:prstGeom prst="wedgeRoundRectCallout">
            <a:avLst>
              <a:gd name="adj1" fmla="val 15726"/>
              <a:gd name="adj2" fmla="val -4782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500" b="1" dirty="0">
                <a:latin typeface="Arial" panose="020B0604020202020204" pitchFamily="34" charset="0"/>
                <a:cs typeface="Arial" panose="020B0604020202020204" pitchFamily="34" charset="0"/>
              </a:rPr>
              <a:t>In the full patch, y is frozen as well</a:t>
            </a:r>
          </a:p>
          <a:p>
            <a:pPr algn="ctr"/>
            <a:r>
              <a:rPr kumimoji="1" lang="en-US" altLang="ko-Kore-KR" sz="2500" b="1" dirty="0">
                <a:latin typeface="Arial" panose="020B0604020202020204" pitchFamily="34" charset="0"/>
                <a:cs typeface="Arial" panose="020B0604020202020204" pitchFamily="34" charset="0"/>
              </a:rPr>
              <a:t>because giving an undefined value to y causes a bug too.</a:t>
            </a:r>
          </a:p>
        </p:txBody>
      </p:sp>
      <p:sp>
        <p:nvSpPr>
          <p:cNvPr id="37" name="사각형 설명선[R] 36">
            <a:extLst>
              <a:ext uri="{FF2B5EF4-FFF2-40B4-BE49-F238E27FC236}">
                <a16:creationId xmlns:a16="http://schemas.microsoft.com/office/drawing/2014/main" id="{BE2AA562-3BF4-A844-A19E-99413D510B6A}"/>
              </a:ext>
            </a:extLst>
          </p:cNvPr>
          <p:cNvSpPr/>
          <p:nvPr/>
        </p:nvSpPr>
        <p:spPr>
          <a:xfrm>
            <a:off x="9574904" y="3426407"/>
            <a:ext cx="519809" cy="492920"/>
          </a:xfrm>
          <a:prstGeom prst="wedgeRectCallout">
            <a:avLst>
              <a:gd name="adj1" fmla="val -111858"/>
              <a:gd name="adj2" fmla="val 29336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EA442441-04B9-F945-B3FB-C59C5358B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725" y="2387789"/>
            <a:ext cx="1113800" cy="11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AFE47D-F2B4-AA44-BCE7-046CE026B2A1}"/>
              </a:ext>
            </a:extLst>
          </p:cNvPr>
          <p:cNvSpPr txBox="1"/>
          <p:nvPr/>
        </p:nvSpPr>
        <p:spPr>
          <a:xfrm>
            <a:off x="6036829" y="2006890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 is a defined value!</a:t>
            </a:r>
            <a:endParaRPr kumimoji="1" lang="ko-Kore-KR" alt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ABCF7015-37CD-4848-B5B2-4AB0C2EC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378" cy="132556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Fixing </a:t>
            </a:r>
            <a:r>
              <a:rPr kumimoji="1" lang="en-US" altLang="ko-Kore-KR" b="1" dirty="0" err="1">
                <a:solidFill>
                  <a:schemeClr val="accent5">
                    <a:lumMod val="75000"/>
                  </a:schemeClr>
                </a:solidFill>
              </a:rPr>
              <a:t>DivRemPairs</a:t>
            </a: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 Using Freeze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F5B7DFCE-418A-3B40-A229-DB6C6BD11CB1}"/>
              </a:ext>
            </a:extLst>
          </p:cNvPr>
          <p:cNvSpPr txBox="1">
            <a:spLocks/>
          </p:cNvSpPr>
          <p:nvPr/>
        </p:nvSpPr>
        <p:spPr>
          <a:xfrm>
            <a:off x="864021" y="148707"/>
            <a:ext cx="4094018" cy="575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en-US" altLang="ko-KR" sz="3000" b="1" dirty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kumimoji="1" lang="ko-KR" altLang="en-US" sz="3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ore-KR" sz="3000" b="1" dirty="0">
                <a:solidFill>
                  <a:schemeClr val="accent5">
                    <a:lumMod val="75000"/>
                  </a:schemeClr>
                </a:solidFill>
              </a:rPr>
              <a:t>Freeze to the Rescue</a:t>
            </a:r>
            <a:endParaRPr kumimoji="1" lang="ko-Kore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사각형 설명선[R] 52">
            <a:extLst>
              <a:ext uri="{FF2B5EF4-FFF2-40B4-BE49-F238E27FC236}">
                <a16:creationId xmlns:a16="http://schemas.microsoft.com/office/drawing/2014/main" id="{3837EE07-FFFD-2349-AEF4-EC8D2C97FBD7}"/>
              </a:ext>
            </a:extLst>
          </p:cNvPr>
          <p:cNvSpPr/>
          <p:nvPr/>
        </p:nvSpPr>
        <p:spPr>
          <a:xfrm>
            <a:off x="3598118" y="2780233"/>
            <a:ext cx="519809" cy="492920"/>
          </a:xfrm>
          <a:prstGeom prst="wedgeRectCallout">
            <a:avLst>
              <a:gd name="adj1" fmla="val -37645"/>
              <a:gd name="adj2" fmla="val 7861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사각형 설명선[R] 53">
            <a:extLst>
              <a:ext uri="{FF2B5EF4-FFF2-40B4-BE49-F238E27FC236}">
                <a16:creationId xmlns:a16="http://schemas.microsoft.com/office/drawing/2014/main" id="{DA909D07-CFA8-4246-B400-BDB7373410D7}"/>
              </a:ext>
            </a:extLst>
          </p:cNvPr>
          <p:cNvSpPr/>
          <p:nvPr/>
        </p:nvSpPr>
        <p:spPr>
          <a:xfrm>
            <a:off x="2346120" y="2780233"/>
            <a:ext cx="1131217" cy="492920"/>
          </a:xfrm>
          <a:prstGeom prst="wedgeRectCallout">
            <a:avLst>
              <a:gd name="adj1" fmla="val 2591"/>
              <a:gd name="adj2" fmla="val 8512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사각형 설명선[R] 54">
            <a:extLst>
              <a:ext uri="{FF2B5EF4-FFF2-40B4-BE49-F238E27FC236}">
                <a16:creationId xmlns:a16="http://schemas.microsoft.com/office/drawing/2014/main" id="{FA357E41-6F13-A44F-BB2F-C03602F5E0EF}"/>
              </a:ext>
            </a:extLst>
          </p:cNvPr>
          <p:cNvSpPr/>
          <p:nvPr/>
        </p:nvSpPr>
        <p:spPr>
          <a:xfrm>
            <a:off x="1117817" y="2780233"/>
            <a:ext cx="1131217" cy="492920"/>
          </a:xfrm>
          <a:prstGeom prst="wedgeRectCallout">
            <a:avLst>
              <a:gd name="adj1" fmla="val 32418"/>
              <a:gd name="adj2" fmla="val 8869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사각형 설명선[R] 55">
            <a:extLst>
              <a:ext uri="{FF2B5EF4-FFF2-40B4-BE49-F238E27FC236}">
                <a16:creationId xmlns:a16="http://schemas.microsoft.com/office/drawing/2014/main" id="{A4C2E939-99F7-CD47-BF7E-67E4C462F387}"/>
              </a:ext>
            </a:extLst>
          </p:cNvPr>
          <p:cNvSpPr/>
          <p:nvPr/>
        </p:nvSpPr>
        <p:spPr>
          <a:xfrm>
            <a:off x="1606432" y="4316480"/>
            <a:ext cx="521246" cy="492920"/>
          </a:xfrm>
          <a:prstGeom prst="wedgeRectCallout">
            <a:avLst>
              <a:gd name="adj1" fmla="val 33323"/>
              <a:gd name="adj2" fmla="val -7183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6D3EF71E-B7D2-E74D-B091-3578E88A3788}"/>
              </a:ext>
            </a:extLst>
          </p:cNvPr>
          <p:cNvSpPr/>
          <p:nvPr/>
        </p:nvSpPr>
        <p:spPr>
          <a:xfrm>
            <a:off x="3382802" y="3830563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사각형 설명선[R] 46">
            <a:extLst>
              <a:ext uri="{FF2B5EF4-FFF2-40B4-BE49-F238E27FC236}">
                <a16:creationId xmlns:a16="http://schemas.microsoft.com/office/drawing/2014/main" id="{4FE4F95A-FFA4-8B47-8D36-2D90BBEFC265}"/>
              </a:ext>
            </a:extLst>
          </p:cNvPr>
          <p:cNvSpPr/>
          <p:nvPr/>
        </p:nvSpPr>
        <p:spPr>
          <a:xfrm>
            <a:off x="3509430" y="4332737"/>
            <a:ext cx="519809" cy="492920"/>
          </a:xfrm>
          <a:prstGeom prst="wedgeRectCallout">
            <a:avLst>
              <a:gd name="adj1" fmla="val -49005"/>
              <a:gd name="adj2" fmla="val -67406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ore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 설명선[R] 47">
            <a:extLst>
              <a:ext uri="{FF2B5EF4-FFF2-40B4-BE49-F238E27FC236}">
                <a16:creationId xmlns:a16="http://schemas.microsoft.com/office/drawing/2014/main" id="{61DF2730-90DB-AD4C-AEF6-8278C085C9D3}"/>
              </a:ext>
            </a:extLst>
          </p:cNvPr>
          <p:cNvSpPr/>
          <p:nvPr/>
        </p:nvSpPr>
        <p:spPr>
          <a:xfrm>
            <a:off x="2251155" y="4325942"/>
            <a:ext cx="1131216" cy="492920"/>
          </a:xfrm>
          <a:prstGeom prst="wedgeRectCallout">
            <a:avLst>
              <a:gd name="adj1" fmla="val 4781"/>
              <a:gd name="adj2" fmla="val -65705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16359B1-9DCC-784C-82A3-B2F339E07B86}"/>
              </a:ext>
            </a:extLst>
          </p:cNvPr>
          <p:cNvSpPr/>
          <p:nvPr/>
        </p:nvSpPr>
        <p:spPr>
          <a:xfrm>
            <a:off x="2685590" y="3820868"/>
            <a:ext cx="263829" cy="375825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6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 animBg="1"/>
      <p:bldP spid="43" grpId="0" animBg="1"/>
      <p:bldP spid="44" grpId="0" animBg="1"/>
      <p:bldP spid="24" grpId="0" animBg="1"/>
      <p:bldP spid="26" grpId="0" animBg="1"/>
      <p:bldP spid="40" grpId="0" animBg="1"/>
      <p:bldP spid="42" grpId="0" animBg="1"/>
      <p:bldP spid="2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E8AB-708B-714C-AB25-351C479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Performance Regression Matters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C22BB-A53F-2845-96D1-A7A83DA0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14" y="1874724"/>
            <a:ext cx="10853572" cy="4297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There are optimizations/analyses unaware of freeze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Fixing </a:t>
            </a:r>
            <a:r>
              <a:rPr kumimoji="1" lang="en-US" altLang="ko-Kore-KR" dirty="0" err="1"/>
              <a:t>DivRemPairs</a:t>
            </a:r>
            <a:r>
              <a:rPr kumimoji="1" lang="en-US" altLang="ko-Kore-KR" dirty="0"/>
              <a:t>: ~2% slowdown in 505.mcf_r with LTO, -O3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Reason: SCEV wasn’t aware of freeze </a:t>
            </a: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dirty="0"/>
              <a:t>LSR disabled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Solution: added a pass that hoists freeze out of a loop to remove the slowdown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BAD9F-BBFB-7346-B095-B18674D2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00731C-DA85-4149-BED3-BA3C3C7A5EA3}"/>
              </a:ext>
            </a:extLst>
          </p:cNvPr>
          <p:cNvSpPr/>
          <p:nvPr/>
        </p:nvSpPr>
        <p:spPr>
          <a:xfrm>
            <a:off x="0" y="6505773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https://reviews.llvm.org/D77523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6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F25B9-DD7B-AF41-A2B1-2633A68F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4. Some Optimizations Were Removed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B6625-B0E6-3B41-B7D5-4C9ED127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5873" cy="41996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dirty="0"/>
              <a:t>Folding select with </a:t>
            </a:r>
            <a:r>
              <a:rPr kumimoji="1" lang="en-US" altLang="ko-Kore-KR" dirty="0" err="1"/>
              <a:t>undef</a:t>
            </a:r>
            <a:r>
              <a:rPr kumimoji="1" lang="en-US" altLang="ko-Kore-KR" dirty="0"/>
              <a:t> operand</a:t>
            </a:r>
          </a:p>
          <a:p>
            <a:pPr>
              <a:lnSpc>
                <a:spcPct val="150000"/>
              </a:lnSpc>
            </a:pPr>
            <a:endParaRPr kumimoji="1" lang="en-US" altLang="ko-Kore-KR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ore-KR" dirty="0"/>
          </a:p>
          <a:p>
            <a:pPr lvl="1">
              <a:lnSpc>
                <a:spcPct val="150000"/>
              </a:lnSpc>
            </a:pPr>
            <a:r>
              <a:rPr kumimoji="1" lang="en-US" altLang="ko-Kore-KR" sz="2600" dirty="0"/>
              <a:t>It can be easily fixed with freeze, but simply disabled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D7B08-21A3-6A4D-9A19-4C18313A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0524E8-AFBC-9948-A77D-1C4CAFC068E3}"/>
              </a:ext>
            </a:extLst>
          </p:cNvPr>
          <p:cNvSpPr/>
          <p:nvPr/>
        </p:nvSpPr>
        <p:spPr>
          <a:xfrm>
            <a:off x="1832966" y="3145780"/>
            <a:ext cx="3771899" cy="620894"/>
          </a:xfrm>
          <a:custGeom>
            <a:avLst/>
            <a:gdLst>
              <a:gd name="connsiteX0" fmla="*/ 0 w 3771899"/>
              <a:gd name="connsiteY0" fmla="*/ 0 h 620894"/>
              <a:gd name="connsiteX1" fmla="*/ 590931 w 3771899"/>
              <a:gd name="connsiteY1" fmla="*/ 0 h 620894"/>
              <a:gd name="connsiteX2" fmla="*/ 1106424 w 3771899"/>
              <a:gd name="connsiteY2" fmla="*/ 0 h 620894"/>
              <a:gd name="connsiteX3" fmla="*/ 1810512 w 3771899"/>
              <a:gd name="connsiteY3" fmla="*/ 0 h 620894"/>
              <a:gd name="connsiteX4" fmla="*/ 2401442 w 3771899"/>
              <a:gd name="connsiteY4" fmla="*/ 0 h 620894"/>
              <a:gd name="connsiteX5" fmla="*/ 2992373 w 3771899"/>
              <a:gd name="connsiteY5" fmla="*/ 0 h 620894"/>
              <a:gd name="connsiteX6" fmla="*/ 3771899 w 3771899"/>
              <a:gd name="connsiteY6" fmla="*/ 0 h 620894"/>
              <a:gd name="connsiteX7" fmla="*/ 3771899 w 3771899"/>
              <a:gd name="connsiteY7" fmla="*/ 620894 h 620894"/>
              <a:gd name="connsiteX8" fmla="*/ 3143249 w 3771899"/>
              <a:gd name="connsiteY8" fmla="*/ 620894 h 620894"/>
              <a:gd name="connsiteX9" fmla="*/ 2627756 w 3771899"/>
              <a:gd name="connsiteY9" fmla="*/ 620894 h 620894"/>
              <a:gd name="connsiteX10" fmla="*/ 1999106 w 3771899"/>
              <a:gd name="connsiteY10" fmla="*/ 620894 h 620894"/>
              <a:gd name="connsiteX11" fmla="*/ 1370457 w 3771899"/>
              <a:gd name="connsiteY11" fmla="*/ 620894 h 620894"/>
              <a:gd name="connsiteX12" fmla="*/ 779526 w 3771899"/>
              <a:gd name="connsiteY12" fmla="*/ 620894 h 620894"/>
              <a:gd name="connsiteX13" fmla="*/ 0 w 3771899"/>
              <a:gd name="connsiteY13" fmla="*/ 620894 h 620894"/>
              <a:gd name="connsiteX14" fmla="*/ 0 w 3771899"/>
              <a:gd name="connsiteY14" fmla="*/ 0 h 62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899" h="620894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5538" y="23527"/>
                  <a:pt x="2401442" y="0"/>
                </a:cubicBezTo>
                <a:cubicBezTo>
                  <a:pt x="2627346" y="-23527"/>
                  <a:pt x="2762619" y="-19902"/>
                  <a:pt x="2992373" y="0"/>
                </a:cubicBezTo>
                <a:cubicBezTo>
                  <a:pt x="3222127" y="19902"/>
                  <a:pt x="3483192" y="6322"/>
                  <a:pt x="3771899" y="0"/>
                </a:cubicBezTo>
                <a:cubicBezTo>
                  <a:pt x="3788842" y="303995"/>
                  <a:pt x="3746395" y="462422"/>
                  <a:pt x="3771899" y="620894"/>
                </a:cubicBezTo>
                <a:cubicBezTo>
                  <a:pt x="3466426" y="619772"/>
                  <a:pt x="3360901" y="600163"/>
                  <a:pt x="3143249" y="620894"/>
                </a:cubicBezTo>
                <a:cubicBezTo>
                  <a:pt x="2925597" y="641626"/>
                  <a:pt x="2852708" y="637380"/>
                  <a:pt x="2627756" y="620894"/>
                </a:cubicBezTo>
                <a:cubicBezTo>
                  <a:pt x="2402804" y="604408"/>
                  <a:pt x="2156086" y="590039"/>
                  <a:pt x="1999106" y="620894"/>
                </a:cubicBezTo>
                <a:cubicBezTo>
                  <a:pt x="1842126" y="651750"/>
                  <a:pt x="1527779" y="603705"/>
                  <a:pt x="1370457" y="620894"/>
                </a:cubicBezTo>
                <a:cubicBezTo>
                  <a:pt x="1213135" y="638083"/>
                  <a:pt x="1007440" y="627081"/>
                  <a:pt x="779526" y="620894"/>
                </a:cubicBezTo>
                <a:cubicBezTo>
                  <a:pt x="551612" y="614707"/>
                  <a:pt x="175765" y="611244"/>
                  <a:pt x="0" y="620894"/>
                </a:cubicBezTo>
                <a:cubicBezTo>
                  <a:pt x="24348" y="351705"/>
                  <a:pt x="8598" y="30384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c ?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A1498-B84C-C043-A462-56B7D3E6768F}"/>
              </a:ext>
            </a:extLst>
          </p:cNvPr>
          <p:cNvSpPr/>
          <p:nvPr/>
        </p:nvSpPr>
        <p:spPr>
          <a:xfrm>
            <a:off x="7213854" y="3145780"/>
            <a:ext cx="3663458" cy="620894"/>
          </a:xfrm>
          <a:custGeom>
            <a:avLst/>
            <a:gdLst>
              <a:gd name="connsiteX0" fmla="*/ 0 w 3663458"/>
              <a:gd name="connsiteY0" fmla="*/ 0 h 620894"/>
              <a:gd name="connsiteX1" fmla="*/ 573942 w 3663458"/>
              <a:gd name="connsiteY1" fmla="*/ 0 h 620894"/>
              <a:gd name="connsiteX2" fmla="*/ 1074614 w 3663458"/>
              <a:gd name="connsiteY2" fmla="*/ 0 h 620894"/>
              <a:gd name="connsiteX3" fmla="*/ 1758460 w 3663458"/>
              <a:gd name="connsiteY3" fmla="*/ 0 h 620894"/>
              <a:gd name="connsiteX4" fmla="*/ 2332402 w 3663458"/>
              <a:gd name="connsiteY4" fmla="*/ 0 h 620894"/>
              <a:gd name="connsiteX5" fmla="*/ 2906343 w 3663458"/>
              <a:gd name="connsiteY5" fmla="*/ 0 h 620894"/>
              <a:gd name="connsiteX6" fmla="*/ 3663458 w 3663458"/>
              <a:gd name="connsiteY6" fmla="*/ 0 h 620894"/>
              <a:gd name="connsiteX7" fmla="*/ 3663458 w 3663458"/>
              <a:gd name="connsiteY7" fmla="*/ 620894 h 620894"/>
              <a:gd name="connsiteX8" fmla="*/ 3052882 w 3663458"/>
              <a:gd name="connsiteY8" fmla="*/ 620894 h 620894"/>
              <a:gd name="connsiteX9" fmla="*/ 2552209 w 3663458"/>
              <a:gd name="connsiteY9" fmla="*/ 620894 h 620894"/>
              <a:gd name="connsiteX10" fmla="*/ 1941633 w 3663458"/>
              <a:gd name="connsiteY10" fmla="*/ 620894 h 620894"/>
              <a:gd name="connsiteX11" fmla="*/ 1331056 w 3663458"/>
              <a:gd name="connsiteY11" fmla="*/ 620894 h 620894"/>
              <a:gd name="connsiteX12" fmla="*/ 757115 w 3663458"/>
              <a:gd name="connsiteY12" fmla="*/ 620894 h 620894"/>
              <a:gd name="connsiteX13" fmla="*/ 0 w 3663458"/>
              <a:gd name="connsiteY13" fmla="*/ 620894 h 620894"/>
              <a:gd name="connsiteX14" fmla="*/ 0 w 3663458"/>
              <a:gd name="connsiteY14" fmla="*/ 0 h 62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63458" h="620894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80401" y="303995"/>
                  <a:pt x="3637954" y="462422"/>
                  <a:pt x="3663458" y="620894"/>
                </a:cubicBezTo>
                <a:cubicBezTo>
                  <a:pt x="3412398" y="591870"/>
                  <a:pt x="3223014" y="635689"/>
                  <a:pt x="3052882" y="620894"/>
                </a:cubicBezTo>
                <a:cubicBezTo>
                  <a:pt x="2882750" y="606099"/>
                  <a:pt x="2776368" y="599839"/>
                  <a:pt x="2552209" y="620894"/>
                </a:cubicBezTo>
                <a:cubicBezTo>
                  <a:pt x="2328050" y="641949"/>
                  <a:pt x="2159753" y="629111"/>
                  <a:pt x="1941633" y="620894"/>
                </a:cubicBezTo>
                <a:cubicBezTo>
                  <a:pt x="1723513" y="612677"/>
                  <a:pt x="1582096" y="631320"/>
                  <a:pt x="1331056" y="620894"/>
                </a:cubicBezTo>
                <a:cubicBezTo>
                  <a:pt x="1080016" y="610468"/>
                  <a:pt x="991741" y="616023"/>
                  <a:pt x="757115" y="620894"/>
                </a:cubicBezTo>
                <a:cubicBezTo>
                  <a:pt x="522489" y="625765"/>
                  <a:pt x="249725" y="636155"/>
                  <a:pt x="0" y="620894"/>
                </a:cubicBezTo>
                <a:cubicBezTo>
                  <a:pt x="24348" y="351705"/>
                  <a:pt x="8598" y="30384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y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F3C55DED-541C-9A4B-9C7F-9A2BDEE72738}"/>
              </a:ext>
            </a:extLst>
          </p:cNvPr>
          <p:cNvSpPr/>
          <p:nvPr/>
        </p:nvSpPr>
        <p:spPr>
          <a:xfrm>
            <a:off x="5956857" y="3145780"/>
            <a:ext cx="795706" cy="598211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75DCEFB0-8308-D149-9D0F-F2C8553CAF19}"/>
              </a:ext>
            </a:extLst>
          </p:cNvPr>
          <p:cNvSpPr/>
          <p:nvPr/>
        </p:nvSpPr>
        <p:spPr>
          <a:xfrm>
            <a:off x="5965021" y="3002170"/>
            <a:ext cx="924567" cy="921089"/>
          </a:xfrm>
          <a:prstGeom prst="mathMultiply">
            <a:avLst>
              <a:gd name="adj1" fmla="val 168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12C4D-4799-864D-8F45-AED8DC5C53AE}"/>
              </a:ext>
            </a:extLst>
          </p:cNvPr>
          <p:cNvSpPr/>
          <p:nvPr/>
        </p:nvSpPr>
        <p:spPr>
          <a:xfrm>
            <a:off x="0" y="6324727"/>
            <a:ext cx="2731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https://reviews.llvm.org/D83360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ore-KR" sz="1400" dirty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https://reviews.llvm.org/D85684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1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0855-1967-EF48-8CD5-9DE22ACC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5. Patches Have Landed to Recover</a:t>
            </a:r>
            <a:b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    Performance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87499-1DB2-E14E-AA41-D857CD1D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264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kumimoji="1" lang="en-US" altLang="ko-Kore-KR" dirty="0"/>
              <a:t>Insert fewer freeze instructions</a:t>
            </a:r>
          </a:p>
          <a:p>
            <a:pPr lvl="1">
              <a:lnSpc>
                <a:spcPct val="130000"/>
              </a:lnSpc>
            </a:pP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ValueTracking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isGuaranteedNotToBeUndefOrPoison</a:t>
            </a:r>
            <a:endParaRPr kumimoji="1" lang="en-US" altLang="ko-Kore-KR" dirty="0"/>
          </a:p>
          <a:p>
            <a:pPr lvl="1">
              <a:lnSpc>
                <a:spcPct val="130000"/>
              </a:lnSpc>
            </a:pPr>
            <a:r>
              <a:rPr kumimoji="1" lang="en-US" altLang="ko-Kore-KR" dirty="0"/>
              <a:t>Library functions (e.g.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1" lang="en-US" altLang="ko-Kore-KR" dirty="0"/>
              <a:t>) have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noundef</a:t>
            </a:r>
            <a:r>
              <a:rPr kumimoji="1" lang="en-US" altLang="ko-Kore-KR" dirty="0"/>
              <a:t> at arguments/return values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kumimoji="1" lang="en-US" altLang="ko-Kore-KR" dirty="0"/>
              <a:t>Make optimizations &amp; analyses aware of freeze</a:t>
            </a:r>
          </a:p>
          <a:p>
            <a:pPr lvl="1">
              <a:lnSpc>
                <a:spcPct val="130000"/>
              </a:lnSpc>
            </a:pPr>
            <a:r>
              <a:rPr kumimoji="1" lang="en-US" altLang="ko-Kore-KR" dirty="0"/>
              <a:t>GVN, LICM, </a:t>
            </a:r>
            <a:r>
              <a:rPr kumimoji="1" lang="en-US" altLang="ko-Kore-KR" dirty="0" err="1"/>
              <a:t>EarlyCSE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JumpThreading</a:t>
            </a:r>
            <a:r>
              <a:rPr kumimoji="1" lang="en-US" altLang="ko-Kore-KR" dirty="0"/>
              <a:t>, ... are aware of freeze</a:t>
            </a:r>
          </a:p>
          <a:p>
            <a:pPr lvl="1">
              <a:lnSpc>
                <a:spcPct val="130000"/>
              </a:lnSpc>
            </a:pP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computeKnownBits</a:t>
            </a:r>
            <a:r>
              <a:rPr kumimoji="1" lang="en-US" altLang="ko-Kore-KR" dirty="0"/>
              <a:t>,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isKnownZero</a:t>
            </a:r>
            <a:r>
              <a:rPr kumimoji="1" lang="en-US" altLang="ko-Kore-KR" dirty="0"/>
              <a:t> understand freeze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248E5-7EB9-0E4B-8BC2-F35E1496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14C6DA-D8E1-E54C-9193-7B626D07DE3E}"/>
              </a:ext>
            </a:extLst>
          </p:cNvPr>
          <p:cNvSpPr/>
          <p:nvPr/>
        </p:nvSpPr>
        <p:spPr>
          <a:xfrm>
            <a:off x="0" y="6119336"/>
            <a:ext cx="268214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https://reviews.llvm.org/D29013</a:t>
            </a:r>
            <a:endParaRPr lang="en-US" altLang="ko-Kore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https://reviews.llvm.org/D75808</a:t>
            </a:r>
            <a:endParaRPr lang="en-US" altLang="ko-Kore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https://reviews.llvm.org/D85345</a:t>
            </a:r>
          </a:p>
        </p:txBody>
      </p:sp>
    </p:spTree>
    <p:extLst>
      <p:ext uri="{BB962C8B-B14F-4D97-AF65-F5344CB8AC3E}">
        <p14:creationId xmlns:p14="http://schemas.microsoft.com/office/powerpoint/2010/main" val="339799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47CF2-885C-AC4C-855E-ADD26A38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ore-KR" sz="6600" dirty="0"/>
              <a:t>Future Directions</a:t>
            </a:r>
            <a:endParaRPr kumimoji="1" lang="ko-Kore-KR" altLang="en-US" sz="6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D9E83-75A9-CA44-87BA-6CF26098F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C6F1F-2964-BE4B-83C5-4629AF19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5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05476-4D6A-A547-8E07-6E3E5E91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62" y="500062"/>
            <a:ext cx="11063786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  <a:t>1. Use Non-</a:t>
            </a:r>
            <a:r>
              <a:rPr kumimoji="1" lang="en-US" altLang="ko-Kore-KR" sz="4000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  <a:t>/Poison Assumption</a:t>
            </a:r>
            <a:b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  <a:t>    From Source Language</a:t>
            </a:r>
            <a:endParaRPr kumimoji="1" lang="ko-Kore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2111A-0BB0-DA4A-85B9-DE015B07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378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(Ongoing) Attach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noundef</a:t>
            </a:r>
            <a:r>
              <a:rPr kumimoji="1" lang="en-US" altLang="ko-Kore-KR" dirty="0"/>
              <a:t> to function arguments when lowering C </a:t>
            </a:r>
            <a:r>
              <a:rPr kumimoji="1" lang="en-US" altLang="ko-Kore-KR" dirty="0">
                <a:sym typeface="Wingdings" pitchFamily="2" charset="2"/>
              </a:rPr>
              <a:t>to IR</a:t>
            </a:r>
            <a:endParaRPr kumimoji="1" lang="en-US" altLang="ko-Kore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Passing ill-defined values as function arguments raise UB in C/C++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Attaching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noundef</a:t>
            </a:r>
            <a:r>
              <a:rPr kumimoji="1" lang="en-US" altLang="ko-Kore-KR" dirty="0"/>
              <a:t> is in progress (mainly by </a:t>
            </a:r>
            <a:r>
              <a:rPr kumimoji="1" lang="en-US" altLang="ko-Kore-KR" dirty="0" err="1"/>
              <a:t>MSan</a:t>
            </a:r>
            <a:r>
              <a:rPr kumimoji="1" lang="en-US" altLang="ko-Kore-KR" dirty="0"/>
              <a:t> folks)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(Suggestion) </a:t>
            </a:r>
            <a:r>
              <a:rPr kumimoji="1" lang="en-US" altLang="ko-Kore-KR" dirty="0" err="1"/>
              <a:t>Attach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!noundef</a:t>
            </a:r>
            <a:r>
              <a:rPr kumimoji="1" lang="en-US" altLang="ko-Kore-KR" dirty="0"/>
              <a:t> metadata to instructions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Certain erroneous operations raise UB in C/C++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e.g., Signed overflow, OOB pointer, Loading ill-defined values of non-char type</a:t>
            </a:r>
          </a:p>
          <a:p>
            <a:pPr lvl="1">
              <a:lnSpc>
                <a:spcPct val="150000"/>
              </a:lnSpc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5095F1-C7A5-7244-B1BC-F96B50CF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68F18A-6F86-DD44-86A1-E03736BB389D}"/>
              </a:ext>
            </a:extLst>
          </p:cNvPr>
          <p:cNvSpPr/>
          <p:nvPr/>
        </p:nvSpPr>
        <p:spPr>
          <a:xfrm>
            <a:off x="0" y="6538912"/>
            <a:ext cx="282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https://reviews.llvm.org/D81678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013D1-28CB-9F4A-8C40-70B38CC2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8714"/>
            <a:ext cx="10515600" cy="445225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ore-KR" dirty="0"/>
              <a:t>Background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ore-KR" sz="4400" dirty="0"/>
              <a:t>Undefined Behavior,</a:t>
            </a:r>
            <a:br>
              <a:rPr kumimoji="1" lang="en-US" altLang="ko-Kore-KR" sz="4400" dirty="0"/>
            </a:br>
            <a:r>
              <a:rPr kumimoji="1" lang="en-US" altLang="ko-Kore-KR" sz="4400" dirty="0" err="1"/>
              <a:t>Undef</a:t>
            </a:r>
            <a:r>
              <a:rPr kumimoji="1" lang="en-US" altLang="ko-Kore-KR" sz="4400" dirty="0"/>
              <a:t>, and Poison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AD649-CF74-A840-8CD0-6E27D682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8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6A8F723-2BAF-B347-9F57-4C2E94803984}"/>
              </a:ext>
            </a:extLst>
          </p:cNvPr>
          <p:cNvSpPr/>
          <p:nvPr/>
        </p:nvSpPr>
        <p:spPr>
          <a:xfrm>
            <a:off x="2373083" y="4422841"/>
            <a:ext cx="579105" cy="348561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E2D288B-FECB-8140-A8B1-74DC9DE7899B}"/>
              </a:ext>
            </a:extLst>
          </p:cNvPr>
          <p:cNvSpPr/>
          <p:nvPr/>
        </p:nvSpPr>
        <p:spPr>
          <a:xfrm>
            <a:off x="1052471" y="4052047"/>
            <a:ext cx="579105" cy="348561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47E9C69-9B7B-6A4E-A92E-9DCC3F81501E}"/>
              </a:ext>
            </a:extLst>
          </p:cNvPr>
          <p:cNvSpPr/>
          <p:nvPr/>
        </p:nvSpPr>
        <p:spPr>
          <a:xfrm>
            <a:off x="1052470" y="4422842"/>
            <a:ext cx="816584" cy="348560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C46B573-C4F2-E54B-88F2-B945CD3A19FA}"/>
              </a:ext>
            </a:extLst>
          </p:cNvPr>
          <p:cNvSpPr/>
          <p:nvPr/>
        </p:nvSpPr>
        <p:spPr>
          <a:xfrm>
            <a:off x="1541252" y="4790862"/>
            <a:ext cx="816584" cy="348560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2D56ED-F5A2-5346-AD31-10066D28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812"/>
            <a:ext cx="10515600" cy="1031876"/>
          </a:xfrm>
        </p:spPr>
        <p:txBody>
          <a:bodyPr>
            <a:noAutofit/>
          </a:bodyPr>
          <a:lstStyle/>
          <a:p>
            <a: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  <a:t>2. Improve </a:t>
            </a:r>
            <a:r>
              <a:rPr kumimoji="1" lang="en-US" altLang="ko-Kore-KR" sz="4000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  <a:t>/Poison Analysis</a:t>
            </a:r>
            <a:endParaRPr kumimoji="1" lang="ko-Kore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3CD5A-39E4-D644-9E0D-7A10268B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8DC8CA-44F7-E040-8828-C68189DA5E93}"/>
              </a:ext>
            </a:extLst>
          </p:cNvPr>
          <p:cNvSpPr/>
          <p:nvPr/>
        </p:nvSpPr>
        <p:spPr>
          <a:xfrm>
            <a:off x="477896" y="2520423"/>
            <a:ext cx="5113279" cy="3006193"/>
          </a:xfrm>
          <a:custGeom>
            <a:avLst/>
            <a:gdLst>
              <a:gd name="connsiteX0" fmla="*/ 0 w 5113279"/>
              <a:gd name="connsiteY0" fmla="*/ 0 h 3006193"/>
              <a:gd name="connsiteX1" fmla="*/ 5113279 w 5113279"/>
              <a:gd name="connsiteY1" fmla="*/ 0 h 3006193"/>
              <a:gd name="connsiteX2" fmla="*/ 5113279 w 5113279"/>
              <a:gd name="connsiteY2" fmla="*/ 3006193 h 3006193"/>
              <a:gd name="connsiteX3" fmla="*/ 0 w 5113279"/>
              <a:gd name="connsiteY3" fmla="*/ 3006193 h 3006193"/>
              <a:gd name="connsiteX4" fmla="*/ 0 w 5113279"/>
              <a:gd name="connsiteY4" fmla="*/ 0 h 300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3279" h="3006193" extrusionOk="0">
                <a:moveTo>
                  <a:pt x="0" y="0"/>
                </a:moveTo>
                <a:cubicBezTo>
                  <a:pt x="707855" y="118645"/>
                  <a:pt x="2664817" y="116012"/>
                  <a:pt x="5113279" y="0"/>
                </a:cubicBezTo>
                <a:cubicBezTo>
                  <a:pt x="4980397" y="1279957"/>
                  <a:pt x="5198230" y="2572149"/>
                  <a:pt x="5113279" y="3006193"/>
                </a:cubicBezTo>
                <a:cubicBezTo>
                  <a:pt x="2822431" y="3140793"/>
                  <a:pt x="769822" y="2848997"/>
                  <a:pt x="0" y="3006193"/>
                </a:cubicBezTo>
                <a:cubicBezTo>
                  <a:pt x="-20187" y="1579065"/>
                  <a:pt x="-152480" y="961376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@f(</a:t>
            </a:r>
            <a:r>
              <a:rPr kumimoji="1" lang="en-US" altLang="ko-Kore-KR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i32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%n) {</a:t>
            </a:r>
          </a:p>
          <a:p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loop:</a:t>
            </a:r>
          </a:p>
          <a:p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kumimoji="1" lang="en-US" altLang="ko-Kore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kumimoji="1" lang="en-US" altLang="ko-Kore-KR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phi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[0,   %entry]</a:t>
            </a:r>
          </a:p>
          <a:p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[%</a:t>
            </a:r>
            <a:r>
              <a:rPr kumimoji="1" lang="en-US" altLang="ko-Kore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’, %loop]</a:t>
            </a:r>
          </a:p>
          <a:p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ko-Kore-KR" sz="2400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= %</a:t>
            </a:r>
            <a:r>
              <a:rPr kumimoji="1" lang="en-US" altLang="ko-Kore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en-US" altLang="ko-Kore-KR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nsw</a:t>
            </a:r>
            <a:r>
              <a:rPr kumimoji="1" lang="en-US" altLang="ko-Kore-KR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kumimoji="1" lang="en-US" altLang="ko-Kore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 = %</a:t>
            </a:r>
            <a:r>
              <a:rPr kumimoji="1" lang="en-US" altLang="ko-Kore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kumimoji="1" lang="en-US" altLang="ko-Kore-KR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%n</a:t>
            </a:r>
          </a:p>
          <a:p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kumimoji="1" lang="en-US" altLang="ko-Kore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, loop, exit</a:t>
            </a:r>
          </a:p>
          <a:p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C95375FA-F369-F944-BAA5-01BB909D369B}"/>
              </a:ext>
            </a:extLst>
          </p:cNvPr>
          <p:cNvSpPr/>
          <p:nvPr/>
        </p:nvSpPr>
        <p:spPr>
          <a:xfrm>
            <a:off x="5870991" y="2299814"/>
            <a:ext cx="5887771" cy="3447409"/>
          </a:xfrm>
          <a:prstGeom prst="wedgeRoundRectCallout">
            <a:avLst>
              <a:gd name="adj1" fmla="val -47867"/>
              <a:gd name="adj2" fmla="val 27878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Is </a:t>
            </a:r>
            <a:r>
              <a:rPr kumimoji="1" lang="en-US" altLang="ko-Kore-KR" sz="28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ko-Kore-KR" sz="2800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8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never </a:t>
            </a:r>
            <a:r>
              <a:rPr kumimoji="1" lang="en-US" altLang="ko-Kore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undef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poison?</a:t>
            </a:r>
          </a:p>
          <a:p>
            <a:pPr algn="ctr"/>
            <a:endParaRPr kumimoji="1" lang="en-US" altLang="ko-Kore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514350" indent="-514350">
              <a:buAutoNum type="arabicParenBoth"/>
            </a:pPr>
            <a:r>
              <a:rPr kumimoji="1" lang="en-US" altLang="ko-Kore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kumimoji="1" lang="en-US" altLang="ko-Kore-K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undef</a:t>
            </a:r>
            <a:r>
              <a:rPr kumimoji="1" lang="en-US" altLang="ko-Kore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1" lang="en-US" altLang="ko-Kore-KR" sz="2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ko-Kore-K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6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1" lang="en-US" altLang="ko-Kore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increments from 0</a:t>
            </a:r>
          </a:p>
          <a:p>
            <a:pPr marL="514350" indent="-514350">
              <a:buAutoNum type="arabicParenBoth"/>
            </a:pPr>
            <a:r>
              <a:rPr kumimoji="1" lang="en-US" altLang="ko-Kore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non-poison: “</a:t>
            </a:r>
            <a:r>
              <a:rPr kumimoji="1" lang="en-US" altLang="ko-Kore-KR" sz="2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1" lang="en-US" altLang="ko-Kore-KR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kumimoji="1" lang="en-US" altLang="ko-Kore-KR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-US" altLang="ko-Kore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raises </a:t>
            </a:r>
            <a:r>
              <a:rPr kumimoji="1" lang="en-US" altLang="ko-Kore-KR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br>
              <a:rPr kumimoji="1" lang="en-US" altLang="ko-Kore-KR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kumimoji="1" lang="en-US" altLang="ko-Kore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1" lang="en-US" altLang="ko-Kore-KR" sz="2600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사각형 설명선[R] 7">
            <a:extLst>
              <a:ext uri="{FF2B5EF4-FFF2-40B4-BE49-F238E27FC236}">
                <a16:creationId xmlns:a16="http://schemas.microsoft.com/office/drawing/2014/main" id="{76AF0E1C-32E8-0D49-BD0D-09FC1DA9C65A}"/>
              </a:ext>
            </a:extLst>
          </p:cNvPr>
          <p:cNvSpPr/>
          <p:nvPr/>
        </p:nvSpPr>
        <p:spPr>
          <a:xfrm>
            <a:off x="536079" y="3323931"/>
            <a:ext cx="1435816" cy="492920"/>
          </a:xfrm>
          <a:prstGeom prst="wedgeRectCallout">
            <a:avLst>
              <a:gd name="adj1" fmla="val 10092"/>
              <a:gd name="adj2" fmla="val 9645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생각 풍선: 구름 모양 6">
            <a:extLst>
              <a:ext uri="{FF2B5EF4-FFF2-40B4-BE49-F238E27FC236}">
                <a16:creationId xmlns:a16="http://schemas.microsoft.com/office/drawing/2014/main" id="{C243DC1A-58BF-5244-AE3C-CB0E7250C859}"/>
              </a:ext>
            </a:extLst>
          </p:cNvPr>
          <p:cNvSpPr/>
          <p:nvPr/>
        </p:nvSpPr>
        <p:spPr>
          <a:xfrm>
            <a:off x="302835" y="5158882"/>
            <a:ext cx="1238417" cy="937022"/>
          </a:xfrm>
          <a:prstGeom prst="cloudCallout">
            <a:avLst>
              <a:gd name="adj1" fmla="val 11902"/>
              <a:gd name="adj2" fmla="val -14722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rPr>
              <a:t>UB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" name="사각형 설명선[R] 13">
            <a:extLst>
              <a:ext uri="{FF2B5EF4-FFF2-40B4-BE49-F238E27FC236}">
                <a16:creationId xmlns:a16="http://schemas.microsoft.com/office/drawing/2014/main" id="{6C0DF4B8-17F8-BF43-9826-58A76034E08A}"/>
              </a:ext>
            </a:extLst>
          </p:cNvPr>
          <p:cNvSpPr/>
          <p:nvPr/>
        </p:nvSpPr>
        <p:spPr>
          <a:xfrm>
            <a:off x="1803149" y="3871047"/>
            <a:ext cx="1226923" cy="492920"/>
          </a:xfrm>
          <a:prstGeom prst="wedgeRectCallout">
            <a:avLst>
              <a:gd name="adj1" fmla="val -61298"/>
              <a:gd name="adj2" fmla="val 56443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사각형 설명선[R] 15">
            <a:extLst>
              <a:ext uri="{FF2B5EF4-FFF2-40B4-BE49-F238E27FC236}">
                <a16:creationId xmlns:a16="http://schemas.microsoft.com/office/drawing/2014/main" id="{4C9F84F0-4899-F64E-92B4-B961BA30D2F5}"/>
              </a:ext>
            </a:extLst>
          </p:cNvPr>
          <p:cNvSpPr/>
          <p:nvPr/>
        </p:nvSpPr>
        <p:spPr>
          <a:xfrm>
            <a:off x="2538689" y="4820997"/>
            <a:ext cx="1435816" cy="492920"/>
          </a:xfrm>
          <a:prstGeom prst="wedgeRectCallout">
            <a:avLst>
              <a:gd name="adj1" fmla="val -59837"/>
              <a:gd name="adj2" fmla="val -16305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사각형 설명선[R] 17">
            <a:extLst>
              <a:ext uri="{FF2B5EF4-FFF2-40B4-BE49-F238E27FC236}">
                <a16:creationId xmlns:a16="http://schemas.microsoft.com/office/drawing/2014/main" id="{B0251287-24EB-3B45-973D-22BC1C033D30}"/>
              </a:ext>
            </a:extLst>
          </p:cNvPr>
          <p:cNvSpPr/>
          <p:nvPr/>
        </p:nvSpPr>
        <p:spPr>
          <a:xfrm>
            <a:off x="3127249" y="3929921"/>
            <a:ext cx="1435816" cy="492920"/>
          </a:xfrm>
          <a:prstGeom prst="wedgeRectCallout">
            <a:avLst>
              <a:gd name="adj1" fmla="val -54842"/>
              <a:gd name="adj2" fmla="val 67355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0" grpId="0" animBg="1"/>
      <p:bldP spid="15" grpId="0" animBg="1"/>
      <p:bldP spid="11" grpId="0" animBg="1"/>
      <p:bldP spid="8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FAE7F-DCE1-EB4C-ADE3-65724616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751"/>
            <a:ext cx="10515600" cy="132087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  <a:t>3. Make More Optimizations</a:t>
            </a:r>
            <a:b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  <a:t>    Freeze-Aware</a:t>
            </a:r>
            <a:endParaRPr kumimoji="1" lang="ko-Kore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4B9AE-BFE5-D945-A829-66BC409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8544"/>
            <a:ext cx="10850217" cy="393770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en-US" altLang="ko-Kore-KR" dirty="0"/>
              <a:t>Optimizations</a:t>
            </a:r>
          </a:p>
          <a:p>
            <a:pPr lvl="1">
              <a:lnSpc>
                <a:spcPct val="120000"/>
              </a:lnSpc>
            </a:pPr>
            <a:r>
              <a:rPr kumimoji="1" lang="en-US" altLang="ko-Kore-KR" dirty="0" err="1"/>
              <a:t>SimplifyCFG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InstCombine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InstSimplify</a:t>
            </a:r>
            <a:endParaRPr kumimoji="1" lang="en-US" altLang="ko-Kore-KR" dirty="0"/>
          </a:p>
          <a:p>
            <a:pPr lvl="2">
              <a:lnSpc>
                <a:spcPct val="120000"/>
              </a:lnSpc>
              <a:buFont typeface="시스템 서체 일반체"/>
              <a:buChar char="-"/>
            </a:pPr>
            <a:r>
              <a:rPr kumimoji="1" lang="en-US" altLang="ko-Kore-KR" sz="2400" dirty="0"/>
              <a:t>Reenable unnecessarily disabled patterns in the presence of freeze.</a:t>
            </a:r>
          </a:p>
          <a:p>
            <a:pPr lvl="1">
              <a:lnSpc>
                <a:spcPct val="120000"/>
              </a:lnSpc>
            </a:pPr>
            <a:r>
              <a:rPr kumimoji="1" lang="en-US" altLang="ko-Kore-KR" dirty="0"/>
              <a:t>Vectorizer</a:t>
            </a:r>
          </a:p>
          <a:p>
            <a:pPr lvl="2">
              <a:lnSpc>
                <a:spcPct val="120000"/>
              </a:lnSpc>
              <a:buFont typeface="시스템 서체 일반체"/>
              <a:buChar char="-"/>
            </a:pPr>
            <a:r>
              <a:rPr kumimoji="1" lang="en-US" altLang="ko-Kore-KR" sz="2400" dirty="0"/>
              <a:t>Update vectorization algorithms to handle freeze</a:t>
            </a:r>
            <a:endParaRPr kumimoji="1" lang="en-US" altLang="ko-Kore-KR" dirty="0"/>
          </a:p>
          <a:p>
            <a:pPr>
              <a:lnSpc>
                <a:spcPct val="120000"/>
              </a:lnSpc>
            </a:pPr>
            <a:r>
              <a:rPr kumimoji="1" lang="en-US" altLang="ko-Kore-KR" dirty="0"/>
              <a:t>Analyses</a:t>
            </a:r>
          </a:p>
          <a:p>
            <a:pPr lvl="1">
              <a:lnSpc>
                <a:spcPct val="120000"/>
              </a:lnSpc>
            </a:pPr>
            <a:r>
              <a:rPr kumimoji="1" lang="en-US" altLang="ko-Kore-KR" dirty="0"/>
              <a:t>Freeze makes difference between Must &amp; May Analyses</a:t>
            </a:r>
          </a:p>
          <a:p>
            <a:pPr lvl="2">
              <a:lnSpc>
                <a:spcPct val="120000"/>
              </a:lnSpc>
              <a:buFont typeface="시스템 서체 일반체"/>
              <a:buChar char="-"/>
            </a:pPr>
            <a:r>
              <a:rPr kumimoji="1" lang="en-US" altLang="ko-Kore-KR" sz="2400" dirty="0"/>
              <a:t>Holds for: one of possible values vs. all possible values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00F2C-A6EE-B14A-AA42-93757060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BAF102-68A6-274C-A466-30F0C5C66FAB}"/>
              </a:ext>
            </a:extLst>
          </p:cNvPr>
          <p:cNvSpPr/>
          <p:nvPr/>
        </p:nvSpPr>
        <p:spPr>
          <a:xfrm>
            <a:off x="0" y="6287561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https://reviews.llvm.org/D75808</a:t>
            </a:r>
            <a:endParaRPr lang="en-US" altLang="ko-Kore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https://reviews.llvm.org/D87445</a:t>
            </a:r>
            <a:endParaRPr lang="en-US" altLang="ko-Kore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8B1A-B897-664D-85FE-438CA281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600" b="1" dirty="0">
                <a:solidFill>
                  <a:schemeClr val="accent5">
                    <a:lumMod val="75000"/>
                  </a:schemeClr>
                </a:solidFill>
              </a:rPr>
              <a:t>Non-</a:t>
            </a:r>
            <a:r>
              <a:rPr kumimoji="1" lang="en-US" altLang="ko-Kore-KR" sz="3600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r>
              <a:rPr kumimoji="1" lang="en-US" altLang="ko-Kore-KR" sz="3600" b="1" dirty="0">
                <a:solidFill>
                  <a:schemeClr val="accent5">
                    <a:lumMod val="75000"/>
                  </a:schemeClr>
                </a:solidFill>
              </a:rPr>
              <a:t>/Poison Assumption From</a:t>
            </a:r>
            <a:br>
              <a:rPr kumimoji="1" lang="en-US" altLang="ko-Kore-KR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kumimoji="1" lang="en-US" altLang="ko-Kore-KR" sz="3600" b="1" dirty="0">
                <a:solidFill>
                  <a:schemeClr val="accent5">
                    <a:lumMod val="75000"/>
                  </a:schemeClr>
                </a:solidFill>
              </a:rPr>
              <a:t>Source is Helpful</a:t>
            </a:r>
            <a:endParaRPr kumimoji="1" lang="ko-Kore-KR" alt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EE109-1694-7447-9CA7-764FFCE58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1" y="1954305"/>
            <a:ext cx="11353800" cy="414282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kumimoji="1" lang="en-US" altLang="ko-Kore-KR" sz="2400" dirty="0"/>
              <a:t>Baseline: Fix 16 more bugs by inserting freeze or conditionally enabling it</a:t>
            </a:r>
          </a:p>
          <a:p>
            <a:pPr>
              <a:lnSpc>
                <a:spcPct val="114000"/>
              </a:lnSpc>
            </a:pPr>
            <a:r>
              <a:rPr kumimoji="1" lang="en-US" altLang="ko-Kore-KR" sz="2400" dirty="0"/>
              <a:t>Attach </a:t>
            </a:r>
            <a:r>
              <a:rPr kumimoji="1" lang="en-US" altLang="ko-Kore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noundef</a:t>
            </a:r>
            <a:r>
              <a:rPr kumimoji="1" lang="en-US" altLang="ko-Kore-KR" sz="2400" dirty="0"/>
              <a:t> to function </a:t>
            </a:r>
            <a:r>
              <a:rPr kumimoji="1" lang="en-US" altLang="ko-Kore-KR" sz="2400" dirty="0" err="1"/>
              <a:t>args</a:t>
            </a:r>
            <a:r>
              <a:rPr kumimoji="1" lang="en-US" altLang="ko-Kore-KR" sz="2400" dirty="0"/>
              <a:t> &amp; </a:t>
            </a:r>
            <a:r>
              <a:rPr kumimoji="1" lang="en-US" altLang="ko-Kore-KR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1" lang="en-US" altLang="ko-Kore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noundef</a:t>
            </a:r>
            <a:r>
              <a:rPr kumimoji="1" lang="en-US" altLang="ko-Kore-KR" sz="2400" dirty="0"/>
              <a:t> to value read when lowering from C/C++ </a:t>
            </a:r>
          </a:p>
          <a:p>
            <a:pPr>
              <a:lnSpc>
                <a:spcPct val="114000"/>
              </a:lnSpc>
            </a:pPr>
            <a:r>
              <a:rPr kumimoji="1" lang="en-US" altLang="ko-Kore-KR" sz="2400" dirty="0"/>
              <a:t>Run SPEC CPU2017 with –O3, count the unremoved freeze </a:t>
            </a:r>
            <a:r>
              <a:rPr kumimoji="1" lang="en-US" altLang="ko-Kore-KR" sz="2400" dirty="0" err="1"/>
              <a:t>insts</a:t>
            </a:r>
            <a:r>
              <a:rPr kumimoji="1" lang="en-US" altLang="ko-Kore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28A55-D68E-E848-97A6-7C1FCCF4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6408A93-49CE-4644-958E-94C144A7B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7489"/>
              </p:ext>
            </p:extLst>
          </p:nvPr>
        </p:nvGraphicFramePr>
        <p:xfrm>
          <a:off x="376990" y="4075006"/>
          <a:ext cx="11438019" cy="22258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9815">
                  <a:extLst>
                    <a:ext uri="{9D8B030D-6E8A-4147-A177-3AD203B41FA5}">
                      <a16:colId xmlns:a16="http://schemas.microsoft.com/office/drawing/2014/main" val="2938021382"/>
                    </a:ext>
                  </a:extLst>
                </a:gridCol>
                <a:gridCol w="1656588">
                  <a:extLst>
                    <a:ext uri="{9D8B030D-6E8A-4147-A177-3AD203B41FA5}">
                      <a16:colId xmlns:a16="http://schemas.microsoft.com/office/drawing/2014/main" val="109343152"/>
                    </a:ext>
                  </a:extLst>
                </a:gridCol>
                <a:gridCol w="3218408">
                  <a:extLst>
                    <a:ext uri="{9D8B030D-6E8A-4147-A177-3AD203B41FA5}">
                      <a16:colId xmlns:a16="http://schemas.microsoft.com/office/drawing/2014/main" val="2489594006"/>
                    </a:ext>
                  </a:extLst>
                </a:gridCol>
                <a:gridCol w="3353208">
                  <a:extLst>
                    <a:ext uri="{9D8B030D-6E8A-4147-A177-3AD203B41FA5}">
                      <a16:colId xmlns:a16="http://schemas.microsoft.com/office/drawing/2014/main" val="3189154834"/>
                    </a:ext>
                  </a:extLst>
                </a:gridCol>
              </a:tblGrid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 CPU2017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</a:t>
                      </a:r>
                      <a:r>
                        <a:rPr lang="en-US" altLang="ko-Kore-K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noundef</a:t>
                      </a:r>
                      <a:b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altLang="ko-Kore-K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ore-K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endParaRPr lang="en-US" altLang="ko-Kore-K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</a:t>
                      </a:r>
                      <a:r>
                        <a:rPr lang="en-US" altLang="ko-Kore-K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noundef</a:t>
                      </a:r>
                      <a:b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altLang="ko-Kore-K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ore-K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var reads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974127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freeze </a:t>
                      </a:r>
                      <a:r>
                        <a:rPr lang="en-US" altLang="ko-Kore-KR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insts</a:t>
                      </a:r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42K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36K (86%)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24K (57%)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151700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freeze per bench.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 ~ 95%</a:t>
                      </a:r>
                    </a:p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(Avg. 77%)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~ 80%</a:t>
                      </a:r>
                    </a:p>
                    <a:p>
                      <a:pPr algn="ctr"/>
                      <a:r>
                        <a:rPr lang="en-US" altLang="ko-Kore-K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(Avg. 51%)</a:t>
                      </a:r>
                      <a:endParaRPr lang="ko-Kore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9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594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BEDEB-329B-8242-8BB9-8CF8FA2E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2434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  <a:t>Making Things Simpler by</a:t>
            </a:r>
            <a:b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kumimoji="1" lang="en-US" altLang="ko-Kore-KR" sz="4000" b="1" dirty="0">
                <a:solidFill>
                  <a:schemeClr val="accent5">
                    <a:lumMod val="75000"/>
                  </a:schemeClr>
                </a:solidFill>
              </a:rPr>
              <a:t>Removing </a:t>
            </a:r>
            <a:r>
              <a:rPr kumimoji="1" lang="en-US" altLang="ko-Kore-KR" sz="40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40FA8-084E-6D45-8C09-34C1D2BE8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97" y="2085304"/>
            <a:ext cx="11133406" cy="4138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dirty="0"/>
              <a:t> is hard to reason about due to partially undefined values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Alive2 detected </a:t>
            </a:r>
            <a:r>
              <a:rPr kumimoji="1" lang="en-US" altLang="ko-Kore-KR" dirty="0">
                <a:solidFill>
                  <a:srgbClr val="FF0000"/>
                </a:solidFill>
              </a:rPr>
              <a:t>&gt;30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only caused by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Might be possible to use 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dirty="0"/>
              <a:t> and 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freeze</a:t>
            </a:r>
            <a:r>
              <a:rPr kumimoji="1" lang="en-US" altLang="ko-Kore-KR" dirty="0"/>
              <a:t> instead of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8BE76-6B78-414C-B004-AF206B4D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E42EDF-9172-3747-8578-804A48D68B6E}"/>
              </a:ext>
            </a:extLst>
          </p:cNvPr>
          <p:cNvSpPr/>
          <p:nvPr/>
        </p:nvSpPr>
        <p:spPr>
          <a:xfrm>
            <a:off x="0" y="6551543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https://bugs.llvm.org/show_bug.cgi?id=33165</a:t>
            </a:r>
            <a:r>
              <a:rPr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9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4DFD2-8588-374C-95C7-A862DFEA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Summary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E9550-52DD-984B-AD8A-1C29F89A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356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/>
              <a:t>LLVM has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dirty="0"/>
              <a:t> and 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dirty="0"/>
              <a:t> values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 err="1"/>
              <a:t>Miscompilations</a:t>
            </a:r>
            <a:r>
              <a:rPr kumimoji="1" lang="en-US" altLang="ko-Kore-KR" dirty="0"/>
              <a:t> can be fixed with freeze</a:t>
            </a:r>
            <a:r>
              <a:rPr kumimoji="1" lang="en-US" altLang="ko-KR" dirty="0"/>
              <a:t> by removing corner cases</a:t>
            </a:r>
            <a:endParaRPr kumimoji="1" lang="en-US" altLang="ko-Kore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/>
              <a:t>Cost of using freeze has been reduced over 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/>
              <a:t>Suggest removing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dirty="0"/>
              <a:t> and using </a:t>
            </a:r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poison</a:t>
            </a:r>
            <a:r>
              <a:rPr kumimoji="1" lang="en-US" altLang="ko-Kore-KR" dirty="0"/>
              <a:t> only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D617-40AD-FF41-BDC6-914C9561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B1CC311-8973-B84E-AC53-D4F4F33D2F8D}"/>
              </a:ext>
            </a:extLst>
          </p:cNvPr>
          <p:cNvSpPr/>
          <p:nvPr/>
        </p:nvSpPr>
        <p:spPr>
          <a:xfrm>
            <a:off x="2538568" y="3883993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59D72DC-93DF-C34C-8BE4-23976FCCF098}"/>
              </a:ext>
            </a:extLst>
          </p:cNvPr>
          <p:cNvSpPr/>
          <p:nvPr/>
        </p:nvSpPr>
        <p:spPr>
          <a:xfrm>
            <a:off x="2138135" y="4732815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ECABD0E-6422-5B45-932D-26B616DBA6D8}"/>
              </a:ext>
            </a:extLst>
          </p:cNvPr>
          <p:cNvSpPr/>
          <p:nvPr/>
        </p:nvSpPr>
        <p:spPr>
          <a:xfrm>
            <a:off x="2541482" y="4313682"/>
            <a:ext cx="858286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8A217F-798F-FB4A-AB45-318D48DD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Undefined Behavior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9FDAF-1A47-D048-A347-36B35217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99" y="1837267"/>
            <a:ext cx="10515601" cy="1467573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Behavior of a program that violates the language standard</a:t>
            </a:r>
          </a:p>
          <a:p>
            <a:r>
              <a:rPr kumimoji="1" lang="en-US" altLang="ko-Kore-KR" b="1" dirty="0"/>
              <a:t>Behavioral refinement: </a:t>
            </a:r>
            <a:r>
              <a:rPr kumimoji="1" lang="en-US" altLang="ko-Kore-KR" dirty="0"/>
              <a:t>Compiler assumes the source has no UB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ACA29E-D095-FD45-8899-442F80B0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DB9070-743B-CD45-B8BD-F31553DDA786}"/>
              </a:ext>
            </a:extLst>
          </p:cNvPr>
          <p:cNvSpPr/>
          <p:nvPr/>
        </p:nvSpPr>
        <p:spPr>
          <a:xfrm>
            <a:off x="1514995" y="3304840"/>
            <a:ext cx="3810000" cy="1907240"/>
          </a:xfrm>
          <a:custGeom>
            <a:avLst/>
            <a:gdLst>
              <a:gd name="connsiteX0" fmla="*/ 0 w 3810000"/>
              <a:gd name="connsiteY0" fmla="*/ 0 h 1907240"/>
              <a:gd name="connsiteX1" fmla="*/ 596900 w 3810000"/>
              <a:gd name="connsiteY1" fmla="*/ 0 h 1907240"/>
              <a:gd name="connsiteX2" fmla="*/ 1117600 w 3810000"/>
              <a:gd name="connsiteY2" fmla="*/ 0 h 1907240"/>
              <a:gd name="connsiteX3" fmla="*/ 1828800 w 3810000"/>
              <a:gd name="connsiteY3" fmla="*/ 0 h 1907240"/>
              <a:gd name="connsiteX4" fmla="*/ 2425700 w 3810000"/>
              <a:gd name="connsiteY4" fmla="*/ 0 h 1907240"/>
              <a:gd name="connsiteX5" fmla="*/ 3022600 w 3810000"/>
              <a:gd name="connsiteY5" fmla="*/ 0 h 1907240"/>
              <a:gd name="connsiteX6" fmla="*/ 3810000 w 3810000"/>
              <a:gd name="connsiteY6" fmla="*/ 0 h 1907240"/>
              <a:gd name="connsiteX7" fmla="*/ 3810000 w 3810000"/>
              <a:gd name="connsiteY7" fmla="*/ 597602 h 1907240"/>
              <a:gd name="connsiteX8" fmla="*/ 3810000 w 3810000"/>
              <a:gd name="connsiteY8" fmla="*/ 1233349 h 1907240"/>
              <a:gd name="connsiteX9" fmla="*/ 3810000 w 3810000"/>
              <a:gd name="connsiteY9" fmla="*/ 1907240 h 1907240"/>
              <a:gd name="connsiteX10" fmla="*/ 3251200 w 3810000"/>
              <a:gd name="connsiteY10" fmla="*/ 1907240 h 1907240"/>
              <a:gd name="connsiteX11" fmla="*/ 2616200 w 3810000"/>
              <a:gd name="connsiteY11" fmla="*/ 1907240 h 1907240"/>
              <a:gd name="connsiteX12" fmla="*/ 2019300 w 3810000"/>
              <a:gd name="connsiteY12" fmla="*/ 1907240 h 1907240"/>
              <a:gd name="connsiteX13" fmla="*/ 1308100 w 3810000"/>
              <a:gd name="connsiteY13" fmla="*/ 1907240 h 1907240"/>
              <a:gd name="connsiteX14" fmla="*/ 596900 w 3810000"/>
              <a:gd name="connsiteY14" fmla="*/ 1907240 h 1907240"/>
              <a:gd name="connsiteX15" fmla="*/ 0 w 3810000"/>
              <a:gd name="connsiteY15" fmla="*/ 1907240 h 1907240"/>
              <a:gd name="connsiteX16" fmla="*/ 0 w 3810000"/>
              <a:gd name="connsiteY16" fmla="*/ 1271493 h 1907240"/>
              <a:gd name="connsiteX17" fmla="*/ 0 w 3810000"/>
              <a:gd name="connsiteY17" fmla="*/ 654819 h 1907240"/>
              <a:gd name="connsiteX18" fmla="*/ 0 w 3810000"/>
              <a:gd name="connsiteY18" fmla="*/ 0 h 190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0000" h="1907240" extrusionOk="0">
                <a:moveTo>
                  <a:pt x="0" y="0"/>
                </a:moveTo>
                <a:cubicBezTo>
                  <a:pt x="280368" y="19592"/>
                  <a:pt x="379835" y="13842"/>
                  <a:pt x="596900" y="0"/>
                </a:cubicBezTo>
                <a:cubicBezTo>
                  <a:pt x="813965" y="-13842"/>
                  <a:pt x="957403" y="12314"/>
                  <a:pt x="1117600" y="0"/>
                </a:cubicBezTo>
                <a:cubicBezTo>
                  <a:pt x="1277797" y="-12314"/>
                  <a:pt x="1536786" y="11661"/>
                  <a:pt x="1828800" y="0"/>
                </a:cubicBezTo>
                <a:cubicBezTo>
                  <a:pt x="2120814" y="-11661"/>
                  <a:pt x="2198044" y="-24542"/>
                  <a:pt x="2425700" y="0"/>
                </a:cubicBezTo>
                <a:cubicBezTo>
                  <a:pt x="2653356" y="24542"/>
                  <a:pt x="2859757" y="10838"/>
                  <a:pt x="3022600" y="0"/>
                </a:cubicBezTo>
                <a:cubicBezTo>
                  <a:pt x="3185443" y="-10838"/>
                  <a:pt x="3619073" y="-37379"/>
                  <a:pt x="3810000" y="0"/>
                </a:cubicBezTo>
                <a:cubicBezTo>
                  <a:pt x="3784074" y="209779"/>
                  <a:pt x="3830837" y="457120"/>
                  <a:pt x="3810000" y="597602"/>
                </a:cubicBezTo>
                <a:cubicBezTo>
                  <a:pt x="3789163" y="738084"/>
                  <a:pt x="3783935" y="931765"/>
                  <a:pt x="3810000" y="1233349"/>
                </a:cubicBezTo>
                <a:cubicBezTo>
                  <a:pt x="3836065" y="1534933"/>
                  <a:pt x="3780358" y="1667194"/>
                  <a:pt x="3810000" y="1907240"/>
                </a:cubicBezTo>
                <a:cubicBezTo>
                  <a:pt x="3638229" y="1923937"/>
                  <a:pt x="3520522" y="1886862"/>
                  <a:pt x="3251200" y="1907240"/>
                </a:cubicBezTo>
                <a:cubicBezTo>
                  <a:pt x="2981878" y="1927618"/>
                  <a:pt x="2754704" y="1911356"/>
                  <a:pt x="2616200" y="1907240"/>
                </a:cubicBezTo>
                <a:cubicBezTo>
                  <a:pt x="2477696" y="1903124"/>
                  <a:pt x="2289500" y="1884477"/>
                  <a:pt x="2019300" y="1907240"/>
                </a:cubicBezTo>
                <a:cubicBezTo>
                  <a:pt x="1749100" y="1930003"/>
                  <a:pt x="1470467" y="1922876"/>
                  <a:pt x="1308100" y="1907240"/>
                </a:cubicBezTo>
                <a:cubicBezTo>
                  <a:pt x="1145733" y="1891604"/>
                  <a:pt x="777940" y="1928919"/>
                  <a:pt x="596900" y="1907240"/>
                </a:cubicBezTo>
                <a:cubicBezTo>
                  <a:pt x="415860" y="1885561"/>
                  <a:pt x="206640" y="1917134"/>
                  <a:pt x="0" y="1907240"/>
                </a:cubicBezTo>
                <a:cubicBezTo>
                  <a:pt x="-8129" y="1614998"/>
                  <a:pt x="13875" y="1463993"/>
                  <a:pt x="0" y="1271493"/>
                </a:cubicBezTo>
                <a:cubicBezTo>
                  <a:pt x="-13875" y="1078993"/>
                  <a:pt x="27760" y="786305"/>
                  <a:pt x="0" y="654819"/>
                </a:cubicBezTo>
                <a:cubicBezTo>
                  <a:pt x="-27760" y="523333"/>
                  <a:pt x="20832" y="254526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x = 3;</a:t>
            </a: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f(x);</a:t>
            </a:r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806394-9415-9B40-89BC-1A6AA7B2222B}"/>
              </a:ext>
            </a:extLst>
          </p:cNvPr>
          <p:cNvSpPr/>
          <p:nvPr/>
        </p:nvSpPr>
        <p:spPr>
          <a:xfrm>
            <a:off x="7052799" y="3304840"/>
            <a:ext cx="3810000" cy="1907240"/>
          </a:xfrm>
          <a:custGeom>
            <a:avLst/>
            <a:gdLst>
              <a:gd name="connsiteX0" fmla="*/ 0 w 3810000"/>
              <a:gd name="connsiteY0" fmla="*/ 0 h 1907240"/>
              <a:gd name="connsiteX1" fmla="*/ 596900 w 3810000"/>
              <a:gd name="connsiteY1" fmla="*/ 0 h 1907240"/>
              <a:gd name="connsiteX2" fmla="*/ 1117600 w 3810000"/>
              <a:gd name="connsiteY2" fmla="*/ 0 h 1907240"/>
              <a:gd name="connsiteX3" fmla="*/ 1828800 w 3810000"/>
              <a:gd name="connsiteY3" fmla="*/ 0 h 1907240"/>
              <a:gd name="connsiteX4" fmla="*/ 2425700 w 3810000"/>
              <a:gd name="connsiteY4" fmla="*/ 0 h 1907240"/>
              <a:gd name="connsiteX5" fmla="*/ 3022600 w 3810000"/>
              <a:gd name="connsiteY5" fmla="*/ 0 h 1907240"/>
              <a:gd name="connsiteX6" fmla="*/ 3810000 w 3810000"/>
              <a:gd name="connsiteY6" fmla="*/ 0 h 1907240"/>
              <a:gd name="connsiteX7" fmla="*/ 3810000 w 3810000"/>
              <a:gd name="connsiteY7" fmla="*/ 597602 h 1907240"/>
              <a:gd name="connsiteX8" fmla="*/ 3810000 w 3810000"/>
              <a:gd name="connsiteY8" fmla="*/ 1233349 h 1907240"/>
              <a:gd name="connsiteX9" fmla="*/ 3810000 w 3810000"/>
              <a:gd name="connsiteY9" fmla="*/ 1907240 h 1907240"/>
              <a:gd name="connsiteX10" fmla="*/ 3251200 w 3810000"/>
              <a:gd name="connsiteY10" fmla="*/ 1907240 h 1907240"/>
              <a:gd name="connsiteX11" fmla="*/ 2616200 w 3810000"/>
              <a:gd name="connsiteY11" fmla="*/ 1907240 h 1907240"/>
              <a:gd name="connsiteX12" fmla="*/ 2019300 w 3810000"/>
              <a:gd name="connsiteY12" fmla="*/ 1907240 h 1907240"/>
              <a:gd name="connsiteX13" fmla="*/ 1308100 w 3810000"/>
              <a:gd name="connsiteY13" fmla="*/ 1907240 h 1907240"/>
              <a:gd name="connsiteX14" fmla="*/ 596900 w 3810000"/>
              <a:gd name="connsiteY14" fmla="*/ 1907240 h 1907240"/>
              <a:gd name="connsiteX15" fmla="*/ 0 w 3810000"/>
              <a:gd name="connsiteY15" fmla="*/ 1907240 h 1907240"/>
              <a:gd name="connsiteX16" fmla="*/ 0 w 3810000"/>
              <a:gd name="connsiteY16" fmla="*/ 1271493 h 1907240"/>
              <a:gd name="connsiteX17" fmla="*/ 0 w 3810000"/>
              <a:gd name="connsiteY17" fmla="*/ 654819 h 1907240"/>
              <a:gd name="connsiteX18" fmla="*/ 0 w 3810000"/>
              <a:gd name="connsiteY18" fmla="*/ 0 h 190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0000" h="1907240" extrusionOk="0">
                <a:moveTo>
                  <a:pt x="0" y="0"/>
                </a:moveTo>
                <a:cubicBezTo>
                  <a:pt x="280368" y="19592"/>
                  <a:pt x="379835" y="13842"/>
                  <a:pt x="596900" y="0"/>
                </a:cubicBezTo>
                <a:cubicBezTo>
                  <a:pt x="813965" y="-13842"/>
                  <a:pt x="957403" y="12314"/>
                  <a:pt x="1117600" y="0"/>
                </a:cubicBezTo>
                <a:cubicBezTo>
                  <a:pt x="1277797" y="-12314"/>
                  <a:pt x="1536786" y="11661"/>
                  <a:pt x="1828800" y="0"/>
                </a:cubicBezTo>
                <a:cubicBezTo>
                  <a:pt x="2120814" y="-11661"/>
                  <a:pt x="2198044" y="-24542"/>
                  <a:pt x="2425700" y="0"/>
                </a:cubicBezTo>
                <a:cubicBezTo>
                  <a:pt x="2653356" y="24542"/>
                  <a:pt x="2859757" y="10838"/>
                  <a:pt x="3022600" y="0"/>
                </a:cubicBezTo>
                <a:cubicBezTo>
                  <a:pt x="3185443" y="-10838"/>
                  <a:pt x="3619073" y="-37379"/>
                  <a:pt x="3810000" y="0"/>
                </a:cubicBezTo>
                <a:cubicBezTo>
                  <a:pt x="3784074" y="209779"/>
                  <a:pt x="3830837" y="457120"/>
                  <a:pt x="3810000" y="597602"/>
                </a:cubicBezTo>
                <a:cubicBezTo>
                  <a:pt x="3789163" y="738084"/>
                  <a:pt x="3783935" y="931765"/>
                  <a:pt x="3810000" y="1233349"/>
                </a:cubicBezTo>
                <a:cubicBezTo>
                  <a:pt x="3836065" y="1534933"/>
                  <a:pt x="3780358" y="1667194"/>
                  <a:pt x="3810000" y="1907240"/>
                </a:cubicBezTo>
                <a:cubicBezTo>
                  <a:pt x="3638229" y="1923937"/>
                  <a:pt x="3520522" y="1886862"/>
                  <a:pt x="3251200" y="1907240"/>
                </a:cubicBezTo>
                <a:cubicBezTo>
                  <a:pt x="2981878" y="1927618"/>
                  <a:pt x="2754704" y="1911356"/>
                  <a:pt x="2616200" y="1907240"/>
                </a:cubicBezTo>
                <a:cubicBezTo>
                  <a:pt x="2477696" y="1903124"/>
                  <a:pt x="2289500" y="1884477"/>
                  <a:pt x="2019300" y="1907240"/>
                </a:cubicBezTo>
                <a:cubicBezTo>
                  <a:pt x="1749100" y="1930003"/>
                  <a:pt x="1470467" y="1922876"/>
                  <a:pt x="1308100" y="1907240"/>
                </a:cubicBezTo>
                <a:cubicBezTo>
                  <a:pt x="1145733" y="1891604"/>
                  <a:pt x="777940" y="1928919"/>
                  <a:pt x="596900" y="1907240"/>
                </a:cubicBezTo>
                <a:cubicBezTo>
                  <a:pt x="415860" y="1885561"/>
                  <a:pt x="206640" y="1917134"/>
                  <a:pt x="0" y="1907240"/>
                </a:cubicBezTo>
                <a:cubicBezTo>
                  <a:pt x="-8129" y="1614998"/>
                  <a:pt x="13875" y="1463993"/>
                  <a:pt x="0" y="1271493"/>
                </a:cubicBezTo>
                <a:cubicBezTo>
                  <a:pt x="-13875" y="1078993"/>
                  <a:pt x="27760" y="786305"/>
                  <a:pt x="0" y="654819"/>
                </a:cubicBezTo>
                <a:cubicBezTo>
                  <a:pt x="-27760" y="523333"/>
                  <a:pt x="20832" y="254526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$3, %</a:t>
            </a:r>
            <a:r>
              <a:rPr kumimoji="1" lang="en-US" altLang="ko-Kore-KR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kumimoji="1" lang="en-US" altLang="ko-Kore-KR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2ED96B2-5294-4D46-B6B9-77885F662043}"/>
              </a:ext>
            </a:extLst>
          </p:cNvPr>
          <p:cNvSpPr/>
          <p:nvPr/>
        </p:nvSpPr>
        <p:spPr>
          <a:xfrm>
            <a:off x="5714589" y="3808948"/>
            <a:ext cx="927125" cy="864371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사각형 설명선[R] 8">
            <a:extLst>
              <a:ext uri="{FF2B5EF4-FFF2-40B4-BE49-F238E27FC236}">
                <a16:creationId xmlns:a16="http://schemas.microsoft.com/office/drawing/2014/main" id="{7EB93F89-3371-514E-AA17-A6BFEF33C1E0}"/>
              </a:ext>
            </a:extLst>
          </p:cNvPr>
          <p:cNvSpPr/>
          <p:nvPr/>
        </p:nvSpPr>
        <p:spPr>
          <a:xfrm>
            <a:off x="3134072" y="3701467"/>
            <a:ext cx="1166233" cy="492919"/>
          </a:xfrm>
          <a:prstGeom prst="wedgeRectCallout">
            <a:avLst>
              <a:gd name="adj1" fmla="val -36453"/>
              <a:gd name="adj2" fmla="val 71753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생각 풍선: 구름 모양 6">
            <a:extLst>
              <a:ext uri="{FF2B5EF4-FFF2-40B4-BE49-F238E27FC236}">
                <a16:creationId xmlns:a16="http://schemas.microsoft.com/office/drawing/2014/main" id="{2A9F92AB-0F23-7B4F-A135-FBE44DC17D5F}"/>
              </a:ext>
            </a:extLst>
          </p:cNvPr>
          <p:cNvSpPr/>
          <p:nvPr/>
        </p:nvSpPr>
        <p:spPr>
          <a:xfrm>
            <a:off x="962099" y="2842498"/>
            <a:ext cx="1238417" cy="937022"/>
          </a:xfrm>
          <a:prstGeom prst="cloudCallout">
            <a:avLst>
              <a:gd name="adj1" fmla="val 11902"/>
              <a:gd name="adj2" fmla="val -14722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rPr>
              <a:t>UB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4B2957E-EF8C-774A-9A85-D3055DC1DCDC}"/>
              </a:ext>
            </a:extLst>
          </p:cNvPr>
          <p:cNvSpPr/>
          <p:nvPr/>
        </p:nvSpPr>
        <p:spPr>
          <a:xfrm>
            <a:off x="4576753" y="3304840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940636B-D54D-C547-AE0B-47A7DB3FA761}"/>
              </a:ext>
            </a:extLst>
          </p:cNvPr>
          <p:cNvSpPr/>
          <p:nvPr/>
        </p:nvSpPr>
        <p:spPr>
          <a:xfrm>
            <a:off x="9731463" y="3304840"/>
            <a:ext cx="1131336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사각형 설명선[R] 11">
            <a:extLst>
              <a:ext uri="{FF2B5EF4-FFF2-40B4-BE49-F238E27FC236}">
                <a16:creationId xmlns:a16="http://schemas.microsoft.com/office/drawing/2014/main" id="{AD54ABC3-E0E2-C04E-870D-028307D9FC95}"/>
              </a:ext>
            </a:extLst>
          </p:cNvPr>
          <p:cNvSpPr/>
          <p:nvPr/>
        </p:nvSpPr>
        <p:spPr>
          <a:xfrm>
            <a:off x="776727" y="5334137"/>
            <a:ext cx="2353491" cy="726765"/>
          </a:xfrm>
          <a:prstGeom prst="wedgeRectCallout">
            <a:avLst>
              <a:gd name="adj1" fmla="val 12731"/>
              <a:gd name="adj2" fmla="val -81616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Indeterminate value</a:t>
            </a:r>
            <a:endParaRPr kumimoji="1" lang="ko-Kore-KR" alt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사각형 설명선[R] 16">
            <a:extLst>
              <a:ext uri="{FF2B5EF4-FFF2-40B4-BE49-F238E27FC236}">
                <a16:creationId xmlns:a16="http://schemas.microsoft.com/office/drawing/2014/main" id="{2F058FB1-278D-384C-98FA-2A1DCC98EA18}"/>
              </a:ext>
            </a:extLst>
          </p:cNvPr>
          <p:cNvSpPr/>
          <p:nvPr/>
        </p:nvSpPr>
        <p:spPr>
          <a:xfrm>
            <a:off x="2273166" y="2843011"/>
            <a:ext cx="2353491" cy="726765"/>
          </a:xfrm>
          <a:prstGeom prst="wedgeRectCallout">
            <a:avLst>
              <a:gd name="adj1" fmla="val -31987"/>
              <a:gd name="adj2" fmla="val 84558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Indeterminate value</a:t>
            </a:r>
            <a:endParaRPr kumimoji="1" lang="ko-Kore-KR" alt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3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9" grpId="0" animBg="1"/>
      <p:bldP spid="11" grpId="0" animBg="1"/>
      <p:bldP spid="12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C93B0-F3F2-054A-BF20-0670D851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39" y="490672"/>
            <a:ext cx="10515600" cy="1037648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Motivation for </a:t>
            </a:r>
            <a:r>
              <a:rPr kumimoji="1" lang="en-US" altLang="ko-Kore-KR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FEEEC1E-BE87-2E43-B23B-6C788D57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59931D-8073-624F-B839-198AEA1C78C7}"/>
              </a:ext>
            </a:extLst>
          </p:cNvPr>
          <p:cNvSpPr/>
          <p:nvPr/>
        </p:nvSpPr>
        <p:spPr>
          <a:xfrm>
            <a:off x="99328" y="6499352"/>
            <a:ext cx="7178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/>
              <a:t>New LLVM ‘</a:t>
            </a:r>
            <a:r>
              <a:rPr lang="en-US" altLang="ko-Kore-KR" sz="1400" dirty="0" err="1"/>
              <a:t>undef</a:t>
            </a:r>
            <a:r>
              <a:rPr lang="en-US" altLang="ko-Kore-KR" sz="1400" dirty="0"/>
              <a:t>’ Value, 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</a:rPr>
              <a:t>http://</a:t>
            </a:r>
            <a:r>
              <a:rPr lang="en" altLang="ko-Kore-KR" sz="1400" u="sng" dirty="0" err="1">
                <a:solidFill>
                  <a:srgbClr val="1155CC"/>
                </a:solidFill>
                <a:latin typeface="Arial" panose="020B0604020202020204" pitchFamily="34" charset="0"/>
              </a:rPr>
              <a:t>www.nondot.org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</a:rPr>
              <a:t>/sabre/</a:t>
            </a:r>
            <a:r>
              <a:rPr lang="en" altLang="ko-Kore-KR" sz="1400" u="sng" dirty="0" err="1">
                <a:solidFill>
                  <a:srgbClr val="1155CC"/>
                </a:solidFill>
                <a:latin typeface="Arial" panose="020B0604020202020204" pitchFamily="34" charset="0"/>
              </a:rPr>
              <a:t>LLVMNotes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</a:rPr>
              <a:t>/</a:t>
            </a:r>
            <a:r>
              <a:rPr lang="en" altLang="ko-Kore-KR" sz="1400" u="sng" dirty="0" err="1">
                <a:solidFill>
                  <a:srgbClr val="1155CC"/>
                </a:solidFill>
                <a:latin typeface="Arial" panose="020B0604020202020204" pitchFamily="34" charset="0"/>
              </a:rPr>
              <a:t>UndefinedValue.txt</a:t>
            </a:r>
            <a:endParaRPr lang="en" altLang="ko-Kore-KR" sz="1400" u="sng" dirty="0">
              <a:solidFill>
                <a:srgbClr val="1155CC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D1DAD-8698-E44C-9A55-7A9BC63B86F6}"/>
              </a:ext>
            </a:extLst>
          </p:cNvPr>
          <p:cNvSpPr txBox="1"/>
          <p:nvPr/>
        </p:nvSpPr>
        <p:spPr>
          <a:xfrm>
            <a:off x="4966855" y="6192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119391-16F9-134E-A8B0-CFB8F2A8E1CE}"/>
              </a:ext>
            </a:extLst>
          </p:cNvPr>
          <p:cNvSpPr/>
          <p:nvPr/>
        </p:nvSpPr>
        <p:spPr>
          <a:xfrm>
            <a:off x="1149350" y="1605357"/>
            <a:ext cx="9918700" cy="12226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ctr">
              <a:lnSpc>
                <a:spcPct val="120000"/>
              </a:lnSpc>
            </a:pPr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didn’t have a notion of ‘</a:t>
            </a:r>
            <a:r>
              <a:rPr kumimoji="1" lang="en-US" altLang="ko-Kore-K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uninitialized value</a:t>
            </a:r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7F379D-948E-7F4B-8FAC-C67BE28D405A}"/>
              </a:ext>
            </a:extLst>
          </p:cNvPr>
          <p:cNvSpPr/>
          <p:nvPr/>
        </p:nvSpPr>
        <p:spPr>
          <a:xfrm>
            <a:off x="7011178" y="3299370"/>
            <a:ext cx="3980672" cy="2433655"/>
          </a:xfrm>
          <a:custGeom>
            <a:avLst/>
            <a:gdLst>
              <a:gd name="connsiteX0" fmla="*/ 0 w 3980672"/>
              <a:gd name="connsiteY0" fmla="*/ 0 h 2433655"/>
              <a:gd name="connsiteX1" fmla="*/ 623639 w 3980672"/>
              <a:gd name="connsiteY1" fmla="*/ 0 h 2433655"/>
              <a:gd name="connsiteX2" fmla="*/ 1167664 w 3980672"/>
              <a:gd name="connsiteY2" fmla="*/ 0 h 2433655"/>
              <a:gd name="connsiteX3" fmla="*/ 1910723 w 3980672"/>
              <a:gd name="connsiteY3" fmla="*/ 0 h 2433655"/>
              <a:gd name="connsiteX4" fmla="*/ 2534361 w 3980672"/>
              <a:gd name="connsiteY4" fmla="*/ 0 h 2433655"/>
              <a:gd name="connsiteX5" fmla="*/ 3158000 w 3980672"/>
              <a:gd name="connsiteY5" fmla="*/ 0 h 2433655"/>
              <a:gd name="connsiteX6" fmla="*/ 3980672 w 3980672"/>
              <a:gd name="connsiteY6" fmla="*/ 0 h 2433655"/>
              <a:gd name="connsiteX7" fmla="*/ 3980672 w 3980672"/>
              <a:gd name="connsiteY7" fmla="*/ 559741 h 2433655"/>
              <a:gd name="connsiteX8" fmla="*/ 3980672 w 3980672"/>
              <a:gd name="connsiteY8" fmla="*/ 1168154 h 2433655"/>
              <a:gd name="connsiteX9" fmla="*/ 3980672 w 3980672"/>
              <a:gd name="connsiteY9" fmla="*/ 1727895 h 2433655"/>
              <a:gd name="connsiteX10" fmla="*/ 3980672 w 3980672"/>
              <a:gd name="connsiteY10" fmla="*/ 2433655 h 2433655"/>
              <a:gd name="connsiteX11" fmla="*/ 3317227 w 3980672"/>
              <a:gd name="connsiteY11" fmla="*/ 2433655 h 2433655"/>
              <a:gd name="connsiteX12" fmla="*/ 2693588 w 3980672"/>
              <a:gd name="connsiteY12" fmla="*/ 2433655 h 2433655"/>
              <a:gd name="connsiteX13" fmla="*/ 1950529 w 3980672"/>
              <a:gd name="connsiteY13" fmla="*/ 2433655 h 2433655"/>
              <a:gd name="connsiteX14" fmla="*/ 1207471 w 3980672"/>
              <a:gd name="connsiteY14" fmla="*/ 2433655 h 2433655"/>
              <a:gd name="connsiteX15" fmla="*/ 623639 w 3980672"/>
              <a:gd name="connsiteY15" fmla="*/ 2433655 h 2433655"/>
              <a:gd name="connsiteX16" fmla="*/ 0 w 3980672"/>
              <a:gd name="connsiteY16" fmla="*/ 2433655 h 2433655"/>
              <a:gd name="connsiteX17" fmla="*/ 0 w 3980672"/>
              <a:gd name="connsiteY17" fmla="*/ 1776568 h 2433655"/>
              <a:gd name="connsiteX18" fmla="*/ 0 w 3980672"/>
              <a:gd name="connsiteY18" fmla="*/ 1241164 h 2433655"/>
              <a:gd name="connsiteX19" fmla="*/ 0 w 3980672"/>
              <a:gd name="connsiteY19" fmla="*/ 681423 h 2433655"/>
              <a:gd name="connsiteX20" fmla="*/ 0 w 3980672"/>
              <a:gd name="connsiteY20" fmla="*/ 0 h 243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80672" h="2433655" extrusionOk="0">
                <a:moveTo>
                  <a:pt x="0" y="0"/>
                </a:moveTo>
                <a:cubicBezTo>
                  <a:pt x="152156" y="2844"/>
                  <a:pt x="493069" y="-25131"/>
                  <a:pt x="623639" y="0"/>
                </a:cubicBezTo>
                <a:cubicBezTo>
                  <a:pt x="754209" y="25131"/>
                  <a:pt x="914093" y="19505"/>
                  <a:pt x="1167664" y="0"/>
                </a:cubicBezTo>
                <a:cubicBezTo>
                  <a:pt x="1421236" y="-19505"/>
                  <a:pt x="1694799" y="35309"/>
                  <a:pt x="1910723" y="0"/>
                </a:cubicBezTo>
                <a:cubicBezTo>
                  <a:pt x="2126647" y="-35309"/>
                  <a:pt x="2345558" y="-5579"/>
                  <a:pt x="2534361" y="0"/>
                </a:cubicBezTo>
                <a:cubicBezTo>
                  <a:pt x="2723164" y="5579"/>
                  <a:pt x="2884651" y="-30483"/>
                  <a:pt x="3158000" y="0"/>
                </a:cubicBezTo>
                <a:cubicBezTo>
                  <a:pt x="3431349" y="30483"/>
                  <a:pt x="3799348" y="35745"/>
                  <a:pt x="3980672" y="0"/>
                </a:cubicBezTo>
                <a:cubicBezTo>
                  <a:pt x="3991431" y="128198"/>
                  <a:pt x="3993592" y="331703"/>
                  <a:pt x="3980672" y="559741"/>
                </a:cubicBezTo>
                <a:cubicBezTo>
                  <a:pt x="3967752" y="787779"/>
                  <a:pt x="3976136" y="924972"/>
                  <a:pt x="3980672" y="1168154"/>
                </a:cubicBezTo>
                <a:cubicBezTo>
                  <a:pt x="3985208" y="1411336"/>
                  <a:pt x="3972505" y="1530779"/>
                  <a:pt x="3980672" y="1727895"/>
                </a:cubicBezTo>
                <a:cubicBezTo>
                  <a:pt x="3988839" y="1925011"/>
                  <a:pt x="3979373" y="2270838"/>
                  <a:pt x="3980672" y="2433655"/>
                </a:cubicBezTo>
                <a:cubicBezTo>
                  <a:pt x="3776057" y="2429697"/>
                  <a:pt x="3633700" y="2446103"/>
                  <a:pt x="3317227" y="2433655"/>
                </a:cubicBezTo>
                <a:cubicBezTo>
                  <a:pt x="3000755" y="2421207"/>
                  <a:pt x="2966495" y="2409166"/>
                  <a:pt x="2693588" y="2433655"/>
                </a:cubicBezTo>
                <a:cubicBezTo>
                  <a:pt x="2420681" y="2458144"/>
                  <a:pt x="2114116" y="2416886"/>
                  <a:pt x="1950529" y="2433655"/>
                </a:cubicBezTo>
                <a:cubicBezTo>
                  <a:pt x="1786942" y="2450424"/>
                  <a:pt x="1371053" y="2420539"/>
                  <a:pt x="1207471" y="2433655"/>
                </a:cubicBezTo>
                <a:cubicBezTo>
                  <a:pt x="1043889" y="2446771"/>
                  <a:pt x="805404" y="2447429"/>
                  <a:pt x="623639" y="2433655"/>
                </a:cubicBezTo>
                <a:cubicBezTo>
                  <a:pt x="441874" y="2419881"/>
                  <a:pt x="308398" y="2409772"/>
                  <a:pt x="0" y="2433655"/>
                </a:cubicBezTo>
                <a:cubicBezTo>
                  <a:pt x="5288" y="2172553"/>
                  <a:pt x="-7979" y="2038540"/>
                  <a:pt x="0" y="1776568"/>
                </a:cubicBezTo>
                <a:cubicBezTo>
                  <a:pt x="7979" y="1514596"/>
                  <a:pt x="20967" y="1427364"/>
                  <a:pt x="0" y="1241164"/>
                </a:cubicBezTo>
                <a:cubicBezTo>
                  <a:pt x="-20967" y="1054964"/>
                  <a:pt x="5314" y="812198"/>
                  <a:pt x="0" y="681423"/>
                </a:cubicBezTo>
                <a:cubicBezTo>
                  <a:pt x="-5314" y="550648"/>
                  <a:pt x="32476" y="15182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1" lang="en-US" altLang="ko-Kore-KR" sz="2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1" lang="en-US" altLang="ko-Kore-KR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kumimoji="1" lang="en-US" altLang="ko-Kore-KR" sz="2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kumimoji="1" lang="en-US" altLang="ko-Kore-KR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phi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(3,       )</a:t>
            </a: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f(x)</a:t>
            </a: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547EFAD7-4AE5-6845-9C8E-F862F0674774}"/>
              </a:ext>
            </a:extLst>
          </p:cNvPr>
          <p:cNvSpPr/>
          <p:nvPr/>
        </p:nvSpPr>
        <p:spPr>
          <a:xfrm>
            <a:off x="5754905" y="4115802"/>
            <a:ext cx="841933" cy="885109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B5157A4-CEA6-6142-9E6B-F2361BDD533A}"/>
              </a:ext>
            </a:extLst>
          </p:cNvPr>
          <p:cNvSpPr/>
          <p:nvPr/>
        </p:nvSpPr>
        <p:spPr>
          <a:xfrm>
            <a:off x="10172211" y="3302570"/>
            <a:ext cx="819639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871AEF-2E8E-9D46-B4A5-23F544BFD2D1}"/>
              </a:ext>
            </a:extLst>
          </p:cNvPr>
          <p:cNvSpPr/>
          <p:nvPr/>
        </p:nvSpPr>
        <p:spPr>
          <a:xfrm>
            <a:off x="1200150" y="3274931"/>
            <a:ext cx="4140416" cy="2471119"/>
          </a:xfrm>
          <a:custGeom>
            <a:avLst/>
            <a:gdLst>
              <a:gd name="connsiteX0" fmla="*/ 0 w 4140416"/>
              <a:gd name="connsiteY0" fmla="*/ 0 h 2471119"/>
              <a:gd name="connsiteX1" fmla="*/ 648665 w 4140416"/>
              <a:gd name="connsiteY1" fmla="*/ 0 h 2471119"/>
              <a:gd name="connsiteX2" fmla="*/ 1214522 w 4140416"/>
              <a:gd name="connsiteY2" fmla="*/ 0 h 2471119"/>
              <a:gd name="connsiteX3" fmla="*/ 1987400 w 4140416"/>
              <a:gd name="connsiteY3" fmla="*/ 0 h 2471119"/>
              <a:gd name="connsiteX4" fmla="*/ 2636065 w 4140416"/>
              <a:gd name="connsiteY4" fmla="*/ 0 h 2471119"/>
              <a:gd name="connsiteX5" fmla="*/ 3284730 w 4140416"/>
              <a:gd name="connsiteY5" fmla="*/ 0 h 2471119"/>
              <a:gd name="connsiteX6" fmla="*/ 4140416 w 4140416"/>
              <a:gd name="connsiteY6" fmla="*/ 0 h 2471119"/>
              <a:gd name="connsiteX7" fmla="*/ 4140416 w 4140416"/>
              <a:gd name="connsiteY7" fmla="*/ 568357 h 2471119"/>
              <a:gd name="connsiteX8" fmla="*/ 4140416 w 4140416"/>
              <a:gd name="connsiteY8" fmla="*/ 1186137 h 2471119"/>
              <a:gd name="connsiteX9" fmla="*/ 4140416 w 4140416"/>
              <a:gd name="connsiteY9" fmla="*/ 1754494 h 2471119"/>
              <a:gd name="connsiteX10" fmla="*/ 4140416 w 4140416"/>
              <a:gd name="connsiteY10" fmla="*/ 2471119 h 2471119"/>
              <a:gd name="connsiteX11" fmla="*/ 3450347 w 4140416"/>
              <a:gd name="connsiteY11" fmla="*/ 2471119 h 2471119"/>
              <a:gd name="connsiteX12" fmla="*/ 2801681 w 4140416"/>
              <a:gd name="connsiteY12" fmla="*/ 2471119 h 2471119"/>
              <a:gd name="connsiteX13" fmla="*/ 2028804 w 4140416"/>
              <a:gd name="connsiteY13" fmla="*/ 2471119 h 2471119"/>
              <a:gd name="connsiteX14" fmla="*/ 1255926 w 4140416"/>
              <a:gd name="connsiteY14" fmla="*/ 2471119 h 2471119"/>
              <a:gd name="connsiteX15" fmla="*/ 648665 w 4140416"/>
              <a:gd name="connsiteY15" fmla="*/ 2471119 h 2471119"/>
              <a:gd name="connsiteX16" fmla="*/ 0 w 4140416"/>
              <a:gd name="connsiteY16" fmla="*/ 2471119 h 2471119"/>
              <a:gd name="connsiteX17" fmla="*/ 0 w 4140416"/>
              <a:gd name="connsiteY17" fmla="*/ 1803917 h 2471119"/>
              <a:gd name="connsiteX18" fmla="*/ 0 w 4140416"/>
              <a:gd name="connsiteY18" fmla="*/ 1260271 h 2471119"/>
              <a:gd name="connsiteX19" fmla="*/ 0 w 4140416"/>
              <a:gd name="connsiteY19" fmla="*/ 691913 h 2471119"/>
              <a:gd name="connsiteX20" fmla="*/ 0 w 4140416"/>
              <a:gd name="connsiteY20" fmla="*/ 0 h 247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40416" h="2471119" extrusionOk="0">
                <a:moveTo>
                  <a:pt x="0" y="0"/>
                </a:moveTo>
                <a:cubicBezTo>
                  <a:pt x="294573" y="10287"/>
                  <a:pt x="372587" y="-15341"/>
                  <a:pt x="648665" y="0"/>
                </a:cubicBezTo>
                <a:cubicBezTo>
                  <a:pt x="924744" y="15341"/>
                  <a:pt x="1006161" y="21547"/>
                  <a:pt x="1214522" y="0"/>
                </a:cubicBezTo>
                <a:cubicBezTo>
                  <a:pt x="1422883" y="-21547"/>
                  <a:pt x="1779457" y="-22126"/>
                  <a:pt x="1987400" y="0"/>
                </a:cubicBezTo>
                <a:cubicBezTo>
                  <a:pt x="2195343" y="22126"/>
                  <a:pt x="2426845" y="19274"/>
                  <a:pt x="2636065" y="0"/>
                </a:cubicBezTo>
                <a:cubicBezTo>
                  <a:pt x="2845285" y="-19274"/>
                  <a:pt x="3074494" y="-1164"/>
                  <a:pt x="3284730" y="0"/>
                </a:cubicBezTo>
                <a:cubicBezTo>
                  <a:pt x="3494967" y="1164"/>
                  <a:pt x="3805061" y="39463"/>
                  <a:pt x="4140416" y="0"/>
                </a:cubicBezTo>
                <a:cubicBezTo>
                  <a:pt x="4160372" y="220540"/>
                  <a:pt x="4132788" y="395041"/>
                  <a:pt x="4140416" y="568357"/>
                </a:cubicBezTo>
                <a:cubicBezTo>
                  <a:pt x="4148044" y="741673"/>
                  <a:pt x="4126492" y="935647"/>
                  <a:pt x="4140416" y="1186137"/>
                </a:cubicBezTo>
                <a:cubicBezTo>
                  <a:pt x="4154340" y="1436627"/>
                  <a:pt x="4125411" y="1613724"/>
                  <a:pt x="4140416" y="1754494"/>
                </a:cubicBezTo>
                <a:cubicBezTo>
                  <a:pt x="4155421" y="1895264"/>
                  <a:pt x="4120782" y="2241023"/>
                  <a:pt x="4140416" y="2471119"/>
                </a:cubicBezTo>
                <a:cubicBezTo>
                  <a:pt x="3845722" y="2461232"/>
                  <a:pt x="3627495" y="2458718"/>
                  <a:pt x="3450347" y="2471119"/>
                </a:cubicBezTo>
                <a:cubicBezTo>
                  <a:pt x="3273199" y="2483520"/>
                  <a:pt x="2982142" y="2460998"/>
                  <a:pt x="2801681" y="2471119"/>
                </a:cubicBezTo>
                <a:cubicBezTo>
                  <a:pt x="2621220" y="2481240"/>
                  <a:pt x="2197106" y="2502589"/>
                  <a:pt x="2028804" y="2471119"/>
                </a:cubicBezTo>
                <a:cubicBezTo>
                  <a:pt x="1860502" y="2439649"/>
                  <a:pt x="1502896" y="2461430"/>
                  <a:pt x="1255926" y="2471119"/>
                </a:cubicBezTo>
                <a:cubicBezTo>
                  <a:pt x="1008956" y="2480808"/>
                  <a:pt x="890126" y="2498553"/>
                  <a:pt x="648665" y="2471119"/>
                </a:cubicBezTo>
                <a:cubicBezTo>
                  <a:pt x="407204" y="2443685"/>
                  <a:pt x="323092" y="2487475"/>
                  <a:pt x="0" y="2471119"/>
                </a:cubicBezTo>
                <a:cubicBezTo>
                  <a:pt x="26952" y="2321553"/>
                  <a:pt x="32661" y="2113020"/>
                  <a:pt x="0" y="1803917"/>
                </a:cubicBezTo>
                <a:cubicBezTo>
                  <a:pt x="-32661" y="1494814"/>
                  <a:pt x="-13877" y="1469020"/>
                  <a:pt x="0" y="1260271"/>
                </a:cubicBezTo>
                <a:cubicBezTo>
                  <a:pt x="13877" y="1051522"/>
                  <a:pt x="5092" y="881079"/>
                  <a:pt x="0" y="691913"/>
                </a:cubicBezTo>
                <a:cubicBezTo>
                  <a:pt x="-5092" y="502747"/>
                  <a:pt x="-26524" y="29242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x = 3;</a:t>
            </a:r>
          </a:p>
          <a:p>
            <a:endParaRPr kumimoji="1" lang="en-US" altLang="ko-Kore-KR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f(x);</a:t>
            </a:r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6BDB39B-0EF1-A545-A6E4-C8DD3E057A9D}"/>
              </a:ext>
            </a:extLst>
          </p:cNvPr>
          <p:cNvSpPr/>
          <p:nvPr/>
        </p:nvSpPr>
        <p:spPr>
          <a:xfrm>
            <a:off x="4592323" y="3302570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CDA15E-4ADE-0F44-A61E-0DACFFFA1F4C}"/>
              </a:ext>
            </a:extLst>
          </p:cNvPr>
          <p:cNvSpPr/>
          <p:nvPr/>
        </p:nvSpPr>
        <p:spPr>
          <a:xfrm>
            <a:off x="9352572" y="4724400"/>
            <a:ext cx="1251928" cy="4793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kumimoji="1" lang="ko-Kore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CA723A-B978-0E4C-AC80-8A5AA978EFE8}"/>
              </a:ext>
            </a:extLst>
          </p:cNvPr>
          <p:cNvSpPr/>
          <p:nvPr/>
        </p:nvSpPr>
        <p:spPr>
          <a:xfrm>
            <a:off x="9352572" y="4724399"/>
            <a:ext cx="1251928" cy="4793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22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63C6E15-D4E2-284F-8A61-C662BD83DB2F}"/>
              </a:ext>
            </a:extLst>
          </p:cNvPr>
          <p:cNvSpPr/>
          <p:nvPr/>
        </p:nvSpPr>
        <p:spPr>
          <a:xfrm>
            <a:off x="7266937" y="3816554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4AC93B0-F3F2-054A-BF20-0670D851D1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6439" y="490672"/>
                <a:ext cx="10515600" cy="103764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Undef</a:t>
                </a:r>
                <a:r>
                  <a:rPr kumimoji="1" lang="en-US" altLang="ko-Kore-KR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ko-Kore-KR" b="1" dirty="0">
                    <a:solidFill>
                      <a:schemeClr val="accent5">
                        <a:lumMod val="75000"/>
                      </a:schemeClr>
                    </a:solidFill>
                  </a:rPr>
                  <a:t> Indeterminate Value</a:t>
                </a:r>
                <a:endParaRPr kumimoji="1" lang="ko-Kore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4AC93B0-F3F2-054A-BF20-0670D851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6439" y="490672"/>
                <a:ext cx="10515600" cy="1037648"/>
              </a:xfrm>
              <a:blipFill>
                <a:blip r:embed="rId4"/>
                <a:stretch>
                  <a:fillRect l="-2415" t="-1220" b="-109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A40BE-845E-D44E-B822-D40B9BE6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020"/>
            <a:ext cx="10515600" cy="6475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ore-KR" b="1" dirty="0"/>
              <a:t>Example: C’s bitfield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FEEEC1E-BE87-2E43-B23B-6C788D57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59931D-8073-624F-B839-198AEA1C78C7}"/>
              </a:ext>
            </a:extLst>
          </p:cNvPr>
          <p:cNvSpPr/>
          <p:nvPr/>
        </p:nvSpPr>
        <p:spPr>
          <a:xfrm>
            <a:off x="99328" y="6499352"/>
            <a:ext cx="7178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/>
              <a:t>New LLVM ‘</a:t>
            </a:r>
            <a:r>
              <a:rPr lang="en-US" altLang="ko-Kore-KR" sz="1400" dirty="0" err="1"/>
              <a:t>undef</a:t>
            </a:r>
            <a:r>
              <a:rPr lang="en-US" altLang="ko-Kore-KR" sz="1400" dirty="0"/>
              <a:t>’ Value, 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</a:rPr>
              <a:t>http://</a:t>
            </a:r>
            <a:r>
              <a:rPr lang="en" altLang="ko-Kore-KR" sz="1400" u="sng" dirty="0" err="1">
                <a:solidFill>
                  <a:srgbClr val="1155CC"/>
                </a:solidFill>
                <a:latin typeface="Arial" panose="020B0604020202020204" pitchFamily="34" charset="0"/>
              </a:rPr>
              <a:t>www.nondot.org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</a:rPr>
              <a:t>/sabre/</a:t>
            </a:r>
            <a:r>
              <a:rPr lang="en" altLang="ko-Kore-KR" sz="1400" u="sng" dirty="0" err="1">
                <a:solidFill>
                  <a:srgbClr val="1155CC"/>
                </a:solidFill>
                <a:latin typeface="Arial" panose="020B0604020202020204" pitchFamily="34" charset="0"/>
              </a:rPr>
              <a:t>LLVMNotes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</a:rPr>
              <a:t>/</a:t>
            </a:r>
            <a:r>
              <a:rPr lang="en" altLang="ko-Kore-KR" sz="1400" u="sng" dirty="0" err="1">
                <a:solidFill>
                  <a:srgbClr val="1155CC"/>
                </a:solidFill>
                <a:latin typeface="Arial" panose="020B0604020202020204" pitchFamily="34" charset="0"/>
              </a:rPr>
              <a:t>UndefinedValue.txt</a:t>
            </a:r>
            <a:endParaRPr lang="en" altLang="ko-Kore-KR" sz="1400" u="sng" dirty="0">
              <a:solidFill>
                <a:srgbClr val="1155CC"/>
              </a:solidFill>
              <a:latin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81AFA8-2E7C-824C-8558-6788C7E392A1}"/>
              </a:ext>
            </a:extLst>
          </p:cNvPr>
          <p:cNvSpPr/>
          <p:nvPr/>
        </p:nvSpPr>
        <p:spPr>
          <a:xfrm>
            <a:off x="1435909" y="3147541"/>
            <a:ext cx="4042997" cy="2040317"/>
          </a:xfrm>
          <a:custGeom>
            <a:avLst/>
            <a:gdLst>
              <a:gd name="connsiteX0" fmla="*/ 0 w 4042997"/>
              <a:gd name="connsiteY0" fmla="*/ 0 h 2040317"/>
              <a:gd name="connsiteX1" fmla="*/ 633403 w 4042997"/>
              <a:gd name="connsiteY1" fmla="*/ 0 h 2040317"/>
              <a:gd name="connsiteX2" fmla="*/ 1185946 w 4042997"/>
              <a:gd name="connsiteY2" fmla="*/ 0 h 2040317"/>
              <a:gd name="connsiteX3" fmla="*/ 1940639 w 4042997"/>
              <a:gd name="connsiteY3" fmla="*/ 0 h 2040317"/>
              <a:gd name="connsiteX4" fmla="*/ 2574041 w 4042997"/>
              <a:gd name="connsiteY4" fmla="*/ 0 h 2040317"/>
              <a:gd name="connsiteX5" fmla="*/ 3207444 w 4042997"/>
              <a:gd name="connsiteY5" fmla="*/ 0 h 2040317"/>
              <a:gd name="connsiteX6" fmla="*/ 4042997 w 4042997"/>
              <a:gd name="connsiteY6" fmla="*/ 0 h 2040317"/>
              <a:gd name="connsiteX7" fmla="*/ 4042997 w 4042997"/>
              <a:gd name="connsiteY7" fmla="*/ 639299 h 2040317"/>
              <a:gd name="connsiteX8" fmla="*/ 4042997 w 4042997"/>
              <a:gd name="connsiteY8" fmla="*/ 1319405 h 2040317"/>
              <a:gd name="connsiteX9" fmla="*/ 4042997 w 4042997"/>
              <a:gd name="connsiteY9" fmla="*/ 2040317 h 2040317"/>
              <a:gd name="connsiteX10" fmla="*/ 3450024 w 4042997"/>
              <a:gd name="connsiteY10" fmla="*/ 2040317 h 2040317"/>
              <a:gd name="connsiteX11" fmla="*/ 2776191 w 4042997"/>
              <a:gd name="connsiteY11" fmla="*/ 2040317 h 2040317"/>
              <a:gd name="connsiteX12" fmla="*/ 2142788 w 4042997"/>
              <a:gd name="connsiteY12" fmla="*/ 2040317 h 2040317"/>
              <a:gd name="connsiteX13" fmla="*/ 1388096 w 4042997"/>
              <a:gd name="connsiteY13" fmla="*/ 2040317 h 2040317"/>
              <a:gd name="connsiteX14" fmla="*/ 633403 w 4042997"/>
              <a:gd name="connsiteY14" fmla="*/ 2040317 h 2040317"/>
              <a:gd name="connsiteX15" fmla="*/ 0 w 4042997"/>
              <a:gd name="connsiteY15" fmla="*/ 2040317 h 2040317"/>
              <a:gd name="connsiteX16" fmla="*/ 0 w 4042997"/>
              <a:gd name="connsiteY16" fmla="*/ 1360211 h 2040317"/>
              <a:gd name="connsiteX17" fmla="*/ 0 w 4042997"/>
              <a:gd name="connsiteY17" fmla="*/ 700509 h 2040317"/>
              <a:gd name="connsiteX18" fmla="*/ 0 w 4042997"/>
              <a:gd name="connsiteY18" fmla="*/ 0 h 204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42997" h="2040317" extrusionOk="0">
                <a:moveTo>
                  <a:pt x="0" y="0"/>
                </a:moveTo>
                <a:cubicBezTo>
                  <a:pt x="191530" y="31533"/>
                  <a:pt x="436213" y="25186"/>
                  <a:pt x="633403" y="0"/>
                </a:cubicBezTo>
                <a:cubicBezTo>
                  <a:pt x="830593" y="-25186"/>
                  <a:pt x="1038072" y="-7232"/>
                  <a:pt x="1185946" y="0"/>
                </a:cubicBezTo>
                <a:cubicBezTo>
                  <a:pt x="1333820" y="7232"/>
                  <a:pt x="1754529" y="11695"/>
                  <a:pt x="1940639" y="0"/>
                </a:cubicBezTo>
                <a:cubicBezTo>
                  <a:pt x="2126749" y="-11695"/>
                  <a:pt x="2327153" y="16989"/>
                  <a:pt x="2574041" y="0"/>
                </a:cubicBezTo>
                <a:cubicBezTo>
                  <a:pt x="2820929" y="-16989"/>
                  <a:pt x="2900550" y="27171"/>
                  <a:pt x="3207444" y="0"/>
                </a:cubicBezTo>
                <a:cubicBezTo>
                  <a:pt x="3514338" y="-27171"/>
                  <a:pt x="3656893" y="-13633"/>
                  <a:pt x="4042997" y="0"/>
                </a:cubicBezTo>
                <a:cubicBezTo>
                  <a:pt x="4031854" y="192481"/>
                  <a:pt x="4031509" y="373758"/>
                  <a:pt x="4042997" y="639299"/>
                </a:cubicBezTo>
                <a:cubicBezTo>
                  <a:pt x="4054485" y="904840"/>
                  <a:pt x="4060493" y="1020257"/>
                  <a:pt x="4042997" y="1319405"/>
                </a:cubicBezTo>
                <a:cubicBezTo>
                  <a:pt x="4025501" y="1618553"/>
                  <a:pt x="4021767" y="1815708"/>
                  <a:pt x="4042997" y="2040317"/>
                </a:cubicBezTo>
                <a:cubicBezTo>
                  <a:pt x="3771718" y="2046118"/>
                  <a:pt x="3640466" y="2065290"/>
                  <a:pt x="3450024" y="2040317"/>
                </a:cubicBezTo>
                <a:cubicBezTo>
                  <a:pt x="3259582" y="2015344"/>
                  <a:pt x="3028863" y="2043108"/>
                  <a:pt x="2776191" y="2040317"/>
                </a:cubicBezTo>
                <a:cubicBezTo>
                  <a:pt x="2523519" y="2037526"/>
                  <a:pt x="2349452" y="2022926"/>
                  <a:pt x="2142788" y="2040317"/>
                </a:cubicBezTo>
                <a:cubicBezTo>
                  <a:pt x="1936124" y="2057708"/>
                  <a:pt x="1570005" y="2005052"/>
                  <a:pt x="1388096" y="2040317"/>
                </a:cubicBezTo>
                <a:cubicBezTo>
                  <a:pt x="1206187" y="2075582"/>
                  <a:pt x="988242" y="2049093"/>
                  <a:pt x="633403" y="2040317"/>
                </a:cubicBezTo>
                <a:cubicBezTo>
                  <a:pt x="278564" y="2031541"/>
                  <a:pt x="229903" y="2052390"/>
                  <a:pt x="0" y="2040317"/>
                </a:cubicBezTo>
                <a:cubicBezTo>
                  <a:pt x="-14275" y="1731718"/>
                  <a:pt x="-6586" y="1565712"/>
                  <a:pt x="0" y="1360211"/>
                </a:cubicBezTo>
                <a:cubicBezTo>
                  <a:pt x="6586" y="1154710"/>
                  <a:pt x="4416" y="891030"/>
                  <a:pt x="0" y="700509"/>
                </a:cubicBezTo>
                <a:cubicBezTo>
                  <a:pt x="-4416" y="509988"/>
                  <a:pt x="-10854" y="19593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2, y: 6;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a;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a.x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8B3BAC-7EC7-8E49-ABA3-CE3F4BC2AAED}"/>
              </a:ext>
            </a:extLst>
          </p:cNvPr>
          <p:cNvSpPr/>
          <p:nvPr/>
        </p:nvSpPr>
        <p:spPr>
          <a:xfrm>
            <a:off x="7052177" y="3186400"/>
            <a:ext cx="3663458" cy="1987262"/>
          </a:xfrm>
          <a:custGeom>
            <a:avLst/>
            <a:gdLst>
              <a:gd name="connsiteX0" fmla="*/ 0 w 3663458"/>
              <a:gd name="connsiteY0" fmla="*/ 0 h 1987262"/>
              <a:gd name="connsiteX1" fmla="*/ 573942 w 3663458"/>
              <a:gd name="connsiteY1" fmla="*/ 0 h 1987262"/>
              <a:gd name="connsiteX2" fmla="*/ 1074614 w 3663458"/>
              <a:gd name="connsiteY2" fmla="*/ 0 h 1987262"/>
              <a:gd name="connsiteX3" fmla="*/ 1758460 w 3663458"/>
              <a:gd name="connsiteY3" fmla="*/ 0 h 1987262"/>
              <a:gd name="connsiteX4" fmla="*/ 2332402 w 3663458"/>
              <a:gd name="connsiteY4" fmla="*/ 0 h 1987262"/>
              <a:gd name="connsiteX5" fmla="*/ 2906343 w 3663458"/>
              <a:gd name="connsiteY5" fmla="*/ 0 h 1987262"/>
              <a:gd name="connsiteX6" fmla="*/ 3663458 w 3663458"/>
              <a:gd name="connsiteY6" fmla="*/ 0 h 1987262"/>
              <a:gd name="connsiteX7" fmla="*/ 3663458 w 3663458"/>
              <a:gd name="connsiteY7" fmla="*/ 622675 h 1987262"/>
              <a:gd name="connsiteX8" fmla="*/ 3663458 w 3663458"/>
              <a:gd name="connsiteY8" fmla="*/ 1285096 h 1987262"/>
              <a:gd name="connsiteX9" fmla="*/ 3663458 w 3663458"/>
              <a:gd name="connsiteY9" fmla="*/ 1987262 h 1987262"/>
              <a:gd name="connsiteX10" fmla="*/ 3126151 w 3663458"/>
              <a:gd name="connsiteY10" fmla="*/ 1987262 h 1987262"/>
              <a:gd name="connsiteX11" fmla="*/ 2515574 w 3663458"/>
              <a:gd name="connsiteY11" fmla="*/ 1987262 h 1987262"/>
              <a:gd name="connsiteX12" fmla="*/ 1941633 w 3663458"/>
              <a:gd name="connsiteY12" fmla="*/ 1987262 h 1987262"/>
              <a:gd name="connsiteX13" fmla="*/ 1257787 w 3663458"/>
              <a:gd name="connsiteY13" fmla="*/ 1987262 h 1987262"/>
              <a:gd name="connsiteX14" fmla="*/ 573942 w 3663458"/>
              <a:gd name="connsiteY14" fmla="*/ 1987262 h 1987262"/>
              <a:gd name="connsiteX15" fmla="*/ 0 w 3663458"/>
              <a:gd name="connsiteY15" fmla="*/ 1987262 h 1987262"/>
              <a:gd name="connsiteX16" fmla="*/ 0 w 3663458"/>
              <a:gd name="connsiteY16" fmla="*/ 1324841 h 1987262"/>
              <a:gd name="connsiteX17" fmla="*/ 0 w 3663458"/>
              <a:gd name="connsiteY17" fmla="*/ 682293 h 1987262"/>
              <a:gd name="connsiteX18" fmla="*/ 0 w 3663458"/>
              <a:gd name="connsiteY18" fmla="*/ 0 h 198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63458" h="1987262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67817" y="229522"/>
                  <a:pt x="3673355" y="397075"/>
                  <a:pt x="3663458" y="622675"/>
                </a:cubicBezTo>
                <a:cubicBezTo>
                  <a:pt x="3653561" y="848276"/>
                  <a:pt x="3652898" y="1062151"/>
                  <a:pt x="3663458" y="1285096"/>
                </a:cubicBezTo>
                <a:cubicBezTo>
                  <a:pt x="3674018" y="1508041"/>
                  <a:pt x="3692670" y="1845230"/>
                  <a:pt x="3663458" y="1987262"/>
                </a:cubicBezTo>
                <a:cubicBezTo>
                  <a:pt x="3456269" y="1973784"/>
                  <a:pt x="3345119" y="2007130"/>
                  <a:pt x="3126151" y="1987262"/>
                </a:cubicBezTo>
                <a:cubicBezTo>
                  <a:pt x="2907183" y="1967394"/>
                  <a:pt x="2766614" y="1997688"/>
                  <a:pt x="2515574" y="1987262"/>
                </a:cubicBezTo>
                <a:cubicBezTo>
                  <a:pt x="2264534" y="1976836"/>
                  <a:pt x="2176259" y="1982391"/>
                  <a:pt x="1941633" y="1987262"/>
                </a:cubicBezTo>
                <a:cubicBezTo>
                  <a:pt x="1707007" y="1992133"/>
                  <a:pt x="1472067" y="1982109"/>
                  <a:pt x="1257787" y="1987262"/>
                </a:cubicBezTo>
                <a:cubicBezTo>
                  <a:pt x="1043507" y="1992415"/>
                  <a:pt x="743399" y="2001124"/>
                  <a:pt x="573942" y="1987262"/>
                </a:cubicBezTo>
                <a:cubicBezTo>
                  <a:pt x="404485" y="1973400"/>
                  <a:pt x="194583" y="2000385"/>
                  <a:pt x="0" y="1987262"/>
                </a:cubicBezTo>
                <a:cubicBezTo>
                  <a:pt x="-13798" y="1727672"/>
                  <a:pt x="15563" y="1536524"/>
                  <a:pt x="0" y="1324841"/>
                </a:cubicBezTo>
                <a:cubicBezTo>
                  <a:pt x="-15563" y="1113158"/>
                  <a:pt x="26949" y="940822"/>
                  <a:pt x="0" y="682293"/>
                </a:cubicBezTo>
                <a:cubicBezTo>
                  <a:pt x="-26949" y="423764"/>
                  <a:pt x="31537" y="285834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endParaRPr kumimoji="1" lang="en-US" altLang="ko-Kore-KR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(b &amp; ~3) | 1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v, a</a:t>
            </a: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9EA27C97-C99F-3F42-9894-4413A28E768C}"/>
              </a:ext>
            </a:extLst>
          </p:cNvPr>
          <p:cNvSpPr/>
          <p:nvPr/>
        </p:nvSpPr>
        <p:spPr>
          <a:xfrm>
            <a:off x="5833965" y="3896386"/>
            <a:ext cx="927434" cy="659758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곱하기 20">
            <a:extLst>
              <a:ext uri="{FF2B5EF4-FFF2-40B4-BE49-F238E27FC236}">
                <a16:creationId xmlns:a16="http://schemas.microsoft.com/office/drawing/2014/main" id="{B71EDD22-9203-284C-867E-5417AC9FFBC4}"/>
              </a:ext>
            </a:extLst>
          </p:cNvPr>
          <p:cNvSpPr/>
          <p:nvPr/>
        </p:nvSpPr>
        <p:spPr>
          <a:xfrm>
            <a:off x="5973046" y="3756841"/>
            <a:ext cx="1003113" cy="1061470"/>
          </a:xfrm>
          <a:prstGeom prst="mathMultiply">
            <a:avLst>
              <a:gd name="adj1" fmla="val 168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D1DAD-8698-E44C-9A55-7A9BC63B86F6}"/>
              </a:ext>
            </a:extLst>
          </p:cNvPr>
          <p:cNvSpPr txBox="1"/>
          <p:nvPr/>
        </p:nvSpPr>
        <p:spPr>
          <a:xfrm>
            <a:off x="4978616" y="49993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EA8520B-165A-E44D-8876-BD5B16E4F620}"/>
              </a:ext>
            </a:extLst>
          </p:cNvPr>
          <p:cNvSpPr/>
          <p:nvPr/>
        </p:nvSpPr>
        <p:spPr>
          <a:xfrm>
            <a:off x="4730135" y="3147541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1481414-385A-DD46-929C-35A7CB43215A}"/>
              </a:ext>
            </a:extLst>
          </p:cNvPr>
          <p:cNvSpPr/>
          <p:nvPr/>
        </p:nvSpPr>
        <p:spPr>
          <a:xfrm>
            <a:off x="9961711" y="3186399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 설명선[R] 22">
            <a:extLst>
              <a:ext uri="{FF2B5EF4-FFF2-40B4-BE49-F238E27FC236}">
                <a16:creationId xmlns:a16="http://schemas.microsoft.com/office/drawing/2014/main" id="{6D1ED806-4C24-9141-818A-489481A8B1CE}"/>
              </a:ext>
            </a:extLst>
          </p:cNvPr>
          <p:cNvSpPr/>
          <p:nvPr/>
        </p:nvSpPr>
        <p:spPr>
          <a:xfrm>
            <a:off x="4782402" y="3421340"/>
            <a:ext cx="2258306" cy="726765"/>
          </a:xfrm>
          <a:prstGeom prst="wedgeRectCallout">
            <a:avLst>
              <a:gd name="adj1" fmla="val 58876"/>
              <a:gd name="adj2" fmla="val 3022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Indeterminate value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생각 풍선: 구름 모양 6">
            <a:extLst>
              <a:ext uri="{FF2B5EF4-FFF2-40B4-BE49-F238E27FC236}">
                <a16:creationId xmlns:a16="http://schemas.microsoft.com/office/drawing/2014/main" id="{C18C223A-3F9A-FF4B-A896-84BF1C1B67D6}"/>
              </a:ext>
            </a:extLst>
          </p:cNvPr>
          <p:cNvSpPr/>
          <p:nvPr/>
        </p:nvSpPr>
        <p:spPr>
          <a:xfrm>
            <a:off x="5775751" y="2551325"/>
            <a:ext cx="1238417" cy="937022"/>
          </a:xfrm>
          <a:prstGeom prst="cloudCallout">
            <a:avLst>
              <a:gd name="adj1" fmla="val 11902"/>
              <a:gd name="adj2" fmla="val -14722"/>
            </a:avLst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rPr>
              <a:t>UB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31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55F80D5-46B8-0146-8FE5-D9E6266E7402}"/>
              </a:ext>
            </a:extLst>
          </p:cNvPr>
          <p:cNvSpPr/>
          <p:nvPr/>
        </p:nvSpPr>
        <p:spPr>
          <a:xfrm>
            <a:off x="7281888" y="4013603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2E7DEF1C-C670-6D48-9199-F6003B6D4B27}"/>
              </a:ext>
            </a:extLst>
          </p:cNvPr>
          <p:cNvSpPr/>
          <p:nvPr/>
        </p:nvSpPr>
        <p:spPr>
          <a:xfrm>
            <a:off x="8132336" y="4425829"/>
            <a:ext cx="1131414" cy="359207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3E4488D-6DA2-F54A-B7F0-9EF4A74064FB}"/>
              </a:ext>
            </a:extLst>
          </p:cNvPr>
          <p:cNvSpPr/>
          <p:nvPr/>
        </p:nvSpPr>
        <p:spPr>
          <a:xfrm>
            <a:off x="8036199" y="4371256"/>
            <a:ext cx="2166691" cy="440862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6C7369-02BB-4146-B6E3-FDB5702F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Definition of </a:t>
            </a:r>
            <a:r>
              <a:rPr kumimoji="1" lang="en-US" altLang="ko-Kore-KR" b="1" dirty="0" err="1">
                <a:solidFill>
                  <a:schemeClr val="accent5">
                    <a:lumMod val="75000"/>
                  </a:schemeClr>
                </a:solidFill>
              </a:rPr>
              <a:t>Undef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024E-84F9-B941-95A8-7212C2F8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94" y="1638722"/>
            <a:ext cx="10270011" cy="135459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 fontScale="92500" lnSpcReduction="10000"/>
          </a:bodyPr>
          <a:lstStyle/>
          <a:p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dirty="0"/>
              <a:t> of type T is the </a:t>
            </a:r>
            <a:r>
              <a:rPr kumimoji="1" lang="en-US" altLang="ko-Kore-KR" dirty="0">
                <a:solidFill>
                  <a:srgbClr val="FF0000"/>
                </a:solidFill>
              </a:rPr>
              <a:t>set</a:t>
            </a:r>
            <a:r>
              <a:rPr kumimoji="1" lang="en-US" altLang="ko-Kore-KR" dirty="0"/>
              <a:t> consisting of </a:t>
            </a:r>
            <a:r>
              <a:rPr kumimoji="1" lang="en-US" altLang="ko-Kore-KR" dirty="0">
                <a:solidFill>
                  <a:srgbClr val="FF0000"/>
                </a:solidFill>
              </a:rPr>
              <a:t>all</a:t>
            </a:r>
            <a:r>
              <a:rPr kumimoji="1" lang="en-US" altLang="ko-Kore-KR" dirty="0"/>
              <a:t> defined values of T.</a:t>
            </a:r>
          </a:p>
          <a:p>
            <a:r>
              <a:rPr kumimoji="1" lang="en-US" altLang="ko-Kore-KR" dirty="0"/>
              <a:t>A (partially) undefined value is a subset of </a:t>
            </a:r>
            <a:r>
              <a:rPr kumimoji="1"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dirty="0"/>
              <a:t>.</a:t>
            </a:r>
            <a:endParaRPr kumimoji="1"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ore-KR" dirty="0"/>
              <a:t>An operation on undefined values is defined in element-wise manner</a:t>
            </a:r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FBEA6-4C6B-574E-8025-49B46F99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9FECE-60CB-8141-9DBF-B4BE48021D59}"/>
              </a:ext>
            </a:extLst>
          </p:cNvPr>
          <p:cNvSpPr/>
          <p:nvPr/>
        </p:nvSpPr>
        <p:spPr>
          <a:xfrm>
            <a:off x="1442874" y="3340751"/>
            <a:ext cx="4042997" cy="2040317"/>
          </a:xfrm>
          <a:custGeom>
            <a:avLst/>
            <a:gdLst>
              <a:gd name="connsiteX0" fmla="*/ 0 w 4042997"/>
              <a:gd name="connsiteY0" fmla="*/ 0 h 2040317"/>
              <a:gd name="connsiteX1" fmla="*/ 633403 w 4042997"/>
              <a:gd name="connsiteY1" fmla="*/ 0 h 2040317"/>
              <a:gd name="connsiteX2" fmla="*/ 1185946 w 4042997"/>
              <a:gd name="connsiteY2" fmla="*/ 0 h 2040317"/>
              <a:gd name="connsiteX3" fmla="*/ 1940639 w 4042997"/>
              <a:gd name="connsiteY3" fmla="*/ 0 h 2040317"/>
              <a:gd name="connsiteX4" fmla="*/ 2574041 w 4042997"/>
              <a:gd name="connsiteY4" fmla="*/ 0 h 2040317"/>
              <a:gd name="connsiteX5" fmla="*/ 3207444 w 4042997"/>
              <a:gd name="connsiteY5" fmla="*/ 0 h 2040317"/>
              <a:gd name="connsiteX6" fmla="*/ 4042997 w 4042997"/>
              <a:gd name="connsiteY6" fmla="*/ 0 h 2040317"/>
              <a:gd name="connsiteX7" fmla="*/ 4042997 w 4042997"/>
              <a:gd name="connsiteY7" fmla="*/ 639299 h 2040317"/>
              <a:gd name="connsiteX8" fmla="*/ 4042997 w 4042997"/>
              <a:gd name="connsiteY8" fmla="*/ 1319405 h 2040317"/>
              <a:gd name="connsiteX9" fmla="*/ 4042997 w 4042997"/>
              <a:gd name="connsiteY9" fmla="*/ 2040317 h 2040317"/>
              <a:gd name="connsiteX10" fmla="*/ 3450024 w 4042997"/>
              <a:gd name="connsiteY10" fmla="*/ 2040317 h 2040317"/>
              <a:gd name="connsiteX11" fmla="*/ 2776191 w 4042997"/>
              <a:gd name="connsiteY11" fmla="*/ 2040317 h 2040317"/>
              <a:gd name="connsiteX12" fmla="*/ 2142788 w 4042997"/>
              <a:gd name="connsiteY12" fmla="*/ 2040317 h 2040317"/>
              <a:gd name="connsiteX13" fmla="*/ 1388096 w 4042997"/>
              <a:gd name="connsiteY13" fmla="*/ 2040317 h 2040317"/>
              <a:gd name="connsiteX14" fmla="*/ 633403 w 4042997"/>
              <a:gd name="connsiteY14" fmla="*/ 2040317 h 2040317"/>
              <a:gd name="connsiteX15" fmla="*/ 0 w 4042997"/>
              <a:gd name="connsiteY15" fmla="*/ 2040317 h 2040317"/>
              <a:gd name="connsiteX16" fmla="*/ 0 w 4042997"/>
              <a:gd name="connsiteY16" fmla="*/ 1360211 h 2040317"/>
              <a:gd name="connsiteX17" fmla="*/ 0 w 4042997"/>
              <a:gd name="connsiteY17" fmla="*/ 700509 h 2040317"/>
              <a:gd name="connsiteX18" fmla="*/ 0 w 4042997"/>
              <a:gd name="connsiteY18" fmla="*/ 0 h 204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42997" h="2040317" extrusionOk="0">
                <a:moveTo>
                  <a:pt x="0" y="0"/>
                </a:moveTo>
                <a:cubicBezTo>
                  <a:pt x="191530" y="31533"/>
                  <a:pt x="436213" y="25186"/>
                  <a:pt x="633403" y="0"/>
                </a:cubicBezTo>
                <a:cubicBezTo>
                  <a:pt x="830593" y="-25186"/>
                  <a:pt x="1038072" y="-7232"/>
                  <a:pt x="1185946" y="0"/>
                </a:cubicBezTo>
                <a:cubicBezTo>
                  <a:pt x="1333820" y="7232"/>
                  <a:pt x="1754529" y="11695"/>
                  <a:pt x="1940639" y="0"/>
                </a:cubicBezTo>
                <a:cubicBezTo>
                  <a:pt x="2126749" y="-11695"/>
                  <a:pt x="2327153" y="16989"/>
                  <a:pt x="2574041" y="0"/>
                </a:cubicBezTo>
                <a:cubicBezTo>
                  <a:pt x="2820929" y="-16989"/>
                  <a:pt x="2900550" y="27171"/>
                  <a:pt x="3207444" y="0"/>
                </a:cubicBezTo>
                <a:cubicBezTo>
                  <a:pt x="3514338" y="-27171"/>
                  <a:pt x="3656893" y="-13633"/>
                  <a:pt x="4042997" y="0"/>
                </a:cubicBezTo>
                <a:cubicBezTo>
                  <a:pt x="4031854" y="192481"/>
                  <a:pt x="4031509" y="373758"/>
                  <a:pt x="4042997" y="639299"/>
                </a:cubicBezTo>
                <a:cubicBezTo>
                  <a:pt x="4054485" y="904840"/>
                  <a:pt x="4060493" y="1020257"/>
                  <a:pt x="4042997" y="1319405"/>
                </a:cubicBezTo>
                <a:cubicBezTo>
                  <a:pt x="4025501" y="1618553"/>
                  <a:pt x="4021767" y="1815708"/>
                  <a:pt x="4042997" y="2040317"/>
                </a:cubicBezTo>
                <a:cubicBezTo>
                  <a:pt x="3771718" y="2046118"/>
                  <a:pt x="3640466" y="2065290"/>
                  <a:pt x="3450024" y="2040317"/>
                </a:cubicBezTo>
                <a:cubicBezTo>
                  <a:pt x="3259582" y="2015344"/>
                  <a:pt x="3028863" y="2043108"/>
                  <a:pt x="2776191" y="2040317"/>
                </a:cubicBezTo>
                <a:cubicBezTo>
                  <a:pt x="2523519" y="2037526"/>
                  <a:pt x="2349452" y="2022926"/>
                  <a:pt x="2142788" y="2040317"/>
                </a:cubicBezTo>
                <a:cubicBezTo>
                  <a:pt x="1936124" y="2057708"/>
                  <a:pt x="1570005" y="2005052"/>
                  <a:pt x="1388096" y="2040317"/>
                </a:cubicBezTo>
                <a:cubicBezTo>
                  <a:pt x="1206187" y="2075582"/>
                  <a:pt x="988242" y="2049093"/>
                  <a:pt x="633403" y="2040317"/>
                </a:cubicBezTo>
                <a:cubicBezTo>
                  <a:pt x="278564" y="2031541"/>
                  <a:pt x="229903" y="2052390"/>
                  <a:pt x="0" y="2040317"/>
                </a:cubicBezTo>
                <a:cubicBezTo>
                  <a:pt x="-14275" y="1731718"/>
                  <a:pt x="-6586" y="1565712"/>
                  <a:pt x="0" y="1360211"/>
                </a:cubicBezTo>
                <a:cubicBezTo>
                  <a:pt x="6586" y="1154710"/>
                  <a:pt x="4416" y="891030"/>
                  <a:pt x="0" y="700509"/>
                </a:cubicBezTo>
                <a:cubicBezTo>
                  <a:pt x="-4416" y="509988"/>
                  <a:pt x="-10854" y="19593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2, y: 6;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a;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a.x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0F9E92-BED2-3743-9AE1-2753C26D2B69}"/>
              </a:ext>
            </a:extLst>
          </p:cNvPr>
          <p:cNvSpPr/>
          <p:nvPr/>
        </p:nvSpPr>
        <p:spPr>
          <a:xfrm>
            <a:off x="7059142" y="3379610"/>
            <a:ext cx="3663458" cy="1987262"/>
          </a:xfrm>
          <a:custGeom>
            <a:avLst/>
            <a:gdLst>
              <a:gd name="connsiteX0" fmla="*/ 0 w 3663458"/>
              <a:gd name="connsiteY0" fmla="*/ 0 h 1987262"/>
              <a:gd name="connsiteX1" fmla="*/ 573942 w 3663458"/>
              <a:gd name="connsiteY1" fmla="*/ 0 h 1987262"/>
              <a:gd name="connsiteX2" fmla="*/ 1074614 w 3663458"/>
              <a:gd name="connsiteY2" fmla="*/ 0 h 1987262"/>
              <a:gd name="connsiteX3" fmla="*/ 1758460 w 3663458"/>
              <a:gd name="connsiteY3" fmla="*/ 0 h 1987262"/>
              <a:gd name="connsiteX4" fmla="*/ 2332402 w 3663458"/>
              <a:gd name="connsiteY4" fmla="*/ 0 h 1987262"/>
              <a:gd name="connsiteX5" fmla="*/ 2906343 w 3663458"/>
              <a:gd name="connsiteY5" fmla="*/ 0 h 1987262"/>
              <a:gd name="connsiteX6" fmla="*/ 3663458 w 3663458"/>
              <a:gd name="connsiteY6" fmla="*/ 0 h 1987262"/>
              <a:gd name="connsiteX7" fmla="*/ 3663458 w 3663458"/>
              <a:gd name="connsiteY7" fmla="*/ 622675 h 1987262"/>
              <a:gd name="connsiteX8" fmla="*/ 3663458 w 3663458"/>
              <a:gd name="connsiteY8" fmla="*/ 1285096 h 1987262"/>
              <a:gd name="connsiteX9" fmla="*/ 3663458 w 3663458"/>
              <a:gd name="connsiteY9" fmla="*/ 1987262 h 1987262"/>
              <a:gd name="connsiteX10" fmla="*/ 3126151 w 3663458"/>
              <a:gd name="connsiteY10" fmla="*/ 1987262 h 1987262"/>
              <a:gd name="connsiteX11" fmla="*/ 2515574 w 3663458"/>
              <a:gd name="connsiteY11" fmla="*/ 1987262 h 1987262"/>
              <a:gd name="connsiteX12" fmla="*/ 1941633 w 3663458"/>
              <a:gd name="connsiteY12" fmla="*/ 1987262 h 1987262"/>
              <a:gd name="connsiteX13" fmla="*/ 1257787 w 3663458"/>
              <a:gd name="connsiteY13" fmla="*/ 1987262 h 1987262"/>
              <a:gd name="connsiteX14" fmla="*/ 573942 w 3663458"/>
              <a:gd name="connsiteY14" fmla="*/ 1987262 h 1987262"/>
              <a:gd name="connsiteX15" fmla="*/ 0 w 3663458"/>
              <a:gd name="connsiteY15" fmla="*/ 1987262 h 1987262"/>
              <a:gd name="connsiteX16" fmla="*/ 0 w 3663458"/>
              <a:gd name="connsiteY16" fmla="*/ 1324841 h 1987262"/>
              <a:gd name="connsiteX17" fmla="*/ 0 w 3663458"/>
              <a:gd name="connsiteY17" fmla="*/ 682293 h 1987262"/>
              <a:gd name="connsiteX18" fmla="*/ 0 w 3663458"/>
              <a:gd name="connsiteY18" fmla="*/ 0 h 198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63458" h="1987262" extrusionOk="0">
                <a:moveTo>
                  <a:pt x="0" y="0"/>
                </a:moveTo>
                <a:cubicBezTo>
                  <a:pt x="221068" y="21533"/>
                  <a:pt x="451510" y="23307"/>
                  <a:pt x="573942" y="0"/>
                </a:cubicBezTo>
                <a:cubicBezTo>
                  <a:pt x="696374" y="-23307"/>
                  <a:pt x="870415" y="-10474"/>
                  <a:pt x="1074614" y="0"/>
                </a:cubicBezTo>
                <a:cubicBezTo>
                  <a:pt x="1278813" y="10474"/>
                  <a:pt x="1471974" y="-27238"/>
                  <a:pt x="1758460" y="0"/>
                </a:cubicBezTo>
                <a:cubicBezTo>
                  <a:pt x="2044946" y="27238"/>
                  <a:pt x="2061575" y="-14205"/>
                  <a:pt x="2332402" y="0"/>
                </a:cubicBezTo>
                <a:cubicBezTo>
                  <a:pt x="2603229" y="14205"/>
                  <a:pt x="2777740" y="15728"/>
                  <a:pt x="2906343" y="0"/>
                </a:cubicBezTo>
                <a:cubicBezTo>
                  <a:pt x="3034946" y="-15728"/>
                  <a:pt x="3397941" y="-19235"/>
                  <a:pt x="3663458" y="0"/>
                </a:cubicBezTo>
                <a:cubicBezTo>
                  <a:pt x="3667817" y="229522"/>
                  <a:pt x="3673355" y="397075"/>
                  <a:pt x="3663458" y="622675"/>
                </a:cubicBezTo>
                <a:cubicBezTo>
                  <a:pt x="3653561" y="848276"/>
                  <a:pt x="3652898" y="1062151"/>
                  <a:pt x="3663458" y="1285096"/>
                </a:cubicBezTo>
                <a:cubicBezTo>
                  <a:pt x="3674018" y="1508041"/>
                  <a:pt x="3692670" y="1845230"/>
                  <a:pt x="3663458" y="1987262"/>
                </a:cubicBezTo>
                <a:cubicBezTo>
                  <a:pt x="3456269" y="1973784"/>
                  <a:pt x="3345119" y="2007130"/>
                  <a:pt x="3126151" y="1987262"/>
                </a:cubicBezTo>
                <a:cubicBezTo>
                  <a:pt x="2907183" y="1967394"/>
                  <a:pt x="2766614" y="1997688"/>
                  <a:pt x="2515574" y="1987262"/>
                </a:cubicBezTo>
                <a:cubicBezTo>
                  <a:pt x="2264534" y="1976836"/>
                  <a:pt x="2176259" y="1982391"/>
                  <a:pt x="1941633" y="1987262"/>
                </a:cubicBezTo>
                <a:cubicBezTo>
                  <a:pt x="1707007" y="1992133"/>
                  <a:pt x="1472067" y="1982109"/>
                  <a:pt x="1257787" y="1987262"/>
                </a:cubicBezTo>
                <a:cubicBezTo>
                  <a:pt x="1043507" y="1992415"/>
                  <a:pt x="743399" y="2001124"/>
                  <a:pt x="573942" y="1987262"/>
                </a:cubicBezTo>
                <a:cubicBezTo>
                  <a:pt x="404485" y="1973400"/>
                  <a:pt x="194583" y="2000385"/>
                  <a:pt x="0" y="1987262"/>
                </a:cubicBezTo>
                <a:cubicBezTo>
                  <a:pt x="-13798" y="1727672"/>
                  <a:pt x="15563" y="1536524"/>
                  <a:pt x="0" y="1324841"/>
                </a:cubicBezTo>
                <a:cubicBezTo>
                  <a:pt x="-15563" y="1113158"/>
                  <a:pt x="26949" y="940822"/>
                  <a:pt x="0" y="682293"/>
                </a:cubicBezTo>
                <a:cubicBezTo>
                  <a:pt x="-26949" y="423764"/>
                  <a:pt x="31537" y="285834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kumimoji="1" lang="en-US" altLang="ko-Kore-KR" sz="25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i8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i8 a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(b &amp; ~3) | 1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v, a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876D892-1D12-5547-9470-51EB4939CE51}"/>
              </a:ext>
            </a:extLst>
          </p:cNvPr>
          <p:cNvSpPr/>
          <p:nvPr/>
        </p:nvSpPr>
        <p:spPr>
          <a:xfrm>
            <a:off x="4737100" y="3340751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11331EBA-0E09-D04E-B6C0-C639C2328910}"/>
              </a:ext>
            </a:extLst>
          </p:cNvPr>
          <p:cNvSpPr/>
          <p:nvPr/>
        </p:nvSpPr>
        <p:spPr>
          <a:xfrm>
            <a:off x="9968676" y="3379609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FAAEDE76-8E70-5D47-B4FC-C706DE8C8E1F}"/>
              </a:ext>
            </a:extLst>
          </p:cNvPr>
          <p:cNvSpPr/>
          <p:nvPr/>
        </p:nvSpPr>
        <p:spPr>
          <a:xfrm>
            <a:off x="5866122" y="4026366"/>
            <a:ext cx="990498" cy="693750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사각형 설명선[R] 19">
            <a:extLst>
              <a:ext uri="{FF2B5EF4-FFF2-40B4-BE49-F238E27FC236}">
                <a16:creationId xmlns:a16="http://schemas.microsoft.com/office/drawing/2014/main" id="{EB2E3915-7572-E644-BF08-96889A4E779D}"/>
              </a:ext>
            </a:extLst>
          </p:cNvPr>
          <p:cNvSpPr/>
          <p:nvPr/>
        </p:nvSpPr>
        <p:spPr>
          <a:xfrm>
            <a:off x="3657600" y="3614550"/>
            <a:ext cx="3390073" cy="839400"/>
          </a:xfrm>
          <a:prstGeom prst="wedgeRectCallout">
            <a:avLst>
              <a:gd name="adj1" fmla="val 58876"/>
              <a:gd name="adj2" fmla="val 16773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{0, 1, ..., 255}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bits: </a:t>
            </a:r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********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사각형 설명선[R] 23">
            <a:extLst>
              <a:ext uri="{FF2B5EF4-FFF2-40B4-BE49-F238E27FC236}">
                <a16:creationId xmlns:a16="http://schemas.microsoft.com/office/drawing/2014/main" id="{4DD853E0-6728-FE42-BFBF-DE42DD04630F}"/>
              </a:ext>
            </a:extLst>
          </p:cNvPr>
          <p:cNvSpPr/>
          <p:nvPr/>
        </p:nvSpPr>
        <p:spPr>
          <a:xfrm>
            <a:off x="9084735" y="4989687"/>
            <a:ext cx="1840387" cy="543454"/>
          </a:xfrm>
          <a:prstGeom prst="wedgeRectCallout">
            <a:avLst>
              <a:gd name="adj1" fmla="val -63823"/>
              <a:gd name="adj2" fmla="val -9873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******00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사각형 설명선[R] 24">
            <a:extLst>
              <a:ext uri="{FF2B5EF4-FFF2-40B4-BE49-F238E27FC236}">
                <a16:creationId xmlns:a16="http://schemas.microsoft.com/office/drawing/2014/main" id="{3A2A1643-D6CD-E74D-B625-8DC20341305D}"/>
              </a:ext>
            </a:extLst>
          </p:cNvPr>
          <p:cNvSpPr/>
          <p:nvPr/>
        </p:nvSpPr>
        <p:spPr>
          <a:xfrm>
            <a:off x="10202891" y="3882375"/>
            <a:ext cx="1808407" cy="543454"/>
          </a:xfrm>
          <a:prstGeom prst="wedgeRectCallout">
            <a:avLst>
              <a:gd name="adj1" fmla="val -67678"/>
              <a:gd name="adj2" fmla="val 35948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******01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1AEB8-7B52-334B-9762-60B7E97C97BA}"/>
              </a:ext>
            </a:extLst>
          </p:cNvPr>
          <p:cNvSpPr txBox="1"/>
          <p:nvPr/>
        </p:nvSpPr>
        <p:spPr>
          <a:xfrm>
            <a:off x="11084004" y="308409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200" dirty="0"/>
              <a:t>🙂</a:t>
            </a:r>
            <a:endParaRPr kumimoji="1" lang="ko-Kore-KR" alt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12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20" grpId="0" animBg="1"/>
      <p:bldP spid="24" grpId="0" animBg="1"/>
      <p:bldP spid="25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3086BFC-DEFF-E842-A31C-AB2591649708}"/>
              </a:ext>
            </a:extLst>
          </p:cNvPr>
          <p:cNvSpPr/>
          <p:nvPr/>
        </p:nvSpPr>
        <p:spPr>
          <a:xfrm>
            <a:off x="90311" y="6434925"/>
            <a:ext cx="7495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/>
              <a:t>The </a:t>
            </a:r>
            <a:r>
              <a:rPr lang="en-US" altLang="ko-Kore-KR" sz="1400" dirty="0" err="1"/>
              <a:t>nsw</a:t>
            </a:r>
            <a:r>
              <a:rPr lang="en-US" altLang="ko-Kore-KR" sz="1400" dirty="0"/>
              <a:t> story, 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https://groups.google.com/g/llvm-dev/c/sDYaYV_ZF-g/m/5Ektu6vM_0oJ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endParaRPr lang="ko-Kore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19651-C31B-3342-A035-63A6E54E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Motivation for Poison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774C4-7BA6-7442-911C-BD91D682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D81-C34A-4FB0-91B3-2CFAC078309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EAB05B-7F5C-5941-9DF1-DB134F01C57C}"/>
              </a:ext>
            </a:extLst>
          </p:cNvPr>
          <p:cNvSpPr/>
          <p:nvPr/>
        </p:nvSpPr>
        <p:spPr>
          <a:xfrm>
            <a:off x="1194414" y="3868046"/>
            <a:ext cx="4396761" cy="2239315"/>
          </a:xfrm>
          <a:custGeom>
            <a:avLst/>
            <a:gdLst>
              <a:gd name="connsiteX0" fmla="*/ 0 w 4396761"/>
              <a:gd name="connsiteY0" fmla="*/ 0 h 2239315"/>
              <a:gd name="connsiteX1" fmla="*/ 584141 w 4396761"/>
              <a:gd name="connsiteY1" fmla="*/ 0 h 2239315"/>
              <a:gd name="connsiteX2" fmla="*/ 1080347 w 4396761"/>
              <a:gd name="connsiteY2" fmla="*/ 0 h 2239315"/>
              <a:gd name="connsiteX3" fmla="*/ 1796391 w 4396761"/>
              <a:gd name="connsiteY3" fmla="*/ 0 h 2239315"/>
              <a:gd name="connsiteX4" fmla="*/ 2380532 w 4396761"/>
              <a:gd name="connsiteY4" fmla="*/ 0 h 2239315"/>
              <a:gd name="connsiteX5" fmla="*/ 2964673 w 4396761"/>
              <a:gd name="connsiteY5" fmla="*/ 0 h 2239315"/>
              <a:gd name="connsiteX6" fmla="*/ 3680717 w 4396761"/>
              <a:gd name="connsiteY6" fmla="*/ 0 h 2239315"/>
              <a:gd name="connsiteX7" fmla="*/ 4396761 w 4396761"/>
              <a:gd name="connsiteY7" fmla="*/ 0 h 2239315"/>
              <a:gd name="connsiteX8" fmla="*/ 4396761 w 4396761"/>
              <a:gd name="connsiteY8" fmla="*/ 604615 h 2239315"/>
              <a:gd name="connsiteX9" fmla="*/ 4396761 w 4396761"/>
              <a:gd name="connsiteY9" fmla="*/ 1119658 h 2239315"/>
              <a:gd name="connsiteX10" fmla="*/ 4396761 w 4396761"/>
              <a:gd name="connsiteY10" fmla="*/ 1634700 h 2239315"/>
              <a:gd name="connsiteX11" fmla="*/ 4396761 w 4396761"/>
              <a:gd name="connsiteY11" fmla="*/ 2239315 h 2239315"/>
              <a:gd name="connsiteX12" fmla="*/ 3724685 w 4396761"/>
              <a:gd name="connsiteY12" fmla="*/ 2239315 h 2239315"/>
              <a:gd name="connsiteX13" fmla="*/ 3008641 w 4396761"/>
              <a:gd name="connsiteY13" fmla="*/ 2239315 h 2239315"/>
              <a:gd name="connsiteX14" fmla="*/ 2292597 w 4396761"/>
              <a:gd name="connsiteY14" fmla="*/ 2239315 h 2239315"/>
              <a:gd name="connsiteX15" fmla="*/ 1752423 w 4396761"/>
              <a:gd name="connsiteY15" fmla="*/ 2239315 h 2239315"/>
              <a:gd name="connsiteX16" fmla="*/ 1124315 w 4396761"/>
              <a:gd name="connsiteY16" fmla="*/ 2239315 h 2239315"/>
              <a:gd name="connsiteX17" fmla="*/ 0 w 4396761"/>
              <a:gd name="connsiteY17" fmla="*/ 2239315 h 2239315"/>
              <a:gd name="connsiteX18" fmla="*/ 0 w 4396761"/>
              <a:gd name="connsiteY18" fmla="*/ 1679486 h 2239315"/>
              <a:gd name="connsiteX19" fmla="*/ 0 w 4396761"/>
              <a:gd name="connsiteY19" fmla="*/ 1164444 h 2239315"/>
              <a:gd name="connsiteX20" fmla="*/ 0 w 4396761"/>
              <a:gd name="connsiteY20" fmla="*/ 649401 h 2239315"/>
              <a:gd name="connsiteX21" fmla="*/ 0 w 4396761"/>
              <a:gd name="connsiteY21" fmla="*/ 0 h 223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96761" h="2239315" extrusionOk="0">
                <a:moveTo>
                  <a:pt x="0" y="0"/>
                </a:moveTo>
                <a:cubicBezTo>
                  <a:pt x="133177" y="28624"/>
                  <a:pt x="441450" y="6979"/>
                  <a:pt x="584141" y="0"/>
                </a:cubicBezTo>
                <a:cubicBezTo>
                  <a:pt x="726832" y="-6979"/>
                  <a:pt x="847861" y="9800"/>
                  <a:pt x="1080347" y="0"/>
                </a:cubicBezTo>
                <a:cubicBezTo>
                  <a:pt x="1312833" y="-9800"/>
                  <a:pt x="1602594" y="16806"/>
                  <a:pt x="1796391" y="0"/>
                </a:cubicBezTo>
                <a:cubicBezTo>
                  <a:pt x="1990188" y="-16806"/>
                  <a:pt x="2178349" y="-29174"/>
                  <a:pt x="2380532" y="0"/>
                </a:cubicBezTo>
                <a:cubicBezTo>
                  <a:pt x="2582715" y="29174"/>
                  <a:pt x="2732170" y="-1517"/>
                  <a:pt x="2964673" y="0"/>
                </a:cubicBezTo>
                <a:cubicBezTo>
                  <a:pt x="3197176" y="1517"/>
                  <a:pt x="3446333" y="-26505"/>
                  <a:pt x="3680717" y="0"/>
                </a:cubicBezTo>
                <a:cubicBezTo>
                  <a:pt x="3915101" y="26505"/>
                  <a:pt x="4085648" y="-5268"/>
                  <a:pt x="4396761" y="0"/>
                </a:cubicBezTo>
                <a:cubicBezTo>
                  <a:pt x="4393045" y="166669"/>
                  <a:pt x="4402764" y="328255"/>
                  <a:pt x="4396761" y="604615"/>
                </a:cubicBezTo>
                <a:cubicBezTo>
                  <a:pt x="4390758" y="880976"/>
                  <a:pt x="4416990" y="885765"/>
                  <a:pt x="4396761" y="1119658"/>
                </a:cubicBezTo>
                <a:cubicBezTo>
                  <a:pt x="4376532" y="1353551"/>
                  <a:pt x="4414652" y="1517985"/>
                  <a:pt x="4396761" y="1634700"/>
                </a:cubicBezTo>
                <a:cubicBezTo>
                  <a:pt x="4378870" y="1751415"/>
                  <a:pt x="4398171" y="2113184"/>
                  <a:pt x="4396761" y="2239315"/>
                </a:cubicBezTo>
                <a:cubicBezTo>
                  <a:pt x="4188835" y="2238853"/>
                  <a:pt x="3909744" y="2261101"/>
                  <a:pt x="3724685" y="2239315"/>
                </a:cubicBezTo>
                <a:cubicBezTo>
                  <a:pt x="3539626" y="2217529"/>
                  <a:pt x="3174774" y="2247824"/>
                  <a:pt x="3008641" y="2239315"/>
                </a:cubicBezTo>
                <a:cubicBezTo>
                  <a:pt x="2842508" y="2230806"/>
                  <a:pt x="2519694" y="2271823"/>
                  <a:pt x="2292597" y="2239315"/>
                </a:cubicBezTo>
                <a:cubicBezTo>
                  <a:pt x="2065500" y="2206807"/>
                  <a:pt x="1887584" y="2225530"/>
                  <a:pt x="1752423" y="2239315"/>
                </a:cubicBezTo>
                <a:cubicBezTo>
                  <a:pt x="1617262" y="2253100"/>
                  <a:pt x="1415720" y="2239247"/>
                  <a:pt x="1124315" y="2239315"/>
                </a:cubicBezTo>
                <a:cubicBezTo>
                  <a:pt x="832910" y="2239383"/>
                  <a:pt x="293768" y="2201706"/>
                  <a:pt x="0" y="2239315"/>
                </a:cubicBezTo>
                <a:cubicBezTo>
                  <a:pt x="21029" y="1992715"/>
                  <a:pt x="-222" y="1827802"/>
                  <a:pt x="0" y="1679486"/>
                </a:cubicBezTo>
                <a:cubicBezTo>
                  <a:pt x="222" y="1531170"/>
                  <a:pt x="22393" y="1311532"/>
                  <a:pt x="0" y="1164444"/>
                </a:cubicBezTo>
                <a:cubicBezTo>
                  <a:pt x="-22393" y="1017356"/>
                  <a:pt x="-7025" y="782652"/>
                  <a:pt x="0" y="649401"/>
                </a:cubicBezTo>
                <a:cubicBezTo>
                  <a:pt x="7025" y="516150"/>
                  <a:pt x="8659" y="16507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y)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...;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0F5D44-0518-2544-B112-8ADA5EB1C375}"/>
              </a:ext>
            </a:extLst>
          </p:cNvPr>
          <p:cNvSpPr/>
          <p:nvPr/>
        </p:nvSpPr>
        <p:spPr>
          <a:xfrm>
            <a:off x="6859331" y="3868044"/>
            <a:ext cx="4299700" cy="2239315"/>
          </a:xfrm>
          <a:custGeom>
            <a:avLst/>
            <a:gdLst>
              <a:gd name="connsiteX0" fmla="*/ 0 w 4299700"/>
              <a:gd name="connsiteY0" fmla="*/ 0 h 2239315"/>
              <a:gd name="connsiteX1" fmla="*/ 571246 w 4299700"/>
              <a:gd name="connsiteY1" fmla="*/ 0 h 2239315"/>
              <a:gd name="connsiteX2" fmla="*/ 1056498 w 4299700"/>
              <a:gd name="connsiteY2" fmla="*/ 0 h 2239315"/>
              <a:gd name="connsiteX3" fmla="*/ 1756735 w 4299700"/>
              <a:gd name="connsiteY3" fmla="*/ 0 h 2239315"/>
              <a:gd name="connsiteX4" fmla="*/ 2327980 w 4299700"/>
              <a:gd name="connsiteY4" fmla="*/ 0 h 2239315"/>
              <a:gd name="connsiteX5" fmla="*/ 2899226 w 4299700"/>
              <a:gd name="connsiteY5" fmla="*/ 0 h 2239315"/>
              <a:gd name="connsiteX6" fmla="*/ 3599463 w 4299700"/>
              <a:gd name="connsiteY6" fmla="*/ 0 h 2239315"/>
              <a:gd name="connsiteX7" fmla="*/ 4299700 w 4299700"/>
              <a:gd name="connsiteY7" fmla="*/ 0 h 2239315"/>
              <a:gd name="connsiteX8" fmla="*/ 4299700 w 4299700"/>
              <a:gd name="connsiteY8" fmla="*/ 604615 h 2239315"/>
              <a:gd name="connsiteX9" fmla="*/ 4299700 w 4299700"/>
              <a:gd name="connsiteY9" fmla="*/ 1119658 h 2239315"/>
              <a:gd name="connsiteX10" fmla="*/ 4299700 w 4299700"/>
              <a:gd name="connsiteY10" fmla="*/ 1634700 h 2239315"/>
              <a:gd name="connsiteX11" fmla="*/ 4299700 w 4299700"/>
              <a:gd name="connsiteY11" fmla="*/ 2239315 h 2239315"/>
              <a:gd name="connsiteX12" fmla="*/ 3642460 w 4299700"/>
              <a:gd name="connsiteY12" fmla="*/ 2239315 h 2239315"/>
              <a:gd name="connsiteX13" fmla="*/ 2942223 w 4299700"/>
              <a:gd name="connsiteY13" fmla="*/ 2239315 h 2239315"/>
              <a:gd name="connsiteX14" fmla="*/ 2241986 w 4299700"/>
              <a:gd name="connsiteY14" fmla="*/ 2239315 h 2239315"/>
              <a:gd name="connsiteX15" fmla="*/ 1713738 w 4299700"/>
              <a:gd name="connsiteY15" fmla="*/ 2239315 h 2239315"/>
              <a:gd name="connsiteX16" fmla="*/ 1099495 w 4299700"/>
              <a:gd name="connsiteY16" fmla="*/ 2239315 h 2239315"/>
              <a:gd name="connsiteX17" fmla="*/ 0 w 4299700"/>
              <a:gd name="connsiteY17" fmla="*/ 2239315 h 2239315"/>
              <a:gd name="connsiteX18" fmla="*/ 0 w 4299700"/>
              <a:gd name="connsiteY18" fmla="*/ 1679486 h 2239315"/>
              <a:gd name="connsiteX19" fmla="*/ 0 w 4299700"/>
              <a:gd name="connsiteY19" fmla="*/ 1164444 h 2239315"/>
              <a:gd name="connsiteX20" fmla="*/ 0 w 4299700"/>
              <a:gd name="connsiteY20" fmla="*/ 649401 h 2239315"/>
              <a:gd name="connsiteX21" fmla="*/ 0 w 4299700"/>
              <a:gd name="connsiteY21" fmla="*/ 0 h 223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99700" h="2239315" extrusionOk="0">
                <a:moveTo>
                  <a:pt x="0" y="0"/>
                </a:moveTo>
                <a:cubicBezTo>
                  <a:pt x="254350" y="-1020"/>
                  <a:pt x="339399" y="-17006"/>
                  <a:pt x="571246" y="0"/>
                </a:cubicBezTo>
                <a:cubicBezTo>
                  <a:pt x="803093" y="17006"/>
                  <a:pt x="884711" y="12134"/>
                  <a:pt x="1056498" y="0"/>
                </a:cubicBezTo>
                <a:cubicBezTo>
                  <a:pt x="1228285" y="-12134"/>
                  <a:pt x="1536696" y="-33638"/>
                  <a:pt x="1756735" y="0"/>
                </a:cubicBezTo>
                <a:cubicBezTo>
                  <a:pt x="1976774" y="33638"/>
                  <a:pt x="2121172" y="-21031"/>
                  <a:pt x="2327980" y="0"/>
                </a:cubicBezTo>
                <a:cubicBezTo>
                  <a:pt x="2534788" y="21031"/>
                  <a:pt x="2768690" y="6863"/>
                  <a:pt x="2899226" y="0"/>
                </a:cubicBezTo>
                <a:cubicBezTo>
                  <a:pt x="3029762" y="-6863"/>
                  <a:pt x="3353136" y="-30670"/>
                  <a:pt x="3599463" y="0"/>
                </a:cubicBezTo>
                <a:cubicBezTo>
                  <a:pt x="3845790" y="30670"/>
                  <a:pt x="3996506" y="-4777"/>
                  <a:pt x="4299700" y="0"/>
                </a:cubicBezTo>
                <a:cubicBezTo>
                  <a:pt x="4295984" y="166669"/>
                  <a:pt x="4305703" y="328255"/>
                  <a:pt x="4299700" y="604615"/>
                </a:cubicBezTo>
                <a:cubicBezTo>
                  <a:pt x="4293697" y="880976"/>
                  <a:pt x="4319929" y="885765"/>
                  <a:pt x="4299700" y="1119658"/>
                </a:cubicBezTo>
                <a:cubicBezTo>
                  <a:pt x="4279471" y="1353551"/>
                  <a:pt x="4317591" y="1517985"/>
                  <a:pt x="4299700" y="1634700"/>
                </a:cubicBezTo>
                <a:cubicBezTo>
                  <a:pt x="4281809" y="1751415"/>
                  <a:pt x="4301110" y="2113184"/>
                  <a:pt x="4299700" y="2239315"/>
                </a:cubicBezTo>
                <a:cubicBezTo>
                  <a:pt x="4078737" y="2259443"/>
                  <a:pt x="3821025" y="2260539"/>
                  <a:pt x="3642460" y="2239315"/>
                </a:cubicBezTo>
                <a:cubicBezTo>
                  <a:pt x="3463895" y="2218091"/>
                  <a:pt x="3155923" y="2238943"/>
                  <a:pt x="2942223" y="2239315"/>
                </a:cubicBezTo>
                <a:cubicBezTo>
                  <a:pt x="2728523" y="2239687"/>
                  <a:pt x="2414401" y="2216418"/>
                  <a:pt x="2241986" y="2239315"/>
                </a:cubicBezTo>
                <a:cubicBezTo>
                  <a:pt x="2069571" y="2262212"/>
                  <a:pt x="1910469" y="2220243"/>
                  <a:pt x="1713738" y="2239315"/>
                </a:cubicBezTo>
                <a:cubicBezTo>
                  <a:pt x="1517007" y="2258387"/>
                  <a:pt x="1233216" y="2252936"/>
                  <a:pt x="1099495" y="2239315"/>
                </a:cubicBezTo>
                <a:cubicBezTo>
                  <a:pt x="965774" y="2225694"/>
                  <a:pt x="345483" y="2219968"/>
                  <a:pt x="0" y="2239315"/>
                </a:cubicBezTo>
                <a:cubicBezTo>
                  <a:pt x="21029" y="1992715"/>
                  <a:pt x="-222" y="1827802"/>
                  <a:pt x="0" y="1679486"/>
                </a:cubicBezTo>
                <a:cubicBezTo>
                  <a:pt x="222" y="1531170"/>
                  <a:pt x="22393" y="1311532"/>
                  <a:pt x="0" y="1164444"/>
                </a:cubicBezTo>
                <a:cubicBezTo>
                  <a:pt x="-22393" y="1017356"/>
                  <a:pt x="-7025" y="782652"/>
                  <a:pt x="0" y="649401"/>
                </a:cubicBezTo>
                <a:cubicBezTo>
                  <a:pt x="7025" y="516150"/>
                  <a:pt x="8659" y="16507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int64_t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y)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...;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678E656-15AB-B94A-89F3-AAE38E38867D}"/>
              </a:ext>
            </a:extLst>
          </p:cNvPr>
          <p:cNvSpPr/>
          <p:nvPr/>
        </p:nvSpPr>
        <p:spPr>
          <a:xfrm>
            <a:off x="5932111" y="4748542"/>
            <a:ext cx="677007" cy="497801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3BDCF1-80D9-6348-B284-5968F8BF8CEB}"/>
              </a:ext>
            </a:extLst>
          </p:cNvPr>
          <p:cNvSpPr/>
          <p:nvPr/>
        </p:nvSpPr>
        <p:spPr>
          <a:xfrm>
            <a:off x="4842933" y="3894007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6690EBB-666A-3C48-B00F-5C890239D518}"/>
              </a:ext>
            </a:extLst>
          </p:cNvPr>
          <p:cNvSpPr/>
          <p:nvPr/>
        </p:nvSpPr>
        <p:spPr>
          <a:xfrm>
            <a:off x="10439399" y="3894007"/>
            <a:ext cx="719631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5CF89E-4E8F-F445-92F7-1EC058D3DE25}"/>
              </a:ext>
            </a:extLst>
          </p:cNvPr>
          <p:cNvSpPr/>
          <p:nvPr/>
        </p:nvSpPr>
        <p:spPr>
          <a:xfrm>
            <a:off x="1745673" y="4795932"/>
            <a:ext cx="1132609" cy="40705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사각형 설명선[R] 18">
            <a:extLst>
              <a:ext uri="{FF2B5EF4-FFF2-40B4-BE49-F238E27FC236}">
                <a16:creationId xmlns:a16="http://schemas.microsoft.com/office/drawing/2014/main" id="{51319585-17C0-1848-B4DC-EC14D43658AD}"/>
              </a:ext>
            </a:extLst>
          </p:cNvPr>
          <p:cNvSpPr/>
          <p:nvPr/>
        </p:nvSpPr>
        <p:spPr>
          <a:xfrm>
            <a:off x="2842266" y="5253874"/>
            <a:ext cx="2544492" cy="1532791"/>
          </a:xfrm>
          <a:prstGeom prst="wedgeRoundRectCallout">
            <a:avLst>
              <a:gd name="adj1" fmla="val -47291"/>
              <a:gd name="adj2" fmla="val -60954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</a:t>
            </a:r>
            <a:b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signext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64</a:t>
            </a:r>
          </a:p>
          <a:p>
            <a:pPr algn="ctr"/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(expensive)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F03C13-0DA1-9D4A-9AAD-72C87BC7BED3}"/>
              </a:ext>
            </a:extLst>
          </p:cNvPr>
          <p:cNvSpPr/>
          <p:nvPr/>
        </p:nvSpPr>
        <p:spPr>
          <a:xfrm>
            <a:off x="7405255" y="4795932"/>
            <a:ext cx="1132609" cy="42583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1B04EF-C051-2C45-9E70-F6EAB1D09915}"/>
              </a:ext>
            </a:extLst>
          </p:cNvPr>
          <p:cNvSpPr/>
          <p:nvPr/>
        </p:nvSpPr>
        <p:spPr>
          <a:xfrm>
            <a:off x="1791311" y="1565116"/>
            <a:ext cx="8958606" cy="1598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ctr">
              <a:lnSpc>
                <a:spcPct val="120000"/>
              </a:lnSpc>
            </a:pP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 value that represents </a:t>
            </a:r>
            <a:r>
              <a:rPr kumimoji="1" lang="en-US" altLang="ko-Kore-K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overflow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LLVM IR,</a:t>
            </a:r>
          </a:p>
          <a:p>
            <a:pPr algn="ctr">
              <a:lnSpc>
                <a:spcPct val="120000"/>
              </a:lnSpc>
            </a:pP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kumimoji="1" lang="en-US" altLang="ko-Kore-K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too weak &amp; UB was too strong.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A60116F9-8794-A945-B2E7-3B3BF768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68" y="3196589"/>
            <a:ext cx="10515600" cy="6475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ore-KR" sz="2400" b="1" dirty="0"/>
              <a:t>Example: Widening an induction variable</a:t>
            </a:r>
          </a:p>
        </p:txBody>
      </p:sp>
      <p:sp>
        <p:nvSpPr>
          <p:cNvPr id="25" name="모서리가 둥근 사각형 설명선[R] 24">
            <a:extLst>
              <a:ext uri="{FF2B5EF4-FFF2-40B4-BE49-F238E27FC236}">
                <a16:creationId xmlns:a16="http://schemas.microsoft.com/office/drawing/2014/main" id="{C41CCC77-CFCC-9442-8F87-6CDEFF00A9CF}"/>
              </a:ext>
            </a:extLst>
          </p:cNvPr>
          <p:cNvSpPr/>
          <p:nvPr/>
        </p:nvSpPr>
        <p:spPr>
          <a:xfrm>
            <a:off x="8542131" y="5221771"/>
            <a:ext cx="2544492" cy="1532791"/>
          </a:xfrm>
          <a:prstGeom prst="wedgeRoundRectCallout">
            <a:avLst>
              <a:gd name="adj1" fmla="val -47291"/>
              <a:gd name="adj2" fmla="val -60954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kumimoji="1" lang="en-US" altLang="ko-Kore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signext</a:t>
            </a:r>
            <a:b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b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(cheap)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CC171D-D40E-6043-8851-2B465BE20F6C}"/>
              </a:ext>
            </a:extLst>
          </p:cNvPr>
          <p:cNvSpPr/>
          <p:nvPr/>
        </p:nvSpPr>
        <p:spPr>
          <a:xfrm>
            <a:off x="7054335" y="4020243"/>
            <a:ext cx="1382299" cy="42583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2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C2E52B2-8F0E-8C48-A5BD-A4649F651EA8}"/>
              </a:ext>
            </a:extLst>
          </p:cNvPr>
          <p:cNvSpPr/>
          <p:nvPr/>
        </p:nvSpPr>
        <p:spPr>
          <a:xfrm>
            <a:off x="8309979" y="4398927"/>
            <a:ext cx="1150329" cy="452269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8183FB3-BECA-3942-A306-CA36BE217E96}"/>
              </a:ext>
            </a:extLst>
          </p:cNvPr>
          <p:cNvSpPr/>
          <p:nvPr/>
        </p:nvSpPr>
        <p:spPr>
          <a:xfrm>
            <a:off x="9153443" y="4431890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E9D1598-62B3-6D4D-A316-AB3181918FD3}"/>
              </a:ext>
            </a:extLst>
          </p:cNvPr>
          <p:cNvSpPr/>
          <p:nvPr/>
        </p:nvSpPr>
        <p:spPr>
          <a:xfrm>
            <a:off x="3493118" y="4448906"/>
            <a:ext cx="274538" cy="359638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E5B0CA0-88F5-EC45-A0D5-74C3B35EC2E7}"/>
              </a:ext>
            </a:extLst>
          </p:cNvPr>
          <p:cNvSpPr/>
          <p:nvPr/>
        </p:nvSpPr>
        <p:spPr>
          <a:xfrm>
            <a:off x="2641091" y="4413299"/>
            <a:ext cx="1150329" cy="452269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19651-C31B-3342-A035-63A6E54E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Motivation for Poison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774C4-7BA6-7442-911C-BD91D682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61" y="6622897"/>
            <a:ext cx="914401" cy="365125"/>
          </a:xfrm>
        </p:spPr>
        <p:txBody>
          <a:bodyPr/>
          <a:lstStyle/>
          <a:p>
            <a:fld id="{D54ABD81-C34A-4FB0-91B3-2CFAC078309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EAB05B-7F5C-5941-9DF1-DB134F01C57C}"/>
              </a:ext>
            </a:extLst>
          </p:cNvPr>
          <p:cNvSpPr/>
          <p:nvPr/>
        </p:nvSpPr>
        <p:spPr>
          <a:xfrm>
            <a:off x="1194414" y="3868046"/>
            <a:ext cx="4396761" cy="2239315"/>
          </a:xfrm>
          <a:custGeom>
            <a:avLst/>
            <a:gdLst>
              <a:gd name="connsiteX0" fmla="*/ 0 w 4396761"/>
              <a:gd name="connsiteY0" fmla="*/ 0 h 2239315"/>
              <a:gd name="connsiteX1" fmla="*/ 584141 w 4396761"/>
              <a:gd name="connsiteY1" fmla="*/ 0 h 2239315"/>
              <a:gd name="connsiteX2" fmla="*/ 1080347 w 4396761"/>
              <a:gd name="connsiteY2" fmla="*/ 0 h 2239315"/>
              <a:gd name="connsiteX3" fmla="*/ 1796391 w 4396761"/>
              <a:gd name="connsiteY3" fmla="*/ 0 h 2239315"/>
              <a:gd name="connsiteX4" fmla="*/ 2380532 w 4396761"/>
              <a:gd name="connsiteY4" fmla="*/ 0 h 2239315"/>
              <a:gd name="connsiteX5" fmla="*/ 2964673 w 4396761"/>
              <a:gd name="connsiteY5" fmla="*/ 0 h 2239315"/>
              <a:gd name="connsiteX6" fmla="*/ 3680717 w 4396761"/>
              <a:gd name="connsiteY6" fmla="*/ 0 h 2239315"/>
              <a:gd name="connsiteX7" fmla="*/ 4396761 w 4396761"/>
              <a:gd name="connsiteY7" fmla="*/ 0 h 2239315"/>
              <a:gd name="connsiteX8" fmla="*/ 4396761 w 4396761"/>
              <a:gd name="connsiteY8" fmla="*/ 604615 h 2239315"/>
              <a:gd name="connsiteX9" fmla="*/ 4396761 w 4396761"/>
              <a:gd name="connsiteY9" fmla="*/ 1119658 h 2239315"/>
              <a:gd name="connsiteX10" fmla="*/ 4396761 w 4396761"/>
              <a:gd name="connsiteY10" fmla="*/ 1634700 h 2239315"/>
              <a:gd name="connsiteX11" fmla="*/ 4396761 w 4396761"/>
              <a:gd name="connsiteY11" fmla="*/ 2239315 h 2239315"/>
              <a:gd name="connsiteX12" fmla="*/ 3724685 w 4396761"/>
              <a:gd name="connsiteY12" fmla="*/ 2239315 h 2239315"/>
              <a:gd name="connsiteX13" fmla="*/ 3008641 w 4396761"/>
              <a:gd name="connsiteY13" fmla="*/ 2239315 h 2239315"/>
              <a:gd name="connsiteX14" fmla="*/ 2292597 w 4396761"/>
              <a:gd name="connsiteY14" fmla="*/ 2239315 h 2239315"/>
              <a:gd name="connsiteX15" fmla="*/ 1752423 w 4396761"/>
              <a:gd name="connsiteY15" fmla="*/ 2239315 h 2239315"/>
              <a:gd name="connsiteX16" fmla="*/ 1124315 w 4396761"/>
              <a:gd name="connsiteY16" fmla="*/ 2239315 h 2239315"/>
              <a:gd name="connsiteX17" fmla="*/ 0 w 4396761"/>
              <a:gd name="connsiteY17" fmla="*/ 2239315 h 2239315"/>
              <a:gd name="connsiteX18" fmla="*/ 0 w 4396761"/>
              <a:gd name="connsiteY18" fmla="*/ 1679486 h 2239315"/>
              <a:gd name="connsiteX19" fmla="*/ 0 w 4396761"/>
              <a:gd name="connsiteY19" fmla="*/ 1164444 h 2239315"/>
              <a:gd name="connsiteX20" fmla="*/ 0 w 4396761"/>
              <a:gd name="connsiteY20" fmla="*/ 649401 h 2239315"/>
              <a:gd name="connsiteX21" fmla="*/ 0 w 4396761"/>
              <a:gd name="connsiteY21" fmla="*/ 0 h 223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96761" h="2239315" extrusionOk="0">
                <a:moveTo>
                  <a:pt x="0" y="0"/>
                </a:moveTo>
                <a:cubicBezTo>
                  <a:pt x="133177" y="28624"/>
                  <a:pt x="441450" y="6979"/>
                  <a:pt x="584141" y="0"/>
                </a:cubicBezTo>
                <a:cubicBezTo>
                  <a:pt x="726832" y="-6979"/>
                  <a:pt x="847861" y="9800"/>
                  <a:pt x="1080347" y="0"/>
                </a:cubicBezTo>
                <a:cubicBezTo>
                  <a:pt x="1312833" y="-9800"/>
                  <a:pt x="1602594" y="16806"/>
                  <a:pt x="1796391" y="0"/>
                </a:cubicBezTo>
                <a:cubicBezTo>
                  <a:pt x="1990188" y="-16806"/>
                  <a:pt x="2178349" y="-29174"/>
                  <a:pt x="2380532" y="0"/>
                </a:cubicBezTo>
                <a:cubicBezTo>
                  <a:pt x="2582715" y="29174"/>
                  <a:pt x="2732170" y="-1517"/>
                  <a:pt x="2964673" y="0"/>
                </a:cubicBezTo>
                <a:cubicBezTo>
                  <a:pt x="3197176" y="1517"/>
                  <a:pt x="3446333" y="-26505"/>
                  <a:pt x="3680717" y="0"/>
                </a:cubicBezTo>
                <a:cubicBezTo>
                  <a:pt x="3915101" y="26505"/>
                  <a:pt x="4085648" y="-5268"/>
                  <a:pt x="4396761" y="0"/>
                </a:cubicBezTo>
                <a:cubicBezTo>
                  <a:pt x="4393045" y="166669"/>
                  <a:pt x="4402764" y="328255"/>
                  <a:pt x="4396761" y="604615"/>
                </a:cubicBezTo>
                <a:cubicBezTo>
                  <a:pt x="4390758" y="880976"/>
                  <a:pt x="4416990" y="885765"/>
                  <a:pt x="4396761" y="1119658"/>
                </a:cubicBezTo>
                <a:cubicBezTo>
                  <a:pt x="4376532" y="1353551"/>
                  <a:pt x="4414652" y="1517985"/>
                  <a:pt x="4396761" y="1634700"/>
                </a:cubicBezTo>
                <a:cubicBezTo>
                  <a:pt x="4378870" y="1751415"/>
                  <a:pt x="4398171" y="2113184"/>
                  <a:pt x="4396761" y="2239315"/>
                </a:cubicBezTo>
                <a:cubicBezTo>
                  <a:pt x="4188835" y="2238853"/>
                  <a:pt x="3909744" y="2261101"/>
                  <a:pt x="3724685" y="2239315"/>
                </a:cubicBezTo>
                <a:cubicBezTo>
                  <a:pt x="3539626" y="2217529"/>
                  <a:pt x="3174774" y="2247824"/>
                  <a:pt x="3008641" y="2239315"/>
                </a:cubicBezTo>
                <a:cubicBezTo>
                  <a:pt x="2842508" y="2230806"/>
                  <a:pt x="2519694" y="2271823"/>
                  <a:pt x="2292597" y="2239315"/>
                </a:cubicBezTo>
                <a:cubicBezTo>
                  <a:pt x="2065500" y="2206807"/>
                  <a:pt x="1887584" y="2225530"/>
                  <a:pt x="1752423" y="2239315"/>
                </a:cubicBezTo>
                <a:cubicBezTo>
                  <a:pt x="1617262" y="2253100"/>
                  <a:pt x="1415720" y="2239247"/>
                  <a:pt x="1124315" y="2239315"/>
                </a:cubicBezTo>
                <a:cubicBezTo>
                  <a:pt x="832910" y="2239383"/>
                  <a:pt x="293768" y="2201706"/>
                  <a:pt x="0" y="2239315"/>
                </a:cubicBezTo>
                <a:cubicBezTo>
                  <a:pt x="21029" y="1992715"/>
                  <a:pt x="-222" y="1827802"/>
                  <a:pt x="0" y="1679486"/>
                </a:cubicBezTo>
                <a:cubicBezTo>
                  <a:pt x="222" y="1531170"/>
                  <a:pt x="22393" y="1311532"/>
                  <a:pt x="0" y="1164444"/>
                </a:cubicBezTo>
                <a:cubicBezTo>
                  <a:pt x="-22393" y="1017356"/>
                  <a:pt x="-7025" y="782652"/>
                  <a:pt x="0" y="649401"/>
                </a:cubicBezTo>
                <a:cubicBezTo>
                  <a:pt x="7025" y="516150"/>
                  <a:pt x="8659" y="16507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y)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...;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0F5D44-0518-2544-B112-8ADA5EB1C375}"/>
              </a:ext>
            </a:extLst>
          </p:cNvPr>
          <p:cNvSpPr/>
          <p:nvPr/>
        </p:nvSpPr>
        <p:spPr>
          <a:xfrm>
            <a:off x="6859331" y="3868044"/>
            <a:ext cx="4299700" cy="2239315"/>
          </a:xfrm>
          <a:custGeom>
            <a:avLst/>
            <a:gdLst>
              <a:gd name="connsiteX0" fmla="*/ 0 w 4299700"/>
              <a:gd name="connsiteY0" fmla="*/ 0 h 2239315"/>
              <a:gd name="connsiteX1" fmla="*/ 571246 w 4299700"/>
              <a:gd name="connsiteY1" fmla="*/ 0 h 2239315"/>
              <a:gd name="connsiteX2" fmla="*/ 1056498 w 4299700"/>
              <a:gd name="connsiteY2" fmla="*/ 0 h 2239315"/>
              <a:gd name="connsiteX3" fmla="*/ 1756735 w 4299700"/>
              <a:gd name="connsiteY3" fmla="*/ 0 h 2239315"/>
              <a:gd name="connsiteX4" fmla="*/ 2327980 w 4299700"/>
              <a:gd name="connsiteY4" fmla="*/ 0 h 2239315"/>
              <a:gd name="connsiteX5" fmla="*/ 2899226 w 4299700"/>
              <a:gd name="connsiteY5" fmla="*/ 0 h 2239315"/>
              <a:gd name="connsiteX6" fmla="*/ 3599463 w 4299700"/>
              <a:gd name="connsiteY6" fmla="*/ 0 h 2239315"/>
              <a:gd name="connsiteX7" fmla="*/ 4299700 w 4299700"/>
              <a:gd name="connsiteY7" fmla="*/ 0 h 2239315"/>
              <a:gd name="connsiteX8" fmla="*/ 4299700 w 4299700"/>
              <a:gd name="connsiteY8" fmla="*/ 604615 h 2239315"/>
              <a:gd name="connsiteX9" fmla="*/ 4299700 w 4299700"/>
              <a:gd name="connsiteY9" fmla="*/ 1119658 h 2239315"/>
              <a:gd name="connsiteX10" fmla="*/ 4299700 w 4299700"/>
              <a:gd name="connsiteY10" fmla="*/ 1634700 h 2239315"/>
              <a:gd name="connsiteX11" fmla="*/ 4299700 w 4299700"/>
              <a:gd name="connsiteY11" fmla="*/ 2239315 h 2239315"/>
              <a:gd name="connsiteX12" fmla="*/ 3642460 w 4299700"/>
              <a:gd name="connsiteY12" fmla="*/ 2239315 h 2239315"/>
              <a:gd name="connsiteX13" fmla="*/ 2942223 w 4299700"/>
              <a:gd name="connsiteY13" fmla="*/ 2239315 h 2239315"/>
              <a:gd name="connsiteX14" fmla="*/ 2241986 w 4299700"/>
              <a:gd name="connsiteY14" fmla="*/ 2239315 h 2239315"/>
              <a:gd name="connsiteX15" fmla="*/ 1713738 w 4299700"/>
              <a:gd name="connsiteY15" fmla="*/ 2239315 h 2239315"/>
              <a:gd name="connsiteX16" fmla="*/ 1099495 w 4299700"/>
              <a:gd name="connsiteY16" fmla="*/ 2239315 h 2239315"/>
              <a:gd name="connsiteX17" fmla="*/ 0 w 4299700"/>
              <a:gd name="connsiteY17" fmla="*/ 2239315 h 2239315"/>
              <a:gd name="connsiteX18" fmla="*/ 0 w 4299700"/>
              <a:gd name="connsiteY18" fmla="*/ 1679486 h 2239315"/>
              <a:gd name="connsiteX19" fmla="*/ 0 w 4299700"/>
              <a:gd name="connsiteY19" fmla="*/ 1164444 h 2239315"/>
              <a:gd name="connsiteX20" fmla="*/ 0 w 4299700"/>
              <a:gd name="connsiteY20" fmla="*/ 649401 h 2239315"/>
              <a:gd name="connsiteX21" fmla="*/ 0 w 4299700"/>
              <a:gd name="connsiteY21" fmla="*/ 0 h 223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99700" h="2239315" extrusionOk="0">
                <a:moveTo>
                  <a:pt x="0" y="0"/>
                </a:moveTo>
                <a:cubicBezTo>
                  <a:pt x="254350" y="-1020"/>
                  <a:pt x="339399" y="-17006"/>
                  <a:pt x="571246" y="0"/>
                </a:cubicBezTo>
                <a:cubicBezTo>
                  <a:pt x="803093" y="17006"/>
                  <a:pt x="884711" y="12134"/>
                  <a:pt x="1056498" y="0"/>
                </a:cubicBezTo>
                <a:cubicBezTo>
                  <a:pt x="1228285" y="-12134"/>
                  <a:pt x="1536696" y="-33638"/>
                  <a:pt x="1756735" y="0"/>
                </a:cubicBezTo>
                <a:cubicBezTo>
                  <a:pt x="1976774" y="33638"/>
                  <a:pt x="2121172" y="-21031"/>
                  <a:pt x="2327980" y="0"/>
                </a:cubicBezTo>
                <a:cubicBezTo>
                  <a:pt x="2534788" y="21031"/>
                  <a:pt x="2768690" y="6863"/>
                  <a:pt x="2899226" y="0"/>
                </a:cubicBezTo>
                <a:cubicBezTo>
                  <a:pt x="3029762" y="-6863"/>
                  <a:pt x="3353136" y="-30670"/>
                  <a:pt x="3599463" y="0"/>
                </a:cubicBezTo>
                <a:cubicBezTo>
                  <a:pt x="3845790" y="30670"/>
                  <a:pt x="3996506" y="-4777"/>
                  <a:pt x="4299700" y="0"/>
                </a:cubicBezTo>
                <a:cubicBezTo>
                  <a:pt x="4295984" y="166669"/>
                  <a:pt x="4305703" y="328255"/>
                  <a:pt x="4299700" y="604615"/>
                </a:cubicBezTo>
                <a:cubicBezTo>
                  <a:pt x="4293697" y="880976"/>
                  <a:pt x="4319929" y="885765"/>
                  <a:pt x="4299700" y="1119658"/>
                </a:cubicBezTo>
                <a:cubicBezTo>
                  <a:pt x="4279471" y="1353551"/>
                  <a:pt x="4317591" y="1517985"/>
                  <a:pt x="4299700" y="1634700"/>
                </a:cubicBezTo>
                <a:cubicBezTo>
                  <a:pt x="4281809" y="1751415"/>
                  <a:pt x="4301110" y="2113184"/>
                  <a:pt x="4299700" y="2239315"/>
                </a:cubicBezTo>
                <a:cubicBezTo>
                  <a:pt x="4078737" y="2259443"/>
                  <a:pt x="3821025" y="2260539"/>
                  <a:pt x="3642460" y="2239315"/>
                </a:cubicBezTo>
                <a:cubicBezTo>
                  <a:pt x="3463895" y="2218091"/>
                  <a:pt x="3155923" y="2238943"/>
                  <a:pt x="2942223" y="2239315"/>
                </a:cubicBezTo>
                <a:cubicBezTo>
                  <a:pt x="2728523" y="2239687"/>
                  <a:pt x="2414401" y="2216418"/>
                  <a:pt x="2241986" y="2239315"/>
                </a:cubicBezTo>
                <a:cubicBezTo>
                  <a:pt x="2069571" y="2262212"/>
                  <a:pt x="1910469" y="2220243"/>
                  <a:pt x="1713738" y="2239315"/>
                </a:cubicBezTo>
                <a:cubicBezTo>
                  <a:pt x="1517007" y="2258387"/>
                  <a:pt x="1233216" y="2252936"/>
                  <a:pt x="1099495" y="2239315"/>
                </a:cubicBezTo>
                <a:cubicBezTo>
                  <a:pt x="965774" y="2225694"/>
                  <a:pt x="345483" y="2219968"/>
                  <a:pt x="0" y="2239315"/>
                </a:cubicBezTo>
                <a:cubicBezTo>
                  <a:pt x="21029" y="1992715"/>
                  <a:pt x="-222" y="1827802"/>
                  <a:pt x="0" y="1679486"/>
                </a:cubicBezTo>
                <a:cubicBezTo>
                  <a:pt x="222" y="1531170"/>
                  <a:pt x="22393" y="1311532"/>
                  <a:pt x="0" y="1164444"/>
                </a:cubicBezTo>
                <a:cubicBezTo>
                  <a:pt x="-22393" y="1017356"/>
                  <a:pt x="-7025" y="782652"/>
                  <a:pt x="0" y="649401"/>
                </a:cubicBezTo>
                <a:cubicBezTo>
                  <a:pt x="7025" y="516150"/>
                  <a:pt x="8659" y="16507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int64_t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ore-KR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y) {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...;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ore-KR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kumimoji="1" lang="en-US" altLang="ko-Kore-KR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1" lang="ko-Kore-KR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678E656-15AB-B94A-89F3-AAE38E38867D}"/>
              </a:ext>
            </a:extLst>
          </p:cNvPr>
          <p:cNvSpPr/>
          <p:nvPr/>
        </p:nvSpPr>
        <p:spPr>
          <a:xfrm>
            <a:off x="5932111" y="4748542"/>
            <a:ext cx="677007" cy="497801"/>
          </a:xfrm>
          <a:prstGeom prst="rightArrow">
            <a:avLst/>
          </a:prstGeom>
          <a:solidFill>
            <a:schemeClr val="accent6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3BDCF1-80D9-6348-B284-5968F8BF8CEB}"/>
              </a:ext>
            </a:extLst>
          </p:cNvPr>
          <p:cNvSpPr/>
          <p:nvPr/>
        </p:nvSpPr>
        <p:spPr>
          <a:xfrm>
            <a:off x="4842933" y="3894007"/>
            <a:ext cx="748242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6690EBB-666A-3C48-B00F-5C890239D518}"/>
              </a:ext>
            </a:extLst>
          </p:cNvPr>
          <p:cNvSpPr/>
          <p:nvPr/>
        </p:nvSpPr>
        <p:spPr>
          <a:xfrm>
            <a:off x="10439399" y="3894007"/>
            <a:ext cx="719631" cy="6093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kumimoji="1" lang="ko-Kore-KR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A60116F9-8794-A945-B2E7-3B3BF768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68" y="3196589"/>
            <a:ext cx="10515600" cy="6475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ore-KR" sz="2400" b="1" dirty="0"/>
              <a:t>Example: Widening an induction variable</a:t>
            </a:r>
          </a:p>
        </p:txBody>
      </p:sp>
      <p:sp>
        <p:nvSpPr>
          <p:cNvPr id="15" name="사각형 설명선[R] 14">
            <a:extLst>
              <a:ext uri="{FF2B5EF4-FFF2-40B4-BE49-F238E27FC236}">
                <a16:creationId xmlns:a16="http://schemas.microsoft.com/office/drawing/2014/main" id="{CF8E9B90-0F9C-054D-9C9F-92313ED49D0A}"/>
              </a:ext>
            </a:extLst>
          </p:cNvPr>
          <p:cNvSpPr/>
          <p:nvPr/>
        </p:nvSpPr>
        <p:spPr>
          <a:xfrm>
            <a:off x="3882144" y="4748542"/>
            <a:ext cx="1959244" cy="492919"/>
          </a:xfrm>
          <a:prstGeom prst="wedgeRectCallout">
            <a:avLst>
              <a:gd name="adj1" fmla="val -55798"/>
              <a:gd name="adj2" fmla="val -4468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INT32_MAX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사각형 설명선[R] 15">
            <a:extLst>
              <a:ext uri="{FF2B5EF4-FFF2-40B4-BE49-F238E27FC236}">
                <a16:creationId xmlns:a16="http://schemas.microsoft.com/office/drawing/2014/main" id="{ECEDE4AA-C36A-4B46-8EFC-4FE42E2889A8}"/>
              </a:ext>
            </a:extLst>
          </p:cNvPr>
          <p:cNvSpPr/>
          <p:nvPr/>
        </p:nvSpPr>
        <p:spPr>
          <a:xfrm>
            <a:off x="9492635" y="4772938"/>
            <a:ext cx="1909711" cy="492919"/>
          </a:xfrm>
          <a:prstGeom prst="wedgeRectCallout">
            <a:avLst>
              <a:gd name="adj1" fmla="val -55798"/>
              <a:gd name="adj2" fmla="val -44689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INT32_MAX</a:t>
            </a:r>
            <a:endParaRPr kumimoji="1" lang="ko-Kore-KR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4D1431-8325-7548-A584-EFFD04225C84}"/>
              </a:ext>
            </a:extLst>
          </p:cNvPr>
          <p:cNvSpPr/>
          <p:nvPr/>
        </p:nvSpPr>
        <p:spPr>
          <a:xfrm>
            <a:off x="1791310" y="1565116"/>
            <a:ext cx="8958607" cy="1598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ore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ctr">
              <a:lnSpc>
                <a:spcPct val="120000"/>
              </a:lnSpc>
            </a:pP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 value that represents </a:t>
            </a:r>
            <a:r>
              <a:rPr kumimoji="1" lang="en-US" altLang="ko-Kore-K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overflow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LLVM IR,</a:t>
            </a:r>
          </a:p>
          <a:p>
            <a:pPr algn="ctr">
              <a:lnSpc>
                <a:spcPct val="120000"/>
              </a:lnSpc>
            </a:pP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kumimoji="1" lang="en-US" altLang="ko-Kore-K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too weak &amp; UB was too strong.</a:t>
            </a:r>
          </a:p>
        </p:txBody>
      </p:sp>
      <p:sp>
        <p:nvSpPr>
          <p:cNvPr id="37" name="사각형 설명선[R] 36">
            <a:extLst>
              <a:ext uri="{FF2B5EF4-FFF2-40B4-BE49-F238E27FC236}">
                <a16:creationId xmlns:a16="http://schemas.microsoft.com/office/drawing/2014/main" id="{6D7C99C0-FC05-9341-8FD5-4C2133305560}"/>
              </a:ext>
            </a:extLst>
          </p:cNvPr>
          <p:cNvSpPr/>
          <p:nvPr/>
        </p:nvSpPr>
        <p:spPr>
          <a:xfrm>
            <a:off x="2842000" y="3768143"/>
            <a:ext cx="2080287" cy="492919"/>
          </a:xfrm>
          <a:prstGeom prst="wedgeRectCallout">
            <a:avLst>
              <a:gd name="adj1" fmla="val -26099"/>
              <a:gd name="adj2" fmla="val 83902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</a:t>
            </a:r>
            <a:r>
              <a:rPr kumimoji="1" lang="en-US" altLang="ko-Kore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1" lang="ko-Kore-KR" alt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사각형 설명선[R] 37">
            <a:extLst>
              <a:ext uri="{FF2B5EF4-FFF2-40B4-BE49-F238E27FC236}">
                <a16:creationId xmlns:a16="http://schemas.microsoft.com/office/drawing/2014/main" id="{834102A2-AD05-CB47-8DD1-60AFFAE71A0C}"/>
              </a:ext>
            </a:extLst>
          </p:cNvPr>
          <p:cNvSpPr/>
          <p:nvPr/>
        </p:nvSpPr>
        <p:spPr>
          <a:xfrm>
            <a:off x="8564524" y="3761076"/>
            <a:ext cx="2185393" cy="492919"/>
          </a:xfrm>
          <a:prstGeom prst="wedgeRectCallout">
            <a:avLst>
              <a:gd name="adj1" fmla="val -30167"/>
              <a:gd name="adj2" fmla="val 86478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kumimoji="1" lang="en-US" altLang="ko-Kore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kumimoji="1" lang="ko-Kore-KR" altLang="en-US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EF0857-08DD-7240-9017-B861370B149C}"/>
              </a:ext>
            </a:extLst>
          </p:cNvPr>
          <p:cNvSpPr/>
          <p:nvPr/>
        </p:nvSpPr>
        <p:spPr>
          <a:xfrm>
            <a:off x="90311" y="6434925"/>
            <a:ext cx="7495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/>
              <a:t>The </a:t>
            </a:r>
            <a:r>
              <a:rPr lang="en-US" altLang="ko-Kore-KR" sz="1400" dirty="0" err="1"/>
              <a:t>nsw</a:t>
            </a:r>
            <a:r>
              <a:rPr lang="en-US" altLang="ko-Kore-KR" sz="1400" dirty="0"/>
              <a:t> story, 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https://groups.google.com/g/llvm-dev/c/sDYaYV_ZF-g/m/5Ektu6vM_0oJ</a:t>
            </a:r>
            <a:r>
              <a:rPr lang="en" altLang="ko-Kore-KR" sz="1400" u="sng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61150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19555</TotalTime>
  <Words>8208</Words>
  <Application>Microsoft Macintosh PowerPoint</Application>
  <PresentationFormat>와이드스크린</PresentationFormat>
  <Paragraphs>1021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시스템 서체 일반체</vt:lpstr>
      <vt:lpstr>맑은 고딕</vt:lpstr>
      <vt:lpstr>Arial</vt:lpstr>
      <vt:lpstr>Calibri</vt:lpstr>
      <vt:lpstr>Cambria Math</vt:lpstr>
      <vt:lpstr>Consolas</vt:lpstr>
      <vt:lpstr>Times New Roman</vt:lpstr>
      <vt:lpstr>Office 테마</vt:lpstr>
      <vt:lpstr>Undef and Poison: Present and Future</vt:lpstr>
      <vt:lpstr>What is This Talk About?</vt:lpstr>
      <vt:lpstr>Background  Undefined Behavior, Undef, and Poison</vt:lpstr>
      <vt:lpstr>Undefined Behavior</vt:lpstr>
      <vt:lpstr>Motivation for Undef</vt:lpstr>
      <vt:lpstr>Undef ≠ Indeterminate Value</vt:lpstr>
      <vt:lpstr>Definition of Undef</vt:lpstr>
      <vt:lpstr>Motivation for Poison</vt:lpstr>
      <vt:lpstr>Motivation for Poison</vt:lpstr>
      <vt:lpstr>Motivation for Poison</vt:lpstr>
      <vt:lpstr>Definition of Poison</vt:lpstr>
      <vt:lpstr>Comparison of Undef and Poison 1. poison and undef can fold to a different (defined) value at each use</vt:lpstr>
      <vt:lpstr>Comparison of Undef and Poison 2. Undefined values do not admit certain arithmetic properties</vt:lpstr>
      <vt:lpstr>Comparison of Undef and Poison 3. poison is more undefined than undef</vt:lpstr>
      <vt:lpstr>Comparison of Undef and Poison 4. poison cannot be used for uninitialized bitfields</vt:lpstr>
      <vt:lpstr>Summary: UB, Undef, and Poison</vt:lpstr>
      <vt:lpstr>Recent Progresses in Fixing UB-related Problems in LLVM</vt:lpstr>
      <vt:lpstr>1. Semantics Are Clarified at LangRef.</vt:lpstr>
      <vt:lpstr>2. Undef/Poison-related Bugs     Are Found with Alive2</vt:lpstr>
      <vt:lpstr>3. Freeze to the Rescue</vt:lpstr>
      <vt:lpstr>3. Freeze to the Rescue</vt:lpstr>
      <vt:lpstr>Fixing “Select  Branch” Using Freeze</vt:lpstr>
      <vt:lpstr>Fixing DivRemPairs Using Freeze</vt:lpstr>
      <vt:lpstr>Fixing DivRemPairs Using Freeze</vt:lpstr>
      <vt:lpstr>Performance Regression Matters</vt:lpstr>
      <vt:lpstr>4. Some Optimizations Were Removed</vt:lpstr>
      <vt:lpstr>5. Patches Have Landed to Recover     Performance</vt:lpstr>
      <vt:lpstr>Future Directions</vt:lpstr>
      <vt:lpstr>1. Use Non-Undef/Poison Assumption     From Source Language</vt:lpstr>
      <vt:lpstr>2. Improve Undef/Poison Analysis</vt:lpstr>
      <vt:lpstr>3. Make More Optimizations     Freeze-Aware</vt:lpstr>
      <vt:lpstr>Non-Undef/Poison Assumption From Source is Helpful</vt:lpstr>
      <vt:lpstr>Making Things Simpler by Removing undef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juneyounglee</dc:creator>
  <cp:lastModifiedBy>이 준영</cp:lastModifiedBy>
  <cp:revision>862</cp:revision>
  <dcterms:created xsi:type="dcterms:W3CDTF">2020-08-26T04:29:28Z</dcterms:created>
  <dcterms:modified xsi:type="dcterms:W3CDTF">2020-09-17T20:49:26Z</dcterms:modified>
</cp:coreProperties>
</file>