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54" r:id="rId2"/>
    <p:sldId id="390" r:id="rId3"/>
    <p:sldId id="403" r:id="rId4"/>
    <p:sldId id="395" r:id="rId5"/>
    <p:sldId id="396" r:id="rId6"/>
    <p:sldId id="401" r:id="rId7"/>
    <p:sldId id="411" r:id="rId8"/>
    <p:sldId id="359" r:id="rId9"/>
    <p:sldId id="374" r:id="rId10"/>
    <p:sldId id="404" r:id="rId11"/>
    <p:sldId id="412" r:id="rId12"/>
    <p:sldId id="407" r:id="rId13"/>
    <p:sldId id="405" r:id="rId14"/>
    <p:sldId id="379" r:id="rId15"/>
    <p:sldId id="406" r:id="rId16"/>
    <p:sldId id="381" r:id="rId17"/>
    <p:sldId id="402" r:id="rId18"/>
    <p:sldId id="388" r:id="rId19"/>
    <p:sldId id="385" r:id="rId20"/>
    <p:sldId id="409" r:id="rId21"/>
    <p:sldId id="410" r:id="rId22"/>
    <p:sldId id="352" r:id="rId23"/>
    <p:sldId id="389" r:id="rId24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C94460-EEEF-4B27-B71B-4E66BF022442}">
          <p14:sldIdLst>
            <p14:sldId id="354"/>
            <p14:sldId id="390"/>
            <p14:sldId id="403"/>
            <p14:sldId id="395"/>
            <p14:sldId id="396"/>
          </p14:sldIdLst>
        </p14:section>
        <p14:section name="Branch Coverage" id="{220560C9-11BB-4511-B24D-7FFEC7592655}">
          <p14:sldIdLst>
            <p14:sldId id="401"/>
            <p14:sldId id="411"/>
            <p14:sldId id="359"/>
          </p14:sldIdLst>
        </p14:section>
        <p14:section name="Coverage" id="{C12E1857-67CA-4469-B7B7-72D47E9CC9C4}">
          <p14:sldIdLst>
            <p14:sldId id="374"/>
          </p14:sldIdLst>
        </p14:section>
        <p14:section name="Regions" id="{81D0C745-B7EC-47BB-AAB6-24DF03D13C30}">
          <p14:sldIdLst>
            <p14:sldId id="404"/>
            <p14:sldId id="412"/>
            <p14:sldId id="407"/>
          </p14:sldIdLst>
        </p14:section>
        <p14:section name="Instrumentation" id="{88E6197B-C8C9-41C2-ABB0-401D743F3B54}">
          <p14:sldIdLst>
            <p14:sldId id="405"/>
            <p14:sldId id="379"/>
          </p14:sldIdLst>
        </p14:section>
        <p14:section name="Visualization" id="{82DF0446-E885-400C-A797-88204F8AC863}">
          <p14:sldIdLst>
            <p14:sldId id="406"/>
            <p14:sldId id="381"/>
            <p14:sldId id="402"/>
          </p14:sldIdLst>
        </p14:section>
        <p14:section name="Optimizations and Future" id="{291F154A-25F1-42B4-B61F-6B417546D2E6}">
          <p14:sldIdLst>
            <p14:sldId id="388"/>
            <p14:sldId id="385"/>
          </p14:sldIdLst>
        </p14:section>
        <p14:section name="GCC" id="{E48D5C86-2B1B-48E5-B44B-C4164B4ABEE9}">
          <p14:sldIdLst>
            <p14:sldId id="409"/>
            <p14:sldId id="410"/>
          </p14:sldIdLst>
        </p14:section>
        <p14:section name="Wrapup" id="{86968BD1-94BE-4CD5-9160-901191DA7B37}">
          <p14:sldIdLst>
            <p14:sldId id="352"/>
            <p14:sldId id="3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84163" autoAdjust="0"/>
  </p:normalViewPr>
  <p:slideViewPr>
    <p:cSldViewPr snapToGrid="0">
      <p:cViewPr varScale="1">
        <p:scale>
          <a:sx n="132" d="100"/>
          <a:sy n="132" d="100"/>
        </p:scale>
        <p:origin x="-372" y="-90"/>
      </p:cViewPr>
      <p:guideLst>
        <p:guide orient="horz" pos="1620"/>
        <p:guide pos="2878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4152" y="-106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62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253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146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LLVM is “Source-based”, meaning it</a:t>
            </a:r>
            <a:r>
              <a:rPr lang="en-US" baseline="0" dirty="0" smtClean="0"/>
              <a:t> is tied directly to the source code through Abstract Syntax Trees.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customer could easily run into a defect in code that isn’t tested.  It’s has happened that functions could be left out of test coverage only to blow up in user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0" dirty="0" smtClean="0"/>
              <a:t>To track line</a:t>
            </a:r>
            <a:r>
              <a:rPr lang="en-US" kern="0" baseline="0" dirty="0" smtClean="0"/>
              <a:t> function and line coverage, counters are inserted:</a:t>
            </a:r>
            <a:endParaRPr lang="en-US" kern="0" dirty="0" smtClean="0"/>
          </a:p>
          <a:p>
            <a:r>
              <a:rPr lang="en-US" kern="0" dirty="0" smtClean="0"/>
              <a:t>After execution, instrumented data is fed to a visualization tool</a:t>
            </a:r>
          </a:p>
          <a:p>
            <a:pPr lvl="1"/>
            <a:r>
              <a:rPr lang="en-US" kern="0" dirty="0" smtClean="0"/>
              <a:t>Display file-level view of coverage criteria</a:t>
            </a:r>
          </a:p>
          <a:p>
            <a:pPr lvl="1"/>
            <a:r>
              <a:rPr lang="en-US" kern="0" dirty="0" smtClean="0"/>
              <a:t>Display overall coverage statistics according to measured coverage criteria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7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It’s a more granular measure of code execution than line or statement coverage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Are we really measuring all paths through our code?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If</a:t>
            </a:r>
            <a:r>
              <a:rPr lang="en-US" sz="1400" baseline="0" dirty="0" smtClean="0">
                <a:sym typeface="Wingdings" panose="05000000000000000000" pitchFamily="2" charset="2"/>
              </a:rPr>
              <a:t> we AREN’T, condition code might be </a:t>
            </a:r>
            <a:r>
              <a:rPr lang="en-US" sz="1400" b="1" baseline="0" dirty="0" smtClean="0">
                <a:sym typeface="Wingdings" panose="05000000000000000000" pitchFamily="2" charset="2"/>
              </a:rPr>
              <a:t>wrong</a:t>
            </a:r>
            <a:r>
              <a:rPr lang="en-US" sz="1400" baseline="0" dirty="0" smtClean="0">
                <a:sym typeface="Wingdings" panose="05000000000000000000" pitchFamily="2" charset="2"/>
              </a:rPr>
              <a:t>, and it could be caught by some other user or customer (lurking defects)</a:t>
            </a:r>
          </a:p>
          <a:p>
            <a:pPr lvl="1"/>
            <a:r>
              <a:rPr lang="en-US" sz="1400" baseline="0" dirty="0" smtClean="0">
                <a:sym typeface="Wingdings" panose="05000000000000000000" pitchFamily="2" charset="2"/>
              </a:rPr>
              <a:t>If each condition is shown as being taken and not-taken at least once, we know we </a:t>
            </a:r>
            <a:r>
              <a:rPr lang="en-US" sz="1400" baseline="0" smtClean="0">
                <a:sym typeface="Wingdings" panose="05000000000000000000" pitchFamily="2" charset="2"/>
              </a:rPr>
              <a:t>are testing all paths.</a:t>
            </a:r>
            <a:endParaRPr lang="en-US" sz="1400" dirty="0" smtClean="0">
              <a:sym typeface="Wingdings" panose="05000000000000000000" pitchFamily="2" charset="2"/>
            </a:endParaRPr>
          </a:p>
          <a:p>
            <a:endParaRPr lang="en-US" sz="800" dirty="0" smtClean="0">
              <a:sym typeface="Wingdings" panose="05000000000000000000" pitchFamily="2" charset="2"/>
            </a:endParaRPr>
          </a:p>
          <a:p>
            <a:r>
              <a:rPr lang="en-US" sz="1600" dirty="0" smtClean="0">
                <a:sym typeface="Wingdings" panose="05000000000000000000" pitchFamily="2" charset="2"/>
              </a:rPr>
              <a:t>It can ensure more maintainable code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Is it easy to write tests that test all paths through our code?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Is the code simple enough to understand?</a:t>
            </a:r>
          </a:p>
          <a:p>
            <a:endParaRPr lang="en-US" sz="800" dirty="0" smtClean="0">
              <a:sym typeface="Wingdings" panose="05000000000000000000" pitchFamily="2" charset="2"/>
            </a:endParaRPr>
          </a:p>
          <a:p>
            <a:r>
              <a:rPr lang="en-US" sz="1600" dirty="0" smtClean="0">
                <a:sym typeface="Wingdings" panose="05000000000000000000" pitchFamily="2" charset="2"/>
              </a:rPr>
              <a:t>Required by Functional Safety standards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Used in Industrial and Automotive markets</a:t>
            </a:r>
          </a:p>
          <a:p>
            <a:endParaRPr lang="en-US" sz="800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5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BranchRegion</a:t>
            </a:r>
            <a:r>
              <a:rPr lang="en-US" sz="2000" dirty="0" smtClean="0"/>
              <a:t> kind tracks two </a:t>
            </a:r>
            <a:r>
              <a:rPr lang="en-US" sz="2000" b="1" dirty="0" smtClean="0"/>
              <a:t>Counter</a:t>
            </a:r>
            <a:r>
              <a:rPr lang="en-US" sz="2000" dirty="0" smtClean="0"/>
              <a:t>s along with Source</a:t>
            </a:r>
          </a:p>
          <a:p>
            <a:pPr lvl="1"/>
            <a:r>
              <a:rPr lang="en-US" b="1" dirty="0" smtClean="0"/>
              <a:t>True</a:t>
            </a:r>
            <a:r>
              <a:rPr lang="en-US" dirty="0" smtClean="0"/>
              <a:t> count and </a:t>
            </a:r>
            <a:r>
              <a:rPr lang="en-US" b="1" dirty="0" smtClean="0"/>
              <a:t>False</a:t>
            </a:r>
            <a:r>
              <a:rPr lang="en-US" dirty="0" smtClean="0"/>
              <a:t> count</a:t>
            </a:r>
          </a:p>
          <a:p>
            <a:pPr lvl="1"/>
            <a:r>
              <a:rPr lang="en-US" dirty="0" smtClean="0"/>
              <a:t>Tied to a single condition in the source code</a:t>
            </a:r>
          </a:p>
          <a:p>
            <a:endParaRPr lang="en-US" sz="1600" dirty="0" smtClean="0"/>
          </a:p>
          <a:p>
            <a:r>
              <a:rPr lang="en-US" sz="2000" dirty="0" smtClean="0"/>
              <a:t>The two </a:t>
            </a:r>
            <a:r>
              <a:rPr lang="en-US" sz="2000" b="1" dirty="0" smtClean="0"/>
              <a:t>Counter</a:t>
            </a:r>
            <a:r>
              <a:rPr lang="en-US" sz="2000" dirty="0" smtClean="0"/>
              <a:t>s are encoded along with other </a:t>
            </a:r>
            <a:r>
              <a:rPr lang="en-US" sz="2000" dirty="0" err="1" smtClean="0"/>
              <a:t>MappingRegions</a:t>
            </a:r>
            <a:endParaRPr lang="en-US" sz="2000" dirty="0" smtClean="0"/>
          </a:p>
          <a:p>
            <a:pPr lvl="1"/>
            <a:r>
              <a:rPr lang="en-US" dirty="0" smtClean="0"/>
              <a:t>Distinguished based on region kind</a:t>
            </a:r>
          </a:p>
          <a:p>
            <a:pPr lvl="1"/>
            <a:endParaRPr lang="en-US" dirty="0" smtClean="0"/>
          </a:p>
          <a:p>
            <a:r>
              <a:rPr lang="en-US" sz="2000" dirty="0" smtClean="0"/>
              <a:t>All other </a:t>
            </a:r>
            <a:r>
              <a:rPr lang="en-US" sz="2000" dirty="0" err="1" smtClean="0"/>
              <a:t>CounterMappingRegion</a:t>
            </a:r>
            <a:r>
              <a:rPr lang="en-US" sz="2000" dirty="0" smtClean="0"/>
              <a:t> kinds </a:t>
            </a:r>
            <a:r>
              <a:rPr lang="en-US" sz="2000" i="1" dirty="0" smtClean="0"/>
              <a:t>ignore</a:t>
            </a:r>
            <a:r>
              <a:rPr lang="en-US" sz="2000" dirty="0" smtClean="0"/>
              <a:t> the second </a:t>
            </a:r>
            <a:r>
              <a:rPr lang="en-US" sz="2000" b="1" dirty="0" smtClean="0"/>
              <a:t>Counter</a:t>
            </a:r>
          </a:p>
          <a:p>
            <a:pPr lvl="1"/>
            <a:r>
              <a:rPr lang="en-US" sz="1800" dirty="0" smtClean="0"/>
              <a:t>Nothing changes in how they’re encoded (backward compatible)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Short-circuit semantics is key to how this works!</a:t>
            </a:r>
          </a:p>
          <a:p>
            <a:r>
              <a:rPr lang="en-US" dirty="0" smtClean="0"/>
              <a:t>The new Counter (Counter3) increments based on the same short-circuit behavior that Counter2++ increments.  For</a:t>
            </a:r>
            <a:r>
              <a:rPr lang="en-US" baseline="0" dirty="0" smtClean="0"/>
              <a:t> logical OR, it only increments if C2 evaluates to </a:t>
            </a:r>
            <a:r>
              <a:rPr lang="en-US" i="1" baseline="0" dirty="0" smtClean="0"/>
              <a:t>false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Llvm-cov</a:t>
            </a:r>
            <a:r>
              <a:rPr lang="en-US" dirty="0" smtClean="0"/>
              <a:t> extended to understand new </a:t>
            </a:r>
            <a:r>
              <a:rPr lang="en-US" dirty="0" err="1" smtClean="0"/>
              <a:t>CounterMappingRegion</a:t>
            </a:r>
            <a:r>
              <a:rPr lang="en-US" dirty="0" smtClean="0"/>
              <a:t> structure.</a:t>
            </a:r>
          </a:p>
          <a:p>
            <a:r>
              <a:rPr lang="en-US" dirty="0" smtClean="0"/>
              <a:t>Filter </a:t>
            </a:r>
            <a:r>
              <a:rPr lang="en-US" b="1" dirty="0" err="1" smtClean="0"/>
              <a:t>CounterMappingRegion</a:t>
            </a:r>
            <a:r>
              <a:rPr lang="en-US" dirty="0" smtClean="0"/>
              <a:t> objects according to File, Function, or Macro Expansion</a:t>
            </a:r>
          </a:p>
          <a:p>
            <a:pPr lvl="1"/>
            <a:r>
              <a:rPr lang="en-US" dirty="0" smtClean="0"/>
              <a:t>Distinguished based on a </a:t>
            </a:r>
            <a:r>
              <a:rPr lang="en-US" b="1" dirty="0" err="1" smtClean="0"/>
              <a:t>FileID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I sort </a:t>
            </a:r>
            <a:r>
              <a:rPr lang="en-US" b="1" dirty="0" err="1" smtClean="0"/>
              <a:t>BranchRegions</a:t>
            </a:r>
            <a:r>
              <a:rPr lang="en-US" dirty="0" smtClean="0"/>
              <a:t> into their own list</a:t>
            </a:r>
          </a:p>
          <a:p>
            <a:pPr lvl="1"/>
            <a:r>
              <a:rPr lang="en-US" dirty="0" smtClean="0"/>
              <a:t>All other code regions formed into </a:t>
            </a:r>
            <a:r>
              <a:rPr lang="en-US" dirty="0" err="1" smtClean="0"/>
              <a:t>CoverageSegments</a:t>
            </a:r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These</a:t>
            </a:r>
            <a:r>
              <a:rPr lang="en-US" baseline="0" dirty="0" smtClean="0"/>
              <a:t> are then visualized on top of the source-code as a View (or </a:t>
            </a:r>
            <a:r>
              <a:rPr lang="en-US" baseline="0" dirty="0" err="1" smtClean="0"/>
              <a:t>SubView</a:t>
            </a:r>
            <a:r>
              <a:rPr lang="en-US" baseline="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41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r>
              <a:rPr lang="en-US" b="1" dirty="0" err="1" smtClean="0"/>
              <a:t>CounterMappingRegion</a:t>
            </a:r>
            <a:r>
              <a:rPr lang="en-US" dirty="0" smtClean="0"/>
              <a:t> objects according to File, Function, or Macro Expansion</a:t>
            </a:r>
          </a:p>
          <a:p>
            <a:pPr lvl="1"/>
            <a:r>
              <a:rPr lang="en-US" dirty="0" smtClean="0"/>
              <a:t>Distinguished based on a </a:t>
            </a:r>
            <a:r>
              <a:rPr lang="en-US" b="1" dirty="0" err="1" smtClean="0"/>
              <a:t>FileID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I sort </a:t>
            </a:r>
            <a:r>
              <a:rPr lang="en-US" b="1" dirty="0" err="1" smtClean="0"/>
              <a:t>BranchRegions</a:t>
            </a:r>
            <a:r>
              <a:rPr lang="en-US" dirty="0" smtClean="0"/>
              <a:t> into their own list</a:t>
            </a:r>
          </a:p>
          <a:p>
            <a:pPr lvl="1"/>
            <a:r>
              <a:rPr lang="en-US" dirty="0" smtClean="0"/>
              <a:t>All other code regions formed into </a:t>
            </a:r>
            <a:r>
              <a:rPr lang="en-US" dirty="0" err="1" smtClean="0"/>
              <a:t>CoverageSegments</a:t>
            </a:r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These</a:t>
            </a:r>
            <a:r>
              <a:rPr lang="en-US" baseline="0" dirty="0" smtClean="0"/>
              <a:t> are then visualized on top of the source-code as a View (or </a:t>
            </a:r>
            <a:r>
              <a:rPr lang="en-US" baseline="0" dirty="0" err="1" smtClean="0"/>
              <a:t>SubView</a:t>
            </a:r>
            <a:r>
              <a:rPr lang="en-US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Expansions are tied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9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800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LLVM Source-based Code Coverage is tied to Abstract Syntax Trees</a:t>
            </a:r>
          </a:p>
          <a:p>
            <a:pPr lvl="1"/>
            <a:r>
              <a:rPr lang="en-US" sz="1800" dirty="0" smtClean="0"/>
              <a:t>It can give us a much more precise representation of branch execution!</a:t>
            </a:r>
          </a:p>
          <a:p>
            <a:pPr lvl="1"/>
            <a:r>
              <a:rPr lang="en-US" sz="1800" dirty="0" smtClean="0"/>
              <a:t>Branch measurements can truly be </a:t>
            </a:r>
            <a:r>
              <a:rPr lang="en-US" sz="1800" i="1" dirty="0" smtClean="0"/>
              <a:t>source-based</a:t>
            </a:r>
          </a:p>
          <a:p>
            <a:pPr lvl="0"/>
            <a:endParaRPr lang="en-US" sz="1800" i="1" dirty="0" smtClean="0"/>
          </a:p>
          <a:p>
            <a:pPr lvl="0"/>
            <a:r>
              <a:rPr lang="en-US" sz="1800" i="0" dirty="0" smtClean="0"/>
              <a:t>LLVM Code</a:t>
            </a:r>
            <a:r>
              <a:rPr lang="en-US" sz="1800" i="0" baseline="0" dirty="0" smtClean="0"/>
              <a:t> Coverage isn’t negatively impacted by optimization!</a:t>
            </a:r>
            <a:endParaRPr lang="en-US" sz="1800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3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D158AE-82CC-924D-B2D9-111EE21E38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2832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9AC919B-4D01-4240-BDFD-860B66B017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indent="0" algn="l" defTabSz="7617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04195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F557F9C-1201-3A47-8D2D-7E98BF45F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indent="0" algn="l" defTabSz="7617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70401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C35851-DCE0-F247-A73D-CE5DAF7E1A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indent="0" algn="l" defTabSz="7617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7957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86DE67D-74D6-E24F-A53E-44A9C5B752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987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F552890-0675-5942-BD45-247DCD612F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64" y="86"/>
            <a:ext cx="9166479" cy="5143413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2526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270272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06B6E4-36B5-2A4D-8795-84CABEE4F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C7E7816-A48B-4805-9A47-CE865F4F101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indent="0" algn="l" defTabSz="7617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9474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9" r:id="rId2"/>
    <p:sldLayoutId id="2147483725" r:id="rId3"/>
    <p:sldLayoutId id="2147483726" r:id="rId4"/>
    <p:sldLayoutId id="2147483728" r:id="rId5"/>
    <p:sldLayoutId id="2147483729" r:id="rId6"/>
    <p:sldLayoutId id="2147483730" r:id="rId7"/>
    <p:sldLayoutId id="2147483731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5" Type="http://schemas.openxmlformats.org/officeDocument/2006/relationships/image" Target="../media/image11.jpeg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a-phipps@ti.com" TargetMode="External"/><Relationship Id="rId2" Type="http://schemas.openxmlformats.org/officeDocument/2006/relationships/hyperlink" Target="https://reviews.llvm.org/D84467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Branch Coverage: Squeezing more out of </a:t>
            </a:r>
            <a:br>
              <a:rPr lang="en-US" sz="3200" dirty="0"/>
            </a:br>
            <a:r>
              <a:rPr lang="en-US" sz="3200" dirty="0"/>
              <a:t>LLVM Source-based Code Coverage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Phipps, Texas Instruments</a:t>
            </a:r>
          </a:p>
          <a:p>
            <a:endParaRPr lang="en-US" dirty="0" smtClean="0"/>
          </a:p>
          <a:p>
            <a:r>
              <a:rPr lang="en-US" dirty="0" smtClean="0"/>
              <a:t>2020 </a:t>
            </a:r>
            <a:r>
              <a:rPr lang="en-US" dirty="0"/>
              <a:t>LLVM Developers’ </a:t>
            </a:r>
            <a:r>
              <a:rPr lang="en-US" dirty="0" smtClean="0"/>
              <a:t>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BA23CF-AA30-4A18-B744-605C3E9DBF0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Source Region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928" y="1162253"/>
            <a:ext cx="2931458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Counter-to-Source</a:t>
            </a:r>
          </a:p>
          <a:p>
            <a:r>
              <a:rPr lang="en-US" dirty="0" smtClean="0"/>
              <a:t>Region Mapping (clang)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3932" y="2165789"/>
            <a:ext cx="2659702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Counter Instrumentation</a:t>
            </a:r>
          </a:p>
          <a:p>
            <a:r>
              <a:rPr lang="en-US" dirty="0" smtClean="0"/>
              <a:t>in LLVM IR (clang)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9284" y="3980260"/>
            <a:ext cx="202715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cxnSp>
        <p:nvCxnSpPr>
          <p:cNvPr id="12" name="Elbow Connector 11"/>
          <p:cNvCxnSpPr>
            <a:stCxn id="6" idx="2"/>
            <a:endCxn id="7" idx="0"/>
          </p:cNvCxnSpPr>
          <p:nvPr/>
        </p:nvCxnSpPr>
        <p:spPr>
          <a:xfrm rot="16200000" flipH="1">
            <a:off x="2656618" y="1188623"/>
            <a:ext cx="357205" cy="15971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1063" y="3177028"/>
            <a:ext cx="168514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Test Execution</a:t>
            </a:r>
            <a:endParaRPr lang="en-US" dirty="0"/>
          </a:p>
        </p:txBody>
      </p:sp>
      <p:cxnSp>
        <p:nvCxnSpPr>
          <p:cNvPr id="20" name="Elbow Connector 19"/>
          <p:cNvCxnSpPr>
            <a:stCxn id="7" idx="2"/>
            <a:endCxn id="15" idx="0"/>
          </p:cNvCxnSpPr>
          <p:nvPr/>
        </p:nvCxnSpPr>
        <p:spPr>
          <a:xfrm rot="16200000" flipH="1">
            <a:off x="4116254" y="2329648"/>
            <a:ext cx="364908" cy="13298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5" idx="2"/>
            <a:endCxn id="8" idx="0"/>
          </p:cNvCxnSpPr>
          <p:nvPr/>
        </p:nvCxnSpPr>
        <p:spPr>
          <a:xfrm rot="16200000" flipH="1">
            <a:off x="5501298" y="3008695"/>
            <a:ext cx="433900" cy="15092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 flipH="1">
            <a:off x="3797240" y="1243102"/>
            <a:ext cx="99849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76082" y="1308173"/>
            <a:ext cx="389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Regions created based on AST walk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4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CounterMappingRegion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776" y="556992"/>
            <a:ext cx="57302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Consolas" panose="020B0609020204030204" pitchFamily="49" charset="0"/>
              </a:rPr>
              <a:t>struct</a:t>
            </a:r>
            <a:r>
              <a:rPr lang="en-US" sz="800" dirty="0" smtClean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CounterMappingRegion</a:t>
            </a:r>
            <a:r>
              <a:rPr lang="en-US" sz="800" dirty="0">
                <a:latin typeface="Consolas" panose="020B0609020204030204" pitchFamily="49" charset="0"/>
              </a:rPr>
              <a:t> {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RegionKind</a:t>
            </a:r>
            <a:r>
              <a:rPr lang="en-US" sz="800" dirty="0">
                <a:latin typeface="Consolas" panose="020B0609020204030204" pitchFamily="49" charset="0"/>
              </a:rPr>
              <a:t> {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/// A </a:t>
            </a:r>
            <a:r>
              <a:rPr lang="en-US" sz="800" dirty="0" err="1">
                <a:latin typeface="Consolas" panose="020B0609020204030204" pitchFamily="49" charset="0"/>
              </a:rPr>
              <a:t>CodeRegion</a:t>
            </a:r>
            <a:r>
              <a:rPr lang="en-US" sz="800" dirty="0">
                <a:latin typeface="Consolas" panose="020B0609020204030204" pitchFamily="49" charset="0"/>
              </a:rPr>
              <a:t> associates some code with a counter.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</a:rPr>
              <a:t>CodeRegion</a:t>
            </a:r>
            <a:r>
              <a:rPr lang="en-US" sz="800" dirty="0">
                <a:latin typeface="Consolas" panose="020B0609020204030204" pitchFamily="49" charset="0"/>
              </a:rPr>
              <a:t>,    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/// An </a:t>
            </a:r>
            <a:r>
              <a:rPr lang="en-US" sz="800" dirty="0" err="1">
                <a:latin typeface="Consolas" panose="020B0609020204030204" pitchFamily="49" charset="0"/>
              </a:rPr>
              <a:t>ExpansionRegion</a:t>
            </a:r>
            <a:r>
              <a:rPr lang="en-US" sz="800" dirty="0">
                <a:latin typeface="Consolas" panose="020B0609020204030204" pitchFamily="49" charset="0"/>
              </a:rPr>
              <a:t> represents a file expansion region that associates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/// a source range with the expansion of a virtual source file, such as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/// for a macro instantiation or #include file.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</a:rPr>
              <a:t>ExpansionRegion</a:t>
            </a:r>
            <a:r>
              <a:rPr lang="en-US" sz="800" dirty="0">
                <a:latin typeface="Consolas" panose="020B0609020204030204" pitchFamily="49" charset="0"/>
              </a:rPr>
              <a:t>,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/// A </a:t>
            </a:r>
            <a:r>
              <a:rPr lang="en-US" sz="800" dirty="0" err="1">
                <a:latin typeface="Consolas" panose="020B0609020204030204" pitchFamily="49" charset="0"/>
              </a:rPr>
              <a:t>SkippedRegion</a:t>
            </a:r>
            <a:r>
              <a:rPr lang="en-US" sz="800" dirty="0">
                <a:latin typeface="Consolas" panose="020B0609020204030204" pitchFamily="49" charset="0"/>
              </a:rPr>
              <a:t> represents a source range with code that was skipped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/// by a preprocessor or similar means.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</a:rPr>
              <a:t>SkippedRegion</a:t>
            </a:r>
            <a:r>
              <a:rPr lang="en-US" sz="800" dirty="0">
                <a:latin typeface="Consolas" panose="020B0609020204030204" pitchFamily="49" charset="0"/>
              </a:rPr>
              <a:t>, 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/// A </a:t>
            </a:r>
            <a:r>
              <a:rPr lang="en-US" sz="800" dirty="0" err="1">
                <a:latin typeface="Consolas" panose="020B0609020204030204" pitchFamily="49" charset="0"/>
              </a:rPr>
              <a:t>GapRegion</a:t>
            </a:r>
            <a:r>
              <a:rPr lang="en-US" sz="800" dirty="0">
                <a:latin typeface="Consolas" panose="020B0609020204030204" pitchFamily="49" charset="0"/>
              </a:rPr>
              <a:t> is like a </a:t>
            </a:r>
            <a:r>
              <a:rPr lang="en-US" sz="800" dirty="0" err="1">
                <a:latin typeface="Consolas" panose="020B0609020204030204" pitchFamily="49" charset="0"/>
              </a:rPr>
              <a:t>CodeRegion</a:t>
            </a:r>
            <a:r>
              <a:rPr lang="en-US" sz="800" dirty="0">
                <a:latin typeface="Consolas" panose="020B0609020204030204" pitchFamily="49" charset="0"/>
              </a:rPr>
              <a:t>, but its count is only set as the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/// line execution count when its the only region in the line.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</a:rPr>
              <a:t>GapRegion</a:t>
            </a:r>
            <a:r>
              <a:rPr lang="en-US" sz="800" dirty="0">
                <a:latin typeface="Consolas" panose="020B0609020204030204" pitchFamily="49" charset="0"/>
              </a:rPr>
              <a:t>,                                                                   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                                                                        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/// A 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BranchRegion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represents leaf-level 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boolean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expressions and is         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/// associated with two counters, each representing the number of times the 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/// expression evaluates to true or false.                                  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BranchRegion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};               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                      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/// Primary Counter that is also used for Branch Regions (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TrueCount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).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Counter Count;   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                       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/// Secondary Counter used for Branch Regions (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FalseCount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).                   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Counter 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FalseCount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;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unsigned </a:t>
            </a:r>
            <a:r>
              <a:rPr lang="en-US" sz="800" dirty="0" err="1">
                <a:latin typeface="Consolas" panose="020B0609020204030204" pitchFamily="49" charset="0"/>
              </a:rPr>
              <a:t>FileID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ExpandedFileID</a:t>
            </a:r>
            <a:r>
              <a:rPr lang="en-US" sz="800" dirty="0">
                <a:latin typeface="Consolas" panose="020B0609020204030204" pitchFamily="49" charset="0"/>
              </a:rPr>
              <a:t>;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unsigned </a:t>
            </a:r>
            <a:r>
              <a:rPr lang="en-US" sz="800" dirty="0" err="1">
                <a:latin typeface="Consolas" panose="020B0609020204030204" pitchFamily="49" charset="0"/>
              </a:rPr>
              <a:t>LineStart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ColumnStart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LineEnd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ColumnEnd</a:t>
            </a:r>
            <a:r>
              <a:rPr lang="en-US" sz="800" dirty="0">
                <a:latin typeface="Consolas" panose="020B0609020204030204" pitchFamily="49" charset="0"/>
              </a:rPr>
              <a:t>;                           </a:t>
            </a:r>
          </a:p>
        </p:txBody>
      </p:sp>
      <p:sp>
        <p:nvSpPr>
          <p:cNvPr id="6" name="Left Arrow 5"/>
          <p:cNvSpPr/>
          <p:nvPr/>
        </p:nvSpPr>
        <p:spPr>
          <a:xfrm>
            <a:off x="5623560" y="2735100"/>
            <a:ext cx="81153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5623560" y="3489960"/>
            <a:ext cx="81153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35090" y="2580551"/>
            <a:ext cx="260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1.) Extend </a:t>
            </a:r>
            <a:r>
              <a:rPr lang="en-US" sz="1200" b="1" dirty="0" err="1" smtClean="0"/>
              <a:t>RegionKind</a:t>
            </a:r>
            <a:r>
              <a:rPr lang="en-US" sz="1200" dirty="0" smtClean="0"/>
              <a:t> to include a new </a:t>
            </a:r>
            <a:r>
              <a:rPr lang="en-US" sz="1200" b="1" dirty="0" err="1" smtClean="0"/>
              <a:t>BranchRegion</a:t>
            </a:r>
            <a:r>
              <a:rPr lang="en-US" sz="1200" dirty="0" smtClean="0"/>
              <a:t> kind to represent branch-generating conditions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35090" y="3421935"/>
            <a:ext cx="2606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2.) Use existing </a:t>
            </a:r>
            <a:r>
              <a:rPr lang="en-US" sz="1200" b="1" dirty="0" smtClean="0"/>
              <a:t>Counter</a:t>
            </a:r>
            <a:r>
              <a:rPr lang="en-US" sz="1200" dirty="0" smtClean="0"/>
              <a:t> to represent “True” </a:t>
            </a:r>
            <a:r>
              <a:rPr lang="en-US" sz="1200" b="1" dirty="0" err="1" smtClean="0"/>
              <a:t>BranchRegion</a:t>
            </a:r>
            <a:r>
              <a:rPr lang="en-US" sz="1200" dirty="0" smtClean="0"/>
              <a:t> counts</a:t>
            </a:r>
          </a:p>
          <a:p>
            <a:endParaRPr lang="en-US" sz="800" dirty="0" smtClean="0"/>
          </a:p>
          <a:p>
            <a:r>
              <a:rPr lang="en-US" sz="1200" dirty="0" smtClean="0"/>
              <a:t>3.) Add a second </a:t>
            </a:r>
            <a:r>
              <a:rPr lang="en-US" sz="1200" b="1" dirty="0" smtClean="0"/>
              <a:t>Counter</a:t>
            </a:r>
            <a:r>
              <a:rPr lang="en-US" sz="1200" dirty="0" smtClean="0"/>
              <a:t> to represent “False”  </a:t>
            </a:r>
            <a:r>
              <a:rPr lang="en-US" sz="1200" b="1" dirty="0" err="1" smtClean="0"/>
              <a:t>BranchRegion</a:t>
            </a:r>
            <a:r>
              <a:rPr lang="en-US" sz="1200" b="1" dirty="0" smtClean="0"/>
              <a:t> </a:t>
            </a:r>
            <a:r>
              <a:rPr lang="en-US" sz="1200" dirty="0" smtClean="0"/>
              <a:t>counts</a:t>
            </a:r>
            <a:endParaRPr lang="en-US" sz="1200" dirty="0"/>
          </a:p>
        </p:txBody>
      </p:sp>
      <p:sp>
        <p:nvSpPr>
          <p:cNvPr id="11" name="Left Arrow 10"/>
          <p:cNvSpPr/>
          <p:nvPr/>
        </p:nvSpPr>
        <p:spPr>
          <a:xfrm>
            <a:off x="5545560" y="715692"/>
            <a:ext cx="81153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57090" y="582743"/>
            <a:ext cx="260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CounterMappingRegion</a:t>
            </a:r>
            <a:r>
              <a:rPr lang="en-US" sz="1200" dirty="0" smtClean="0"/>
              <a:t> associates a source range with a counter.  It uses </a:t>
            </a:r>
            <a:r>
              <a:rPr lang="en-US" sz="1200" b="1" dirty="0" err="1" smtClean="0"/>
              <a:t>RegionKind</a:t>
            </a:r>
            <a:r>
              <a:rPr lang="en-US" sz="1200" dirty="0" smtClean="0"/>
              <a:t> to identify how to interpret its data.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866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Region Mapping (clang)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1020927"/>
          </a:xfrm>
        </p:spPr>
        <p:txBody>
          <a:bodyPr/>
          <a:lstStyle/>
          <a:p>
            <a:r>
              <a:rPr lang="en-US" dirty="0" smtClean="0"/>
              <a:t>Instrumentation profile </a:t>
            </a:r>
            <a:r>
              <a:rPr lang="en-US" b="1" dirty="0" smtClean="0"/>
              <a:t>Counter</a:t>
            </a:r>
            <a:r>
              <a:rPr lang="en-US" dirty="0" smtClean="0"/>
              <a:t>s are already created for statement regions</a:t>
            </a:r>
          </a:p>
          <a:p>
            <a:pPr lvl="1"/>
            <a:r>
              <a:rPr lang="en-US" dirty="0" smtClean="0"/>
              <a:t>We can </a:t>
            </a:r>
            <a:r>
              <a:rPr lang="en-US" i="1" dirty="0" smtClean="0"/>
              <a:t>trivially</a:t>
            </a:r>
            <a:r>
              <a:rPr lang="en-US" dirty="0" smtClean="0"/>
              <a:t> reuse them to calculate Branch condition counts!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Counter</a:t>
            </a:r>
            <a:r>
              <a:rPr lang="en-US" dirty="0" smtClean="0"/>
              <a:t> can also refer to an arithmetic expression between two counters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2428" y="2248348"/>
            <a:ext cx="14510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 C ) {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…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428" y="1957310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Counter1++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224" y="2679235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Counter2++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9244" y="1975838"/>
            <a:ext cx="48910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Counter1</a:t>
            </a:r>
            <a:r>
              <a:rPr lang="en-US" dirty="0" smtClean="0"/>
              <a:t> maps to “Parent”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Counter2</a:t>
            </a:r>
            <a:r>
              <a:rPr lang="en-US" dirty="0" smtClean="0"/>
              <a:t> maps to If-</a:t>
            </a:r>
            <a:r>
              <a:rPr lang="en-US" dirty="0" err="1" smtClean="0"/>
              <a:t>Stmt</a:t>
            </a:r>
            <a:r>
              <a:rPr lang="en-US" dirty="0" smtClean="0"/>
              <a:t> “Then”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err="1" smtClean="0"/>
              <a:t>BranchRegion</a:t>
            </a:r>
            <a:r>
              <a:rPr lang="en-US" b="1" dirty="0" smtClean="0"/>
              <a:t>(C)</a:t>
            </a:r>
            <a:endParaRPr lang="en-US" b="1" dirty="0"/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C.TrueCounter</a:t>
            </a:r>
            <a:r>
              <a:rPr lang="en-US" dirty="0" smtClean="0"/>
              <a:t> = Counter2</a:t>
            </a:r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C.FalseCounter</a:t>
            </a:r>
            <a:r>
              <a:rPr lang="en-US" dirty="0" smtClean="0"/>
              <a:t> = Counter1 – Counter2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476" y="4099429"/>
            <a:ext cx="843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true for all control-flow statements: </a:t>
            </a:r>
            <a:r>
              <a:rPr lang="en-US" dirty="0" smtClean="0">
                <a:latin typeface="Consolas" panose="020B0609020204030204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while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switch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ternary ?: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Counter Instrumentation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928" y="1162253"/>
            <a:ext cx="2931458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Counter-to-Source</a:t>
            </a:r>
          </a:p>
          <a:p>
            <a:r>
              <a:rPr lang="en-US" dirty="0" smtClean="0"/>
              <a:t>Region Mapping (clang)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8012" y="2165789"/>
            <a:ext cx="2659702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Counter Instrumentation</a:t>
            </a:r>
          </a:p>
          <a:p>
            <a:r>
              <a:rPr lang="en-US" dirty="0" smtClean="0"/>
              <a:t>in LLVM IR (clang)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9284" y="3980260"/>
            <a:ext cx="202715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cxnSp>
        <p:nvCxnSpPr>
          <p:cNvPr id="12" name="Elbow Connector 11"/>
          <p:cNvCxnSpPr>
            <a:stCxn id="6" idx="2"/>
            <a:endCxn id="7" idx="0"/>
          </p:cNvCxnSpPr>
          <p:nvPr/>
        </p:nvCxnSpPr>
        <p:spPr>
          <a:xfrm rot="16200000" flipH="1">
            <a:off x="2583658" y="1261583"/>
            <a:ext cx="357205" cy="14512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1063" y="3177028"/>
            <a:ext cx="168514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Test Execution</a:t>
            </a:r>
            <a:endParaRPr lang="en-US" dirty="0"/>
          </a:p>
        </p:txBody>
      </p:sp>
      <p:cxnSp>
        <p:nvCxnSpPr>
          <p:cNvPr id="20" name="Elbow Connector 19"/>
          <p:cNvCxnSpPr>
            <a:stCxn id="7" idx="2"/>
            <a:endCxn id="15" idx="0"/>
          </p:cNvCxnSpPr>
          <p:nvPr/>
        </p:nvCxnSpPr>
        <p:spPr>
          <a:xfrm rot="16200000" flipH="1">
            <a:off x="4043294" y="2256688"/>
            <a:ext cx="364908" cy="147577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5" idx="2"/>
            <a:endCxn id="8" idx="0"/>
          </p:cNvCxnSpPr>
          <p:nvPr/>
        </p:nvCxnSpPr>
        <p:spPr>
          <a:xfrm rot="16200000" flipH="1">
            <a:off x="5501298" y="3008695"/>
            <a:ext cx="433900" cy="15092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 flipH="1">
            <a:off x="5052108" y="2239217"/>
            <a:ext cx="99849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30950" y="2012448"/>
            <a:ext cx="2896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ASTs lowered to LLVM IR</a:t>
            </a:r>
          </a:p>
          <a:p>
            <a:r>
              <a:rPr lang="en-US" dirty="0" smtClean="0"/>
              <a:t>Since we reuse counters, no special instrumentation needed! … except</a:t>
            </a:r>
            <a:r>
              <a:rPr lang="en-US" dirty="0"/>
              <a:t>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Instrumentation for Logical </a:t>
            </a:r>
            <a:r>
              <a:rPr lang="en-US" dirty="0"/>
              <a:t>O</a:t>
            </a:r>
            <a:r>
              <a:rPr lang="en-US" dirty="0" smtClean="0"/>
              <a:t>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7433" y="1997905"/>
            <a:ext cx="374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bool X =  C1  ||  C2;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874" y="1700651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Counter1++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8474" y="2382970"/>
            <a:ext cx="13773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^ Counter2++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476" y="4217413"/>
            <a:ext cx="70413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 have to instrument a </a:t>
            </a:r>
            <a:r>
              <a:rPr lang="en-US" i="1" dirty="0" smtClean="0"/>
              <a:t>new counter</a:t>
            </a:r>
            <a:r>
              <a:rPr lang="en-US" dirty="0" smtClean="0"/>
              <a:t> (</a:t>
            </a:r>
            <a:r>
              <a:rPr lang="en-US" b="1" dirty="0" smtClean="0"/>
              <a:t>Counter3</a:t>
            </a:r>
            <a:r>
              <a:rPr lang="en-US" dirty="0" smtClean="0"/>
              <a:t>) to track C2’s counts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5740" y="782810"/>
            <a:ext cx="4591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Counter1</a:t>
            </a:r>
            <a:r>
              <a:rPr lang="en-US" sz="1400" dirty="0" smtClean="0"/>
              <a:t> maps to “Parent”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Counter2</a:t>
            </a:r>
            <a:r>
              <a:rPr lang="en-US" sz="1400" dirty="0" smtClean="0"/>
              <a:t> maps to “C2”, the right-hand-side, representing C2 </a:t>
            </a:r>
            <a:r>
              <a:rPr lang="en-US" sz="1400" i="1" dirty="0" smtClean="0"/>
              <a:t>execution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 short-circuit semantics on logical operators</a:t>
            </a:r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Counter2 increments </a:t>
            </a:r>
            <a:r>
              <a:rPr lang="en-US" sz="1400" b="1" i="1" dirty="0" smtClean="0"/>
              <a:t>only</a:t>
            </a:r>
            <a:r>
              <a:rPr lang="en-US" sz="1400" i="1" dirty="0" smtClean="0"/>
              <a:t> when C1 is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</a:t>
            </a:r>
            <a:r>
              <a:rPr lang="en-US" sz="1400" b="1" dirty="0" err="1" smtClean="0"/>
              <a:t>BranchRegion</a:t>
            </a:r>
            <a:r>
              <a:rPr lang="en-US" sz="1400" b="1" dirty="0" smtClean="0"/>
              <a:t>(C1)</a:t>
            </a:r>
            <a:endParaRPr lang="en-US" sz="1400" b="1" dirty="0"/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C1.FalseCounter = Counter2</a:t>
            </a:r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C1.TrueCounter = Counter1 – Counter2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</a:t>
            </a:r>
            <a:r>
              <a:rPr lang="en-US" sz="1400" b="1" dirty="0" err="1" smtClean="0"/>
              <a:t>BranchRegion</a:t>
            </a:r>
            <a:r>
              <a:rPr lang="en-US" sz="1400" b="1" dirty="0" smtClean="0"/>
              <a:t>(C2)</a:t>
            </a:r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C2.FalseCounter = ?</a:t>
            </a:r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C2.TrueCounter = ?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75485" y="2033340"/>
            <a:ext cx="147668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|| Counter3++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5740" y="3347280"/>
            <a:ext cx="459116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</a:t>
            </a:r>
            <a:r>
              <a:rPr lang="en-US" sz="1400" b="1" dirty="0" err="1" smtClean="0"/>
              <a:t>BranchRegion</a:t>
            </a:r>
            <a:r>
              <a:rPr lang="en-US" sz="1400" b="1" dirty="0" smtClean="0"/>
              <a:t>(C2)</a:t>
            </a:r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C2.FalseCounter = </a:t>
            </a:r>
            <a:r>
              <a:rPr lang="en-US" sz="1400" b="1" dirty="0" smtClean="0"/>
              <a:t>Counter3</a:t>
            </a:r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C2.TrueCounter = </a:t>
            </a:r>
            <a:r>
              <a:rPr lang="en-US" sz="1400" b="1" dirty="0" smtClean="0"/>
              <a:t>Counter2</a:t>
            </a:r>
            <a:r>
              <a:rPr lang="en-US" sz="1400" dirty="0" smtClean="0"/>
              <a:t> – </a:t>
            </a:r>
            <a:r>
              <a:rPr lang="en-US" sz="1400" b="1" dirty="0" smtClean="0"/>
              <a:t>Counter3</a:t>
            </a:r>
            <a:endParaRPr lang="en-US" sz="1400" b="1" dirty="0"/>
          </a:p>
        </p:txBody>
      </p:sp>
      <p:sp>
        <p:nvSpPr>
          <p:cNvPr id="3" name="Down Arrow 2"/>
          <p:cNvSpPr/>
          <p:nvPr/>
        </p:nvSpPr>
        <p:spPr>
          <a:xfrm>
            <a:off x="3506400" y="1425600"/>
            <a:ext cx="259374" cy="443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97165" y="116426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New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449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  <p:bldP spid="12" grpId="0" animBg="1"/>
      <p:bldP spid="13" grpId="0" animBg="1"/>
      <p:bldP spid="3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928" y="1162253"/>
            <a:ext cx="2931458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Counter-to-Source</a:t>
            </a:r>
          </a:p>
          <a:p>
            <a:r>
              <a:rPr lang="en-US" dirty="0" smtClean="0"/>
              <a:t>Region Mapping (clang)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3932" y="2165789"/>
            <a:ext cx="2659702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Counter Instrumentation</a:t>
            </a:r>
          </a:p>
          <a:p>
            <a:r>
              <a:rPr lang="en-US" dirty="0" smtClean="0"/>
              <a:t>in LLVM IR (clang)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9284" y="3980260"/>
            <a:ext cx="2027158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llvm-cov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Elbow Connector 11"/>
          <p:cNvCxnSpPr>
            <a:stCxn id="6" idx="2"/>
            <a:endCxn id="7" idx="0"/>
          </p:cNvCxnSpPr>
          <p:nvPr/>
        </p:nvCxnSpPr>
        <p:spPr>
          <a:xfrm rot="16200000" flipH="1">
            <a:off x="2656618" y="1188623"/>
            <a:ext cx="357205" cy="15971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1063" y="3177028"/>
            <a:ext cx="168514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Test Execution</a:t>
            </a:r>
            <a:endParaRPr lang="en-US" dirty="0"/>
          </a:p>
        </p:txBody>
      </p:sp>
      <p:cxnSp>
        <p:nvCxnSpPr>
          <p:cNvPr id="20" name="Elbow Connector 19"/>
          <p:cNvCxnSpPr>
            <a:stCxn id="7" idx="2"/>
            <a:endCxn id="15" idx="0"/>
          </p:cNvCxnSpPr>
          <p:nvPr/>
        </p:nvCxnSpPr>
        <p:spPr>
          <a:xfrm rot="16200000" flipH="1">
            <a:off x="4116254" y="2329648"/>
            <a:ext cx="364908" cy="13298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5" idx="2"/>
            <a:endCxn id="8" idx="0"/>
          </p:cNvCxnSpPr>
          <p:nvPr/>
        </p:nvCxnSpPr>
        <p:spPr>
          <a:xfrm rot="16200000" flipH="1">
            <a:off x="5501298" y="3008695"/>
            <a:ext cx="433900" cy="15092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 flipH="1">
            <a:off x="7573990" y="4128327"/>
            <a:ext cx="704247" cy="350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40494" y="2778639"/>
            <a:ext cx="1152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Decoded and Statistics Calculated</a:t>
            </a:r>
          </a:p>
        </p:txBody>
      </p:sp>
    </p:spTree>
    <p:extLst>
      <p:ext uri="{BB962C8B-B14F-4D97-AF65-F5344CB8AC3E}">
        <p14:creationId xmlns:p14="http://schemas.microsoft.com/office/powerpoint/2010/main" val="40369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(</a:t>
            </a:r>
            <a:r>
              <a:rPr lang="en-US" dirty="0" err="1" smtClean="0"/>
              <a:t>llvm-cov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80" y="686481"/>
            <a:ext cx="4633067" cy="559119"/>
          </a:xfrm>
        </p:spPr>
        <p:txBody>
          <a:bodyPr/>
          <a:lstStyle/>
          <a:p>
            <a:r>
              <a:rPr lang="en-US" sz="1600" dirty="0" smtClean="0"/>
              <a:t>Decode mapping regions and filter based on Function and Macro Expansion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48439" y="1097562"/>
            <a:ext cx="3147985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Function (</a:t>
            </a:r>
            <a:r>
              <a:rPr lang="en-US" sz="1200" dirty="0" smtClean="0">
                <a:latin typeface="Consolas" panose="020B0609020204030204" pitchFamily="49" charset="0"/>
              </a:rPr>
              <a:t>foo</a:t>
            </a:r>
            <a:r>
              <a:rPr lang="en-US" sz="12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onsolas" panose="020B0609020204030204" pitchFamily="49" charset="0"/>
              </a:rPr>
              <a:t>CodeRegion1 (9:24-10:23)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onsolas" panose="020B0609020204030204" pitchFamily="49" charset="0"/>
              </a:rPr>
              <a:t>CodeRegion2 (11:0-11:12)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onsolas" panose="020B0609020204030204" pitchFamily="49" charset="0"/>
              </a:rPr>
              <a:t>CodeRegion3 (12:0-14:0)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BranchRegions</a:t>
            </a:r>
            <a:r>
              <a:rPr lang="en-US" sz="1200" b="1" dirty="0" smtClean="0">
                <a:latin typeface="Consolas" panose="020B0609020204030204" pitchFamily="49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onsolas" panose="020B0609020204030204" pitchFamily="49" charset="0"/>
              </a:rPr>
              <a:t>BranchRegion1 (10:5-10:11)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onsolas" panose="020B0609020204030204" pitchFamily="49" charset="0"/>
              </a:rPr>
              <a:t>BranchRegion2 (10:16-10:22)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38465" y="3718753"/>
            <a:ext cx="31579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Function  (</a:t>
            </a:r>
            <a:r>
              <a:rPr lang="en-US" sz="1200" dirty="0" smtClean="0">
                <a:latin typeface="Consolas" panose="020B0609020204030204" pitchFamily="49" charset="0"/>
              </a:rPr>
              <a:t>bar)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onsolas" panose="020B0609020204030204" pitchFamily="49" charset="0"/>
              </a:rPr>
              <a:t>CodeRegion1 (19:24-24:0)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onsolas" panose="020B0609020204030204" pitchFamily="49" charset="0"/>
              </a:rPr>
              <a:t>ExpansionRegion1 (20:10-20:13)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31265" y="2741857"/>
            <a:ext cx="316516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Expansion (</a:t>
            </a:r>
            <a:r>
              <a:rPr lang="en-US" sz="1200" dirty="0" smtClean="0">
                <a:latin typeface="Consolas" panose="020B0609020204030204" pitchFamily="49" charset="0"/>
              </a:rPr>
              <a:t>MAX</a:t>
            </a:r>
            <a:r>
              <a:rPr lang="en-US" sz="12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onsolas" panose="020B0609020204030204" pitchFamily="49" charset="0"/>
              </a:rPr>
              <a:t>CodeRegion1 (18:18-18:40)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BranchRegions</a:t>
            </a:r>
            <a:r>
              <a:rPr lang="en-US" sz="1200" b="1" dirty="0" smtClean="0">
                <a:latin typeface="Consolas" panose="020B0609020204030204" pitchFamily="49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onsolas" panose="020B0609020204030204" pitchFamily="49" charset="0"/>
              </a:rPr>
              <a:t>BranchRegion1 (18:19-18:24)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600" y="1322354"/>
            <a:ext cx="29883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line  9: bool foo(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x,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line 10:  if ((x &gt; 0) &amp;&amp; (y &gt; 0))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line 11:    return true;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line 12: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line 13:  return false;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line 14: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0800" y="3637349"/>
            <a:ext cx="29883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line 19</a:t>
            </a:r>
            <a:r>
              <a:rPr lang="en-US" sz="1200" dirty="0">
                <a:latin typeface="Consolas" panose="020B0609020204030204" pitchFamily="49" charset="0"/>
              </a:rPr>
              <a:t>: bool </a:t>
            </a:r>
            <a:r>
              <a:rPr lang="en-US" sz="1200" dirty="0" smtClean="0">
                <a:latin typeface="Consolas" panose="020B0609020204030204" pitchFamily="49" charset="0"/>
              </a:rPr>
              <a:t>bar(</a:t>
            </a:r>
            <a:r>
              <a:rPr lang="en-US" sz="1200" dirty="0" err="1" smtClean="0"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x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line </a:t>
            </a:r>
            <a:r>
              <a:rPr lang="en-US" sz="1200" dirty="0" smtClean="0">
                <a:latin typeface="Consolas" panose="020B0609020204030204" pitchFamily="49" charset="0"/>
              </a:rPr>
              <a:t>20:  return MAX(</a:t>
            </a:r>
            <a:r>
              <a:rPr lang="en-US" sz="1200" dirty="0" err="1" smtClean="0">
                <a:latin typeface="Consolas" panose="020B0609020204030204" pitchFamily="49" charset="0"/>
              </a:rPr>
              <a:t>x,y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line 24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9600" y="2931338"/>
            <a:ext cx="43476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line 18: #define MAX(</a:t>
            </a:r>
            <a:r>
              <a:rPr lang="en-US" sz="1200" dirty="0" err="1">
                <a:latin typeface="Consolas" panose="020B0609020204030204" pitchFamily="49" charset="0"/>
              </a:rPr>
              <a:t>x,y</a:t>
            </a:r>
            <a:r>
              <a:rPr lang="en-US" sz="1200" dirty="0">
                <a:latin typeface="Consolas" panose="020B0609020204030204" pitchFamily="49" charset="0"/>
              </a:rPr>
              <a:t>) ((x) &gt; (y) ? (x) : (y</a:t>
            </a:r>
            <a:r>
              <a:rPr lang="en-US" sz="1200" dirty="0" smtClean="0">
                <a:latin typeface="Consolas" panose="020B06090202040302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794399" y="1656000"/>
            <a:ext cx="957599" cy="26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794399" y="3267995"/>
            <a:ext cx="957599" cy="26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771664" y="3827255"/>
            <a:ext cx="980335" cy="26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(</a:t>
            </a:r>
            <a:r>
              <a:rPr lang="en-US" dirty="0" err="1" smtClean="0"/>
              <a:t>llvm-cov</a:t>
            </a:r>
            <a:r>
              <a:rPr lang="en-US" dirty="0" smtClean="0"/>
              <a:t>) </a:t>
            </a:r>
            <a:r>
              <a:rPr lang="en-US" dirty="0" err="1" smtClean="0"/>
              <a:t>SubViews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9" y="786356"/>
            <a:ext cx="8685115" cy="3839431"/>
          </a:xfrm>
        </p:spPr>
        <p:txBody>
          <a:bodyPr/>
          <a:lstStyle/>
          <a:p>
            <a:r>
              <a:rPr lang="en-US" sz="1600" dirty="0" smtClean="0"/>
              <a:t>Extend notion of region </a:t>
            </a:r>
            <a:r>
              <a:rPr lang="en-US" sz="1600" b="1" dirty="0" err="1" smtClean="0"/>
              <a:t>SubView</a:t>
            </a:r>
            <a:r>
              <a:rPr lang="en-US" sz="1600" dirty="0" smtClean="0"/>
              <a:t> to include branches</a:t>
            </a:r>
          </a:p>
          <a:p>
            <a:pPr lvl="1"/>
            <a:r>
              <a:rPr lang="en-US" sz="1400" b="1" dirty="0" err="1" smtClean="0"/>
              <a:t>SubViews</a:t>
            </a:r>
            <a:r>
              <a:rPr lang="en-US" sz="1400" dirty="0" smtClean="0"/>
              <a:t> are demarcated nested views in the source-code</a:t>
            </a:r>
          </a:p>
          <a:p>
            <a:pPr lvl="1"/>
            <a:r>
              <a:rPr lang="en-US" sz="1400" dirty="0" smtClean="0"/>
              <a:t>Branches on the same line are grouped into the same </a:t>
            </a:r>
            <a:r>
              <a:rPr lang="en-US" sz="1400" b="1" dirty="0" err="1" smtClean="0"/>
              <a:t>SubView</a:t>
            </a:r>
            <a:endParaRPr lang="en-US" sz="1400" b="1" dirty="0" smtClean="0"/>
          </a:p>
          <a:p>
            <a:pPr lvl="1"/>
            <a:r>
              <a:rPr lang="en-US" sz="1400" b="1" dirty="0" err="1" smtClean="0"/>
              <a:t>SubViews</a:t>
            </a:r>
            <a:r>
              <a:rPr lang="en-US" sz="1400" dirty="0" smtClean="0"/>
              <a:t> are also used to demarcate macro expansions</a:t>
            </a:r>
          </a:p>
          <a:p>
            <a:pPr lvl="2"/>
            <a:r>
              <a:rPr lang="en-US" sz="1200" dirty="0" smtClean="0"/>
              <a:t>Macro expansions can be recursive</a:t>
            </a:r>
          </a:p>
          <a:p>
            <a:pPr lvl="2"/>
            <a:r>
              <a:rPr lang="en-US" sz="1200" dirty="0" smtClean="0"/>
              <a:t>Macro expansions can contain conditions</a:t>
            </a:r>
          </a:p>
          <a:p>
            <a:pPr lvl="2"/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Extend </a:t>
            </a:r>
            <a:r>
              <a:rPr lang="en-US" sz="1400" dirty="0"/>
              <a:t>summary reports to include Branch </a:t>
            </a:r>
            <a:r>
              <a:rPr lang="en-US" sz="1400" dirty="0" smtClean="0"/>
              <a:t>Coverage</a:t>
            </a:r>
            <a:endParaRPr lang="en-US" sz="1400" dirty="0"/>
          </a:p>
          <a:p>
            <a:pPr lvl="1"/>
            <a:r>
              <a:rPr lang="en-US" sz="1200" dirty="0"/>
              <a:t>Add </a:t>
            </a:r>
            <a:r>
              <a:rPr lang="en-US" sz="1200" b="1" dirty="0" err="1"/>
              <a:t>BranchCoverageInfo</a:t>
            </a:r>
            <a:r>
              <a:rPr lang="en-US" sz="1200" dirty="0"/>
              <a:t>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050" name="Picture 2" descr="C:\Users\a0216276\Desktop\LLVMDev\TechTalk\llvm_nested-sub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93" y="2446181"/>
            <a:ext cx="41148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76042" y="3711388"/>
            <a:ext cx="3346750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</a:rPr>
              <a:t>BranchCoverageInfo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/>
              <a:t>Total # of Branches (2 per region)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# Branches executed </a:t>
            </a:r>
            <a:r>
              <a:rPr lang="en-US" sz="1400" i="1" dirty="0" smtClean="0"/>
              <a:t>at least once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8665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Coverage Future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</a:t>
            </a:r>
            <a:r>
              <a:rPr lang="en-US" dirty="0"/>
              <a:t>counter reuse for logical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Nested conditions: </a:t>
            </a:r>
            <a:r>
              <a:rPr lang="en-US" dirty="0" smtClean="0">
                <a:latin typeface="Consolas" panose="020B0609020204030204" pitchFamily="49" charset="0"/>
              </a:rPr>
              <a:t>bool </a:t>
            </a:r>
            <a:r>
              <a:rPr lang="en-US" dirty="0" err="1" smtClean="0">
                <a:latin typeface="Consolas" panose="020B0609020204030204" pitchFamily="49" charset="0"/>
              </a:rPr>
              <a:t>myval</a:t>
            </a:r>
            <a:r>
              <a:rPr lang="en-US" dirty="0" smtClean="0">
                <a:latin typeface="Consolas" panose="020B0609020204030204" pitchFamily="49" charset="0"/>
              </a:rPr>
              <a:t> = (C1 &amp;&amp; C2 &amp;&amp; (C3 || C4));</a:t>
            </a:r>
          </a:p>
          <a:p>
            <a:endParaRPr lang="en-US" sz="1600" dirty="0" smtClean="0"/>
          </a:p>
          <a:p>
            <a:r>
              <a:rPr lang="en-US" dirty="0" smtClean="0"/>
              <a:t>Enable HTML ToolTip </a:t>
            </a:r>
            <a:r>
              <a:rPr lang="en-US" dirty="0"/>
              <a:t>“</a:t>
            </a:r>
            <a:r>
              <a:rPr lang="en-US" dirty="0" smtClean="0"/>
              <a:t>hover” </a:t>
            </a:r>
            <a:r>
              <a:rPr lang="en-US" dirty="0"/>
              <a:t>capability </a:t>
            </a:r>
            <a:r>
              <a:rPr lang="en-US" dirty="0" smtClean="0"/>
              <a:t>on source conditions</a:t>
            </a:r>
          </a:p>
          <a:p>
            <a:pPr lvl="1"/>
            <a:r>
              <a:rPr lang="en-US" dirty="0" smtClean="0"/>
              <a:t>Hovering will reveal actual True/False Branch Counts</a:t>
            </a:r>
          </a:p>
          <a:p>
            <a:pPr lvl="1"/>
            <a:r>
              <a:rPr lang="en-US" dirty="0" smtClean="0"/>
              <a:t>Similar to how region coverage counts show up today</a:t>
            </a:r>
          </a:p>
          <a:p>
            <a:endParaRPr lang="en-US" sz="1600" dirty="0" smtClean="0"/>
          </a:p>
          <a:p>
            <a:r>
              <a:rPr lang="en-US" dirty="0" smtClean="0"/>
              <a:t>Better identification of special branch regions</a:t>
            </a:r>
          </a:p>
          <a:p>
            <a:pPr lvl="1"/>
            <a:r>
              <a:rPr lang="en-US" dirty="0" smtClean="0"/>
              <a:t>Identify an </a:t>
            </a:r>
            <a:r>
              <a:rPr lang="en-US" i="1" dirty="0"/>
              <a:t>i</a:t>
            </a:r>
            <a:r>
              <a:rPr lang="en-US" i="1" dirty="0" smtClean="0"/>
              <a:t>mplicit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default</a:t>
            </a:r>
            <a:r>
              <a:rPr lang="en-US" dirty="0" smtClean="0"/>
              <a:t> Case in a </a:t>
            </a:r>
            <a:r>
              <a:rPr lang="en-US" dirty="0" smtClean="0">
                <a:latin typeface="Consolas" panose="020B0609020204030204" pitchFamily="49" charset="0"/>
              </a:rPr>
              <a:t>switch</a:t>
            </a:r>
            <a:r>
              <a:rPr lang="en-US" dirty="0" smtClean="0"/>
              <a:t> statement</a:t>
            </a:r>
          </a:p>
          <a:p>
            <a:pPr lvl="1"/>
            <a:r>
              <a:rPr lang="en-US" dirty="0" smtClean="0"/>
              <a:t>Identify the sense of constant-folded conditions: </a:t>
            </a:r>
            <a:r>
              <a:rPr lang="en-US" i="1" dirty="0"/>
              <a:t>a</a:t>
            </a:r>
            <a:r>
              <a:rPr lang="en-US" i="1" dirty="0" smtClean="0"/>
              <a:t>lways</a:t>
            </a:r>
            <a:r>
              <a:rPr lang="en-US" dirty="0" smtClean="0"/>
              <a:t> True or </a:t>
            </a:r>
            <a:r>
              <a:rPr lang="en-US" i="1" dirty="0" smtClean="0"/>
              <a:t>never</a:t>
            </a:r>
            <a:r>
              <a:rPr lang="en-US" dirty="0" smtClean="0"/>
              <a:t>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6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Next: MC/DC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8"/>
            <a:ext cx="8467725" cy="1561732"/>
          </a:xfrm>
        </p:spPr>
        <p:txBody>
          <a:bodyPr/>
          <a:lstStyle/>
          <a:p>
            <a:r>
              <a:rPr lang="en-US" sz="1600" b="1" dirty="0" smtClean="0"/>
              <a:t>Ultimate </a:t>
            </a:r>
            <a:r>
              <a:rPr lang="en-US" sz="1600" b="1" dirty="0"/>
              <a:t>Goal</a:t>
            </a:r>
            <a:r>
              <a:rPr lang="en-US" sz="1600" dirty="0"/>
              <a:t>: Modified Condition/Decision Coverage (MC/DC)</a:t>
            </a:r>
          </a:p>
          <a:p>
            <a:pPr lvl="1"/>
            <a:r>
              <a:rPr lang="en-US" sz="1400" dirty="0"/>
              <a:t>Percentage of all condition outcomes that </a:t>
            </a:r>
            <a:r>
              <a:rPr lang="en-US" sz="1400" i="1" dirty="0"/>
              <a:t>independently</a:t>
            </a:r>
            <a:r>
              <a:rPr lang="en-US" sz="1400" dirty="0"/>
              <a:t> affect  a decision outcome</a:t>
            </a:r>
          </a:p>
          <a:p>
            <a:pPr lvl="1"/>
            <a:r>
              <a:rPr lang="en-US" sz="1400" i="1" dirty="0" smtClean="0"/>
              <a:t>Built </a:t>
            </a:r>
            <a:r>
              <a:rPr lang="en-US" sz="1400" i="1" dirty="0"/>
              <a:t>on top of </a:t>
            </a:r>
            <a:r>
              <a:rPr lang="en-US" sz="1400" i="1" dirty="0" smtClean="0"/>
              <a:t>branch-coverage</a:t>
            </a:r>
            <a:endParaRPr lang="en-US" sz="1400" i="1" dirty="0"/>
          </a:p>
          <a:p>
            <a:endParaRPr lang="en-US" sz="800" dirty="0" smtClean="0"/>
          </a:p>
          <a:p>
            <a:r>
              <a:rPr lang="en-US" dirty="0" smtClean="0"/>
              <a:t>Usually involves emitting a truth table to confirm all 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5099AC-F1B0-7A4B-93D3-3F769915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Source-based Code Coverage?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7F124C-3C3D-7F45-8D78-40E6650C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8" y="786355"/>
            <a:ext cx="8467725" cy="3848398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A measurement for how thoroughly code has been executed during testing</a:t>
            </a:r>
          </a:p>
          <a:p>
            <a:pPr lvl="1"/>
            <a:r>
              <a:rPr lang="en-US" sz="1400" dirty="0" smtClean="0"/>
              <a:t>Ideally all sections of code have an associated test</a:t>
            </a:r>
          </a:p>
          <a:p>
            <a:pPr lvl="1"/>
            <a:r>
              <a:rPr lang="en-US" sz="1400" dirty="0" smtClean="0"/>
              <a:t>Un-executed code may be at higher risk of having lurking bugs</a:t>
            </a:r>
          </a:p>
          <a:p>
            <a:pPr lvl="1"/>
            <a:endParaRPr lang="en-US" sz="700" dirty="0" smtClean="0"/>
          </a:p>
          <a:p>
            <a:endParaRPr lang="en-US" sz="1600" dirty="0" smtClean="0"/>
          </a:p>
          <a:p>
            <a:r>
              <a:rPr lang="en-US" sz="1600" dirty="0" smtClean="0"/>
              <a:t>Supported Coverage criteria (in increasing level of granularity)</a:t>
            </a:r>
          </a:p>
          <a:p>
            <a:pPr lvl="1"/>
            <a:r>
              <a:rPr lang="en-US" sz="1400" b="1" dirty="0" smtClean="0"/>
              <a:t>Function</a:t>
            </a:r>
            <a:endParaRPr lang="en-US" sz="1400" dirty="0" smtClean="0"/>
          </a:p>
          <a:p>
            <a:pPr lvl="2"/>
            <a:r>
              <a:rPr lang="en-US" sz="1400" dirty="0" smtClean="0"/>
              <a:t>Percentage </a:t>
            </a:r>
            <a:r>
              <a:rPr lang="en-US" sz="1400" dirty="0"/>
              <a:t>of code functions executed at least once</a:t>
            </a:r>
          </a:p>
          <a:p>
            <a:pPr lvl="1"/>
            <a:r>
              <a:rPr lang="en-US" sz="1400" b="1" dirty="0" smtClean="0"/>
              <a:t>Line</a:t>
            </a:r>
            <a:endParaRPr lang="en-US" sz="1400" dirty="0" smtClean="0"/>
          </a:p>
          <a:p>
            <a:pPr lvl="2"/>
            <a:r>
              <a:rPr lang="en-US" sz="1400" dirty="0" smtClean="0"/>
              <a:t>Percentage </a:t>
            </a:r>
            <a:r>
              <a:rPr lang="en-US" sz="1400" dirty="0"/>
              <a:t>of code lines executed at least once</a:t>
            </a:r>
          </a:p>
          <a:p>
            <a:pPr lvl="1"/>
            <a:r>
              <a:rPr lang="en-US" sz="1400" b="1" dirty="0" smtClean="0"/>
              <a:t>Region</a:t>
            </a:r>
            <a:endParaRPr lang="en-US" sz="1400" dirty="0" smtClean="0"/>
          </a:p>
          <a:p>
            <a:pPr lvl="2"/>
            <a:r>
              <a:rPr lang="en-US" sz="1400" dirty="0" smtClean="0"/>
              <a:t>Percentage </a:t>
            </a:r>
            <a:r>
              <a:rPr lang="en-US" sz="1400" dirty="0"/>
              <a:t>of code </a:t>
            </a:r>
            <a:r>
              <a:rPr lang="en-US" sz="1400" dirty="0" smtClean="0"/>
              <a:t>statements executed </a:t>
            </a:r>
            <a:r>
              <a:rPr lang="en-US" sz="1400" dirty="0"/>
              <a:t>at least </a:t>
            </a:r>
            <a:r>
              <a:rPr lang="en-US" sz="1400" dirty="0" smtClean="0"/>
              <a:t>once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48914E-2FE3-2C43-AF0C-EC4771199B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9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CF97D-FC91-AE4B-905A-5EF7F03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on GCC Branch Coverage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9DC37B-8BFD-934D-AB5E-BF64C3AB4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9" y="786357"/>
            <a:ext cx="4242374" cy="3709449"/>
          </a:xfrm>
        </p:spPr>
        <p:txBody>
          <a:bodyPr/>
          <a:lstStyle/>
          <a:p>
            <a:r>
              <a:rPr lang="en-US" dirty="0" smtClean="0"/>
              <a:t>GCC HTML (LCOV)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GCC Text (GCOV)</a:t>
            </a:r>
            <a:endParaRPr lang="en-US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5FE2EB-7786-E042-9C80-89B37BC16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89DC37B-8BFD-934D-AB5E-BF64C3AB4442}"/>
              </a:ext>
            </a:extLst>
          </p:cNvPr>
          <p:cNvSpPr txBox="1">
            <a:spLocks/>
          </p:cNvSpPr>
          <p:nvPr/>
        </p:nvSpPr>
        <p:spPr bwMode="auto">
          <a:xfrm>
            <a:off x="4486656" y="742189"/>
            <a:ext cx="4486656" cy="39843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189124" indent="-189124" algn="l" rtl="0" eaLnBrk="0" fontAlgn="base" hangingPunct="0">
              <a:spcBef>
                <a:spcPts val="667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763" indent="-19441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711530" indent="-137548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1168" indent="-194416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240546" indent="-144163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621441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002336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383230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2764124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/>
              <a:t>True/False Branch Data shown</a:t>
            </a:r>
          </a:p>
          <a:p>
            <a:pPr lvl="1"/>
            <a:r>
              <a:rPr lang="en-US" sz="1200" kern="0" dirty="0" smtClean="0">
                <a:sym typeface="Wingdings" panose="05000000000000000000" pitchFamily="2" charset="2"/>
              </a:rPr>
              <a:t>“+”  Executed at least once</a:t>
            </a:r>
          </a:p>
          <a:p>
            <a:pPr lvl="1"/>
            <a:r>
              <a:rPr lang="en-US" sz="1200" kern="0" dirty="0" smtClean="0">
                <a:sym typeface="Wingdings" panose="05000000000000000000" pitchFamily="2" charset="2"/>
              </a:rPr>
              <a:t>“-”  Not Executed (i.e. “0”)</a:t>
            </a:r>
          </a:p>
          <a:p>
            <a:pPr lvl="1"/>
            <a:r>
              <a:rPr lang="en-US" sz="1200" kern="0" dirty="0" smtClean="0">
                <a:sym typeface="Wingdings" panose="05000000000000000000" pitchFamily="2" charset="2"/>
              </a:rPr>
              <a:t>Hover to see counts</a:t>
            </a:r>
          </a:p>
          <a:p>
            <a:endParaRPr lang="en-US" sz="700" kern="0" dirty="0" smtClean="0">
              <a:sym typeface="Wingdings" panose="05000000000000000000" pitchFamily="2" charset="2"/>
            </a:endParaRPr>
          </a:p>
          <a:p>
            <a:r>
              <a:rPr lang="en-US" sz="1600" kern="0" dirty="0" smtClean="0">
                <a:sym typeface="Wingdings" panose="05000000000000000000" pitchFamily="2" charset="2"/>
              </a:rPr>
              <a:t>Difficult to tie branches to source</a:t>
            </a:r>
          </a:p>
          <a:p>
            <a:pPr lvl="1"/>
            <a:r>
              <a:rPr lang="en-US" sz="1400" kern="0" dirty="0" smtClean="0">
                <a:sym typeface="Wingdings" panose="05000000000000000000" pitchFamily="2" charset="2"/>
              </a:rPr>
              <a:t>Which branch goes with which condition?</a:t>
            </a:r>
          </a:p>
          <a:p>
            <a:pPr lvl="1"/>
            <a:r>
              <a:rPr lang="en-US" sz="1400" kern="0" dirty="0" smtClean="0">
                <a:sym typeface="Wingdings" panose="05000000000000000000" pitchFamily="2" charset="2"/>
              </a:rPr>
              <a:t>Which branch represents taken vs not taken?</a:t>
            </a:r>
          </a:p>
          <a:p>
            <a:endParaRPr lang="en-US" sz="700" kern="0" dirty="0" smtClean="0">
              <a:sym typeface="Wingdings" panose="05000000000000000000" pitchFamily="2" charset="2"/>
            </a:endParaRPr>
          </a:p>
          <a:p>
            <a:r>
              <a:rPr lang="en-US" sz="1600" kern="0" dirty="0" smtClean="0">
                <a:sym typeface="Wingdings" panose="05000000000000000000" pitchFamily="2" charset="2"/>
              </a:rPr>
              <a:t>In other contexts…</a:t>
            </a:r>
          </a:p>
          <a:p>
            <a:pPr lvl="1"/>
            <a:r>
              <a:rPr lang="en-US" sz="1400" kern="0" dirty="0" smtClean="0">
                <a:sym typeface="Wingdings" panose="05000000000000000000" pitchFamily="2" charset="2"/>
              </a:rPr>
              <a:t>May see additional branches that </a:t>
            </a:r>
            <a:r>
              <a:rPr lang="en-US" sz="1400" b="1" kern="0" dirty="0" smtClean="0">
                <a:sym typeface="Wingdings" panose="05000000000000000000" pitchFamily="2" charset="2"/>
              </a:rPr>
              <a:t>aren’t visible</a:t>
            </a:r>
            <a:r>
              <a:rPr lang="en-US" sz="1400" kern="0" dirty="0" smtClean="0">
                <a:sym typeface="Wingdings" panose="05000000000000000000" pitchFamily="2" charset="2"/>
              </a:rPr>
              <a:t> in source code</a:t>
            </a:r>
          </a:p>
          <a:p>
            <a:pPr lvl="1"/>
            <a:r>
              <a:rPr lang="en-US" sz="1400" kern="0" dirty="0" smtClean="0">
                <a:sym typeface="Wingdings" panose="05000000000000000000" pitchFamily="2" charset="2"/>
              </a:rPr>
              <a:t>Some branches may be removed</a:t>
            </a:r>
          </a:p>
          <a:p>
            <a:pPr lvl="2"/>
            <a:r>
              <a:rPr lang="en-US" sz="1400" kern="0" dirty="0" smtClean="0">
                <a:sym typeface="Wingdings" panose="05000000000000000000" pitchFamily="2" charset="2"/>
              </a:rPr>
              <a:t>GCC advises against using optimization with code coverage</a:t>
            </a:r>
            <a:endParaRPr 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413327" y="1162228"/>
            <a:ext cx="4162425" cy="1240706"/>
            <a:chOff x="413327" y="1020907"/>
            <a:chExt cx="4162425" cy="1240706"/>
          </a:xfrm>
        </p:grpSpPr>
        <p:pic>
          <p:nvPicPr>
            <p:cNvPr id="1027" name="Picture 3" descr="C:\Users\a0216276\Desktop\lcov_br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27" y="1223388"/>
              <a:ext cx="4162425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0216276\Desktop\lcov_br1_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177" y="1020907"/>
              <a:ext cx="3143250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42242" y="2837913"/>
            <a:ext cx="4416594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function _Z3fooii called 2 returned 100% blocks executed 80%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2:    9:bool foo 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x,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2:   10:  if ((x &gt; 0) &amp;&amp; (y &gt; 0))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branch  0 taken 1 (</a:t>
            </a:r>
            <a:r>
              <a:rPr lang="en-US" sz="1000" dirty="0" err="1">
                <a:latin typeface="Consolas" panose="020B0609020204030204" pitchFamily="49" charset="0"/>
              </a:rPr>
              <a:t>fallthrough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branch  1 taken 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branch  2 taken 0 (</a:t>
            </a:r>
            <a:r>
              <a:rPr lang="en-US" sz="1000" dirty="0" err="1">
                <a:latin typeface="Consolas" panose="020B0609020204030204" pitchFamily="49" charset="0"/>
              </a:rPr>
              <a:t>fallthrough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branch  3 taken 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#####:   11:    return true;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-:   12: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2:   13:  return false;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-:   14</a:t>
            </a:r>
            <a:r>
              <a:rPr lang="en-US" sz="1000" dirty="0" smtClean="0">
                <a:latin typeface="Consolas" panose="020B0609020204030204" pitchFamily="49" charset="0"/>
              </a:rPr>
              <a:t>:}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CF97D-FC91-AE4B-905A-5EF7F03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 vs. LLVM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9DC37B-8BFD-934D-AB5E-BF64C3AB4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9" y="786357"/>
            <a:ext cx="4242374" cy="3709449"/>
          </a:xfrm>
        </p:spPr>
        <p:txBody>
          <a:bodyPr/>
          <a:lstStyle/>
          <a:p>
            <a:r>
              <a:rPr lang="en-US" dirty="0" smtClean="0"/>
              <a:t>GCC HTML (LCOV)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GCC Text (GCOV)</a:t>
            </a:r>
            <a:endParaRPr lang="en-US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5FE2EB-7786-E042-9C80-89B37BC16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13327" y="1162228"/>
            <a:ext cx="4162425" cy="1240706"/>
            <a:chOff x="413327" y="1020907"/>
            <a:chExt cx="4162425" cy="1240706"/>
          </a:xfrm>
        </p:grpSpPr>
        <p:pic>
          <p:nvPicPr>
            <p:cNvPr id="1027" name="Picture 3" descr="C:\Users\a0216276\Desktop\lcov_br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27" y="1223388"/>
              <a:ext cx="4162425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0216276\Desktop\lcov_br1_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177" y="1020907"/>
              <a:ext cx="3143250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4698151" y="1060989"/>
            <a:ext cx="4333875" cy="1466672"/>
            <a:chOff x="4575751" y="1010006"/>
            <a:chExt cx="4333875" cy="1466672"/>
          </a:xfrm>
        </p:grpSpPr>
        <p:pic>
          <p:nvPicPr>
            <p:cNvPr id="5" name="Picture 3" descr="C:\Users\a0216276\Desktop\LLVMDev\TechTalk\llvmhtml_br1_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5277" y="1010006"/>
              <a:ext cx="42005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a0216276\Desktop\LLVMDev\TechTalk\llvmhtml_br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751" y="1162228"/>
              <a:ext cx="4333875" cy="131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E89DC37B-8BFD-934D-AB5E-BF64C3AB4442}"/>
              </a:ext>
            </a:extLst>
          </p:cNvPr>
          <p:cNvSpPr txBox="1">
            <a:spLocks/>
          </p:cNvSpPr>
          <p:nvPr/>
        </p:nvSpPr>
        <p:spPr bwMode="auto">
          <a:xfrm>
            <a:off x="4621500" y="691108"/>
            <a:ext cx="3855749" cy="2209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189124" indent="-189124" algn="l" rtl="0" eaLnBrk="0" fontAlgn="base" hangingPunct="0">
              <a:spcBef>
                <a:spcPts val="667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763" indent="-19441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711530" indent="-137548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1168" indent="-194416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240546" indent="-144163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621441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002336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383230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2764124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LLVM HTML</a:t>
            </a: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r>
              <a:rPr lang="en-US" kern="0" dirty="0" smtClean="0"/>
              <a:t>LLVM Text</a:t>
            </a:r>
            <a:endParaRPr lang="en-US" sz="1600" kern="0" dirty="0" smtClean="0">
              <a:sym typeface="Wingdings" panose="05000000000000000000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242" y="2837913"/>
            <a:ext cx="4416594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function _Z3fooii called 2 returned 100% blocks executed 80%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2:    9:bool foo 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x,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2:   10:  if ((x &gt; 0) &amp;&amp; (y &gt; 0))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branch  0 taken 1 (</a:t>
            </a:r>
            <a:r>
              <a:rPr lang="en-US" sz="1000" dirty="0" err="1">
                <a:latin typeface="Consolas" panose="020B0609020204030204" pitchFamily="49" charset="0"/>
              </a:rPr>
              <a:t>fallthrough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branch  1 taken 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branch  2 taken 0 (</a:t>
            </a:r>
            <a:r>
              <a:rPr lang="en-US" sz="1000" dirty="0" err="1">
                <a:latin typeface="Consolas" panose="020B0609020204030204" pitchFamily="49" charset="0"/>
              </a:rPr>
              <a:t>fallthrough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branch  3 taken 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#####:   11:    return true;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-:   12: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2:   13:  return false;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-:   14</a:t>
            </a:r>
            <a:r>
              <a:rPr lang="en-US" sz="1000" dirty="0" smtClean="0">
                <a:latin typeface="Consolas" panose="020B0609020204030204" pitchFamily="49" charset="0"/>
              </a:rPr>
              <a:t>:}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1451" y="2874211"/>
            <a:ext cx="300595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</a:rPr>
              <a:t>    9</a:t>
            </a:r>
            <a:r>
              <a:rPr lang="en-US" sz="1000" dirty="0">
                <a:latin typeface="Consolas" panose="020B0609020204030204" pitchFamily="49" charset="0"/>
              </a:rPr>
              <a:t>|      2|bool foo 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x,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10|      2|  if ((x &gt; 0) &amp;&amp; (y &gt; 0))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------------------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|  Branch (10:7): [True: 1, False: 1]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|  Branch (10:18): [True: 0, False: 1]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------------------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11|      0|    return true;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12|      2|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13|      2|  return false;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14|      2</a:t>
            </a:r>
            <a:r>
              <a:rPr lang="en-US" sz="1000" dirty="0" smtClean="0">
                <a:latin typeface="Consolas" panose="020B0609020204030204" pitchFamily="49" charset="0"/>
              </a:rPr>
              <a:t>|}</a:t>
            </a:r>
          </a:p>
        </p:txBody>
      </p:sp>
    </p:spTree>
    <p:extLst>
      <p:ext uri="{BB962C8B-B14F-4D97-AF65-F5344CB8AC3E}">
        <p14:creationId xmlns:p14="http://schemas.microsoft.com/office/powerpoint/2010/main" val="37580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LLVM Branch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Implementation is complete -- in the process of upstreaming the work!</a:t>
            </a:r>
          </a:p>
          <a:p>
            <a:pPr lvl="1"/>
            <a:r>
              <a:rPr lang="en-US" dirty="0" smtClean="0"/>
              <a:t>Phabricator Review </a:t>
            </a:r>
            <a:r>
              <a:rPr lang="en-US" dirty="0">
                <a:hlinkClick r:id="rId2"/>
              </a:rPr>
              <a:t>https://reviews.llvm.org/D84467</a:t>
            </a:r>
            <a:endParaRPr lang="en-US" dirty="0" smtClean="0"/>
          </a:p>
          <a:p>
            <a:endParaRPr lang="en-US" sz="800" i="1" dirty="0" smtClean="0"/>
          </a:p>
          <a:p>
            <a:r>
              <a:rPr lang="en-US" dirty="0" smtClean="0"/>
              <a:t>Should be included with stock LLVM Source-based Code Coverage</a:t>
            </a:r>
          </a:p>
          <a:p>
            <a:endParaRPr lang="en-US" sz="800" dirty="0" smtClean="0"/>
          </a:p>
          <a:p>
            <a:r>
              <a:rPr lang="en-US" dirty="0" smtClean="0"/>
              <a:t>A lot of ways to improve branch coverage!  Want to be involved?</a:t>
            </a:r>
          </a:p>
          <a:p>
            <a:pPr lvl="1"/>
            <a:r>
              <a:rPr lang="en-US" dirty="0" smtClean="0"/>
              <a:t>Contact me! </a:t>
            </a:r>
            <a:r>
              <a:rPr lang="en-US" dirty="0" smtClean="0">
                <a:hlinkClick r:id="rId3"/>
              </a:rPr>
              <a:t>a-phipps@ti.com</a:t>
            </a:r>
            <a:endParaRPr lang="en-US" dirty="0" smtClean="0"/>
          </a:p>
          <a:p>
            <a:pPr marL="0" indent="0">
              <a:buNone/>
            </a:pPr>
            <a:endParaRPr lang="en-US" sz="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3600" dirty="0" smtClean="0"/>
              <a:t>Thank you!</a:t>
            </a:r>
          </a:p>
          <a:p>
            <a:endParaRPr lang="en-US" dirty="0" smtClean="0"/>
          </a:p>
          <a:p>
            <a:r>
              <a:rPr lang="en-US" dirty="0" smtClean="0"/>
              <a:t>Acknowledgements</a:t>
            </a:r>
          </a:p>
          <a:p>
            <a:pPr lvl="1"/>
            <a:r>
              <a:rPr lang="en-US" dirty="0" smtClean="0"/>
              <a:t>Vedant Kumar, Apple</a:t>
            </a:r>
          </a:p>
          <a:p>
            <a:pPr lvl="1"/>
            <a:r>
              <a:rPr lang="en-US" dirty="0" smtClean="0"/>
              <a:t>Cody Addison, </a:t>
            </a:r>
            <a:r>
              <a:rPr lang="en-US" dirty="0" err="1" smtClean="0"/>
              <a:t>Nvidia</a:t>
            </a:r>
            <a:endParaRPr lang="en-US" dirty="0" smtClean="0"/>
          </a:p>
          <a:p>
            <a:pPr lvl="1"/>
            <a:r>
              <a:rPr lang="en-US" dirty="0" smtClean="0"/>
              <a:t>Alan Davis, Texas Instruments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Phases (High Level)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928" y="953453"/>
            <a:ext cx="2931458" cy="9233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Counter Allocation and Counter-to-Source</a:t>
            </a:r>
          </a:p>
          <a:p>
            <a:r>
              <a:rPr lang="en-US" dirty="0" smtClean="0"/>
              <a:t>Region Mapping (clang)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3932" y="2165789"/>
            <a:ext cx="2659702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Counter Instrumentation</a:t>
            </a:r>
          </a:p>
          <a:p>
            <a:r>
              <a:rPr lang="en-US" dirty="0" smtClean="0"/>
              <a:t>in LLVM IR (clang)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9284" y="3980260"/>
            <a:ext cx="2800767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llvm-profdata</a:t>
            </a:r>
            <a:r>
              <a:rPr lang="en-US" dirty="0" smtClean="0"/>
              <a:t> &amp; </a:t>
            </a:r>
            <a:r>
              <a:rPr lang="en-US" dirty="0" err="1" smtClean="0"/>
              <a:t>llvm-cov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Elbow Connector 11"/>
          <p:cNvCxnSpPr>
            <a:stCxn id="6" idx="2"/>
            <a:endCxn id="7" idx="0"/>
          </p:cNvCxnSpPr>
          <p:nvPr/>
        </p:nvCxnSpPr>
        <p:spPr>
          <a:xfrm rot="16200000" flipH="1">
            <a:off x="2690717" y="1222723"/>
            <a:ext cx="289006" cy="15971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1063" y="3177028"/>
            <a:ext cx="168514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Test Execution</a:t>
            </a:r>
            <a:endParaRPr lang="en-US" dirty="0"/>
          </a:p>
        </p:txBody>
      </p:sp>
      <p:cxnSp>
        <p:nvCxnSpPr>
          <p:cNvPr id="20" name="Elbow Connector 19"/>
          <p:cNvCxnSpPr>
            <a:stCxn id="7" idx="2"/>
            <a:endCxn id="15" idx="0"/>
          </p:cNvCxnSpPr>
          <p:nvPr/>
        </p:nvCxnSpPr>
        <p:spPr>
          <a:xfrm rot="16200000" flipH="1">
            <a:off x="4116254" y="2329648"/>
            <a:ext cx="364908" cy="13298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5" idx="2"/>
            <a:endCxn id="8" idx="0"/>
          </p:cNvCxnSpPr>
          <p:nvPr/>
        </p:nvCxnSpPr>
        <p:spPr>
          <a:xfrm rot="16200000" flipH="1">
            <a:off x="5694701" y="2815293"/>
            <a:ext cx="433900" cy="18960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8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Region Mapping and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605831"/>
          </a:xfrm>
        </p:spPr>
        <p:txBody>
          <a:bodyPr/>
          <a:lstStyle/>
          <a:p>
            <a:r>
              <a:rPr lang="en-US" dirty="0" smtClean="0"/>
              <a:t>Counters are inserted into basic blocks of generated code mapped to source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7396" y="1489603"/>
            <a:ext cx="4364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line  9: bool foo(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y) {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</a:t>
            </a:r>
            <a:r>
              <a:rPr lang="en-US" dirty="0" smtClean="0">
                <a:latin typeface="Consolas" panose="020B0609020204030204" pitchFamily="49" charset="0"/>
              </a:rPr>
              <a:t>ine 10: 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smtClean="0">
                <a:latin typeface="Consolas" panose="020B0609020204030204" pitchFamily="49" charset="0"/>
              </a:rPr>
              <a:t>((x &gt; 0) &amp;&amp; (y &gt; 0))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line 11:    return true;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line 12: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line 13:  return false;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line 14: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302" y="1799670"/>
            <a:ext cx="10390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Counter1++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2475" y="2368718"/>
            <a:ext cx="111921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^Counter2++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2000" y="1136156"/>
            <a:ext cx="343345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Counter1</a:t>
            </a:r>
            <a:r>
              <a:rPr lang="en-US" sz="1400" dirty="0" smtClean="0"/>
              <a:t> instrumented to track</a:t>
            </a:r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Region (9:24 </a:t>
            </a:r>
            <a:r>
              <a:rPr lang="en-US" sz="1200" dirty="0" smtClean="0">
                <a:sym typeface="Wingdings" panose="05000000000000000000" pitchFamily="2" charset="2"/>
              </a:rPr>
              <a:t> 10:23)</a:t>
            </a:r>
            <a:endParaRPr lang="en-US" sz="1200" dirty="0" smtClean="0"/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Function (line 9 – </a:t>
            </a:r>
            <a:r>
              <a:rPr lang="en-US" sz="1200" dirty="0" smtClean="0">
                <a:latin typeface="Consolas" panose="020B0609020204030204" pitchFamily="49" charset="0"/>
              </a:rPr>
              <a:t>foo()</a:t>
            </a:r>
            <a:r>
              <a:rPr lang="en-US" sz="1200" dirty="0" smtClean="0"/>
              <a:t>)</a:t>
            </a:r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Line (line 10)</a:t>
            </a:r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Statement: if-</a:t>
            </a:r>
            <a:r>
              <a:rPr lang="en-US" sz="1200" dirty="0" err="1" smtClean="0"/>
              <a:t>stmt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Counter2</a:t>
            </a:r>
            <a:r>
              <a:rPr lang="en-US" sz="1400" dirty="0" smtClean="0"/>
              <a:t> instrumented to track</a:t>
            </a:r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Region (10:18 </a:t>
            </a:r>
            <a:r>
              <a:rPr lang="en-US" sz="1200" dirty="0" smtClean="0">
                <a:sym typeface="Wingdings" panose="05000000000000000000" pitchFamily="2" charset="2"/>
              </a:rPr>
              <a:t> 10:25)</a:t>
            </a:r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Statement (y &gt;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ym typeface="Wingdings" panose="05000000000000000000" pitchFamily="2" charset="2"/>
              </a:rPr>
              <a:t>Counter3</a:t>
            </a:r>
            <a:r>
              <a:rPr lang="en-US" sz="1400" dirty="0" smtClean="0">
                <a:sym typeface="Wingdings" panose="05000000000000000000" pitchFamily="2" charset="2"/>
              </a:rPr>
              <a:t> instrumented to track</a:t>
            </a:r>
            <a:endParaRPr lang="en-US" sz="1400" dirty="0" smtClean="0"/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Region (11:0 </a:t>
            </a:r>
            <a:r>
              <a:rPr lang="en-US" sz="1200" dirty="0" smtClean="0">
                <a:sym typeface="Wingdings" panose="05000000000000000000" pitchFamily="2" charset="2"/>
              </a:rPr>
              <a:t> 11:12)</a:t>
            </a:r>
            <a:endParaRPr lang="en-US" sz="1200" dirty="0" smtClean="0"/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Line coverage (line 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(Counter1 – Counter3) </a:t>
            </a:r>
            <a:r>
              <a:rPr lang="en-US" sz="1400" dirty="0" smtClean="0"/>
              <a:t>tracks</a:t>
            </a:r>
            <a:endParaRPr lang="en-US" sz="1400" dirty="0"/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Region (12:0 </a:t>
            </a:r>
            <a:r>
              <a:rPr lang="en-US" sz="1200" dirty="0" smtClean="0">
                <a:sym typeface="Wingdings" panose="05000000000000000000" pitchFamily="2" charset="2"/>
              </a:rPr>
              <a:t> 14:0)</a:t>
            </a:r>
            <a:endParaRPr lang="en-US" sz="1200" dirty="0" smtClean="0"/>
          </a:p>
          <a:p>
            <a:pPr marL="666645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Line </a:t>
            </a:r>
            <a:r>
              <a:rPr lang="en-US" sz="1200" dirty="0"/>
              <a:t>coverage (line </a:t>
            </a:r>
            <a:r>
              <a:rPr lang="en-US" sz="1200" dirty="0" smtClean="0"/>
              <a:t>13)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2523" y="2668286"/>
            <a:ext cx="10390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Counter3++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2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CF97D-FC91-AE4B-905A-5EF7F03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Coverage Visualization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5FE2EB-7786-E042-9C80-89B37BC16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89DC37B-8BFD-934D-AB5E-BF64C3AB4442}"/>
              </a:ext>
            </a:extLst>
          </p:cNvPr>
          <p:cNvSpPr txBox="1">
            <a:spLocks/>
          </p:cNvSpPr>
          <p:nvPr/>
        </p:nvSpPr>
        <p:spPr bwMode="auto">
          <a:xfrm>
            <a:off x="4650536" y="864880"/>
            <a:ext cx="4242374" cy="475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189124" indent="-189124" algn="l" rtl="0" eaLnBrk="0" fontAlgn="base" hangingPunct="0">
              <a:spcBef>
                <a:spcPts val="667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763" indent="-19441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711530" indent="-137548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1168" indent="-194416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240546" indent="-144163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621441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002336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383230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2764124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ym typeface="Wingdings" panose="05000000000000000000" pitchFamily="2" charset="2"/>
              </a:rPr>
              <a:t>Text (</a:t>
            </a:r>
            <a:r>
              <a:rPr lang="en-US" kern="0" dirty="0" err="1" smtClean="0">
                <a:sym typeface="Wingdings" panose="05000000000000000000" pitchFamily="2" charset="2"/>
              </a:rPr>
              <a:t>llvm-cov</a:t>
            </a:r>
            <a:r>
              <a:rPr lang="en-US" kern="0" dirty="0" smtClean="0">
                <a:sym typeface="Wingdings" panose="05000000000000000000" pitchFamily="2" charset="2"/>
              </a:rPr>
              <a:t>)</a:t>
            </a:r>
            <a:endParaRPr lang="en-US" sz="1600" kern="0" dirty="0" smtClean="0">
              <a:sym typeface="Wingdings" panose="05000000000000000000" pitchFamily="2" charset="2"/>
            </a:endParaRPr>
          </a:p>
        </p:txBody>
      </p:sp>
      <p:pic>
        <p:nvPicPr>
          <p:cNvPr id="1028" name="Picture 4" descr="C:\Users\a0216276\Desktop\LLVMDev\TechTalk\llvm_report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96" y="2639179"/>
            <a:ext cx="63055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76885" y="1268606"/>
            <a:ext cx="4222125" cy="1276213"/>
            <a:chOff x="4563846" y="1348978"/>
            <a:chExt cx="4222125" cy="1276213"/>
          </a:xfrm>
        </p:grpSpPr>
        <p:pic>
          <p:nvPicPr>
            <p:cNvPr id="1027" name="Picture 3" descr="C:\Users\a0216276\Desktop\LLVMDev\TechTalk\llvmhtml_br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3846" y="1491716"/>
              <a:ext cx="3057525" cy="1133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0216276\Desktop\LLVMDev\TechTalk\llvmhtml_br1_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5446" y="1348978"/>
              <a:ext cx="42005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E89DC37B-8BFD-934D-AB5E-BF64C3AB4442}"/>
              </a:ext>
            </a:extLst>
          </p:cNvPr>
          <p:cNvSpPr txBox="1">
            <a:spLocks/>
          </p:cNvSpPr>
          <p:nvPr/>
        </p:nvSpPr>
        <p:spPr bwMode="auto">
          <a:xfrm>
            <a:off x="615760" y="855874"/>
            <a:ext cx="3675440" cy="17833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189124" indent="-189124" algn="l" rtl="0" eaLnBrk="0" fontAlgn="base" hangingPunct="0">
              <a:spcBef>
                <a:spcPts val="667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763" indent="-19441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711530" indent="-137548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1168" indent="-194416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240546" indent="-144163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621441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002336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383230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2764124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LLVM Coverage Utility (</a:t>
            </a:r>
            <a:r>
              <a:rPr lang="en-US" dirty="0" err="1" smtClean="0"/>
              <a:t>llvm-cov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0536" y="1268605"/>
            <a:ext cx="293541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</a:rPr>
              <a:t>   8</a:t>
            </a:r>
            <a:r>
              <a:rPr lang="en-US" sz="1000" dirty="0">
                <a:latin typeface="Consolas" panose="020B0609020204030204" pitchFamily="49" charset="0"/>
              </a:rPr>
              <a:t>|       |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9|      2|bool foo 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x,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10|      2|  if ((x &gt; 0) &amp;&amp; (y &gt; 0))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latin typeface="Consolas" panose="020B0609020204030204" pitchFamily="49" charset="0"/>
              </a:rPr>
              <a:t>                             ^1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</a:rPr>
              <a:t>  </a:t>
            </a:r>
            <a:r>
              <a:rPr lang="en-US" sz="1000" dirty="0">
                <a:latin typeface="Consolas" panose="020B0609020204030204" pitchFamily="49" charset="0"/>
              </a:rPr>
              <a:t>11|      0|    return true;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12|      2|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13|      2|  return false;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14|      2|}</a:t>
            </a:r>
          </a:p>
        </p:txBody>
      </p:sp>
    </p:spTree>
    <p:extLst>
      <p:ext uri="{BB962C8B-B14F-4D97-AF65-F5344CB8AC3E}">
        <p14:creationId xmlns:p14="http://schemas.microsoft.com/office/powerpoint/2010/main" val="42017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CF97D-FC91-AE4B-905A-5EF7F03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branch Coverage Important?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9DC37B-8BFD-934D-AB5E-BF64C3AB4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8" y="786357"/>
            <a:ext cx="7557009" cy="385736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Line |   </a:t>
            </a:r>
            <a:r>
              <a:rPr lang="en-US" sz="1200" dirty="0" err="1" smtClean="0">
                <a:latin typeface="Consolas" panose="020B0609020204030204" pitchFamily="49" charset="0"/>
              </a:rPr>
              <a:t>Cnt</a:t>
            </a:r>
            <a:r>
              <a:rPr lang="en-US" sz="1200" dirty="0" smtClean="0">
                <a:latin typeface="Consolas" panose="020B06090202040302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9|       |bool foo(</a:t>
            </a:r>
            <a:r>
              <a:rPr lang="en-US" sz="1200" dirty="0" err="1" smtClean="0"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x, </a:t>
            </a:r>
            <a:r>
              <a:rPr lang="en-US" sz="1200" dirty="0" err="1" smtClean="0"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y) {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10|      </a:t>
            </a:r>
            <a:r>
              <a:rPr lang="en-US" sz="1200" dirty="0"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latin typeface="Consolas" panose="020B0609020204030204" pitchFamily="49" charset="0"/>
              </a:rPr>
              <a:t>|  </a:t>
            </a:r>
            <a:r>
              <a:rPr lang="en-US" sz="1200" dirty="0">
                <a:latin typeface="Consolas" panose="020B0609020204030204" pitchFamily="49" charset="0"/>
              </a:rPr>
              <a:t>if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b="1" dirty="0" smtClean="0">
                <a:latin typeface="Consolas" panose="020B0609020204030204" pitchFamily="49" charset="0"/>
              </a:rPr>
              <a:t>(x &gt; 0)</a:t>
            </a:r>
            <a:r>
              <a:rPr lang="en-US" sz="1200" dirty="0" smtClean="0">
                <a:latin typeface="Consolas" panose="020B0609020204030204" pitchFamily="49" charset="0"/>
              </a:rPr>
              <a:t> &amp;&amp; </a:t>
            </a:r>
            <a:r>
              <a:rPr lang="en-US" sz="1200" b="1" dirty="0" smtClean="0">
                <a:latin typeface="Consolas" panose="020B0609020204030204" pitchFamily="49" charset="0"/>
              </a:rPr>
              <a:t>(y &gt; 0)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                         ^1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11|      </a:t>
            </a:r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latin typeface="Consolas" panose="020B0609020204030204" pitchFamily="49" charset="0"/>
              </a:rPr>
              <a:t>|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12|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13|      3|  return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14|      </a:t>
            </a:r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latin typeface="Consolas" panose="020B0609020204030204" pitchFamily="49" charset="0"/>
              </a:rPr>
              <a:t>|}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/>
          </a:p>
          <a:p>
            <a:r>
              <a:rPr lang="en-US" sz="1600" dirty="0"/>
              <a:t>There are two </a:t>
            </a:r>
            <a:r>
              <a:rPr lang="en-US" sz="1600" i="1" dirty="0"/>
              <a:t>conditions</a:t>
            </a:r>
            <a:r>
              <a:rPr lang="en-US" sz="1600" dirty="0"/>
              <a:t> on line 10 that form a </a:t>
            </a:r>
            <a:r>
              <a:rPr lang="en-US" sz="1600" i="1" dirty="0"/>
              <a:t>decision</a:t>
            </a:r>
            <a:r>
              <a:rPr lang="en-US" sz="1600" dirty="0"/>
              <a:t>: </a:t>
            </a:r>
            <a:r>
              <a:rPr lang="en-US" sz="1600" b="1" dirty="0">
                <a:latin typeface="Consolas" panose="020B0609020204030204" pitchFamily="49" charset="0"/>
              </a:rPr>
              <a:t>(x &gt; 0), (y &gt; 0</a:t>
            </a:r>
            <a:r>
              <a:rPr lang="en-US" sz="1600" b="1" dirty="0" smtClean="0">
                <a:latin typeface="Consolas" panose="020B0609020204030204" pitchFamily="49" charset="0"/>
              </a:rPr>
              <a:t>)</a:t>
            </a:r>
            <a:endParaRPr lang="en-US" sz="1600" dirty="0" smtClean="0"/>
          </a:p>
          <a:p>
            <a:r>
              <a:rPr lang="en-US" sz="1600" dirty="0" smtClean="0"/>
              <a:t>Line 11 shows that “return true” was executed once</a:t>
            </a:r>
          </a:p>
          <a:p>
            <a:pPr lvl="1"/>
            <a:r>
              <a:rPr lang="en-US" sz="1400" dirty="0" smtClean="0"/>
              <a:t>What was the execution path through the control flow that </a:t>
            </a:r>
            <a:r>
              <a:rPr lang="en-US" sz="1400" i="1" dirty="0" smtClean="0"/>
              <a:t>facilitated </a:t>
            </a:r>
            <a:r>
              <a:rPr lang="en-US" sz="1400" dirty="0" smtClean="0"/>
              <a:t>this?</a:t>
            </a:r>
          </a:p>
          <a:p>
            <a:pPr lvl="1"/>
            <a:r>
              <a:rPr lang="en-US" sz="1400" dirty="0" smtClean="0"/>
              <a:t>What was the execution path through the control flow </a:t>
            </a:r>
            <a:r>
              <a:rPr lang="en-US" sz="1400" i="1" dirty="0" smtClean="0"/>
              <a:t>around</a:t>
            </a:r>
            <a:r>
              <a:rPr lang="en-US" sz="1400" dirty="0" smtClean="0"/>
              <a:t> this?</a:t>
            </a:r>
          </a:p>
          <a:p>
            <a:pPr lvl="1"/>
            <a:r>
              <a:rPr lang="en-US" sz="1400" b="1" dirty="0"/>
              <a:t>If we don’t know, </a:t>
            </a:r>
            <a:r>
              <a:rPr lang="en-US" sz="1400" b="1" i="1" dirty="0"/>
              <a:t>we can’t be sure we are executing all paths</a:t>
            </a:r>
            <a:r>
              <a:rPr lang="en-US" sz="1400" b="1" i="1" dirty="0" smtClean="0"/>
              <a:t>!</a:t>
            </a:r>
            <a:endParaRPr lang="en-US" sz="1400" b="1" dirty="0" smtClean="0"/>
          </a:p>
          <a:p>
            <a:pPr lvl="1"/>
            <a:endParaRPr lang="en-US" sz="800" dirty="0" smtClean="0"/>
          </a:p>
          <a:p>
            <a:r>
              <a:rPr lang="en-US" sz="1600" dirty="0" smtClean="0"/>
              <a:t>Branch Coverage tells us this!</a:t>
            </a:r>
            <a:endParaRPr lang="en-US" sz="1600" b="1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/>
              <a:t>How many times is each condition </a:t>
            </a:r>
            <a:r>
              <a:rPr lang="en-US" sz="1400" i="1" dirty="0" smtClean="0"/>
              <a:t>taken</a:t>
            </a:r>
            <a:r>
              <a:rPr lang="en-US" sz="1400" dirty="0" smtClean="0"/>
              <a:t> (True) or </a:t>
            </a:r>
            <a:r>
              <a:rPr lang="en-US" sz="1400" i="1" dirty="0" smtClean="0"/>
              <a:t>not taken </a:t>
            </a:r>
            <a:r>
              <a:rPr lang="en-US" sz="1400" dirty="0" smtClean="0"/>
              <a:t>(False)?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5FE2EB-7786-E042-9C80-89B37BC16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18832" y="931239"/>
            <a:ext cx="3922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Line |   </a:t>
            </a:r>
            <a:r>
              <a:rPr lang="en-US" sz="1200" dirty="0" err="1">
                <a:latin typeface="Consolas" panose="020B0609020204030204" pitchFamily="49" charset="0"/>
              </a:rPr>
              <a:t>Cnt</a:t>
            </a:r>
            <a:r>
              <a:rPr lang="en-US" sz="1200" dirty="0">
                <a:latin typeface="Consolas" panose="020B06090202040302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9|       </a:t>
            </a:r>
            <a:r>
              <a:rPr lang="en-US" sz="1200" dirty="0">
                <a:latin typeface="Consolas" panose="020B0609020204030204" pitchFamily="49" charset="0"/>
              </a:rPr>
              <a:t>|bool foo(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x,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10|      </a:t>
            </a:r>
            <a:r>
              <a:rPr lang="en-US" sz="1200" dirty="0">
                <a:latin typeface="Consolas" panose="020B0609020204030204" pitchFamily="49" charset="0"/>
              </a:rPr>
              <a:t>4|{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11|      </a:t>
            </a:r>
            <a:r>
              <a:rPr lang="en-US" sz="1200" dirty="0">
                <a:latin typeface="Consolas" panose="020B0609020204030204" pitchFamily="49" charset="0"/>
              </a:rPr>
              <a:t>4|  return ((x &gt; 0) &amp;&amp; (y &gt; 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                               ^1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12|      </a:t>
            </a:r>
            <a:r>
              <a:rPr lang="en-US" sz="1200" dirty="0"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latin typeface="Consolas" panose="020B0609020204030204" pitchFamily="49" charset="0"/>
              </a:rPr>
              <a:t>|}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CF97D-FC91-AE4B-905A-5EF7F03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Coverage Visualization + Branch Coverage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5FE2EB-7786-E042-9C80-89B37BC16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89DC37B-8BFD-934D-AB5E-BF64C3AB4442}"/>
              </a:ext>
            </a:extLst>
          </p:cNvPr>
          <p:cNvSpPr txBox="1">
            <a:spLocks/>
          </p:cNvSpPr>
          <p:nvPr/>
        </p:nvSpPr>
        <p:spPr bwMode="auto">
          <a:xfrm>
            <a:off x="481736" y="748634"/>
            <a:ext cx="4329976" cy="4526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189124" indent="-189124" algn="l" rtl="0" eaLnBrk="0" fontAlgn="base" hangingPunct="0">
              <a:spcBef>
                <a:spcPts val="667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763" indent="-19441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711530" indent="-137548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1168" indent="-194416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240546" indent="-144163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621441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002336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383230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2764124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LLVM Coverage Utility (</a:t>
            </a:r>
            <a:r>
              <a:rPr lang="en-US" dirty="0" err="1" smtClean="0"/>
              <a:t>llvm-cov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89DC37B-8BFD-934D-AB5E-BF64C3AB4442}"/>
              </a:ext>
            </a:extLst>
          </p:cNvPr>
          <p:cNvSpPr txBox="1">
            <a:spLocks/>
          </p:cNvSpPr>
          <p:nvPr/>
        </p:nvSpPr>
        <p:spPr bwMode="auto">
          <a:xfrm>
            <a:off x="4643336" y="741582"/>
            <a:ext cx="4242374" cy="449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189124" indent="-189124" algn="l" rtl="0" eaLnBrk="0" fontAlgn="base" hangingPunct="0">
              <a:spcBef>
                <a:spcPts val="667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763" indent="-19441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711530" indent="-137548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1168" indent="-194416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240546" indent="-144163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621441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002336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383230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2764124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ym typeface="Wingdings" panose="05000000000000000000" pitchFamily="2" charset="2"/>
              </a:rPr>
              <a:t>Text (</a:t>
            </a:r>
            <a:r>
              <a:rPr lang="en-US" kern="0" dirty="0" err="1" smtClean="0">
                <a:sym typeface="Wingdings" panose="05000000000000000000" pitchFamily="2" charset="2"/>
              </a:rPr>
              <a:t>llvm-cov</a:t>
            </a:r>
            <a:r>
              <a:rPr lang="en-US" kern="0" dirty="0" smtClean="0">
                <a:sym typeface="Wingdings" panose="05000000000000000000" pitchFamily="2" charset="2"/>
              </a:rPr>
              <a:t>)</a:t>
            </a:r>
            <a:endParaRPr lang="en-US" sz="1600" kern="0" dirty="0" smtClean="0">
              <a:sym typeface="Wingdings" panose="05000000000000000000" pitchFamily="2" charset="2"/>
            </a:endParaRPr>
          </a:p>
        </p:txBody>
      </p:sp>
      <p:pic>
        <p:nvPicPr>
          <p:cNvPr id="9" name="Picture 2" descr="C:\Users\a0216276\Desktop\LLVMDev\TechTalk\llvm_rep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4" y="2730154"/>
            <a:ext cx="72199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406385" y="1162682"/>
            <a:ext cx="4333875" cy="1466672"/>
            <a:chOff x="4575751" y="1010006"/>
            <a:chExt cx="4333875" cy="1466672"/>
          </a:xfrm>
        </p:grpSpPr>
        <p:pic>
          <p:nvPicPr>
            <p:cNvPr id="14" name="Picture 3" descr="C:\Users\a0216276\Desktop\LLVMDev\TechTalk\llvmhtml_br1_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5277" y="1010006"/>
              <a:ext cx="42005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a0216276\Desktop\LLVMDev\TechTalk\llvmhtml_br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751" y="1162228"/>
              <a:ext cx="4333875" cy="131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4883051" y="1119482"/>
            <a:ext cx="300595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</a:rPr>
              <a:t>    9</a:t>
            </a:r>
            <a:r>
              <a:rPr lang="en-US" sz="1000" dirty="0">
                <a:latin typeface="Consolas" panose="020B0609020204030204" pitchFamily="49" charset="0"/>
              </a:rPr>
              <a:t>|      2|bool foo 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x,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10|      2|  if ((x &gt; 0) &amp;&amp; (y &gt; 0))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------------------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|  Branch (10:7): [True: 1, False: 1]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|  Branch (10:18): [True: 0, False: 1]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------------------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11|      0|    return true;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12|      2|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13|      2|  return false;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14|      2</a:t>
            </a:r>
            <a:r>
              <a:rPr lang="en-US" sz="1000" dirty="0" smtClean="0">
                <a:latin typeface="Consolas" panose="020B0609020204030204" pitchFamily="49" charset="0"/>
              </a:rPr>
              <a:t>|}</a:t>
            </a:r>
          </a:p>
        </p:txBody>
      </p:sp>
    </p:spTree>
    <p:extLst>
      <p:ext uri="{BB962C8B-B14F-4D97-AF65-F5344CB8AC3E}">
        <p14:creationId xmlns:p14="http://schemas.microsoft.com/office/powerpoint/2010/main" val="40666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CF97D-FC91-AE4B-905A-5EF7F03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Ensure 100% Branch Coverage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9DC37B-8BFD-934D-AB5E-BF64C3AB4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8" y="947728"/>
            <a:ext cx="8467725" cy="916936"/>
          </a:xfrm>
        </p:spPr>
        <p:txBody>
          <a:bodyPr/>
          <a:lstStyle/>
          <a:p>
            <a:r>
              <a:rPr lang="en-US" dirty="0" smtClean="0"/>
              <a:t>C </a:t>
            </a:r>
            <a:r>
              <a:rPr lang="en-US" i="1" dirty="0" smtClean="0"/>
              <a:t>short-circuit semantics </a:t>
            </a:r>
            <a:r>
              <a:rPr lang="en-US" dirty="0" smtClean="0"/>
              <a:t>on logical operators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esting all individual conditions </a:t>
            </a:r>
            <a:r>
              <a:rPr lang="en-US" i="1" dirty="0" smtClean="0"/>
              <a:t>also tests corresponding decisions</a:t>
            </a:r>
            <a:endParaRPr lang="en-US" sz="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5FE2EB-7786-E042-9C80-89B37BC16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90352" y="2019993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f</a:t>
            </a:r>
            <a:r>
              <a:rPr lang="en-US" sz="1200" b="1" dirty="0" smtClean="0">
                <a:latin typeface="Consolas" panose="020B0609020204030204" pitchFamily="49" charset="0"/>
              </a:rPr>
              <a:t>oo(1, 0): </a:t>
            </a:r>
            <a:r>
              <a:rPr lang="en-US" sz="1200" dirty="0" smtClean="0">
                <a:latin typeface="Consolas" panose="020B0609020204030204" pitchFamily="49" charset="0"/>
              </a:rPr>
              <a:t>(x &gt; 0) = </a:t>
            </a:r>
            <a:r>
              <a:rPr lang="en-US" sz="1200" b="1" dirty="0" smtClean="0">
                <a:latin typeface="Consolas" panose="020B0609020204030204" pitchFamily="49" charset="0"/>
              </a:rPr>
              <a:t>true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  (y &gt; 0) = </a:t>
            </a:r>
            <a:r>
              <a:rPr lang="en-US" sz="1200" b="1" dirty="0" smtClean="0">
                <a:latin typeface="Consolas" panose="020B0609020204030204" pitchFamily="49" charset="0"/>
              </a:rPr>
              <a:t>false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(x &gt; 0) &amp;&amp; (y &gt; 0) = </a:t>
            </a:r>
            <a:r>
              <a:rPr lang="en-US" sz="1200" b="1" dirty="0" smtClean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0352" y="2865829"/>
            <a:ext cx="323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foo(0, 1): </a:t>
            </a:r>
            <a:r>
              <a:rPr lang="en-US" sz="1200" dirty="0" smtClean="0">
                <a:latin typeface="Consolas" panose="020B0609020204030204" pitchFamily="49" charset="0"/>
              </a:rPr>
              <a:t>(x &gt; 0) = </a:t>
            </a:r>
            <a:r>
              <a:rPr lang="en-US" sz="1200" b="1" dirty="0" smtClean="0">
                <a:latin typeface="Consolas" panose="020B0609020204030204" pitchFamily="49" charset="0"/>
              </a:rPr>
              <a:t>false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(y &gt; 0) = … not executed!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(x &gt; 0) &amp;&amp; (y &gt; 0) = </a:t>
            </a:r>
            <a:r>
              <a:rPr lang="en-US" sz="1200" b="1" dirty="0" smtClean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0352" y="3741298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foo(1, 1): </a:t>
            </a:r>
            <a:r>
              <a:rPr lang="en-US" sz="1200" dirty="0" smtClean="0">
                <a:latin typeface="Consolas" panose="020B0609020204030204" pitchFamily="49" charset="0"/>
              </a:rPr>
              <a:t>(x &gt; 0) = </a:t>
            </a:r>
            <a:r>
              <a:rPr lang="en-US" sz="1200" b="1" dirty="0" smtClean="0">
                <a:latin typeface="Consolas" panose="020B0609020204030204" pitchFamily="49" charset="0"/>
              </a:rPr>
              <a:t>true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(y &gt; 0) = </a:t>
            </a:r>
            <a:r>
              <a:rPr lang="en-US" sz="1200" b="1" dirty="0" smtClean="0">
                <a:latin typeface="Consolas" panose="020B0609020204030204" pitchFamily="49" charset="0"/>
              </a:rPr>
              <a:t>true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(x &gt; 0) &amp;&amp; (y &gt; 0) = </a:t>
            </a:r>
            <a:r>
              <a:rPr lang="en-US" sz="1200" b="1" dirty="0" smtClean="0">
                <a:latin typeface="Consolas" panose="020B0609020204030204" pitchFamily="49" charset="0"/>
              </a:rPr>
              <a:t>true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306" y="2287606"/>
            <a:ext cx="41739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bool foo(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x,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y)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if ((x &gt; 0) &amp;&amp; (y &gt; 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return true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return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740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 smtClean="0"/>
              <a:t>How is Branch </a:t>
            </a:r>
            <a:r>
              <a:rPr lang="en-US" sz="3200" dirty="0"/>
              <a:t>C</a:t>
            </a:r>
            <a:r>
              <a:rPr lang="en-US" sz="3200" dirty="0" smtClean="0"/>
              <a:t>overage implemented?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25642</TotalTime>
  <Words>2606</Words>
  <Application>Microsoft Office PowerPoint</Application>
  <PresentationFormat>On-screen Show (16:9)</PresentationFormat>
  <Paragraphs>462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FinalPowerpoint</vt:lpstr>
      <vt:lpstr>Branch Coverage: Squeezing more out of  LLVM Source-based Code Coverage</vt:lpstr>
      <vt:lpstr>What is Source-based Code Coverage?</vt:lpstr>
      <vt:lpstr>Basic Phases (High Level)</vt:lpstr>
      <vt:lpstr>Counter Region Mapping and Instrumentation</vt:lpstr>
      <vt:lpstr>LLVM Coverage Visualization</vt:lpstr>
      <vt:lpstr>Why is branch Coverage Important?</vt:lpstr>
      <vt:lpstr>LLVM Coverage Visualization + Branch Coverage</vt:lpstr>
      <vt:lpstr>Goal: Ensure 100% Branch Coverage</vt:lpstr>
      <vt:lpstr>PowerPoint Presentation</vt:lpstr>
      <vt:lpstr>Clang Source Region Creation</vt:lpstr>
      <vt:lpstr>CounterMappingRegion</vt:lpstr>
      <vt:lpstr>Counter Region Mapping (clang)</vt:lpstr>
      <vt:lpstr>Clang Counter Instrumentation</vt:lpstr>
      <vt:lpstr>Counter Instrumentation for Logical Operators</vt:lpstr>
      <vt:lpstr>Data Visualization</vt:lpstr>
      <vt:lpstr>Visualization (llvm-cov)</vt:lpstr>
      <vt:lpstr>Visualization (llvm-cov) SubViews</vt:lpstr>
      <vt:lpstr>Branch Coverage Future Optimizations</vt:lpstr>
      <vt:lpstr>What’s Next: MC/DC</vt:lpstr>
      <vt:lpstr>Observations on GCC Branch Coverage</vt:lpstr>
      <vt:lpstr>GCC vs. LLVM</vt:lpstr>
      <vt:lpstr>Current State of LLVM Branch Coverage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k-drews@ti.com</dc:creator>
  <cp:lastModifiedBy>Phipps, Alan</cp:lastModifiedBy>
  <cp:revision>771</cp:revision>
  <dcterms:created xsi:type="dcterms:W3CDTF">2007-12-19T20:51:45Z</dcterms:created>
  <dcterms:modified xsi:type="dcterms:W3CDTF">2020-09-13T18:22:07Z</dcterms:modified>
</cp:coreProperties>
</file>