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3" r:id="rId2"/>
    <p:sldId id="361" r:id="rId3"/>
    <p:sldId id="337" r:id="rId4"/>
    <p:sldId id="331" r:id="rId5"/>
    <p:sldId id="364" r:id="rId6"/>
    <p:sldId id="355" r:id="rId7"/>
    <p:sldId id="365" r:id="rId8"/>
    <p:sldId id="356" r:id="rId9"/>
    <p:sldId id="360" r:id="rId10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C94460-EEEF-4B27-B71B-4E66BF022442}">
          <p14:sldIdLst>
            <p14:sldId id="353"/>
            <p14:sldId id="361"/>
            <p14:sldId id="337"/>
            <p14:sldId id="331"/>
            <p14:sldId id="364"/>
            <p14:sldId id="355"/>
            <p14:sldId id="365"/>
            <p14:sldId id="356"/>
            <p14:sldId id="36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5" autoAdjust="0"/>
    <p:restoredTop sz="88462" autoAdjust="0"/>
  </p:normalViewPr>
  <p:slideViewPr>
    <p:cSldViewPr snapToGrid="0">
      <p:cViewPr varScale="1">
        <p:scale>
          <a:sx n="139" d="100"/>
          <a:sy n="139" d="100"/>
        </p:scale>
        <p:origin x="-966" y="-102"/>
      </p:cViewPr>
      <p:guideLst>
        <p:guide orient="horz" pos="1620"/>
        <p:guide pos="2878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4152" y="-106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62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253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146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Some of these are things we’ve done at Texas Instruments and will upstream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9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 smtClean="0"/>
              <a:t>Trade-offs</a:t>
            </a:r>
          </a:p>
          <a:p>
            <a:pPr lvl="1"/>
            <a:r>
              <a:rPr lang="en-US" sz="1400" dirty="0" smtClean="0"/>
              <a:t>Counter merging has to be done offline using </a:t>
            </a:r>
            <a:r>
              <a:rPr lang="en-US" sz="1400" dirty="0" err="1" smtClean="0"/>
              <a:t>llvm-profdata</a:t>
            </a:r>
            <a:endParaRPr lang="en-US" sz="1400" dirty="0" smtClean="0"/>
          </a:p>
          <a:p>
            <a:pPr lvl="1"/>
            <a:r>
              <a:rPr lang="en-US" sz="1400" dirty="0" smtClean="0"/>
              <a:t>Raw profile counters have to be downloaded </a:t>
            </a:r>
            <a:r>
              <a:rPr lang="en-US" sz="1400" i="1" dirty="0" smtClean="0"/>
              <a:t>before</a:t>
            </a:r>
            <a:r>
              <a:rPr lang="en-US" sz="1400" dirty="0" smtClean="0"/>
              <a:t> they can be indexed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6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embedded targets don't have all the OS APIs that are required for the full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6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Trade-offs</a:t>
            </a:r>
          </a:p>
          <a:p>
            <a:pPr lvl="1"/>
            <a:r>
              <a:rPr lang="en-US" dirty="0" smtClean="0"/>
              <a:t>We lose the ability to read in profile data for PGO</a:t>
            </a:r>
          </a:p>
          <a:p>
            <a:pPr lvl="2"/>
            <a:r>
              <a:rPr lang="en-US" dirty="0" smtClean="0"/>
              <a:t>Not required for code coverage</a:t>
            </a:r>
          </a:p>
          <a:p>
            <a:pPr lvl="1"/>
            <a:r>
              <a:rPr lang="en-US" dirty="0" smtClean="0"/>
              <a:t>The utility of runtime support is limited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dirty="0" smtClean="0"/>
              <a:t>Note: We haven’t done</a:t>
            </a:r>
            <a:r>
              <a:rPr lang="en-US" sz="1600" b="0" baseline="0" dirty="0" smtClean="0"/>
              <a:t> this yet at Texas Instruments</a:t>
            </a:r>
            <a:endParaRPr lang="en-US" sz="1600" b="0" dirty="0" smtClean="0"/>
          </a:p>
          <a:p>
            <a:r>
              <a:rPr lang="en-US" sz="1600" b="1" dirty="0" smtClean="0"/>
              <a:t>Trade-offs</a:t>
            </a:r>
          </a:p>
          <a:p>
            <a:pPr lvl="1"/>
            <a:r>
              <a:rPr lang="en-US" sz="1400" dirty="0" smtClean="0"/>
              <a:t>Counter overflow more possible, which has pronounced impact on counter expressions</a:t>
            </a:r>
          </a:p>
          <a:p>
            <a:pPr lvl="1"/>
            <a:r>
              <a:rPr lang="en-US" sz="1400" dirty="0" smtClean="0"/>
              <a:t>Probably OK if you only care about execution hits and not about counter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D158AE-82CC-924D-B2D9-111EE21E38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2832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9AC919B-4D01-4240-BDFD-860B66B017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indent="0" algn="l" defTabSz="7617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04195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F557F9C-1201-3A47-8D2D-7E98BF45F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indent="0" algn="l" defTabSz="7617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70401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BC35851-DCE0-F247-A73D-CE5DAF7E1A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indent="0" algn="l" defTabSz="7617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7957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86DE67D-74D6-E24F-A53E-44A9C5B752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indent="0" algn="l" defTabSz="7617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987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F552890-0675-5942-BD45-247DCD612F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64" y="86"/>
            <a:ext cx="9166479" cy="5143413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2526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indent="0" algn="l" defTabSz="7617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270272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06B6E4-36B5-2A4D-8795-84CABEE4F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C7E7816-A48B-4805-9A47-CE865F4F101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indent="0" algn="l" defTabSz="7617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9474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9" r:id="rId2"/>
    <p:sldLayoutId id="2147483725" r:id="rId3"/>
    <p:sldLayoutId id="2147483726" r:id="rId4"/>
    <p:sldLayoutId id="2147483728" r:id="rId5"/>
    <p:sldLayoutId id="2147483729" r:id="rId6"/>
    <p:sldLayoutId id="2147483730" r:id="rId7"/>
    <p:sldLayoutId id="2147483731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Source-based Code Coverage</a:t>
            </a:r>
            <a:br>
              <a:rPr lang="en-US" sz="3200" dirty="0"/>
            </a:br>
            <a:r>
              <a:rPr lang="en-US" sz="3200" dirty="0"/>
              <a:t>for Embedded Use Cases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Phipps, Texas Instruments</a:t>
            </a:r>
          </a:p>
          <a:p>
            <a:r>
              <a:rPr lang="en-US" dirty="0"/>
              <a:t>Cody Addison, </a:t>
            </a:r>
            <a:r>
              <a:rPr lang="en-US" dirty="0" err="1" smtClean="0"/>
              <a:t>Nvidia</a:t>
            </a:r>
            <a:endParaRPr lang="en-US" dirty="0"/>
          </a:p>
          <a:p>
            <a:endParaRPr lang="en-US" dirty="0"/>
          </a:p>
          <a:p>
            <a:r>
              <a:rPr lang="en-US" dirty="0"/>
              <a:t>2020 LLVM Developers’ Meeting, October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BA23CF-AA30-4A18-B744-605C3E9DBF0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5099AC-F1B0-7A4B-93D3-3F769915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Code Coverage?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7F124C-3C3D-7F45-8D78-40E6650C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9" y="786355"/>
            <a:ext cx="4444877" cy="3848398"/>
          </a:xfrm>
        </p:spPr>
        <p:txBody>
          <a:bodyPr/>
          <a:lstStyle/>
          <a:p>
            <a:r>
              <a:rPr lang="en-US" sz="1600" dirty="0" smtClean="0"/>
              <a:t>A measurement for how thoroughly code has been executed during testing</a:t>
            </a:r>
          </a:p>
          <a:p>
            <a:pPr lvl="1"/>
            <a:r>
              <a:rPr lang="en-US" sz="1400" dirty="0"/>
              <a:t>A</a:t>
            </a:r>
            <a:r>
              <a:rPr lang="en-US" sz="1400" dirty="0" smtClean="0"/>
              <a:t>ll sections of code have an associated test</a:t>
            </a:r>
          </a:p>
          <a:p>
            <a:pPr lvl="1"/>
            <a:r>
              <a:rPr lang="en-US" sz="1400" dirty="0" smtClean="0"/>
              <a:t>Un-executed code may be at higher risk of having lurking bugs</a:t>
            </a:r>
          </a:p>
          <a:p>
            <a:pPr lvl="1"/>
            <a:endParaRPr lang="en-US" sz="700" dirty="0" smtClean="0"/>
          </a:p>
          <a:p>
            <a:pPr lvl="1"/>
            <a:endParaRPr lang="en-US" sz="7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48914E-2FE3-2C43-AF0C-EC4771199B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 descr="C:\Users\a0216276\Desktop\LLVMDev\TechTalk\llvm_rep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628646"/>
            <a:ext cx="72199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686300" y="1368938"/>
            <a:ext cx="4333875" cy="1466672"/>
            <a:chOff x="4575751" y="1010006"/>
            <a:chExt cx="4333875" cy="1466672"/>
          </a:xfrm>
        </p:grpSpPr>
        <p:pic>
          <p:nvPicPr>
            <p:cNvPr id="12" name="Picture 3" descr="C:\Users\a0216276\Desktop\LLVMDev\TechTalk\llvmhtml_br1_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5277" y="1010006"/>
              <a:ext cx="42005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a0216276\Desktop\LLVMDev\TechTalk\llvmhtml_br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751" y="1162228"/>
              <a:ext cx="4333875" cy="131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243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FCF97D-FC91-AE4B-905A-5EF7F03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9DC37B-8BFD-934D-AB5E-BF64C3AB4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8" y="786357"/>
            <a:ext cx="6458361" cy="370944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Embedded devices usually have tight memory requirements</a:t>
            </a:r>
          </a:p>
          <a:p>
            <a:endParaRPr lang="en-US" dirty="0" smtClean="0"/>
          </a:p>
          <a:p>
            <a:r>
              <a:rPr lang="en-US" dirty="0" smtClean="0"/>
              <a:t>LLVM Source-based Code Coverage has large size requirements</a:t>
            </a:r>
          </a:p>
          <a:p>
            <a:pPr lvl="1"/>
            <a:r>
              <a:rPr lang="en-US" dirty="0" smtClean="0"/>
              <a:t>Additional instructions added to instrument your code</a:t>
            </a:r>
          </a:p>
          <a:p>
            <a:pPr lvl="1"/>
            <a:r>
              <a:rPr lang="en-US" dirty="0"/>
              <a:t>Additional runtime </a:t>
            </a:r>
            <a:r>
              <a:rPr lang="en-US" dirty="0" smtClean="0"/>
              <a:t>code to control profile data merging</a:t>
            </a:r>
            <a:endParaRPr lang="en-US" dirty="0" smtClean="0"/>
          </a:p>
          <a:p>
            <a:pPr lvl="2"/>
            <a:r>
              <a:rPr lang="en-US" sz="1400" dirty="0" smtClean="0"/>
              <a:t>This includes counter merging and profile data input and output</a:t>
            </a:r>
          </a:p>
          <a:p>
            <a:pPr lvl="1"/>
            <a:r>
              <a:rPr lang="en-US" dirty="0" smtClean="0"/>
              <a:t>Additional data sections to track counters and coverage data</a:t>
            </a:r>
          </a:p>
          <a:p>
            <a:endParaRPr lang="en-US" sz="2000" dirty="0"/>
          </a:p>
          <a:p>
            <a:r>
              <a:rPr lang="en-US" dirty="0" smtClean="0"/>
              <a:t>There ARE things we can do to reduce the size!</a:t>
            </a:r>
          </a:p>
          <a:p>
            <a:endParaRPr lang="en-US" sz="12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5FE2EB-7786-E042-9C80-89B37BC16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930886" y="987286"/>
            <a:ext cx="1225826" cy="1258958"/>
            <a:chOff x="6930886" y="987286"/>
            <a:chExt cx="1225826" cy="1258958"/>
          </a:xfrm>
        </p:grpSpPr>
        <p:sp>
          <p:nvSpPr>
            <p:cNvPr id="5" name="Rectangle 4"/>
            <p:cNvSpPr/>
            <p:nvPr/>
          </p:nvSpPr>
          <p:spPr>
            <a:xfrm>
              <a:off x="6930886" y="987286"/>
              <a:ext cx="1225826" cy="125895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50940" y="987286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Memory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17026" y="1293334"/>
              <a:ext cx="73609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17026" y="1742661"/>
              <a:ext cx="73609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6940435" y="2551042"/>
            <a:ext cx="1225826" cy="125895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0489" y="255104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6575" y="2857089"/>
            <a:ext cx="1037373" cy="58847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29207" y="3505199"/>
            <a:ext cx="1034741" cy="55659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no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Curved Left Arrow 15"/>
          <p:cNvSpPr/>
          <p:nvPr/>
        </p:nvSpPr>
        <p:spPr>
          <a:xfrm>
            <a:off x="8421756" y="1927327"/>
            <a:ext cx="536714" cy="10894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1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5099AC-F1B0-7A4B-93D3-3F769915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Must all </a:t>
            </a:r>
            <a:r>
              <a:rPr lang="en-US" dirty="0" smtClean="0"/>
              <a:t>data </a:t>
            </a:r>
            <a:r>
              <a:rPr lang="en-US" dirty="0" smtClean="0"/>
              <a:t>sections be in memory?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7F124C-3C3D-7F45-8D78-40E6650C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7" y="786357"/>
            <a:ext cx="7634965" cy="3850957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No!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1600" dirty="0" smtClean="0"/>
              <a:t>Code Coverage relies on several data sections: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err="1">
                <a:latin typeface="Consolas" panose="020B0609020204030204" pitchFamily="49" charset="0"/>
              </a:rPr>
              <a:t>llvm_prf_cnts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smtClean="0"/>
              <a:t>: Profile counters, incremented at runtime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__</a:t>
            </a:r>
            <a:r>
              <a:rPr lang="en-US" sz="1400" dirty="0" err="1" smtClean="0">
                <a:latin typeface="Consolas" panose="020B0609020204030204" pitchFamily="49" charset="0"/>
              </a:rPr>
              <a:t>llvm_covfun</a:t>
            </a:r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/>
              <a:t>: Coverage Function Records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__</a:t>
            </a:r>
            <a:r>
              <a:rPr lang="en-US" sz="1400" dirty="0" err="1" smtClean="0">
                <a:latin typeface="Consolas" panose="020B0609020204030204" pitchFamily="49" charset="0"/>
              </a:rPr>
              <a:t>llvm_covmap</a:t>
            </a:r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/>
              <a:t>: Coverage Mapping Data Records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__</a:t>
            </a:r>
            <a:r>
              <a:rPr lang="en-US" sz="1400" dirty="0" err="1" smtClean="0">
                <a:latin typeface="Consolas" panose="020B0609020204030204" pitchFamily="49" charset="0"/>
              </a:rPr>
              <a:t>llvm_prf_data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smtClean="0"/>
              <a:t>: Profile Data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__</a:t>
            </a:r>
            <a:r>
              <a:rPr lang="en-US" sz="1400" dirty="0" err="1" smtClean="0">
                <a:latin typeface="Consolas" panose="020B0609020204030204" pitchFamily="49" charset="0"/>
              </a:rPr>
              <a:t>llvm_prf_names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/>
              <a:t>: Profile Function names</a:t>
            </a:r>
          </a:p>
          <a:p>
            <a:endParaRPr lang="en-US" sz="8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48914E-2FE3-2C43-AF0C-EC4771199B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589016" y="2506916"/>
            <a:ext cx="634482" cy="86900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08035" y="2572234"/>
            <a:ext cx="273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These sections may comprise </a:t>
            </a:r>
            <a:r>
              <a:rPr lang="en-US" sz="1400" b="1" dirty="0" smtClean="0"/>
              <a:t>80%-90% of the data</a:t>
            </a:r>
            <a:r>
              <a:rPr lang="en-US" sz="1400" dirty="0" smtClean="0"/>
              <a:t> but </a:t>
            </a:r>
            <a:r>
              <a:rPr lang="en-US" sz="1400" i="1" dirty="0" smtClean="0"/>
              <a:t>do not require runtime modification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7416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5099AC-F1B0-7A4B-93D3-3F769915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Must all </a:t>
            </a:r>
            <a:r>
              <a:rPr lang="en-US" dirty="0" smtClean="0"/>
              <a:t>data </a:t>
            </a:r>
            <a:r>
              <a:rPr lang="en-US" dirty="0" smtClean="0"/>
              <a:t>sections be in memory?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7F124C-3C3D-7F45-8D78-40E6650C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7" y="786357"/>
            <a:ext cx="7634965" cy="3957921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No!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1600" dirty="0" smtClean="0"/>
              <a:t>Code Coverage relies on several data sections: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err="1">
                <a:latin typeface="Consolas" panose="020B0609020204030204" pitchFamily="49" charset="0"/>
              </a:rPr>
              <a:t>llvm_prf_cnts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smtClean="0"/>
              <a:t>: Profile counters, incremented at runtime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__</a:t>
            </a:r>
            <a:r>
              <a:rPr lang="en-US" sz="1400" dirty="0" err="1" smtClean="0">
                <a:latin typeface="Consolas" panose="020B0609020204030204" pitchFamily="49" charset="0"/>
              </a:rPr>
              <a:t>llvm_covfun</a:t>
            </a:r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/>
              <a:t>: Coverage Function Records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__</a:t>
            </a:r>
            <a:r>
              <a:rPr lang="en-US" sz="1400" dirty="0" err="1" smtClean="0">
                <a:latin typeface="Consolas" panose="020B0609020204030204" pitchFamily="49" charset="0"/>
              </a:rPr>
              <a:t>llvm_covmap</a:t>
            </a:r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/>
              <a:t>: Coverage Mapping Data Records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__</a:t>
            </a:r>
            <a:r>
              <a:rPr lang="en-US" sz="1400" dirty="0" err="1" smtClean="0">
                <a:latin typeface="Consolas" panose="020B0609020204030204" pitchFamily="49" charset="0"/>
              </a:rPr>
              <a:t>llvm_prf_data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smtClean="0"/>
              <a:t>: Profile Data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__</a:t>
            </a:r>
            <a:r>
              <a:rPr lang="en-US" sz="1400" dirty="0" err="1" smtClean="0">
                <a:latin typeface="Consolas" panose="020B0609020204030204" pitchFamily="49" charset="0"/>
              </a:rPr>
              <a:t>llvm_prf_names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/>
              <a:t>: Profile Function names</a:t>
            </a:r>
          </a:p>
          <a:p>
            <a:endParaRPr lang="en-US" sz="800" dirty="0"/>
          </a:p>
          <a:p>
            <a:r>
              <a:rPr lang="en-US" dirty="0"/>
              <a:t>Modify </a:t>
            </a:r>
            <a:r>
              <a:rPr lang="en-US" dirty="0" err="1">
                <a:latin typeface="Consolas" panose="020B0609020204030204" pitchFamily="49" charset="0"/>
              </a:rPr>
              <a:t>llvm-profdata</a:t>
            </a:r>
            <a:r>
              <a:rPr lang="en-US" dirty="0"/>
              <a:t> to accept an </a:t>
            </a:r>
            <a:r>
              <a:rPr lang="en-US" b="1" dirty="0"/>
              <a:t>object file argument </a:t>
            </a:r>
            <a:endParaRPr lang="en-US" b="1" dirty="0" smtClean="0"/>
          </a:p>
          <a:p>
            <a:pPr lvl="1"/>
            <a:r>
              <a:rPr lang="en-US" dirty="0" smtClean="0"/>
              <a:t>Move it </a:t>
            </a:r>
            <a:r>
              <a:rPr lang="en-US" i="1" dirty="0" smtClean="0"/>
              <a:t>off-line</a:t>
            </a:r>
            <a:r>
              <a:rPr lang="en-US" dirty="0" smtClean="0"/>
              <a:t>: Combine </a:t>
            </a:r>
            <a:r>
              <a:rPr lang="en-US" dirty="0"/>
              <a:t>its data with </a:t>
            </a:r>
            <a:r>
              <a:rPr lang="en-US" i="1" dirty="0"/>
              <a:t>downloaded</a:t>
            </a:r>
            <a:r>
              <a:rPr lang="en-US" dirty="0"/>
              <a:t> profile counters, producing an indexed profile data </a:t>
            </a:r>
            <a:r>
              <a:rPr lang="en-US" dirty="0" smtClean="0"/>
              <a:t>file</a:t>
            </a:r>
          </a:p>
          <a:p>
            <a:endParaRPr lang="en-US" sz="8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48914E-2FE3-2C43-AF0C-EC4771199B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589016" y="2506916"/>
            <a:ext cx="634482" cy="86900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08035" y="2572234"/>
            <a:ext cx="27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Move these sections </a:t>
            </a:r>
            <a:r>
              <a:rPr lang="en-US" sz="1400" i="1" dirty="0" smtClean="0"/>
              <a:t>out of memory</a:t>
            </a:r>
            <a:r>
              <a:rPr lang="en-US" sz="1400" dirty="0" smtClean="0"/>
              <a:t>, preserved in object file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6732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5099AC-F1B0-7A4B-93D3-3F769915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Can we reduce </a:t>
            </a:r>
            <a:r>
              <a:rPr lang="en-US" dirty="0" smtClean="0"/>
              <a:t>runtime </a:t>
            </a:r>
            <a:r>
              <a:rPr lang="en-US" dirty="0" smtClean="0"/>
              <a:t>support?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7F124C-3C3D-7F45-8D78-40E6650C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8" y="786357"/>
            <a:ext cx="5669857" cy="3709449"/>
          </a:xfrm>
        </p:spPr>
        <p:txBody>
          <a:bodyPr/>
          <a:lstStyle/>
          <a:p>
            <a:r>
              <a:rPr lang="en-US" sz="1600" dirty="0" smtClean="0"/>
              <a:t>We just moved most processing of raw profile data off-line</a:t>
            </a:r>
          </a:p>
          <a:p>
            <a:endParaRPr lang="en-US" sz="1600" dirty="0" smtClean="0"/>
          </a:p>
          <a:p>
            <a:r>
              <a:rPr lang="en-US" sz="1600" dirty="0" smtClean="0"/>
              <a:t>Runtime features are included that are </a:t>
            </a:r>
            <a:r>
              <a:rPr lang="en-US" sz="1600" i="1" dirty="0" smtClean="0"/>
              <a:t>unnecessary</a:t>
            </a:r>
            <a:r>
              <a:rPr lang="en-US" sz="1600" dirty="0" smtClean="0"/>
              <a:t> for embedded platforms</a:t>
            </a:r>
          </a:p>
          <a:p>
            <a:pPr marL="627247" lvl="1" indent="-342900">
              <a:buFont typeface="+mj-lt"/>
              <a:buAutoNum type="arabicPeriod"/>
            </a:pPr>
            <a:r>
              <a:rPr lang="en-US" sz="1400" dirty="0" smtClean="0"/>
              <a:t>Runtime counter merging</a:t>
            </a:r>
          </a:p>
          <a:p>
            <a:pPr marL="627247" lvl="1" indent="-342900">
              <a:buFont typeface="+mj-lt"/>
              <a:buAutoNum type="arabicPeriod"/>
            </a:pPr>
            <a:r>
              <a:rPr lang="en-US" sz="1400" dirty="0" smtClean="0"/>
              <a:t>Use of environment variable to control where output goes</a:t>
            </a:r>
          </a:p>
          <a:p>
            <a:pPr marL="627247" lvl="1" indent="-342900">
              <a:buFont typeface="+mj-lt"/>
              <a:buAutoNum type="arabicPeriod"/>
            </a:pPr>
            <a:r>
              <a:rPr lang="en-US" sz="1400" dirty="0"/>
              <a:t>Indexed profile </a:t>
            </a:r>
            <a:r>
              <a:rPr lang="en-US" sz="1400" dirty="0" smtClean="0"/>
              <a:t>writing output</a:t>
            </a:r>
          </a:p>
          <a:p>
            <a:pPr marL="627247" lvl="1" indent="-342900">
              <a:buFont typeface="+mj-lt"/>
              <a:buAutoNum type="arabicPeriod"/>
            </a:pPr>
            <a:r>
              <a:rPr lang="en-US" sz="1400" dirty="0" smtClean="0"/>
              <a:t>Buffering data for writing output</a:t>
            </a:r>
          </a:p>
          <a:p>
            <a:pPr marL="627247" lvl="1" indent="-342900">
              <a:buFont typeface="+mj-lt"/>
              <a:buAutoNum type="arabicPeriod"/>
            </a:pPr>
            <a:r>
              <a:rPr lang="en-US" sz="1400" dirty="0" smtClean="0"/>
              <a:t>Reading data input in for profile-guided optimization (PGO)</a:t>
            </a:r>
          </a:p>
          <a:p>
            <a:pPr marL="627247" lvl="1" indent="-342900">
              <a:buFont typeface="+mj-lt"/>
              <a:buAutoNum type="arabicPeriod"/>
            </a:pPr>
            <a:endParaRPr lang="en-US" sz="1400" dirty="0" smtClean="0"/>
          </a:p>
          <a:p>
            <a:pPr marL="192024" indent="-192024"/>
            <a:r>
              <a:rPr lang="en-US" sz="1600" dirty="0" smtClean="0"/>
              <a:t>How big is </a:t>
            </a:r>
            <a:r>
              <a:rPr lang="en-US" sz="1400" dirty="0" err="1" smtClean="0">
                <a:latin typeface="Consolas" panose="020B0609020204030204" pitchFamily="49" charset="0"/>
              </a:rPr>
              <a:t>libclang_rt.profile.a</a:t>
            </a:r>
            <a:r>
              <a:rPr lang="en-US" sz="1600" dirty="0" smtClean="0"/>
              <a:t>?  </a:t>
            </a:r>
            <a:r>
              <a:rPr lang="en-US" sz="1600" b="1" dirty="0" smtClean="0"/>
              <a:t>100kb for Armv7m</a:t>
            </a:r>
            <a:r>
              <a:rPr lang="en-US" sz="1600" dirty="0" smtClean="0"/>
              <a:t>!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48914E-2FE3-2C43-AF0C-EC4771199B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2175" y="1557891"/>
            <a:ext cx="291991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compiler-</a:t>
            </a:r>
            <a:r>
              <a:rPr lang="en-US" sz="800" b="1" dirty="0" err="1" smtClean="0"/>
              <a:t>rt</a:t>
            </a:r>
            <a:r>
              <a:rPr lang="en-US" sz="800" b="1" dirty="0" smtClean="0"/>
              <a:t>/lib/profile/CMakeLists.txt</a:t>
            </a:r>
            <a:r>
              <a:rPr lang="en-US" sz="800" dirty="0" smtClean="0"/>
              <a:t>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set(PROFILE_SOURCES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GCDAProfiling.c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InstrProfilingInternal.c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InstrProfilingValue.c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InstrProfilingBiasVar.c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InstrProfilingBuffer.c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InstrProfilingFile.c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InstrProfilingMerge.c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InstrProfilingMergeFile.c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InstrProfilingNameVar.c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InstrProfilingVersionVar.c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InstrProfilingWriter.c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InstrProfilingPlatformDarwin.c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InstrProfilingPlatformFuchsia.c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InstrProfilingPlatformLinux.c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InstrProfilingPlatformOther.c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InstrProfilingPlatformWindows.c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InstrProfilingRuntime.cpp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InstrProfilingUtil.c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)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225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5099AC-F1B0-7A4B-93D3-3F769915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Can we reduce </a:t>
            </a:r>
            <a:r>
              <a:rPr lang="en-US" dirty="0" smtClean="0"/>
              <a:t>runtime </a:t>
            </a:r>
            <a:r>
              <a:rPr lang="en-US" dirty="0" smtClean="0"/>
              <a:t>support?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7F124C-3C3D-7F45-8D78-40E6650C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8" y="786357"/>
            <a:ext cx="5669857" cy="3709449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 just moved most processing of raw profile data off-line</a:t>
            </a:r>
          </a:p>
          <a:p>
            <a:endParaRPr lang="en-US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Runtime features are included that are </a:t>
            </a:r>
            <a:r>
              <a:rPr lang="en-US" sz="1600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unnecessary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for embedded platforms</a:t>
            </a:r>
          </a:p>
          <a:p>
            <a:pPr marL="627247" lvl="1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Runtime counter merging</a:t>
            </a:r>
          </a:p>
          <a:p>
            <a:pPr marL="627247" lvl="1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Use of environment variable to control where output goes</a:t>
            </a:r>
          </a:p>
          <a:p>
            <a:pPr marL="627247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Indexed profile </a:t>
            </a: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writing output</a:t>
            </a:r>
          </a:p>
          <a:p>
            <a:pPr marL="627247" lvl="1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Buffering data for writing output</a:t>
            </a:r>
          </a:p>
          <a:p>
            <a:pPr marL="627247" lvl="1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Reading data input in for profile-guided optimization (PGO)</a:t>
            </a:r>
          </a:p>
          <a:p>
            <a:pPr marL="627247" lvl="1" indent="-342900">
              <a:buFont typeface="+mj-lt"/>
              <a:buAutoNum type="arabicPeriod"/>
            </a:pPr>
            <a:endParaRPr lang="en-US" sz="1400" dirty="0" smtClean="0"/>
          </a:p>
          <a:p>
            <a:pPr marL="192024" indent="-192024"/>
            <a:r>
              <a:rPr lang="en-US" sz="1600" dirty="0" smtClean="0"/>
              <a:t>How big is </a:t>
            </a:r>
            <a:r>
              <a:rPr lang="en-US" sz="1400" dirty="0" err="1" smtClean="0">
                <a:latin typeface="Consolas" panose="020B0609020204030204" pitchFamily="49" charset="0"/>
              </a:rPr>
              <a:t>libclang_rt.profile.a</a:t>
            </a:r>
            <a:r>
              <a:rPr lang="en-US" sz="1600" dirty="0" smtClean="0"/>
              <a:t>?  </a:t>
            </a:r>
            <a:r>
              <a:rPr lang="en-US" sz="1600" b="1" dirty="0" smtClean="0"/>
              <a:t>100kb for Armv7m</a:t>
            </a:r>
            <a:r>
              <a:rPr lang="en-US" sz="1600" dirty="0" smtClean="0"/>
              <a:t>!</a:t>
            </a:r>
          </a:p>
          <a:p>
            <a:r>
              <a:rPr lang="en-US" sz="1600" dirty="0" smtClean="0"/>
              <a:t>If we only support for basic writing of counters and remove </a:t>
            </a:r>
            <a:r>
              <a:rPr lang="en-US" sz="1600" dirty="0"/>
              <a:t>everything </a:t>
            </a:r>
            <a:r>
              <a:rPr lang="en-US" sz="1600" dirty="0" smtClean="0"/>
              <a:t>else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b="1" dirty="0" smtClean="0">
                <a:sym typeface="Wingdings" panose="05000000000000000000" pitchFamily="2" charset="2"/>
              </a:rPr>
              <a:t>4kb for Armv7m!</a:t>
            </a:r>
            <a:endParaRPr 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48914E-2FE3-2C43-AF0C-EC4771199B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2175" y="1557891"/>
            <a:ext cx="291991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compiler-</a:t>
            </a:r>
            <a:r>
              <a:rPr lang="en-US" sz="800" b="1" dirty="0" err="1" smtClean="0"/>
              <a:t>rt</a:t>
            </a:r>
            <a:r>
              <a:rPr lang="en-US" sz="800" b="1" dirty="0" smtClean="0"/>
              <a:t>/lib/profile/CMakeLists.txt</a:t>
            </a:r>
            <a:r>
              <a:rPr lang="en-US" sz="800" dirty="0" smtClean="0"/>
              <a:t>:</a:t>
            </a:r>
          </a:p>
          <a:p>
            <a:r>
              <a:rPr lang="en-US" sz="800" dirty="0">
                <a:latin typeface="Consolas" panose="020B0609020204030204" pitchFamily="49" charset="0"/>
              </a:rPr>
              <a:t>set(PROFILE_SOURCES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GCDAProfiling.c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InstrProfilingInternal.c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InstrProfilingValue.c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InstrProfilingBiasVar.c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InstrProfilingBuffer.c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InstrProfilingFile.c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InstrProfilingMerge.c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InstrProfilingMergeFile.c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InstrProfilingNameVar.c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InstrProfilingVersionVar.c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InstrProfilingWriter.c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InstrProfilingPlatformDarwin.c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InstrProfilingPlatformFuchsia.c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InstrProfilingPlatformLinux.c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InstrProfilingPlatformOther.c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InstrProfilingPlatformWindows.c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InstrProfilingRuntime.cpp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</a:rPr>
              <a:t>InstrProfilingUtil.c</a:t>
            </a:r>
            <a:r>
              <a:rPr lang="en-US" sz="800" dirty="0">
                <a:latin typeface="Consolas" panose="020B0609020204030204" pitchFamily="49" charset="0"/>
              </a:rPr>
              <a:t>                                                          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)                                                                              </a:t>
            </a:r>
          </a:p>
        </p:txBody>
      </p:sp>
      <p:sp>
        <p:nvSpPr>
          <p:cNvPr id="6" name="Multiply 5"/>
          <p:cNvSpPr/>
          <p:nvPr/>
        </p:nvSpPr>
        <p:spPr>
          <a:xfrm>
            <a:off x="6186017" y="1817019"/>
            <a:ext cx="2532227" cy="228251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5099AC-F1B0-7A4B-93D3-3F769915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about counter size?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7F124C-3C3D-7F45-8D78-40E6650C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8" y="786356"/>
            <a:ext cx="8467725" cy="3840645"/>
          </a:xfrm>
        </p:spPr>
        <p:txBody>
          <a:bodyPr/>
          <a:lstStyle/>
          <a:p>
            <a:r>
              <a:rPr lang="en-US" sz="1600" dirty="0" smtClean="0"/>
              <a:t>Remember…. we made </a:t>
            </a:r>
            <a:r>
              <a:rPr lang="en-US" sz="1600" dirty="0" smtClean="0">
                <a:latin typeface="Consolas" panose="020B0609020204030204" pitchFamily="49" charset="0"/>
              </a:rPr>
              <a:t>__</a:t>
            </a:r>
            <a:r>
              <a:rPr lang="en-US" sz="1600" dirty="0" err="1">
                <a:latin typeface="Consolas" panose="020B0609020204030204" pitchFamily="49" charset="0"/>
              </a:rPr>
              <a:t>llvm_prf_cnts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/>
              <a:t>the </a:t>
            </a:r>
            <a:r>
              <a:rPr lang="en-US" sz="1600" i="1" dirty="0"/>
              <a:t>only </a:t>
            </a:r>
            <a:r>
              <a:rPr lang="en-US" sz="1600" i="1" dirty="0" smtClean="0"/>
              <a:t>coverage data section in memory</a:t>
            </a:r>
          </a:p>
          <a:p>
            <a:pPr lvl="1"/>
            <a:r>
              <a:rPr lang="en-US" sz="1400" i="1" dirty="0" smtClean="0"/>
              <a:t>But this is comprised of counters that are 64bits in size</a:t>
            </a:r>
          </a:p>
          <a:p>
            <a:endParaRPr lang="en-US" sz="7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Embedded applications can get away with smaller counter sizes</a:t>
            </a:r>
          </a:p>
          <a:p>
            <a:r>
              <a:rPr lang="en-US" sz="1600" dirty="0" smtClean="0"/>
              <a:t>Reduce the counter size to 32bits – </a:t>
            </a:r>
            <a:r>
              <a:rPr lang="en-US" sz="1600" b="1" i="1" dirty="0" smtClean="0"/>
              <a:t>50% reduction in size!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r>
              <a:rPr lang="en-US" sz="1600" dirty="0" smtClean="0"/>
              <a:t>Even better: make counter size configurable to any reasonable size (16bits, 8bits)</a:t>
            </a:r>
          </a:p>
          <a:p>
            <a:pPr lvl="1"/>
            <a:r>
              <a:rPr lang="en-US" sz="1400" dirty="0" smtClean="0"/>
              <a:t>Use saturating addition to prevent against overflow on small counter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48914E-2FE3-2C43-AF0C-EC4771199B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512541" y="1431983"/>
            <a:ext cx="5823285" cy="377353"/>
            <a:chOff x="1512541" y="1431983"/>
            <a:chExt cx="5823285" cy="377353"/>
          </a:xfrm>
        </p:grpSpPr>
        <p:sp>
          <p:nvSpPr>
            <p:cNvPr id="14" name="Rectangle 13"/>
            <p:cNvSpPr/>
            <p:nvPr/>
          </p:nvSpPr>
          <p:spPr>
            <a:xfrm>
              <a:off x="1512541" y="1443805"/>
              <a:ext cx="5823285" cy="3575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12541" y="1436930"/>
              <a:ext cx="145754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cnt0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20746" y="1436202"/>
              <a:ext cx="145754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cnt2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0080" y="1431983"/>
              <a:ext cx="1450665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cnt1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78286" y="1440004"/>
              <a:ext cx="145754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cnt3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512541" y="3076299"/>
            <a:ext cx="5823285" cy="377353"/>
            <a:chOff x="1512541" y="3076299"/>
            <a:chExt cx="5823285" cy="377353"/>
          </a:xfrm>
        </p:grpSpPr>
        <p:sp>
          <p:nvSpPr>
            <p:cNvPr id="28" name="Rectangle 27"/>
            <p:cNvSpPr/>
            <p:nvPr/>
          </p:nvSpPr>
          <p:spPr>
            <a:xfrm>
              <a:off x="1512541" y="3088121"/>
              <a:ext cx="5823285" cy="3575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2541" y="3081246"/>
              <a:ext cx="72877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cnt0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41311" y="3082210"/>
              <a:ext cx="72877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cnt1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91976" y="3076299"/>
              <a:ext cx="72877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cnt3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20746" y="3080518"/>
              <a:ext cx="72877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cnt4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70081" y="3076299"/>
              <a:ext cx="72877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cnt2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49516" y="3076299"/>
              <a:ext cx="72877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cnt5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78286" y="3084320"/>
              <a:ext cx="72877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cnt6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07056" y="3084320"/>
              <a:ext cx="72877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cnt7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512541" y="1809336"/>
            <a:ext cx="5823285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0…                  64…                 128…                192…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09102" y="3453652"/>
            <a:ext cx="5823285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0…        32…       64…       96…       128…      160…      192…      224…</a:t>
            </a: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6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26426</TotalTime>
  <Words>771</Words>
  <Application>Microsoft Office PowerPoint</Application>
  <PresentationFormat>On-screen Show (16:9)</PresentationFormat>
  <Paragraphs>177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FinalPowerpoint</vt:lpstr>
      <vt:lpstr>Source-based Code Coverage for Embedded Use Cases</vt:lpstr>
      <vt:lpstr>What is Code Coverage?</vt:lpstr>
      <vt:lpstr>The Challenge</vt:lpstr>
      <vt:lpstr>1. Must all data sections be in memory?</vt:lpstr>
      <vt:lpstr>1. Must all data sections be in memory?</vt:lpstr>
      <vt:lpstr>2. Can we reduce runtime support?</vt:lpstr>
      <vt:lpstr>2. Can we reduce runtime support?</vt:lpstr>
      <vt:lpstr>3. What about counter size?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k-drews@ti.com</dc:creator>
  <cp:lastModifiedBy>Phipps, Alan</cp:lastModifiedBy>
  <cp:revision>504</cp:revision>
  <dcterms:created xsi:type="dcterms:W3CDTF">2007-12-19T20:51:45Z</dcterms:created>
  <dcterms:modified xsi:type="dcterms:W3CDTF">2020-09-12T21:38:24Z</dcterms:modified>
</cp:coreProperties>
</file>