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</p:sldIdLst>
  <p:sldSz cy="5143500" cx="9144000"/>
  <p:notesSz cx="6858000" cy="9144000"/>
  <p:embeddedFontLst>
    <p:embeddedFont>
      <p:font typeface="Caveat"/>
      <p:regular r:id="rId94"/>
      <p:bold r:id="rId95"/>
    </p:embeddedFont>
    <p:embeddedFont>
      <p:font typeface="Proxima Nova"/>
      <p:regular r:id="rId96"/>
      <p:bold r:id="rId97"/>
      <p:italic r:id="rId98"/>
      <p:boldItalic r:id="rId99"/>
    </p:embeddedFont>
    <p:embeddedFont>
      <p:font typeface="Ubuntu Mono"/>
      <p:regular r:id="rId100"/>
      <p:bold r:id="rId101"/>
      <p:italic r:id="rId102"/>
      <p:boldItalic r:id="rId103"/>
    </p:embeddedFont>
    <p:embeddedFont>
      <p:font typeface="Roboto Mono"/>
      <p:regular r:id="rId104"/>
      <p:bold r:id="rId105"/>
      <p:italic r:id="rId106"/>
      <p:boldItalic r:id="rId107"/>
    </p:embeddedFont>
    <p:embeddedFont>
      <p:font typeface="Alegreya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Johannes Doerfert"/>
  <p:cmAuthor clrIdx="1" id="1" initials="" lastIdx="1" name="CLF BBN"/>
  <p:cmAuthor clrIdx="2" id="2" initials="" lastIdx="5" name="Stefanos Bazioti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FE0E09-87F0-4DFC-B1C3-777F49C09DEB}">
  <a:tblStyle styleId="{95FE0E09-87F0-4DFC-B1C3-777F49C09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font" Target="fonts/RobotoMono-boldItalic.fntdata"/><Relationship Id="rId106" Type="http://schemas.openxmlformats.org/officeDocument/2006/relationships/font" Target="fonts/RobotoMono-italic.fntdata"/><Relationship Id="rId105" Type="http://schemas.openxmlformats.org/officeDocument/2006/relationships/font" Target="fonts/RobotoMono-bold.fntdata"/><Relationship Id="rId104" Type="http://schemas.openxmlformats.org/officeDocument/2006/relationships/font" Target="fonts/RobotoMono-regular.fntdata"/><Relationship Id="rId109" Type="http://schemas.openxmlformats.org/officeDocument/2006/relationships/font" Target="fonts/Alegreya-bold.fntdata"/><Relationship Id="rId108" Type="http://schemas.openxmlformats.org/officeDocument/2006/relationships/font" Target="fonts/Alegreya-regular.fntdata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font" Target="fonts/UbuntuMono-boldItalic.fntdata"/><Relationship Id="rId102" Type="http://schemas.openxmlformats.org/officeDocument/2006/relationships/font" Target="fonts/UbuntuMono-italic.fntdata"/><Relationship Id="rId101" Type="http://schemas.openxmlformats.org/officeDocument/2006/relationships/font" Target="fonts/UbuntuMono-bold.fntdata"/><Relationship Id="rId100" Type="http://schemas.openxmlformats.org/officeDocument/2006/relationships/font" Target="fonts/UbuntuMono-regular.fntdata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95" Type="http://schemas.openxmlformats.org/officeDocument/2006/relationships/font" Target="fonts/Caveat-bold.fntdata"/><Relationship Id="rId94" Type="http://schemas.openxmlformats.org/officeDocument/2006/relationships/font" Target="fonts/Caveat-regular.fntdata"/><Relationship Id="rId97" Type="http://schemas.openxmlformats.org/officeDocument/2006/relationships/font" Target="fonts/ProximaNova-bold.fntdata"/><Relationship Id="rId96" Type="http://schemas.openxmlformats.org/officeDocument/2006/relationships/font" Target="fonts/ProximaNova-regular.fntdata"/><Relationship Id="rId11" Type="http://schemas.openxmlformats.org/officeDocument/2006/relationships/slide" Target="slides/slide3.xml"/><Relationship Id="rId99" Type="http://schemas.openxmlformats.org/officeDocument/2006/relationships/font" Target="fonts/ProximaNova-boldItalic.fntdata"/><Relationship Id="rId10" Type="http://schemas.openxmlformats.org/officeDocument/2006/relationships/slide" Target="slides/slide2.xml"/><Relationship Id="rId98" Type="http://schemas.openxmlformats.org/officeDocument/2006/relationships/font" Target="fonts/ProximaNova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5" Type="http://schemas.openxmlformats.org/officeDocument/2006/relationships/slide" Target="slides/slide7.xml"/><Relationship Id="rId110" Type="http://schemas.openxmlformats.org/officeDocument/2006/relationships/font" Target="fonts/Alegreya-italic.fntdata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11" Type="http://schemas.openxmlformats.org/officeDocument/2006/relationships/font" Target="fonts/Alegreya-boldItalic.fntdata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69" Type="http://schemas.openxmlformats.org/officeDocument/2006/relationships/slide" Target="slides/slide6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9" Type="http://schemas.openxmlformats.org/officeDocument/2006/relationships/slide" Target="slides/slide51.xml"/><Relationship Id="rId58" Type="http://schemas.openxmlformats.org/officeDocument/2006/relationships/slide" Target="slides/slide5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13T05:04:43.034">
    <p:pos x="377" y="1346"/>
    <p:text>This doesn't match the left</p:text>
  </p:cm>
  <p:cm authorId="0" idx="2" dt="2020-09-13T05:06:42.582">
    <p:pos x="196" y="280"/>
    <p:text>let's do one slide for a single copy to allow IPO, and one about multiple copies for specialization (regardless of linkage)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0-09-14T02:11:06.017">
    <p:pos x="2826" y="675"/>
    <p:text>I think we can change this to "true"  and show that we can internalize the foo function to `foo.internalize.true` and `foo.internalized.false` right?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0-09-13T19:12:08.054">
    <p:pos x="196" y="1320"/>
    <p:text>To anyone that will do the talk-over, I suggest: Briefly mention "That means, anything that will reach bar, will reach sink and anything that will reach foo, has to go over sink first".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2" dt="2020-09-13T19:12:08.054">
    <p:pos x="196" y="1320"/>
    <p:text>To anyone that will do the talk-over, I suggest: Briefly mention "That means, anything that will reach bar, will reach sink and anything that will reach foo, has to go over sink first".</p:text>
  </p:cm>
  <p:cm authorId="2" idx="3" dt="2020-09-13T19:16:52.557">
    <p:pos x="196" y="1420"/>
    <p:text>"This is true because foo() and bar() are static / internal and their only call-sites are cold".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4" dt="2020-09-13T19:12:08.054">
    <p:pos x="196" y="1320"/>
    <p:text>To anyone that will do the talk-over, I suggest: Briefly mention "That means, anything that will reach bar, will reach sink and anything that will reach foo, has to go over sink first".</p:text>
  </p:cm>
  <p:cm authorId="2" idx="5" dt="2020-09-13T19:16:52.557">
    <p:pos x="196" y="1420"/>
    <p:text>"This is true because foo() and bar() are static / internal and their only call-sites are cold".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5da8a0361_8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95da8a0361_8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5da8a0361_8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95da8a0361_8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5da8a0361_8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95da8a0361_8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5da8a0361_8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95da8a0361_8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"/>
              <a:t>Can be the other way around if we’d do top-down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5da8a0361_8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95da8a0361_8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67f8513fc_2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67f8513fc_2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67f8513fc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67f8513fc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67f8513fc_2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67f8513fc_2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 do some sort of function specialization when we do outlining, though it’s a stretch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67f8513fc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67f8513fc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67f8513fc_2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67f8513fc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7f8513fc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7f8513fc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67f8513fc_2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67f8513fc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67f8513fc_2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67f8513fc_2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67f8513fc_2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67f8513fc_2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67f8513f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67f8513f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example will not be optimized to return 0 in one O3 run. A second O3 run will do that though.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67f8513fc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67f8513fc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5da8a0361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5da8a0361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67f8513fc_2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67f8513fc_2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67f8513fc_2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67f8513fc_2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[context] the code on the right is not optimized by llvm to return 0 no matter how often you run the O3 pipeline.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67f8513fc_2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67f8513fc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7f8513fc_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967f8513fc_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7f8513fc_8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67f8513fc_8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67f8513fc_2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967f8513fc_2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"/>
              <a:t>Similar input as on the previous slide but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95da8a0361_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95da8a0361_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967f8513f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967f8513f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67f8513f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67f8513f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[Context] IPO is to a large degree based on summary information. The summaries can easily be really bad if any intrinsic or library function isn’t properly annotated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67f8513fc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67f8513fc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67f8513fc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67f8513fc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67f8513fc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67f8513fc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Clearly memcpy doesn’t free an allocation. These kind of problems pop up all over the place. strcpy doesn’t capture pointers, ...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67f8513fc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67f8513f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67f8513fc_2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67f8513fc_2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Generic llvm attributes allow to put any LLVM-IR attribute into C/C++ as ``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67f8513fc_2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67f8513fc_2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67f8513fc_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67f8513fc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67f8513fc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67f8513fc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67f8513fc_2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67f8513fc_2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67f8513f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67f8513f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67f8513fc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67f8513fc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67f8513fc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67f8513fc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67f8513fc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67f8513f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67f8513fc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67f8513fc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7f8513fc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7f8513fc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67f8513fc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967f8513fc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967f8513fc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967f8513fc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7f8513fc_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7f8513fc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93d5e182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93d5e182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67f8513fc_8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67f8513fc_8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67f8513fc_2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67f8513fc_2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67f8513f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67f8513f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The example will not be optimized to return 0 in any number of O3 runs. This is a shortcoming in IP-SCCP.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67f8513fc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67f8513fc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967f8513fc_2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967f8513fc_2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67f8513fc_2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67f8513fc_2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967f8513fc_2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967f8513fc_2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67f8513fc_2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967f8513fc_2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67f8513fc_2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g967f8513fc_2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67f8513fc_8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67f8513fc_8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967f8513fc_2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967f8513fc_2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967f8513fc_2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967f8513fc_2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67f8513fc_2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967f8513fc_2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67f8513fc_2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967f8513fc_2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67f8513fc_2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967f8513fc_2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967f8513fc_2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967f8513fc_2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967f8513fc_2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g967f8513fc_2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967f8513fc_2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g967f8513fc_2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967f8513fc_2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g967f8513fc_2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967f8513fc_2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967f8513fc_2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da8a0361_8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95da8a0361_8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67f8513fc_2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g967f8513fc_2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967f8513fc_2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g967f8513fc_2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967f8513fc_2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g967f8513fc_2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7f8513fc_2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967f8513fc_2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67f8513fc_2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967f8513fc_2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967f8513fc_2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967f8513fc_2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67f8513fc_2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67f8513fc_2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967f8513fc_2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967f8513fc_2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67f8513fc_2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g967f8513fc_2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67f8513fc_2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g967f8513fc_2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67f8513fc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967f8513fc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967f8513fc_2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g967f8513fc_2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67f8513fc_2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g967f8513fc_2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7f8513fc_2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967f8513fc_2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967f8513fc_2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967f8513fc_2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67f8513fc_2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67f8513fc_2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967f8513fc_2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967f8513fc_2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67f8513fc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967f8513fc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  <a:defRPr sz="19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>
              <a:spcBef>
                <a:spcPts val="1500"/>
              </a:spcBef>
              <a:spcAft>
                <a:spcPts val="0"/>
              </a:spcAft>
              <a:buSzPts val="1800"/>
              <a:buChar char="●"/>
              <a:defRPr sz="19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51.xml"/><Relationship Id="rId4" Type="http://schemas.openxmlformats.org/officeDocument/2006/relationships/slide" Target="/ppt/slides/slide51.xml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5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51.xml"/><Relationship Id="rId4" Type="http://schemas.openxmlformats.org/officeDocument/2006/relationships/slide" Target="/ppt/slides/slide51.xml"/><Relationship Id="rId5" Type="http://schemas.openxmlformats.org/officeDocument/2006/relationships/slide" Target="/ppt/slides/slide51.xml"/><Relationship Id="rId6" Type="http://schemas.openxmlformats.org/officeDocument/2006/relationships/slide" Target="/ppt/slides/slide51.xml"/><Relationship Id="rId7" Type="http://schemas.openxmlformats.org/officeDocument/2006/relationships/slide" Target="/ppt/slides/slide51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51.xml"/><Relationship Id="rId4" Type="http://schemas.openxmlformats.org/officeDocument/2006/relationships/slide" Target="/ppt/slides/slide51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51.xml"/><Relationship Id="rId4" Type="http://schemas.openxmlformats.org/officeDocument/2006/relationships/slide" Target="/ppt/slides/slide51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51.xml"/><Relationship Id="rId4" Type="http://schemas.openxmlformats.org/officeDocument/2006/relationships/slide" Target="/ppt/slides/slide5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youtube.com/watch?v=CzWkc_JcfS0" TargetMode="External"/><Relationship Id="rId4" Type="http://schemas.openxmlformats.org/officeDocument/2006/relationships/hyperlink" Target="https://www.youtube.com/watch?v=Q8rqGg6vHAE" TargetMode="External"/><Relationship Id="rId10" Type="http://schemas.openxmlformats.org/officeDocument/2006/relationships/hyperlink" Target="https://gcc.gnu.org/onlinedocs/gcc/Common-Function-Attributes.html#Common-Function-Attributes" TargetMode="External"/><Relationship Id="rId9" Type="http://schemas.openxmlformats.org/officeDocument/2006/relationships/hyperlink" Target="https://youtu.be/HVvvCSSLiTw" TargetMode="External"/><Relationship Id="rId5" Type="http://schemas.openxmlformats.org/officeDocument/2006/relationships/hyperlink" Target="https://www.youtube.com/watch?v=qMhV6d3B1Vk" TargetMode="External"/><Relationship Id="rId6" Type="http://schemas.openxmlformats.org/officeDocument/2006/relationships/hyperlink" Target="https://www.youtube.com/watch?v=CzWkc_JcfS0" TargetMode="External"/><Relationship Id="rId7" Type="http://schemas.openxmlformats.org/officeDocument/2006/relationships/hyperlink" Target="https://www.youtube.com/watch?v=p9nH2vZ2mNo" TargetMode="External"/><Relationship Id="rId8" Type="http://schemas.openxmlformats.org/officeDocument/2006/relationships/hyperlink" Target="https://youtu.be/elmio6AoyK0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www.youtube.com/watch?v=Q8rqGg6vHAE" TargetMode="External"/><Relationship Id="rId4" Type="http://schemas.openxmlformats.org/officeDocument/2006/relationships/hyperlink" Target="https://www.youtube.com/watch?v=qMhV6d3B1Vk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youtube.com/watch?v=CzWkc_JcfS0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youtu.be/KNoXLRKo1x8?t=1985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youtu.be/KNoXLRKo1x8?t=1985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citeseerx.ist.psu.edu/viewdoc/download?doi=10.1.1.11.1825&amp;rep=rep1&amp;type=pdf" TargetMode="External"/><Relationship Id="rId4" Type="http://schemas.openxmlformats.org/officeDocument/2006/relationships/hyperlink" Target="https://youtu.be/KNoXLRKo1x8?t=1985" TargetMode="External"/><Relationship Id="rId5" Type="http://schemas.openxmlformats.org/officeDocument/2006/relationships/hyperlink" Target="http://www.cs.cmu.edu/afs/cs/academic/class/15745-f09/www/papers/p134-ayers.pdf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4.png"/><Relationship Id="rId4" Type="http://schemas.openxmlformats.org/officeDocument/2006/relationships/hyperlink" Target="https://youtu.be/haQ2cijhvhE?t=2313" TargetMode="External"/><Relationship Id="rId5" Type="http://schemas.openxmlformats.org/officeDocument/2006/relationships/hyperlink" Target="https://godbolt.org/z/xP9K1z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www.cs.fsu.edu/~xyuan/INTERACT-15/papers/paper11.pdf" TargetMode="External"/><Relationship Id="rId4" Type="http://schemas.openxmlformats.org/officeDocument/2006/relationships/hyperlink" Target="https://pdfs.semanticscholar.org/f591/65f95eb4d315976f761d4aff2c31da438be7.pdf" TargetMode="External"/><Relationship Id="rId5" Type="http://schemas.openxmlformats.org/officeDocument/2006/relationships/hyperlink" Target="https://pdfs.semanticscholar.org/f591/65f95eb4d315976f761d4aff2c31da438be7.pdf" TargetMode="External"/><Relationship Id="rId6" Type="http://schemas.openxmlformats.org/officeDocument/2006/relationships/hyperlink" Target="https://pdfs.semanticscholar.org/f591/65f95eb4d315976f761d4aff2c31da438be7.pdf" TargetMode="External"/><Relationship Id="rId7" Type="http://schemas.openxmlformats.org/officeDocument/2006/relationships/hyperlink" Target="https://pdfs.semanticscholar.org/f591/65f95eb4d315976f761d4aff2c31da438be7.pdf" TargetMode="External"/><Relationship Id="rId8" Type="http://schemas.openxmlformats.org/officeDocument/2006/relationships/hyperlink" Target="https://pdfs.semanticscholar.org/f591/65f95eb4d315976f761d4aff2c31da438be7.pdf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pdfs.semanticscholar.org/f591/65f95eb4d315976f761d4aff2c31da438be7.pdf" TargetMode="External"/><Relationship Id="rId4" Type="http://schemas.openxmlformats.org/officeDocument/2006/relationships/hyperlink" Target="https://pdfs.semanticscholar.org/f591/65f95eb4d315976f761d4aff2c31da438be7.pdf" TargetMode="External"/><Relationship Id="rId11" Type="http://schemas.openxmlformats.org/officeDocument/2006/relationships/hyperlink" Target="https://www.youtube.com/watch?v=p9nH2vZ2mNo" TargetMode="External"/><Relationship Id="rId10" Type="http://schemas.openxmlformats.org/officeDocument/2006/relationships/hyperlink" Target="https://www.youtube.com/watch?v=p9nH2vZ2mNo" TargetMode="External"/><Relationship Id="rId9" Type="http://schemas.openxmlformats.org/officeDocument/2006/relationships/hyperlink" Target="https://www.youtube.com/watch?v=p9nH2vZ2mNo" TargetMode="External"/><Relationship Id="rId5" Type="http://schemas.openxmlformats.org/officeDocument/2006/relationships/hyperlink" Target="https://pdfs.semanticscholar.org/f591/65f95eb4d315976f761d4aff2c31da438be7.pdf" TargetMode="External"/><Relationship Id="rId6" Type="http://schemas.openxmlformats.org/officeDocument/2006/relationships/hyperlink" Target="https://pdfs.semanticscholar.org/f591/65f95eb4d315976f761d4aff2c31da438be7.pdf" TargetMode="External"/><Relationship Id="rId7" Type="http://schemas.openxmlformats.org/officeDocument/2006/relationships/hyperlink" Target="https://pdfs.semanticscholar.org/f591/65f95eb4d315976f761d4aff2c31da438be7.pdf" TargetMode="External"/><Relationship Id="rId8" Type="http://schemas.openxmlformats.org/officeDocument/2006/relationships/hyperlink" Target="https://www.cs.fsu.edu/~xyuan/INTERACT-15/papers/paper11.pdf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Relationship Id="rId3" Type="http://schemas.openxmlformats.org/officeDocument/2006/relationships/comments" Target="../comments/comment1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Relationship Id="rId3" Type="http://schemas.openxmlformats.org/officeDocument/2006/relationships/comments" Target="../comments/comment2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comments" Target="../comments/comment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comments" Target="../comments/comment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comments" Target="../comments/comment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2125" y="1545450"/>
            <a:ext cx="539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38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The Present and Future</a:t>
            </a:r>
            <a:endParaRPr sz="3800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38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 of Interprocedural </a:t>
            </a:r>
            <a:endParaRPr sz="3800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38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Optimization in LLVM</a:t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 rot="561133">
            <a:off x="5623352" y="593542"/>
            <a:ext cx="2848563" cy="3833725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rotWithShape="0" algn="bl" dir="3720000" dist="28575">
              <a:srgbClr val="F3F3F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Stefanos Baziotis </a:t>
            </a:r>
            <a:r>
              <a:rPr lang="el" sz="16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stefanos.baziotis@gmail.com</a:t>
            </a:r>
            <a:endParaRPr sz="16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Kuter Dinel </a:t>
            </a:r>
            <a:endParaRPr sz="24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kuterdinel@gmail.com</a:t>
            </a:r>
            <a:endParaRPr sz="16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Shinji Okumura </a:t>
            </a:r>
            <a:r>
              <a:rPr lang="el" sz="16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okuraofvegetable@gmail.com</a:t>
            </a:r>
            <a:endParaRPr sz="16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Luofan Chen </a:t>
            </a:r>
            <a:endParaRPr sz="24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clfbbn@gmail.com</a:t>
            </a:r>
            <a:endParaRPr sz="16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Hideto Ueno </a:t>
            </a:r>
            <a:r>
              <a:rPr lang="el" sz="16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uenoku.tokotoko@gmail.com</a:t>
            </a:r>
            <a:endParaRPr sz="16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Johannes Doerfert</a:t>
            </a:r>
            <a:endParaRPr sz="24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johannesdoerfert@gmail.com</a:t>
            </a:r>
            <a:endParaRPr sz="1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5"/>
          <p:cNvSpPr/>
          <p:nvPr/>
        </p:nvSpPr>
        <p:spPr>
          <a:xfrm rot="203902">
            <a:off x="5973329" y="462068"/>
            <a:ext cx="126522" cy="126522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/>
          <p:nvPr/>
        </p:nvSpPr>
        <p:spPr>
          <a:xfrm rot="203902">
            <a:off x="8523479" y="929669"/>
            <a:ext cx="126522" cy="126522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 rot="203902">
            <a:off x="5434626" y="3950568"/>
            <a:ext cx="126522" cy="126522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/>
          <p:nvPr/>
        </p:nvSpPr>
        <p:spPr>
          <a:xfrm rot="203902">
            <a:off x="7966070" y="4403176"/>
            <a:ext cx="126522" cy="126522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 b="34391" l="15541" r="16236" t="0"/>
          <a:stretch/>
        </p:blipFill>
        <p:spPr>
          <a:xfrm rot="544582">
            <a:off x="8307437" y="1518158"/>
            <a:ext cx="239040" cy="22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 rotWithShape="1">
          <a:blip r:embed="rId3">
            <a:alphaModFix/>
          </a:blip>
          <a:srcRect b="34391" l="15541" r="16236" t="0"/>
          <a:stretch/>
        </p:blipFill>
        <p:spPr>
          <a:xfrm rot="544582">
            <a:off x="8206637" y="2098565"/>
            <a:ext cx="239040" cy="22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 rotWithShape="1">
          <a:blip r:embed="rId3">
            <a:alphaModFix/>
          </a:blip>
          <a:srcRect b="34391" l="15541" r="16236" t="0"/>
          <a:stretch/>
        </p:blipFill>
        <p:spPr>
          <a:xfrm rot="544582">
            <a:off x="8087837" y="2735661"/>
            <a:ext cx="239040" cy="22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34391" l="15541" r="16236" t="0"/>
          <a:stretch/>
        </p:blipFill>
        <p:spPr>
          <a:xfrm rot="544582">
            <a:off x="7979050" y="3372755"/>
            <a:ext cx="239040" cy="229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Inline Order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152400" y="1516338"/>
            <a:ext cx="2067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Info at the top, e.g. </a:t>
            </a:r>
            <a:b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 arguments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48350"/>
            <a:ext cx="8839200" cy="1595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3901550" y="1516338"/>
            <a:ext cx="2958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Complex Functions (starting without context)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7" name="Google Shape;207;p34"/>
          <p:cNvCxnSpPr/>
          <p:nvPr/>
        </p:nvCxnSpPr>
        <p:spPr>
          <a:xfrm flipH="1">
            <a:off x="2804850" y="2064800"/>
            <a:ext cx="1702200" cy="49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34"/>
          <p:cNvCxnSpPr/>
          <p:nvPr/>
        </p:nvCxnSpPr>
        <p:spPr>
          <a:xfrm flipH="1">
            <a:off x="4358875" y="2079600"/>
            <a:ext cx="525600" cy="48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34"/>
          <p:cNvCxnSpPr/>
          <p:nvPr/>
        </p:nvCxnSpPr>
        <p:spPr>
          <a:xfrm>
            <a:off x="5173100" y="2116600"/>
            <a:ext cx="281100" cy="40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34"/>
          <p:cNvCxnSpPr/>
          <p:nvPr/>
        </p:nvCxnSpPr>
        <p:spPr>
          <a:xfrm>
            <a:off x="5409925" y="2087000"/>
            <a:ext cx="2486400" cy="48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50000"/>
            <a:ext cx="8839200" cy="1595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Inline Order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152400" y="1516338"/>
            <a:ext cx="2067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Info at the top, e.g. </a:t>
            </a:r>
            <a:b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 arguments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50000"/>
            <a:ext cx="8839200" cy="159587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Inline Order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152400" y="1516338"/>
            <a:ext cx="2067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Info at the top, e.g. </a:t>
            </a:r>
            <a:b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 arguments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50000"/>
            <a:ext cx="8839200" cy="159587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/>
          <p:nvPr/>
        </p:nvSpPr>
        <p:spPr>
          <a:xfrm>
            <a:off x="3080225" y="1517163"/>
            <a:ext cx="1934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Maybe the inliner stops here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Inline Order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152400" y="1516338"/>
            <a:ext cx="2067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Info at the top, e.g. </a:t>
            </a:r>
            <a:b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 arguments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Inline Order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6D9EEB"/>
              </a:solidFill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700" y="1696825"/>
            <a:ext cx="3056600" cy="26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/>
        </p:nvSpPr>
        <p:spPr>
          <a:xfrm>
            <a:off x="311700" y="2611350"/>
            <a:ext cx="2891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Strongly Connected Components (SCCs) have no top-down/bottom-up order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chemeClr val="accent5"/>
                </a:solidFill>
              </a:rPr>
              <a:t>Inlining - Alternatives: thin-LTO</a:t>
            </a:r>
            <a:r>
              <a:rPr baseline="30000" lang="el" sz="3400" u="sng">
                <a:solidFill>
                  <a:schemeClr val="hlink"/>
                </a:solidFill>
                <a:hlinkClick action="ppaction://hlinksldjump" r:id="rId3"/>
              </a:rPr>
              <a:t>[7]</a:t>
            </a:r>
            <a:r>
              <a:rPr lang="el" sz="3400">
                <a:solidFill>
                  <a:schemeClr val="accent5"/>
                </a:solidFill>
              </a:rPr>
              <a:t> vs HTO</a:t>
            </a:r>
            <a:r>
              <a:rPr baseline="30000" lang="el" sz="3400" u="sng">
                <a:solidFill>
                  <a:schemeClr val="hlink"/>
                </a:solidFill>
                <a:hlinkClick action="ppaction://hlinksldjump" r:id="rId4"/>
              </a:rPr>
              <a:t>[8]</a:t>
            </a:r>
            <a:endParaRPr baseline="30000" sz="3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363" y="1141900"/>
            <a:ext cx="809528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 txBox="1"/>
          <p:nvPr/>
        </p:nvSpPr>
        <p:spPr>
          <a:xfrm>
            <a:off x="4910250" y="1932599"/>
            <a:ext cx="36690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inter-translation unit “LLVM-IR” attributes can match thin-LTO speedups</a:t>
            </a:r>
            <a:endParaRPr sz="2400">
              <a:solidFill>
                <a:schemeClr val="accent2"/>
              </a:solidFill>
            </a:endParaRPr>
          </a:p>
        </p:txBody>
      </p:sp>
      <p:cxnSp>
        <p:nvCxnSpPr>
          <p:cNvPr id="252" name="Google Shape;252;p39"/>
          <p:cNvCxnSpPr/>
          <p:nvPr/>
        </p:nvCxnSpPr>
        <p:spPr>
          <a:xfrm rot="10800000">
            <a:off x="3951025" y="2064775"/>
            <a:ext cx="898500" cy="315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9"/>
          <p:cNvSpPr txBox="1"/>
          <p:nvPr/>
        </p:nvSpPr>
        <p:spPr>
          <a:xfrm>
            <a:off x="3538625" y="3947649"/>
            <a:ext cx="36690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so far, not all</a:t>
            </a:r>
            <a:endParaRPr sz="2400">
              <a:solidFill>
                <a:schemeClr val="accent2"/>
              </a:solidFill>
            </a:endParaRPr>
          </a:p>
        </p:txBody>
      </p:sp>
      <p:cxnSp>
        <p:nvCxnSpPr>
          <p:cNvPr id="254" name="Google Shape;254;p39"/>
          <p:cNvCxnSpPr/>
          <p:nvPr/>
        </p:nvCxnSpPr>
        <p:spPr>
          <a:xfrm rot="10800000">
            <a:off x="2958750" y="4256950"/>
            <a:ext cx="1304700" cy="6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9"/>
          <p:cNvCxnSpPr/>
          <p:nvPr/>
        </p:nvCxnSpPr>
        <p:spPr>
          <a:xfrm flipH="1" rot="10800000">
            <a:off x="6427250" y="4216500"/>
            <a:ext cx="1304700" cy="6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/>
          <p:nvPr/>
        </p:nvSpPr>
        <p:spPr>
          <a:xfrm>
            <a:off x="3250263" y="1574563"/>
            <a:ext cx="2643475" cy="1994375"/>
          </a:xfrm>
          <a:prstGeom prst="flowChartExtra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 txBox="1"/>
          <p:nvPr/>
        </p:nvSpPr>
        <p:spPr>
          <a:xfrm>
            <a:off x="3654775" y="1020700"/>
            <a:ext cx="182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Inlining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470400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Interprocedural Optimization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5613425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Function Specialization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311700" y="445025"/>
            <a:ext cx="8520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Design Space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3250263" y="1574563"/>
            <a:ext cx="2643475" cy="1994375"/>
          </a:xfrm>
          <a:prstGeom prst="flowChartExtra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3654775" y="1020700"/>
            <a:ext cx="182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Inlining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470400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Interprocedural Optimization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5613425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Function Specialization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311700" y="445025"/>
            <a:ext cx="8520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Design Space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4308575" y="1937925"/>
            <a:ext cx="244500" cy="240000"/>
          </a:xfrm>
          <a:prstGeom prst="flowChartConnector">
            <a:avLst/>
          </a:prstGeom>
          <a:solidFill>
            <a:srgbClr val="FF8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6025025" y="1796925"/>
            <a:ext cx="229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Default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/>
          <p:nvPr/>
        </p:nvSpPr>
        <p:spPr>
          <a:xfrm>
            <a:off x="3250263" y="1574563"/>
            <a:ext cx="2643475" cy="1994375"/>
          </a:xfrm>
          <a:prstGeom prst="flowChartExtra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2"/>
          <p:cNvSpPr txBox="1"/>
          <p:nvPr/>
        </p:nvSpPr>
        <p:spPr>
          <a:xfrm>
            <a:off x="3654775" y="1020700"/>
            <a:ext cx="182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Inlining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470400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Interprocedural Optimization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5613425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Function Specialization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311700" y="445025"/>
            <a:ext cx="8520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Design Space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288" name="Google Shape;288;p42"/>
          <p:cNvSpPr/>
          <p:nvPr/>
        </p:nvSpPr>
        <p:spPr>
          <a:xfrm>
            <a:off x="4308575" y="1937925"/>
            <a:ext cx="244500" cy="240000"/>
          </a:xfrm>
          <a:prstGeom prst="flowChartConnector">
            <a:avLst/>
          </a:prstGeom>
          <a:solidFill>
            <a:srgbClr val="FF8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 txBox="1"/>
          <p:nvPr/>
        </p:nvSpPr>
        <p:spPr>
          <a:xfrm>
            <a:off x="6025025" y="1796925"/>
            <a:ext cx="229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Default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290" name="Google Shape;290;p42"/>
          <p:cNvSpPr/>
          <p:nvPr/>
        </p:nvSpPr>
        <p:spPr>
          <a:xfrm>
            <a:off x="4078100" y="1786425"/>
            <a:ext cx="710275" cy="560725"/>
          </a:xfrm>
          <a:prstGeom prst="flowChartExtract">
            <a:avLst/>
          </a:prstGeom>
          <a:noFill/>
          <a:ln cap="flat" cmpd="sng" w="38100">
            <a:solidFill>
              <a:srgbClr val="FF8B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683700" y="1796913"/>
            <a:ext cx="2691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Options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/>
        </p:nvSpPr>
        <p:spPr>
          <a:xfrm>
            <a:off x="3654775" y="1020700"/>
            <a:ext cx="182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Inlining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470400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Interprocedural Optimization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5613425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Function Specialization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00" name="Google Shape;300;p43"/>
          <p:cNvSpPr/>
          <p:nvPr/>
        </p:nvSpPr>
        <p:spPr>
          <a:xfrm>
            <a:off x="4308575" y="1937925"/>
            <a:ext cx="244500" cy="240000"/>
          </a:xfrm>
          <a:prstGeom prst="flowChartConnector">
            <a:avLst/>
          </a:prstGeom>
          <a:solidFill>
            <a:srgbClr val="FF8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3"/>
          <p:cNvSpPr/>
          <p:nvPr/>
        </p:nvSpPr>
        <p:spPr>
          <a:xfrm>
            <a:off x="4449750" y="2641375"/>
            <a:ext cx="244500" cy="240000"/>
          </a:xfrm>
          <a:prstGeom prst="flowChartConnector">
            <a:avLst/>
          </a:prstGeom>
          <a:solidFill>
            <a:srgbClr val="98C3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3"/>
          <p:cNvSpPr txBox="1"/>
          <p:nvPr/>
        </p:nvSpPr>
        <p:spPr>
          <a:xfrm>
            <a:off x="6025025" y="1796925"/>
            <a:ext cx="229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Default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6103775" y="2500375"/>
            <a:ext cx="2137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98C379"/>
                </a:highlight>
              </a:rPr>
              <a:t>Future Default</a:t>
            </a:r>
            <a:endParaRPr sz="2400">
              <a:solidFill>
                <a:srgbClr val="212121"/>
              </a:solidFill>
              <a:highlight>
                <a:srgbClr val="98C379"/>
              </a:highlight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3250263" y="1574563"/>
            <a:ext cx="2643475" cy="1994375"/>
          </a:xfrm>
          <a:prstGeom prst="flowChartExtra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3"/>
          <p:cNvSpPr/>
          <p:nvPr/>
        </p:nvSpPr>
        <p:spPr>
          <a:xfrm>
            <a:off x="4078100" y="1786425"/>
            <a:ext cx="710275" cy="560725"/>
          </a:xfrm>
          <a:prstGeom prst="flowChartExtract">
            <a:avLst/>
          </a:prstGeom>
          <a:noFill/>
          <a:ln cap="flat" cmpd="sng" w="38100">
            <a:solidFill>
              <a:srgbClr val="FF8B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683700" y="1796913"/>
            <a:ext cx="2691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Options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307" name="Google Shape;307;p43"/>
          <p:cNvSpPr txBox="1"/>
          <p:nvPr/>
        </p:nvSpPr>
        <p:spPr>
          <a:xfrm>
            <a:off x="311700" y="445025"/>
            <a:ext cx="8520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Design Space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Alegreya"/>
                <a:ea typeface="Alegreya"/>
                <a:cs typeface="Alegreya"/>
                <a:sym typeface="Alegreya"/>
              </a:rPr>
              <a:t>The Present</a:t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3654775" y="1020700"/>
            <a:ext cx="182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Inlining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70400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Interprocedural Optimization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5613425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Function Specialization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4308575" y="1937925"/>
            <a:ext cx="244500" cy="240000"/>
          </a:xfrm>
          <a:prstGeom prst="flowChartConnector">
            <a:avLst/>
          </a:prstGeom>
          <a:solidFill>
            <a:srgbClr val="FF8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4449750" y="2641375"/>
            <a:ext cx="244500" cy="240000"/>
          </a:xfrm>
          <a:prstGeom prst="flowChartConnector">
            <a:avLst/>
          </a:prstGeom>
          <a:solidFill>
            <a:srgbClr val="98C3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6025025" y="1796925"/>
            <a:ext cx="229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Default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6103775" y="2500375"/>
            <a:ext cx="2137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98C379"/>
                </a:highlight>
              </a:rPr>
              <a:t>Future Default</a:t>
            </a:r>
            <a:endParaRPr sz="2400">
              <a:solidFill>
                <a:srgbClr val="212121"/>
              </a:solidFill>
              <a:highlight>
                <a:srgbClr val="98C379"/>
              </a:highlight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4078100" y="1786425"/>
            <a:ext cx="710275" cy="560725"/>
          </a:xfrm>
          <a:prstGeom prst="flowChartExtract">
            <a:avLst/>
          </a:prstGeom>
          <a:noFill/>
          <a:ln cap="flat" cmpd="sng" w="38100">
            <a:solidFill>
              <a:srgbClr val="FF8B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683700" y="1796913"/>
            <a:ext cx="2691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Options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3250263" y="1574563"/>
            <a:ext cx="2643475" cy="1994375"/>
          </a:xfrm>
          <a:prstGeom prst="flowChartExtract">
            <a:avLst/>
          </a:prstGeom>
          <a:noFill/>
          <a:ln cap="flat" cmpd="sng" w="38100">
            <a:solidFill>
              <a:srgbClr val="98C3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4"/>
          <p:cNvSpPr txBox="1"/>
          <p:nvPr/>
        </p:nvSpPr>
        <p:spPr>
          <a:xfrm>
            <a:off x="851550" y="2500375"/>
            <a:ext cx="2356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98C379"/>
                </a:highlight>
              </a:rPr>
              <a:t>Future Options</a:t>
            </a:r>
            <a:endParaRPr sz="2400">
              <a:solidFill>
                <a:srgbClr val="212121"/>
              </a:solidFill>
              <a:highlight>
                <a:srgbClr val="98C379"/>
              </a:highlight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311700" y="445025"/>
            <a:ext cx="8520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Design Space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325" name="Google Shape;32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/>
        </p:nvSpPr>
        <p:spPr>
          <a:xfrm>
            <a:off x="3654775" y="1020700"/>
            <a:ext cx="182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Inlining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470400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Interprocedural Optimization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5613425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Function Specialization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33" name="Google Shape;333;p45"/>
          <p:cNvSpPr/>
          <p:nvPr/>
        </p:nvSpPr>
        <p:spPr>
          <a:xfrm>
            <a:off x="4308575" y="1937925"/>
            <a:ext cx="244500" cy="240000"/>
          </a:xfrm>
          <a:prstGeom prst="flowChartConnector">
            <a:avLst/>
          </a:prstGeom>
          <a:solidFill>
            <a:srgbClr val="FF8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5"/>
          <p:cNvSpPr/>
          <p:nvPr/>
        </p:nvSpPr>
        <p:spPr>
          <a:xfrm>
            <a:off x="4449750" y="2641375"/>
            <a:ext cx="244500" cy="240000"/>
          </a:xfrm>
          <a:prstGeom prst="flowChartConnector">
            <a:avLst/>
          </a:prstGeom>
          <a:solidFill>
            <a:srgbClr val="98C3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 txBox="1"/>
          <p:nvPr/>
        </p:nvSpPr>
        <p:spPr>
          <a:xfrm>
            <a:off x="6025025" y="1796925"/>
            <a:ext cx="229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Default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6103775" y="2500375"/>
            <a:ext cx="2137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98C379"/>
                </a:highlight>
              </a:rPr>
              <a:t>Future Default</a:t>
            </a:r>
            <a:endParaRPr sz="2400">
              <a:solidFill>
                <a:srgbClr val="212121"/>
              </a:solidFill>
              <a:highlight>
                <a:srgbClr val="98C379"/>
              </a:highlight>
            </a:endParaRPr>
          </a:p>
        </p:txBody>
      </p:sp>
      <p:sp>
        <p:nvSpPr>
          <p:cNvPr id="337" name="Google Shape;337;p45"/>
          <p:cNvSpPr/>
          <p:nvPr/>
        </p:nvSpPr>
        <p:spPr>
          <a:xfrm>
            <a:off x="4078100" y="1786425"/>
            <a:ext cx="710275" cy="560725"/>
          </a:xfrm>
          <a:prstGeom prst="flowChartExtract">
            <a:avLst/>
          </a:prstGeom>
          <a:noFill/>
          <a:ln cap="flat" cmpd="sng" w="38100">
            <a:solidFill>
              <a:srgbClr val="FF8B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5"/>
          <p:cNvSpPr txBox="1"/>
          <p:nvPr/>
        </p:nvSpPr>
        <p:spPr>
          <a:xfrm>
            <a:off x="683700" y="1796913"/>
            <a:ext cx="2691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Options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339" name="Google Shape;339;p45"/>
          <p:cNvSpPr/>
          <p:nvPr/>
        </p:nvSpPr>
        <p:spPr>
          <a:xfrm>
            <a:off x="3250263" y="1574563"/>
            <a:ext cx="2643475" cy="1994375"/>
          </a:xfrm>
          <a:prstGeom prst="flowChartExtract">
            <a:avLst/>
          </a:prstGeom>
          <a:noFill/>
          <a:ln cap="flat" cmpd="sng" w="38100">
            <a:solidFill>
              <a:srgbClr val="98C3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"/>
          <p:cNvSpPr txBox="1"/>
          <p:nvPr/>
        </p:nvSpPr>
        <p:spPr>
          <a:xfrm>
            <a:off x="851550" y="2500375"/>
            <a:ext cx="2356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98C379"/>
                </a:highlight>
              </a:rPr>
              <a:t>Future Options</a:t>
            </a:r>
            <a:endParaRPr sz="2400">
              <a:solidFill>
                <a:srgbClr val="212121"/>
              </a:solidFill>
              <a:highlight>
                <a:srgbClr val="98C379"/>
              </a:highlight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311700" y="445025"/>
            <a:ext cx="8520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Design Space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5029325" y="868300"/>
            <a:ext cx="507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l" sz="190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✔</a:t>
            </a:r>
            <a:endParaRPr/>
          </a:p>
        </p:txBody>
      </p:sp>
      <p:sp>
        <p:nvSpPr>
          <p:cNvPr id="343" name="Google Shape;3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/>
        </p:nvSpPr>
        <p:spPr>
          <a:xfrm>
            <a:off x="3654775" y="1020700"/>
            <a:ext cx="182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Inlining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470400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Interprocedural Optimization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5613425" y="3079650"/>
            <a:ext cx="3118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Function Specialization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4308575" y="1937925"/>
            <a:ext cx="244500" cy="240000"/>
          </a:xfrm>
          <a:prstGeom prst="flowChartConnector">
            <a:avLst/>
          </a:prstGeom>
          <a:solidFill>
            <a:srgbClr val="FF8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"/>
          <p:cNvSpPr/>
          <p:nvPr/>
        </p:nvSpPr>
        <p:spPr>
          <a:xfrm>
            <a:off x="4449750" y="2641375"/>
            <a:ext cx="244500" cy="240000"/>
          </a:xfrm>
          <a:prstGeom prst="flowChartConnector">
            <a:avLst/>
          </a:prstGeom>
          <a:solidFill>
            <a:srgbClr val="98C3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6"/>
          <p:cNvSpPr txBox="1"/>
          <p:nvPr/>
        </p:nvSpPr>
        <p:spPr>
          <a:xfrm>
            <a:off x="6025025" y="1796925"/>
            <a:ext cx="229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Default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354" name="Google Shape;354;p46"/>
          <p:cNvSpPr txBox="1"/>
          <p:nvPr/>
        </p:nvSpPr>
        <p:spPr>
          <a:xfrm>
            <a:off x="6103775" y="2500375"/>
            <a:ext cx="2137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98C379"/>
                </a:highlight>
              </a:rPr>
              <a:t>Future Default</a:t>
            </a:r>
            <a:endParaRPr sz="2400">
              <a:solidFill>
                <a:srgbClr val="212121"/>
              </a:solidFill>
              <a:highlight>
                <a:srgbClr val="98C379"/>
              </a:highlight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4078100" y="1786425"/>
            <a:ext cx="710275" cy="560725"/>
          </a:xfrm>
          <a:prstGeom prst="flowChartExtract">
            <a:avLst/>
          </a:prstGeom>
          <a:noFill/>
          <a:ln cap="flat" cmpd="sng" w="38100">
            <a:solidFill>
              <a:srgbClr val="FF8B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6"/>
          <p:cNvSpPr txBox="1"/>
          <p:nvPr/>
        </p:nvSpPr>
        <p:spPr>
          <a:xfrm>
            <a:off x="683700" y="1796913"/>
            <a:ext cx="2691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FF8BFF"/>
                </a:highlight>
              </a:rPr>
              <a:t>Present Options</a:t>
            </a:r>
            <a:endParaRPr sz="2400">
              <a:solidFill>
                <a:srgbClr val="212121"/>
              </a:solidFill>
              <a:highlight>
                <a:srgbClr val="FF8BFF"/>
              </a:highlight>
            </a:endParaRPr>
          </a:p>
        </p:txBody>
      </p:sp>
      <p:sp>
        <p:nvSpPr>
          <p:cNvPr id="357" name="Google Shape;357;p46"/>
          <p:cNvSpPr/>
          <p:nvPr/>
        </p:nvSpPr>
        <p:spPr>
          <a:xfrm>
            <a:off x="3250263" y="1574563"/>
            <a:ext cx="2643475" cy="1994375"/>
          </a:xfrm>
          <a:prstGeom prst="flowChartExtract">
            <a:avLst/>
          </a:prstGeom>
          <a:noFill/>
          <a:ln cap="flat" cmpd="sng" w="38100">
            <a:solidFill>
              <a:srgbClr val="98C3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6"/>
          <p:cNvSpPr txBox="1"/>
          <p:nvPr/>
        </p:nvSpPr>
        <p:spPr>
          <a:xfrm>
            <a:off x="851550" y="2500375"/>
            <a:ext cx="2356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212121"/>
                </a:solidFill>
                <a:highlight>
                  <a:srgbClr val="98C379"/>
                </a:highlight>
              </a:rPr>
              <a:t>Future Options</a:t>
            </a:r>
            <a:endParaRPr sz="2400">
              <a:solidFill>
                <a:srgbClr val="212121"/>
              </a:solidFill>
              <a:highlight>
                <a:srgbClr val="98C379"/>
              </a:highlight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311700" y="445025"/>
            <a:ext cx="8520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Design Space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360" name="Google Shape;360;p46"/>
          <p:cNvSpPr txBox="1"/>
          <p:nvPr/>
        </p:nvSpPr>
        <p:spPr>
          <a:xfrm>
            <a:off x="5029325" y="868300"/>
            <a:ext cx="507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l" sz="190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✔</a:t>
            </a:r>
            <a:endParaRPr/>
          </a:p>
        </p:txBody>
      </p:sp>
      <p:sp>
        <p:nvSpPr>
          <p:cNvPr id="361" name="Google Shape;361;p46"/>
          <p:cNvSpPr txBox="1"/>
          <p:nvPr/>
        </p:nvSpPr>
        <p:spPr>
          <a:xfrm>
            <a:off x="3654775" y="4360325"/>
            <a:ext cx="182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Attributor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62" name="Google Shape;362;p46"/>
          <p:cNvSpPr/>
          <p:nvPr/>
        </p:nvSpPr>
        <p:spPr>
          <a:xfrm rot="-2509021">
            <a:off x="5302581" y="4010496"/>
            <a:ext cx="855788" cy="48123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8BFF"/>
              </a:gs>
              <a:gs pos="100000">
                <a:srgbClr val="98C379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6"/>
          <p:cNvSpPr/>
          <p:nvPr/>
        </p:nvSpPr>
        <p:spPr>
          <a:xfrm flipH="1" rot="2509021">
            <a:off x="2983731" y="4010496"/>
            <a:ext cx="855788" cy="4812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8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100" y="3918100"/>
            <a:ext cx="507900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Pass Ordering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371" name="Google Shape;371;p47"/>
          <p:cNvSpPr/>
          <p:nvPr/>
        </p:nvSpPr>
        <p:spPr>
          <a:xfrm>
            <a:off x="1737550" y="2255330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Function Attribute 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47"/>
          <p:cNvSpPr/>
          <p:nvPr/>
        </p:nvSpPr>
        <p:spPr>
          <a:xfrm>
            <a:off x="1715650" y="2970854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Promote Arguments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47"/>
          <p:cNvSpPr/>
          <p:nvPr/>
        </p:nvSpPr>
        <p:spPr>
          <a:xfrm>
            <a:off x="1737550" y="3686377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Function Passes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47"/>
          <p:cNvSpPr/>
          <p:nvPr/>
        </p:nvSpPr>
        <p:spPr>
          <a:xfrm>
            <a:off x="1737550" y="1294859"/>
            <a:ext cx="2111700" cy="710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Interprocedural Sparse Conditional Constant Propagation 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47"/>
          <p:cNvSpPr/>
          <p:nvPr/>
        </p:nvSpPr>
        <p:spPr>
          <a:xfrm>
            <a:off x="1737550" y="4401901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Inliner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47"/>
          <p:cNvSpPr/>
          <p:nvPr/>
        </p:nvSpPr>
        <p:spPr>
          <a:xfrm flipH="1">
            <a:off x="2666350" y="2004927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/>
          <p:nvPr/>
        </p:nvSpPr>
        <p:spPr>
          <a:xfrm flipH="1">
            <a:off x="2666350" y="2720500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7"/>
          <p:cNvSpPr/>
          <p:nvPr/>
        </p:nvSpPr>
        <p:spPr>
          <a:xfrm flipH="1">
            <a:off x="2666350" y="3436073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/>
          <p:nvPr/>
        </p:nvSpPr>
        <p:spPr>
          <a:xfrm flipH="1">
            <a:off x="2666350" y="4151547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/>
          <p:nvPr/>
        </p:nvSpPr>
        <p:spPr>
          <a:xfrm flipH="1" rot="10800000">
            <a:off x="311700" y="2153768"/>
            <a:ext cx="1406400" cy="2577300"/>
          </a:xfrm>
          <a:prstGeom prst="curvedRightArrow">
            <a:avLst>
              <a:gd fmla="val 13066" name="adj1"/>
              <a:gd fmla="val 517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"/>
          <p:cNvSpPr/>
          <p:nvPr/>
        </p:nvSpPr>
        <p:spPr>
          <a:xfrm flipH="1">
            <a:off x="2666350" y="4867021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7"/>
          <p:cNvSpPr/>
          <p:nvPr/>
        </p:nvSpPr>
        <p:spPr>
          <a:xfrm flipH="1">
            <a:off x="2666350" y="1039000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4059550" y="1560250"/>
            <a:ext cx="50844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06B6EF"/>
                </a:solidFill>
                <a:latin typeface="Roboto Mono"/>
                <a:ea typeface="Roboto Mono"/>
                <a:cs typeface="Roboto Mono"/>
                <a:sym typeface="Roboto Mono"/>
              </a:rPr>
              <a:t>unknown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check_n_rec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n,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y)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(x)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unknown(x);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check_n_rec(n</a:t>
            </a:r>
            <a:r>
              <a:rPr lang="el" sz="1300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test(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n)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check_n_rec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(n,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100">
              <a:solidFill>
                <a:srgbClr val="0000FF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Alegreya"/>
                <a:ea typeface="Alegreya"/>
                <a:cs typeface="Alegreya"/>
                <a:sym typeface="Alegreya"/>
              </a:rPr>
              <a:t>The Future</a:t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390" name="Google Shape;39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Attributor</a:t>
            </a:r>
            <a:r>
              <a:rPr baseline="30000" lang="el" u="sng">
                <a:solidFill>
                  <a:schemeClr val="hlink"/>
                </a:solidFill>
                <a:hlinkClick action="ppaction://hlinksldjump" r:id="rId3"/>
              </a:rPr>
              <a:t>[1,9]</a:t>
            </a:r>
            <a:r>
              <a:rPr lang="el"/>
              <a:t> is an </a:t>
            </a:r>
            <a:r>
              <a:rPr i="1" lang="el"/>
              <a:t>interprocedural fixpoint iteration framework</a:t>
            </a:r>
            <a:r>
              <a:rPr lang="el"/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l"/>
              <a:t>with lots of </a:t>
            </a:r>
            <a:r>
              <a:rPr lang="el"/>
              <a:t>built-in</a:t>
            </a:r>
            <a:r>
              <a:rPr lang="el"/>
              <a:t> features.</a:t>
            </a:r>
            <a:endParaRPr/>
          </a:p>
        </p:txBody>
      </p:sp>
      <p:sp>
        <p:nvSpPr>
          <p:cNvPr id="397" name="Google Shape;39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covers many IPO passes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infers almost all LLVM-IR attributes</a:t>
            </a:r>
            <a:br>
              <a:rPr lang="el"/>
            </a:br>
            <a:r>
              <a:rPr lang="el">
                <a:solidFill>
                  <a:srgbClr val="00FF00"/>
                </a:solidFill>
              </a:rPr>
              <a:t>✔</a:t>
            </a:r>
            <a:r>
              <a:rPr lang="el"/>
              <a:t> (Reverse)Post Order Function Attribute Pass</a:t>
            </a:r>
            <a:br>
              <a:rPr lang="el"/>
            </a:b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simplifies arguments, branches, return values and ... 	</a:t>
            </a:r>
            <a:br>
              <a:rPr lang="el"/>
            </a:br>
            <a:r>
              <a:rPr lang="el">
                <a:solidFill>
                  <a:srgbClr val="00FF00"/>
                </a:solidFill>
              </a:rPr>
              <a:t>✔</a:t>
            </a:r>
            <a:r>
              <a:rPr lang="el"/>
              <a:t> IP-SCCP*, Called Value Propagation</a:t>
            </a:r>
            <a:br>
              <a:rPr lang="el"/>
            </a:b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rewrites function signatures</a:t>
            </a:r>
            <a:br>
              <a:rPr lang="el"/>
            </a:br>
            <a:r>
              <a:rPr lang="el">
                <a:solidFill>
                  <a:srgbClr val="00FF00"/>
                </a:solidFill>
              </a:rPr>
              <a:t>✔</a:t>
            </a:r>
            <a:r>
              <a:rPr lang="el"/>
              <a:t> Argument Promotion, Dead Argument Elimination</a:t>
            </a:r>
            <a:endParaRPr/>
          </a:p>
        </p:txBody>
      </p:sp>
      <p:sp>
        <p:nvSpPr>
          <p:cNvPr id="404" name="Google Shape;40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Pass Ordering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1737550" y="2255330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Function Attribute 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51"/>
          <p:cNvSpPr/>
          <p:nvPr/>
        </p:nvSpPr>
        <p:spPr>
          <a:xfrm>
            <a:off x="1715650" y="2970854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Promote Arguments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51"/>
          <p:cNvSpPr/>
          <p:nvPr/>
        </p:nvSpPr>
        <p:spPr>
          <a:xfrm>
            <a:off x="1737550" y="3686377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Function Passes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51"/>
          <p:cNvSpPr/>
          <p:nvPr/>
        </p:nvSpPr>
        <p:spPr>
          <a:xfrm>
            <a:off x="1737550" y="1294859"/>
            <a:ext cx="2111700" cy="710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Interprocedural Sparse Conditional Constant Propagation 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51"/>
          <p:cNvSpPr/>
          <p:nvPr/>
        </p:nvSpPr>
        <p:spPr>
          <a:xfrm>
            <a:off x="1737550" y="4401901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Inliner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51"/>
          <p:cNvSpPr/>
          <p:nvPr/>
        </p:nvSpPr>
        <p:spPr>
          <a:xfrm flipH="1">
            <a:off x="2666350" y="2004927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1"/>
          <p:cNvSpPr/>
          <p:nvPr/>
        </p:nvSpPr>
        <p:spPr>
          <a:xfrm flipH="1">
            <a:off x="2666350" y="2720500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1"/>
          <p:cNvSpPr/>
          <p:nvPr/>
        </p:nvSpPr>
        <p:spPr>
          <a:xfrm flipH="1">
            <a:off x="2666350" y="3436073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1"/>
          <p:cNvSpPr/>
          <p:nvPr/>
        </p:nvSpPr>
        <p:spPr>
          <a:xfrm flipH="1">
            <a:off x="2666350" y="4151547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1"/>
          <p:cNvSpPr/>
          <p:nvPr/>
        </p:nvSpPr>
        <p:spPr>
          <a:xfrm flipH="1" rot="10800000">
            <a:off x="311700" y="2153768"/>
            <a:ext cx="1406400" cy="2577300"/>
          </a:xfrm>
          <a:prstGeom prst="curvedRightArrow">
            <a:avLst>
              <a:gd fmla="val 13066" name="adj1"/>
              <a:gd fmla="val 517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1"/>
          <p:cNvSpPr/>
          <p:nvPr/>
        </p:nvSpPr>
        <p:spPr>
          <a:xfrm flipH="1">
            <a:off x="2666350" y="4867021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1"/>
          <p:cNvSpPr/>
          <p:nvPr/>
        </p:nvSpPr>
        <p:spPr>
          <a:xfrm flipH="1">
            <a:off x="2666350" y="1039000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423" name="Google Shape;423;p51"/>
          <p:cNvSpPr txBox="1"/>
          <p:nvPr/>
        </p:nvSpPr>
        <p:spPr>
          <a:xfrm>
            <a:off x="4059550" y="1560250"/>
            <a:ext cx="50844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06B6EF"/>
                </a:solidFill>
                <a:latin typeface="Roboto Mono"/>
                <a:ea typeface="Roboto Mono"/>
                <a:cs typeface="Roboto Mono"/>
                <a:sym typeface="Roboto Mono"/>
              </a:rPr>
              <a:t>unknown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check_n_inc(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n,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y)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(x)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unknown(x);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check_n_inc(n</a:t>
            </a:r>
            <a:r>
              <a:rPr lang="el" sz="1300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test(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n)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check_n_inc(n,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l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100">
              <a:solidFill>
                <a:srgbClr val="0000FF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Dataflow Iterations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429" name="Google Shape;429;p52"/>
          <p:cNvSpPr txBox="1"/>
          <p:nvPr/>
        </p:nvSpPr>
        <p:spPr>
          <a:xfrm>
            <a:off x="4199950" y="27500"/>
            <a:ext cx="37077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06B6EF"/>
                </a:solidFill>
                <a:latin typeface="Roboto Mono"/>
                <a:ea typeface="Roboto Mono"/>
                <a:cs typeface="Roboto Mono"/>
                <a:sym typeface="Roboto Mono"/>
              </a:rPr>
              <a:t>unknown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l" sz="8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check_n_inc(</a:t>
            </a:r>
            <a:r>
              <a:rPr lang="el" sz="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n,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y)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8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(x)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unknown(x);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8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check_n_inc(n</a:t>
            </a:r>
            <a:r>
              <a:rPr lang="el" sz="800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y,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test(</a:t>
            </a:r>
            <a:r>
              <a:rPr lang="el" sz="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n)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check_n_inc(n,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8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y;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400">
              <a:solidFill>
                <a:srgbClr val="815BA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00FF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431" name="Google Shape;4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63" y="1789825"/>
            <a:ext cx="7929068" cy="32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/>
          <p:nvPr>
            <p:ph idx="1" type="body"/>
          </p:nvPr>
        </p:nvSpPr>
        <p:spPr>
          <a:xfrm>
            <a:off x="311700" y="8713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__attribute__((linkonce_odr))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53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Function Specialization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438" name="Google Shape;43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439" name="Google Shape;439;p53"/>
          <p:cNvSpPr txBox="1"/>
          <p:nvPr>
            <p:ph idx="1" type="body"/>
          </p:nvPr>
        </p:nvSpPr>
        <p:spPr>
          <a:xfrm>
            <a:off x="4487325" y="843125"/>
            <a:ext cx="43746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__attribute__((linkonce_odr))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foo.internal.false(x);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foo.internal.false(x);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foo.internal.true(x);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Kinds of IPO passes</a:t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Inliner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AlwaysInliner, Inliner, InlineAdvisor,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Propagation between caller and callee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Attributor</a:t>
            </a:r>
            <a:r>
              <a:rPr baseline="30000" lang="el" u="sng">
                <a:solidFill>
                  <a:schemeClr val="hlink"/>
                </a:solidFill>
                <a:hlinkClick action="ppaction://hlinksldjump" r:id="rId3"/>
              </a:rPr>
              <a:t>[1]</a:t>
            </a:r>
            <a:r>
              <a:rPr lang="el"/>
              <a:t>, IP-SCCP, InferFunctionAttrs, ArgumentPromotion, DeadArgumentElimination,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Linkage and Globals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GlobalDCE, GlobalOpt, GlobalSplit, ConstantMerge,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Others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MergeFunction, OpenMPOpt</a:t>
            </a:r>
            <a:r>
              <a:rPr baseline="30000" lang="el" u="sng">
                <a:solidFill>
                  <a:schemeClr val="hlink"/>
                </a:solidFill>
                <a:hlinkClick action="ppaction://hlinksldjump" r:id="rId4"/>
              </a:rPr>
              <a:t>[2]</a:t>
            </a:r>
            <a:r>
              <a:rPr lang="el"/>
              <a:t>, HotColdSplitting</a:t>
            </a:r>
            <a:r>
              <a:rPr baseline="30000" lang="el" u="sng">
                <a:solidFill>
                  <a:schemeClr val="hlink"/>
                </a:solidFill>
                <a:hlinkClick action="ppaction://hlinksldjump" r:id="rId5"/>
              </a:rPr>
              <a:t>[3]</a:t>
            </a:r>
            <a:r>
              <a:rPr lang="el"/>
              <a:t>, Devirtualization</a:t>
            </a:r>
            <a:r>
              <a:rPr baseline="30000" lang="el" u="sng">
                <a:solidFill>
                  <a:schemeClr val="hlink"/>
                </a:solidFill>
                <a:hlinkClick action="ppaction://hlinksldjump" r:id="rId6"/>
              </a:rPr>
              <a:t>[4]</a:t>
            </a:r>
            <a:r>
              <a:rPr lang="el"/>
              <a:t>...</a:t>
            </a:r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2185525" y="4355075"/>
            <a:ext cx="4808700" cy="657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Checkout the IPO tutorial</a:t>
            </a:r>
            <a:r>
              <a:rPr baseline="30000" lang="el" sz="2000" u="sng">
                <a:solidFill>
                  <a:schemeClr val="hlink"/>
                </a:solidFill>
                <a:hlinkClick action="ppaction://hlinksldjump" r:id="rId7"/>
              </a:rPr>
              <a:t>[5]</a:t>
            </a:r>
            <a:r>
              <a:rPr lang="el" sz="2000"/>
              <a:t> for details!</a:t>
            </a:r>
            <a:endParaRPr sz="2000"/>
          </a:p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idx="1" type="body"/>
          </p:nvPr>
        </p:nvSpPr>
        <p:spPr>
          <a:xfrm>
            <a:off x="311700" y="8713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__attribute__((linkonce_odr))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5" name="Google Shape;445;p54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Function Specialization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446" name="Google Shape;446;p54"/>
          <p:cNvSpPr txBox="1"/>
          <p:nvPr>
            <p:ph idx="1" type="body"/>
          </p:nvPr>
        </p:nvSpPr>
        <p:spPr>
          <a:xfrm>
            <a:off x="4487325" y="843125"/>
            <a:ext cx="43746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__attribute__((linkonce_odr))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foo.internal.false(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2);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foo.internal.true(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1);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foo.internal.false(x);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foo.internal.false(x);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foo.internal.true(x);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7" name="Google Shape;44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l" sz="3400">
                <a:solidFill>
                  <a:schemeClr val="accent5"/>
                </a:solidFill>
              </a:rPr>
              <a:t>Time Traces</a:t>
            </a:r>
            <a:endParaRPr sz="3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454" name="Google Shape;4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115970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5" name="Google Shape;45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29825"/>
            <a:ext cx="8839201" cy="2661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Alegreya"/>
                <a:ea typeface="Alegreya"/>
                <a:cs typeface="Alegreya"/>
                <a:sym typeface="Alegreya"/>
              </a:rPr>
              <a:t>How To Get There</a:t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461" name="Google Shape;46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Intrinsic &amp; Library Functions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467" name="Google Shape;467;p57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l" sz="2200"/>
            </a:br>
            <a:r>
              <a:rPr lang="el" sz="2200"/>
              <a:t>State</a:t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l"/>
              <a:t>Most</a:t>
            </a:r>
            <a:r>
              <a:rPr lang="el"/>
              <a:t> intrinsics &amp; library functions have </a:t>
            </a:r>
            <a:r>
              <a:rPr i="1" lang="el"/>
              <a:t>some</a:t>
            </a:r>
            <a:r>
              <a:rPr lang="el"/>
              <a:t> attributes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Intrinsic &amp; Library Functions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474" name="Google Shape;474;p58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l" sz="2200"/>
            </a:br>
            <a:r>
              <a:rPr lang="el" sz="2200"/>
              <a:t>State</a:t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l" strike="sngStrike"/>
              <a:t>Most</a:t>
            </a:r>
            <a:r>
              <a:rPr lang="el" strike="sngStrike"/>
              <a:t> intrinsics &amp; library functions have </a:t>
            </a:r>
            <a:r>
              <a:rPr i="1" lang="el" strike="sngStrike"/>
              <a:t>some</a:t>
            </a:r>
            <a:r>
              <a:rPr lang="el" strike="sngStrike"/>
              <a:t> attributes</a:t>
            </a:r>
            <a:endParaRPr strike="sngStrike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l"/>
              <a:t>Most</a:t>
            </a:r>
            <a:r>
              <a:rPr lang="el"/>
              <a:t> intrinsics &amp; library functions miss </a:t>
            </a:r>
            <a:r>
              <a:rPr i="1" lang="el"/>
              <a:t>a lot</a:t>
            </a:r>
            <a:r>
              <a:rPr lang="el"/>
              <a:t> of attributes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Intrinsic &amp; Library Functions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481" name="Google Shape;481;p59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l" sz="2200"/>
            </a:br>
            <a:r>
              <a:rPr lang="el" sz="2200"/>
              <a:t>State</a:t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l" strike="sngStrike"/>
              <a:t>Most</a:t>
            </a:r>
            <a:r>
              <a:rPr lang="el" strike="sngStrike"/>
              <a:t> intrinsics &amp; library functions have </a:t>
            </a:r>
            <a:r>
              <a:rPr i="1" lang="el" strike="sngStrike"/>
              <a:t>some</a:t>
            </a:r>
            <a:r>
              <a:rPr lang="el" strike="sngStrike"/>
              <a:t> attributes</a:t>
            </a:r>
            <a:endParaRPr strike="sngStrike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l"/>
              <a:t>Most</a:t>
            </a:r>
            <a:r>
              <a:rPr lang="el"/>
              <a:t> intrinsics &amp; library functions miss </a:t>
            </a:r>
            <a:r>
              <a:rPr i="1" lang="el"/>
              <a:t>a lot</a:t>
            </a:r>
            <a:r>
              <a:rPr lang="el"/>
              <a:t> of attributes</a:t>
            </a:r>
            <a:endParaRPr/>
          </a:p>
          <a:p>
            <a:pPr indent="0" lvl="0" marL="45720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l" sz="2200"/>
              <a:t>Solutions </a:t>
            </a:r>
            <a:r>
              <a:rPr lang="el" sz="2200"/>
              <a:t>(in progress)</a:t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Default attributes for intrinsics, you need to opt-out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Revisit library functions and add attributes systematically</a:t>
            </a:r>
            <a:endParaRPr/>
          </a:p>
        </p:txBody>
      </p:sp>
      <p:sp>
        <p:nvSpPr>
          <p:cNvPr id="482" name="Google Shape;48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Intrinsic &amp; Library Functions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488" name="Google Shape;488;p60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/>
              <a:t>llvm-test-suite/SingleSource/Benchmarks/BenchmarkGame/fannkuch.c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9" name="Google Shape;489;p60"/>
          <p:cNvSpPr txBox="1"/>
          <p:nvPr/>
        </p:nvSpPr>
        <p:spPr>
          <a:xfrm>
            <a:off x="311700" y="2079100"/>
            <a:ext cx="8520600" cy="126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[Heap2Stack] Bad user:   </a:t>
            </a:r>
            <a:r>
              <a:rPr lang="el" sz="13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call void @llvm.memcpy.p0i8.p0i8.i64(...)</a:t>
            </a:r>
            <a:r>
              <a:rPr lang="el" sz="13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may-free  the allocation</a:t>
            </a:r>
            <a:endParaRPr sz="22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[Heap2Stack] Bad user:   </a:t>
            </a:r>
            <a:r>
              <a:rPr lang="el" sz="13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call void @llvm.memcpy.p0i8.p0i8.i64(...)</a:t>
            </a:r>
            <a:r>
              <a:rPr lang="el" sz="13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may-free  the allocation</a:t>
            </a:r>
            <a:endParaRPr sz="13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[Heap2Stack]: Removing calloc call:   </a:t>
            </a:r>
            <a:r>
              <a:rPr lang="el" sz="13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%call = call noalias dereferenceable_or_null(44) </a:t>
            </a:r>
            <a:endParaRPr sz="13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i8* @calloc(i64 noundef 11, i64 noundef 4)</a:t>
            </a:r>
            <a:endParaRPr sz="13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0"/>
          <p:cNvSpPr/>
          <p:nvPr/>
        </p:nvSpPr>
        <p:spPr>
          <a:xfrm>
            <a:off x="2185525" y="4355075"/>
            <a:ext cx="4808700" cy="657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Calibri"/>
                <a:ea typeface="Calibri"/>
                <a:cs typeface="Calibri"/>
                <a:sym typeface="Calibri"/>
              </a:rPr>
              <a:t>3x heap to stack + follow up transformations: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l" sz="1800">
                <a:latin typeface="Calibri"/>
                <a:ea typeface="Calibri"/>
                <a:cs typeface="Calibri"/>
                <a:sym typeface="Calibri"/>
              </a:rPr>
              <a:t>5% speedup</a:t>
            </a:r>
            <a:endParaRPr sz="2000"/>
          </a:p>
        </p:txBody>
      </p:sp>
      <p:sp>
        <p:nvSpPr>
          <p:cNvPr id="491" name="Google Shape;49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Introduce &amp; Utilize New Attributes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497" name="Google Shape;497;p61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Frontend: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generic LLVM-IR attributes</a:t>
            </a:r>
            <a:r>
              <a:rPr baseline="30000" lang="el" u="sng">
                <a:solidFill>
                  <a:schemeClr val="hlink"/>
                </a:solidFill>
                <a:hlinkClick action="ppaction://hlinksldjump" r:id="rId3"/>
              </a:rPr>
              <a:t>[8]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“access” (like GCC</a:t>
            </a:r>
            <a:r>
              <a:rPr baseline="30000" lang="el" u="sng">
                <a:solidFill>
                  <a:schemeClr val="hlink"/>
                </a:solidFill>
                <a:hlinkClick action="ppaction://hlinksldjump" r:id="rId4"/>
              </a:rPr>
              <a:t>[10]</a:t>
            </a:r>
            <a:r>
              <a:rPr lang="el"/>
              <a:t>)</a:t>
            </a:r>
            <a:endParaRPr baseline="30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98" name="Google Shape;49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Introduce &amp; Utilize New Attributes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504" name="Google Shape;504;p62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Frontend: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generic LLVM-IR attributes</a:t>
            </a:r>
            <a:r>
              <a:rPr baseline="30000" lang="el" u="sng">
                <a:solidFill>
                  <a:schemeClr val="hlink"/>
                </a:solidFill>
                <a:hlinkClick action="ppaction://hlinksldjump" r:id="rId3"/>
              </a:rPr>
              <a:t>[8]</a:t>
            </a:r>
            <a:r>
              <a:rPr lang="el"/>
              <a:t>, i.a., </a:t>
            </a:r>
            <a:r>
              <a:rPr lang="el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__attribute__((fn_arg(“willreturn”)))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“access” (like GCC</a:t>
            </a:r>
            <a:r>
              <a:rPr baseline="30000" lang="el" u="sng">
                <a:solidFill>
                  <a:schemeClr val="hlink"/>
                </a:solidFill>
                <a:hlinkClick action="ppaction://hlinksldjump" r:id="rId4"/>
              </a:rPr>
              <a:t>[10]</a:t>
            </a:r>
            <a:r>
              <a:rPr lang="el"/>
              <a:t>), i.a., </a:t>
            </a:r>
            <a:r>
              <a:rPr lang="el" sz="1000">
                <a:latin typeface="Roboto Mono"/>
                <a:ea typeface="Roboto Mono"/>
                <a:cs typeface="Roboto Mono"/>
                <a:sym typeface="Roboto Mono"/>
              </a:rPr>
              <a:t>__attribute__ ((access (read_only, 1))) int puts (const char*)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05" name="Google Shape;50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Introduce &amp; Utilize New Attributes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Frontend: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generic LLVM-IR attributes</a:t>
            </a:r>
            <a:r>
              <a:rPr baseline="30000" lang="el" u="sng">
                <a:solidFill>
                  <a:schemeClr val="hlink"/>
                </a:solidFill>
                <a:hlinkClick action="ppaction://hlinksldjump" r:id="rId3"/>
              </a:rPr>
              <a:t>[8]</a:t>
            </a:r>
            <a:r>
              <a:rPr lang="el"/>
              <a:t>, i.a., </a:t>
            </a:r>
            <a:r>
              <a:rPr lang="el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__attribute__((fn_arg(“willreturn”)))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“access” (like GCC</a:t>
            </a:r>
            <a:r>
              <a:rPr baseline="30000" lang="el" u="sng">
                <a:solidFill>
                  <a:schemeClr val="hlink"/>
                </a:solidFill>
                <a:hlinkClick action="ppaction://hlinksldjump" r:id="rId4"/>
              </a:rPr>
              <a:t>[10]</a:t>
            </a:r>
            <a:r>
              <a:rPr lang="el"/>
              <a:t>), i.a., </a:t>
            </a:r>
            <a:r>
              <a:rPr lang="el" sz="1000">
                <a:latin typeface="Roboto Mono"/>
                <a:ea typeface="Roboto Mono"/>
                <a:cs typeface="Roboto Mono"/>
                <a:sym typeface="Roboto Mono"/>
              </a:rPr>
              <a:t>__attribute__ ((access (read_only, 1))) int puts (const char*)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LLVM-IR: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fine-grained memory effects: 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writes(@errno,...)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2^{inaccessible,argument,global,...}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potential values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value(null, arg(0), @global, ...)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12" name="Google Shape;51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chemeClr val="accent5"/>
                </a:solidFill>
              </a:rPr>
              <a:t>Current State of IPO in LLVM</a:t>
            </a:r>
            <a:endParaRPr sz="3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1323275" y="2173650"/>
            <a:ext cx="1605000" cy="796200"/>
          </a:xfrm>
          <a:prstGeom prst="foldedCorner">
            <a:avLst>
              <a:gd fmla="val 9859" name="adj"/>
            </a:avLst>
          </a:prstGeom>
          <a:solidFill>
            <a:schemeClr val="accent2"/>
          </a:solidFill>
          <a:ln cap="flat" cmpd="sng" w="9525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~ 84k lines of 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~ 260k lines of IR</a:t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1329575" y="2173650"/>
            <a:ext cx="1598700" cy="3225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sqlite3.c</a:t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3065250" y="2387550"/>
            <a:ext cx="2280900" cy="368400"/>
          </a:xfrm>
          <a:prstGeom prst="rightArrow">
            <a:avLst>
              <a:gd fmla="val 61753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-O3 -debug-pass=Details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5476825" y="1753350"/>
            <a:ext cx="2350200" cy="1636800"/>
          </a:xfrm>
          <a:prstGeom prst="foldedCorner">
            <a:avLst>
              <a:gd fmla="val 5809" name="adj"/>
            </a:avLst>
          </a:prstGeom>
          <a:solidFill>
            <a:schemeClr val="accent2"/>
          </a:solidFill>
          <a:ln cap="flat" cmpd="sng" w="9525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latin typeface="Roboto Mono"/>
                <a:ea typeface="Roboto Mono"/>
                <a:cs typeface="Roboto Mono"/>
                <a:sym typeface="Roboto Mono"/>
              </a:rPr>
              <a:t>301     total passes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 20    module passes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  5     cgscc passes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250  function passes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 12      loop passes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 14 immutable passes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5476825" y="1753350"/>
            <a:ext cx="2350200" cy="3225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Statistics</a:t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Testing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518" name="Google Shape;518;p64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l" sz="2200"/>
            </a:br>
            <a:r>
              <a:rPr lang="el" sz="2200"/>
              <a:t>State</a:t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l"/>
              <a:t>reasonable </a:t>
            </a:r>
            <a:r>
              <a:rPr lang="el"/>
              <a:t>unit test coverage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l"/>
              <a:t>no </a:t>
            </a:r>
            <a:r>
              <a:rPr lang="el"/>
              <a:t>regular (=CI) builds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l" sz="2200"/>
              <a:t>Solutions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Try it out, report and track down bugs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Setup buildbot(s) that enable the Attributor (anyone?)</a:t>
            </a:r>
            <a:endParaRPr/>
          </a:p>
        </p:txBody>
      </p:sp>
      <p:sp>
        <p:nvSpPr>
          <p:cNvPr id="519" name="Google Shape;51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Memory Overhead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525" name="Google Shape;525;p65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l" sz="2200"/>
            </a:br>
            <a:r>
              <a:rPr lang="el" sz="2200"/>
              <a:t>State</a:t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l"/>
              <a:t>Way</a:t>
            </a:r>
            <a:r>
              <a:rPr lang="el"/>
              <a:t> better than in the last release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Mostly an issue for the module-wide pass, not the call graph pass</a:t>
            </a:r>
            <a:endParaRPr/>
          </a:p>
          <a:p>
            <a:pPr indent="0" lvl="0" marL="45720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l" sz="2200"/>
              <a:t>Solutions (in progress)</a:t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Drop Attributor state that is not useful anymore eagerly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Minimize the number of Abstract Attributes created</a:t>
            </a:r>
            <a:endParaRPr/>
          </a:p>
        </p:txBody>
      </p:sp>
      <p:sp>
        <p:nvSpPr>
          <p:cNvPr id="526" name="Google Shape;52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Compile Time Overhead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532" name="Google Shape;532;p66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l" sz="2200"/>
            </a:br>
            <a:r>
              <a:rPr lang="el" sz="2200"/>
              <a:t>State</a:t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l"/>
              <a:t>Improved</a:t>
            </a:r>
            <a:r>
              <a:rPr lang="el"/>
              <a:t> compared to the l</a:t>
            </a:r>
            <a:r>
              <a:rPr lang="el"/>
              <a:t>ast release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Issue for both the module-wide pass and the call graph pass</a:t>
            </a:r>
            <a:endParaRPr/>
          </a:p>
          <a:p>
            <a:pPr indent="0" lvl="0" marL="45720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l" sz="2200"/>
              <a:t>Solutions (in progress)</a:t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Improve the schedule order (less updates, better locality, …)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Avoid costly deductions or perform them conditionally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Minimize the number of Abstract Attributes created</a:t>
            </a:r>
            <a:endParaRPr/>
          </a:p>
        </p:txBody>
      </p:sp>
      <p:sp>
        <p:nvSpPr>
          <p:cNvPr id="533" name="Google Shape;53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Selective Investment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539" name="Google Shape;539;p67"/>
          <p:cNvSpPr txBox="1"/>
          <p:nvPr>
            <p:ph idx="1" type="body"/>
          </p:nvPr>
        </p:nvSpPr>
        <p:spPr>
          <a:xfrm>
            <a:off x="311700" y="10273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</a:t>
            </a:r>
            <a:r>
              <a:rPr lang="el"/>
              <a:t>otherwise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</a:t>
            </a:r>
            <a:r>
              <a:rPr lang="el">
                <a:highlight>
                  <a:srgbClr val="B45F06"/>
                </a:highlight>
              </a:rPr>
              <a:t>consequence</a:t>
            </a:r>
            <a:endParaRPr/>
          </a:p>
        </p:txBody>
      </p:sp>
      <p:sp>
        <p:nvSpPr>
          <p:cNvPr id="540" name="Google Shape;54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Selective Investment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546" name="Google Shape;546;p68"/>
          <p:cNvSpPr txBox="1"/>
          <p:nvPr>
            <p:ph idx="1" type="body"/>
          </p:nvPr>
        </p:nvSpPr>
        <p:spPr>
          <a:xfrm>
            <a:off x="311700" y="10273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</a:t>
            </a:r>
            <a:r>
              <a:rPr lang="el"/>
              <a:t>otherwise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</a:t>
            </a:r>
            <a:r>
              <a:rPr lang="el">
                <a:highlight>
                  <a:srgbClr val="B45F06"/>
                </a:highlight>
              </a:rPr>
              <a:t>consequence</a:t>
            </a:r>
            <a:endParaRPr/>
          </a:p>
        </p:txBody>
      </p:sp>
      <p:sp>
        <p:nvSpPr>
          <p:cNvPr id="547" name="Google Shape;547;p68"/>
          <p:cNvSpPr txBox="1"/>
          <p:nvPr/>
        </p:nvSpPr>
        <p:spPr>
          <a:xfrm>
            <a:off x="2637750" y="1946350"/>
            <a:ext cx="38685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...; return ...;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baz(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extern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__attribute__((cold))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sink();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hotcold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cond)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(cond)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bar();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sink();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foo();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baz(p);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CDCD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9"/>
          <p:cNvSpPr txBox="1"/>
          <p:nvPr>
            <p:ph idx="1" type="body"/>
          </p:nvPr>
        </p:nvSpPr>
        <p:spPr>
          <a:xfrm>
            <a:off x="311700" y="10273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</a:t>
            </a:r>
            <a:r>
              <a:rPr lang="el"/>
              <a:t>otherwise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</a:t>
            </a:r>
            <a:r>
              <a:rPr lang="el">
                <a:highlight>
                  <a:srgbClr val="B45F06"/>
                </a:highlight>
              </a:rPr>
              <a:t>consequence</a:t>
            </a:r>
            <a:endParaRPr/>
          </a:p>
        </p:txBody>
      </p:sp>
      <p:sp>
        <p:nvSpPr>
          <p:cNvPr id="554" name="Google Shape;554;p69"/>
          <p:cNvSpPr txBox="1"/>
          <p:nvPr/>
        </p:nvSpPr>
        <p:spPr>
          <a:xfrm>
            <a:off x="2637750" y="1946350"/>
            <a:ext cx="38685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 return ...;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baz(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extern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__attribute__((cold))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sink();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hotcold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cond)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(cond)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bar();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sink()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foo();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baz(p);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CDCD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5" name="Google Shape;555;p6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Selective Investment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556" name="Google Shape;55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0"/>
          <p:cNvSpPr txBox="1"/>
          <p:nvPr>
            <p:ph idx="1" type="body"/>
          </p:nvPr>
        </p:nvSpPr>
        <p:spPr>
          <a:xfrm>
            <a:off x="311700" y="10273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</a:t>
            </a:r>
            <a:r>
              <a:rPr lang="el"/>
              <a:t>otherwise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</a:t>
            </a:r>
            <a:r>
              <a:rPr lang="el">
                <a:highlight>
                  <a:srgbClr val="B45F06"/>
                </a:highlight>
              </a:rPr>
              <a:t>consequence</a:t>
            </a:r>
            <a:endParaRPr/>
          </a:p>
        </p:txBody>
      </p:sp>
      <p:sp>
        <p:nvSpPr>
          <p:cNvPr id="562" name="Google Shape;562;p70"/>
          <p:cNvSpPr txBox="1"/>
          <p:nvPr/>
        </p:nvSpPr>
        <p:spPr>
          <a:xfrm>
            <a:off x="2637750" y="1946350"/>
            <a:ext cx="38685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 return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baz(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extern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__attribute__((cold))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sink();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hotcold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cond)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...;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(cond)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sink()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baz(p);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CDCD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3" name="Google Shape;563;p7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Selective Investment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564" name="Google Shape;56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"/>
          <p:cNvSpPr txBox="1"/>
          <p:nvPr>
            <p:ph idx="1" type="body"/>
          </p:nvPr>
        </p:nvSpPr>
        <p:spPr>
          <a:xfrm>
            <a:off x="311700" y="10273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</a:t>
            </a:r>
            <a:r>
              <a:rPr lang="el"/>
              <a:t>otherwise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</a:t>
            </a:r>
            <a:r>
              <a:rPr lang="el">
                <a:highlight>
                  <a:srgbClr val="B45F06"/>
                </a:highlight>
              </a:rPr>
              <a:t>consequence</a:t>
            </a:r>
            <a:endParaRPr/>
          </a:p>
        </p:txBody>
      </p:sp>
      <p:sp>
        <p:nvSpPr>
          <p:cNvPr id="570" name="Google Shape;570;p71"/>
          <p:cNvSpPr txBox="1"/>
          <p:nvPr/>
        </p:nvSpPr>
        <p:spPr>
          <a:xfrm>
            <a:off x="2637750" y="1946350"/>
            <a:ext cx="38685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 return ...;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baz(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extern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__attribute__((cold))</a:t>
            </a:r>
            <a:r>
              <a:rPr lang="el" sz="1100"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sink()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hotcold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cond)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cond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sink()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baz(p)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CDCD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1" name="Google Shape;571;p7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Selective Investment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572" name="Google Shape;572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2"/>
          <p:cNvSpPr txBox="1"/>
          <p:nvPr>
            <p:ph idx="1" type="body"/>
          </p:nvPr>
        </p:nvSpPr>
        <p:spPr>
          <a:xfrm>
            <a:off x="311700" y="10273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</a:t>
            </a:r>
            <a:r>
              <a:rPr lang="el"/>
              <a:t>otherwise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</a:t>
            </a:r>
            <a:r>
              <a:rPr lang="el">
                <a:highlight>
                  <a:srgbClr val="B45F06"/>
                </a:highlight>
              </a:rPr>
              <a:t>consequence</a:t>
            </a:r>
            <a:endParaRPr/>
          </a:p>
        </p:txBody>
      </p:sp>
      <p:sp>
        <p:nvSpPr>
          <p:cNvPr id="578" name="Google Shape;578;p72"/>
          <p:cNvSpPr txBox="1"/>
          <p:nvPr/>
        </p:nvSpPr>
        <p:spPr>
          <a:xfrm>
            <a:off x="2637750" y="1946350"/>
            <a:ext cx="38685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 return ...;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baz(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extern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__attribute__((cold))</a:t>
            </a:r>
            <a:r>
              <a:rPr lang="el" sz="1100"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sink()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hotcold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cond)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cond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B45F0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highlight>
                  <a:srgbClr val="B45F0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4C1130"/>
                </a:solidFill>
                <a:highlight>
                  <a:srgbClr val="B45F0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highlight>
                  <a:srgbClr val="B45F0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sink()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baz(p)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CDCD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7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Selective Investment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580" name="Google Shape;580;p72"/>
          <p:cNvSpPr/>
          <p:nvPr/>
        </p:nvSpPr>
        <p:spPr>
          <a:xfrm rot="10800000">
            <a:off x="1161075" y="3624550"/>
            <a:ext cx="1665600" cy="951000"/>
          </a:xfrm>
          <a:prstGeom prst="curvedLeftArrow">
            <a:avLst>
              <a:gd fmla="val 9163" name="adj1"/>
              <a:gd fmla="val 17612" name="adj2"/>
              <a:gd fmla="val 21569" name="adj3"/>
            </a:avLst>
          </a:prstGeom>
          <a:gradFill>
            <a:gsLst>
              <a:gs pos="0">
                <a:srgbClr val="990000"/>
              </a:gs>
              <a:gs pos="100000">
                <a:srgbClr val="B45F06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/>
          <p:nvPr>
            <p:ph idx="1" type="body"/>
          </p:nvPr>
        </p:nvSpPr>
        <p:spPr>
          <a:xfrm>
            <a:off x="311700" y="10273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otherwise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</a:t>
            </a:r>
            <a:r>
              <a:rPr lang="el">
                <a:highlight>
                  <a:srgbClr val="B45F06"/>
                </a:highlight>
              </a:rPr>
              <a:t>consequence</a:t>
            </a:r>
            <a:endParaRPr>
              <a:highlight>
                <a:srgbClr val="B45F06"/>
              </a:highlight>
            </a:endParaRPr>
          </a:p>
        </p:txBody>
      </p:sp>
      <p:sp>
        <p:nvSpPr>
          <p:cNvPr id="587" name="Google Shape;587;p73"/>
          <p:cNvSpPr txBox="1"/>
          <p:nvPr/>
        </p:nvSpPr>
        <p:spPr>
          <a:xfrm>
            <a:off x="2637750" y="1946350"/>
            <a:ext cx="38685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 return </a:t>
            </a:r>
            <a:r>
              <a:rPr lang="el" sz="1100">
                <a:solidFill>
                  <a:srgbClr val="F8F8F2"/>
                </a:solidFill>
                <a:highlight>
                  <a:srgbClr val="B45F06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baz(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extern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__attribute__((cold))</a:t>
            </a:r>
            <a:r>
              <a:rPr lang="el" sz="1100"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sink()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hotcold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cond)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cond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B45F0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l" sz="1100">
                <a:highlight>
                  <a:srgbClr val="B45F0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4C1130"/>
                </a:solidFill>
                <a:highlight>
                  <a:srgbClr val="B45F0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100">
                <a:highlight>
                  <a:srgbClr val="B45F0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sink()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l" sz="1100">
                <a:solidFill>
                  <a:srgbClr val="F8F8F2"/>
                </a:solidFill>
                <a:highlight>
                  <a:srgbClr val="1C4587"/>
                </a:highlight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100">
                <a:solidFill>
                  <a:srgbClr val="F8F8F2"/>
                </a:solidFill>
                <a:highlight>
                  <a:srgbClr val="990000"/>
                </a:highlight>
                <a:latin typeface="Roboto Mono"/>
                <a:ea typeface="Roboto Mono"/>
                <a:cs typeface="Roboto Mono"/>
                <a:sym typeface="Roboto Mono"/>
              </a:rPr>
              <a:t>baz(p)</a:t>
            </a: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CDCD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8" name="Google Shape;588;p7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Attributor - Selective Investment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589" name="Google Shape;589;p73"/>
          <p:cNvSpPr/>
          <p:nvPr/>
        </p:nvSpPr>
        <p:spPr>
          <a:xfrm rot="10800000">
            <a:off x="1161075" y="3624550"/>
            <a:ext cx="1665600" cy="951000"/>
          </a:xfrm>
          <a:prstGeom prst="curvedLeftArrow">
            <a:avLst>
              <a:gd fmla="val 9163" name="adj1"/>
              <a:gd fmla="val 17612" name="adj2"/>
              <a:gd fmla="val 21569" name="adj3"/>
            </a:avLst>
          </a:prstGeom>
          <a:gradFill>
            <a:gsLst>
              <a:gs pos="0">
                <a:srgbClr val="990000"/>
              </a:gs>
              <a:gs pos="100000">
                <a:srgbClr val="B45F06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3"/>
          <p:cNvSpPr/>
          <p:nvPr/>
        </p:nvSpPr>
        <p:spPr>
          <a:xfrm flipH="1" rot="10800000">
            <a:off x="6265525" y="2239150"/>
            <a:ext cx="1665600" cy="1487700"/>
          </a:xfrm>
          <a:prstGeom prst="curvedLeftArrow">
            <a:avLst>
              <a:gd fmla="val 6579" name="adj1"/>
              <a:gd fmla="val 17612" name="adj2"/>
              <a:gd fmla="val 21569" name="adj3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Current State of IPO in LLVM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1323275" y="2173650"/>
            <a:ext cx="1605000" cy="796200"/>
          </a:xfrm>
          <a:prstGeom prst="foldedCorner">
            <a:avLst>
              <a:gd fmla="val 9859" name="adj"/>
            </a:avLst>
          </a:prstGeom>
          <a:solidFill>
            <a:schemeClr val="accent2"/>
          </a:solidFill>
          <a:ln cap="flat" cmpd="sng" w="9525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~ 84k lines of 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~ 260k lines of IR</a:t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1329575" y="2173650"/>
            <a:ext cx="1598700" cy="3225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sqlite3.c</a:t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3065250" y="2387550"/>
            <a:ext cx="2280900" cy="368400"/>
          </a:xfrm>
          <a:prstGeom prst="rightArrow">
            <a:avLst>
              <a:gd fmla="val 61753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-O3 -debug-pass=Details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5476825" y="1753350"/>
            <a:ext cx="2350200" cy="1636800"/>
          </a:xfrm>
          <a:prstGeom prst="foldedCorner">
            <a:avLst>
              <a:gd fmla="val 5809" name="adj"/>
            </a:avLst>
          </a:prstGeom>
          <a:solidFill>
            <a:schemeClr val="accent2"/>
          </a:solidFill>
          <a:ln cap="flat" cmpd="sng" w="9525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latin typeface="Roboto Mono"/>
                <a:ea typeface="Roboto Mono"/>
                <a:cs typeface="Roboto Mono"/>
                <a:sym typeface="Roboto Mono"/>
              </a:rPr>
              <a:t>301     total passes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 20    module passes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  5     cgscc passes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Roboto Mono"/>
                <a:ea typeface="Roboto Mono"/>
                <a:cs typeface="Roboto Mono"/>
                <a:sym typeface="Roboto Mono"/>
              </a:rPr>
              <a:t>250  function passes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 12      loop passes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 14 immutable passes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5476825" y="1753350"/>
            <a:ext cx="2350200" cy="3225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Statistics</a:t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2185525" y="4355075"/>
            <a:ext cx="4808700" cy="657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&gt;90</a:t>
            </a:r>
            <a:r>
              <a:rPr lang="el" sz="2000"/>
              <a:t>% of passes are intraprocedural</a:t>
            </a:r>
            <a:endParaRPr sz="2000"/>
          </a:p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00" y="1075775"/>
            <a:ext cx="3285024" cy="184782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7" name="Google Shape;597;p7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Conclusions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598" name="Google Shape;59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599" name="Google Shape;59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675" y="1075763"/>
            <a:ext cx="3285024" cy="184784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0" name="Google Shape;60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2300" y="3089225"/>
            <a:ext cx="3285024" cy="18478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1" name="Google Shape;601;p74"/>
          <p:cNvSpPr/>
          <p:nvPr/>
        </p:nvSpPr>
        <p:spPr>
          <a:xfrm>
            <a:off x="4232500" y="2491125"/>
            <a:ext cx="3063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4"/>
          <p:cNvSpPr/>
          <p:nvPr/>
        </p:nvSpPr>
        <p:spPr>
          <a:xfrm>
            <a:off x="4265700" y="4510525"/>
            <a:ext cx="3063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4"/>
          <p:cNvSpPr/>
          <p:nvPr/>
        </p:nvSpPr>
        <p:spPr>
          <a:xfrm>
            <a:off x="7737875" y="2644300"/>
            <a:ext cx="306300" cy="2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4"/>
          <p:cNvSpPr/>
          <p:nvPr/>
        </p:nvSpPr>
        <p:spPr>
          <a:xfrm>
            <a:off x="7737875" y="4732350"/>
            <a:ext cx="306300" cy="1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5675" y="3089225"/>
            <a:ext cx="3285024" cy="184782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74"/>
          <p:cNvSpPr/>
          <p:nvPr/>
        </p:nvSpPr>
        <p:spPr>
          <a:xfrm>
            <a:off x="7715025" y="4663575"/>
            <a:ext cx="306300" cy="2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References</a:t>
            </a:r>
            <a:endParaRPr/>
          </a:p>
        </p:txBody>
      </p:sp>
      <p:sp>
        <p:nvSpPr>
          <p:cNvPr id="612" name="Google Shape;612;p75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</a:pP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Tech talk: The Attributor: A Versatile Inter-procedural Fixpoint, J. Doerfert, S. Stipanovic, H. Ueno, LLVM Developers’ Meeting 2019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</a:pPr>
            <a:r>
              <a:rPr lang="el" sz="1100">
                <a:latin typeface="Arial"/>
                <a:ea typeface="Arial"/>
                <a:cs typeface="Arial"/>
                <a:sym typeface="Arial"/>
              </a:rPr>
              <a:t>(OpenMP) Parallelism Aware Optimizations, LLVM Developers’ Meeting 2020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</a:pPr>
            <a:r>
              <a:rPr lang="el" sz="1100" u="sng">
                <a:solidFill>
                  <a:srgbClr val="F99B1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Hot Cold Splitting Optimization Pass In LLVM, A. Kumar, LLVM Developers’ Meeting 2019</a:t>
            </a:r>
            <a:endParaRPr sz="1100">
              <a:solidFill>
                <a:srgbClr val="F99B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</a:pP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Devirtualization in LLVM, P. Padlewski, LLVM Developers’ Meeting 2016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Deep Dive into the Interprocedural Optimization Infrastructure</a:t>
            </a:r>
            <a:r>
              <a:rPr lang="el" sz="1100">
                <a:latin typeface="Arial"/>
                <a:ea typeface="Arial"/>
                <a:cs typeface="Arial"/>
                <a:sym typeface="Arial"/>
              </a:rPr>
              <a:t>, LLVM Developers’ Meeting 2020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</a:pP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The Attributor: A Versatile Inter-procedural Fixpoint, J. Doerfert, S. Stipanovic, H. Ueno, LLVM Developers’ Meeting 2019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</a:pPr>
            <a:r>
              <a:rPr lang="el" sz="11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ThinLTO: Scalable and Incremental Link-Time Optimization, Teresa Johnson, CppCon 2017</a:t>
            </a:r>
            <a:endParaRPr sz="1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</a:pP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Cross-Translation Unit Optimization via Annotated Headers, W. Moses, J. Doerfert, LLVM Developers’ Meeting 2019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</a:pP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Tutorial: The Attributor: A Versatile Inter-procedural Fixpoint, J. Doerfert, S. Stipanovic, H. Ueno, LLVM Developers’ Meeting 2019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rial"/>
              <a:buAutoNum type="arabicPeriod"/>
            </a:pP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GCC common function attributes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Backup</a:t>
            </a:r>
            <a:endParaRPr/>
          </a:p>
        </p:txBody>
      </p:sp>
      <p:sp>
        <p:nvSpPr>
          <p:cNvPr id="619" name="Google Shape;61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Pass Ordering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625" name="Google Shape;625;p77"/>
          <p:cNvSpPr/>
          <p:nvPr/>
        </p:nvSpPr>
        <p:spPr>
          <a:xfrm>
            <a:off x="1737550" y="2255330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Function Attribute 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6" name="Google Shape;626;p77"/>
          <p:cNvSpPr/>
          <p:nvPr/>
        </p:nvSpPr>
        <p:spPr>
          <a:xfrm>
            <a:off x="1715650" y="2970854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Promote Arguments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7" name="Google Shape;627;p77"/>
          <p:cNvSpPr/>
          <p:nvPr/>
        </p:nvSpPr>
        <p:spPr>
          <a:xfrm>
            <a:off x="1737550" y="3686377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Function Passes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8" name="Google Shape;628;p77"/>
          <p:cNvSpPr/>
          <p:nvPr/>
        </p:nvSpPr>
        <p:spPr>
          <a:xfrm>
            <a:off x="1737550" y="1294859"/>
            <a:ext cx="2111700" cy="710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Interprocedural Sparse Conditional Constant Propagation 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9" name="Google Shape;629;p77"/>
          <p:cNvSpPr/>
          <p:nvPr/>
        </p:nvSpPr>
        <p:spPr>
          <a:xfrm>
            <a:off x="1737550" y="4401901"/>
            <a:ext cx="2111700" cy="46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Inliner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0" name="Google Shape;630;p77"/>
          <p:cNvSpPr/>
          <p:nvPr/>
        </p:nvSpPr>
        <p:spPr>
          <a:xfrm flipH="1">
            <a:off x="2666350" y="2004927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7"/>
          <p:cNvSpPr/>
          <p:nvPr/>
        </p:nvSpPr>
        <p:spPr>
          <a:xfrm flipH="1">
            <a:off x="2666350" y="2720500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7"/>
          <p:cNvSpPr/>
          <p:nvPr/>
        </p:nvSpPr>
        <p:spPr>
          <a:xfrm flipH="1">
            <a:off x="2666350" y="3436073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7"/>
          <p:cNvSpPr/>
          <p:nvPr/>
        </p:nvSpPr>
        <p:spPr>
          <a:xfrm flipH="1">
            <a:off x="2666350" y="4151547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7"/>
          <p:cNvSpPr/>
          <p:nvPr/>
        </p:nvSpPr>
        <p:spPr>
          <a:xfrm flipH="1" rot="10800000">
            <a:off x="311700" y="2153768"/>
            <a:ext cx="1406400" cy="2577300"/>
          </a:xfrm>
          <a:prstGeom prst="curvedRightArrow">
            <a:avLst>
              <a:gd fmla="val 13066" name="adj1"/>
              <a:gd fmla="val 517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7"/>
          <p:cNvSpPr/>
          <p:nvPr/>
        </p:nvSpPr>
        <p:spPr>
          <a:xfrm flipH="1">
            <a:off x="2666350" y="4867021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7"/>
          <p:cNvSpPr/>
          <p:nvPr/>
        </p:nvSpPr>
        <p:spPr>
          <a:xfrm flipH="1">
            <a:off x="2666350" y="1039000"/>
            <a:ext cx="2541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7"/>
          <p:cNvSpPr txBox="1"/>
          <p:nvPr/>
        </p:nvSpPr>
        <p:spPr>
          <a:xfrm>
            <a:off x="4202900" y="1560250"/>
            <a:ext cx="47250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E7E9D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E9D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extern(int&amp;);</a:t>
            </a:r>
            <a:endParaRPr sz="1800">
              <a:solidFill>
                <a:srgbClr val="E7E9D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check_n_inc(</a:t>
            </a:r>
            <a:r>
              <a:rPr lang="el" sz="1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5BC4B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(x) extern(x);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EC41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FEC41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test()</a:t>
            </a:r>
            <a:r>
              <a:rPr lang="el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  check_n_inc(G);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800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 G;</a:t>
            </a:r>
            <a:endParaRPr sz="1800">
              <a:solidFill>
                <a:srgbClr val="E7E9D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E7E9D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E7E9D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8" name="Google Shape;63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Attributor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644" name="Google Shape;644;p78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NDim;</a:t>
            </a:r>
            <a:endParaRPr sz="11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l" sz="1100">
                <a:solidFill>
                  <a:srgbClr val="A6E22E"/>
                </a:solidFill>
                <a:latin typeface="Arial"/>
                <a:ea typeface="Arial"/>
                <a:cs typeface="Arial"/>
                <a:sym typeface="Arial"/>
              </a:rPr>
              <a:t>RandTree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node,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level)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future_cell_int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f_left,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f_right;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NULL;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newnode;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(level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NDim)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newnode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(NDim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newnode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node;</a:t>
            </a:r>
            <a:endParaRPr sz="11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random(seed);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next_val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RANGE;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NewNode(next_val);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RandTree((n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newnode,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RandTree((n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skiprand(seed,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node,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645" name="Google Shape;645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646" name="Google Shape;646;p78"/>
          <p:cNvSpPr txBox="1"/>
          <p:nvPr/>
        </p:nvSpPr>
        <p:spPr>
          <a:xfrm>
            <a:off x="1823200" y="4901575"/>
            <a:ext cx="4039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8"/>
          <p:cNvSpPr txBox="1"/>
          <p:nvPr/>
        </p:nvSpPr>
        <p:spPr>
          <a:xfrm>
            <a:off x="1728450" y="4737600"/>
            <a:ext cx="568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accent2"/>
                </a:solidFill>
              </a:rPr>
              <a:t>llvm-test-suite/MultiSource/Benchmarks/Olden/bisort/bitonic.c</a:t>
            </a:r>
            <a:endParaRPr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NDim;</a:t>
            </a:r>
            <a:endParaRPr sz="11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l" sz="1100">
                <a:solidFill>
                  <a:srgbClr val="A6E22E"/>
                </a:solidFill>
                <a:latin typeface="Arial"/>
                <a:ea typeface="Arial"/>
                <a:cs typeface="Arial"/>
                <a:sym typeface="Arial"/>
              </a:rPr>
              <a:t>RandTree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node,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level)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future_cell_int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f_left,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f_right;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NULL;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random(seed);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next_val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RANGE;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NewNode(next_val);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RandTree((n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0, 0);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RandTree((n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skiprand(seed,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0, 0);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653" name="Google Shape;653;p7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Attributor</a:t>
            </a:r>
            <a:endParaRPr sz="1500">
              <a:solidFill>
                <a:srgbClr val="6D9EEB"/>
              </a:solidFill>
            </a:endParaRPr>
          </a:p>
        </p:txBody>
      </p:sp>
      <p:sp>
        <p:nvSpPr>
          <p:cNvPr id="654" name="Google Shape;654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655" name="Google Shape;655;p79"/>
          <p:cNvSpPr txBox="1"/>
          <p:nvPr/>
        </p:nvSpPr>
        <p:spPr>
          <a:xfrm>
            <a:off x="1728450" y="4737600"/>
            <a:ext cx="568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accent2"/>
                </a:solidFill>
              </a:rPr>
              <a:t>llvm-test-suite/MultiSource/Benchmarks/Olden/bisort/bitonic.c</a:t>
            </a:r>
            <a:endParaRPr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0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NDim;</a:t>
            </a:r>
            <a:endParaRPr sz="11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l" sz="1100">
                <a:solidFill>
                  <a:srgbClr val="A6E22E"/>
                </a:solidFill>
                <a:latin typeface="Arial"/>
                <a:ea typeface="Arial"/>
                <a:cs typeface="Arial"/>
                <a:sym typeface="Arial"/>
              </a:rPr>
              <a:t>RandTree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node,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level)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future_cell_int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f_left,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f_right;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NULL;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random(seed);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next_val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RANGE;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NewNode(next_val);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RandTree((n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seed,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0, 0);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RandTree((n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skiprand(seed,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0, 0);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l" sz="11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h;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661" name="Google Shape;66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92" y="1900800"/>
            <a:ext cx="7566408" cy="2044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8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Attributor</a:t>
            </a:r>
            <a:endParaRPr sz="34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6D9EEB"/>
                </a:solidFill>
              </a:rPr>
              <a:t>Feature: -attributor-dump-dep-graph</a:t>
            </a:r>
            <a:endParaRPr sz="1500">
              <a:solidFill>
                <a:srgbClr val="6D9EEB"/>
              </a:solidFill>
            </a:endParaRPr>
          </a:p>
        </p:txBody>
      </p:sp>
      <p:sp>
        <p:nvSpPr>
          <p:cNvPr id="663" name="Google Shape;663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664" name="Google Shape;664;p80"/>
          <p:cNvSpPr txBox="1"/>
          <p:nvPr/>
        </p:nvSpPr>
        <p:spPr>
          <a:xfrm>
            <a:off x="1728450" y="4737600"/>
            <a:ext cx="568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accent2"/>
                </a:solidFill>
              </a:rPr>
              <a:t>llvm-test-suite/MultiSource/Benchmarks/Olden/bisort/bitonic.c</a:t>
            </a:r>
            <a:endParaRPr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Current State of IPO in LLVM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670" name="Google Shape;670;p81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Focused on </a:t>
            </a:r>
            <a:r>
              <a:rPr b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inlining… 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But there are other passes: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l" sz="1450">
                <a:solidFill>
                  <a:srgbClr val="EFEFEF"/>
                </a:solidFill>
              </a:rPr>
              <a:t>Interprocedural Sparse Conditional Constant Propagation (IPSCCP)</a:t>
            </a:r>
            <a:endParaRPr sz="1450">
              <a:solidFill>
                <a:srgbClr val="EFEFEF"/>
              </a:solidFill>
            </a:endParaRPr>
          </a:p>
          <a:p>
            <a:pPr indent="-32067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Char char="○"/>
            </a:pPr>
            <a:r>
              <a:rPr lang="el" sz="1450">
                <a:solidFill>
                  <a:srgbClr val="EFEFEF"/>
                </a:solidFill>
              </a:rPr>
              <a:t>OpenMPOpt</a:t>
            </a:r>
            <a:endParaRPr sz="1450">
              <a:solidFill>
                <a:srgbClr val="EFEFEF"/>
              </a:solidFill>
            </a:endParaRPr>
          </a:p>
          <a:p>
            <a:pPr indent="-320675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Char char="■"/>
            </a:pPr>
            <a:r>
              <a:rPr lang="el" sz="1450">
                <a:solidFill>
                  <a:srgbClr val="EFEFEF"/>
                </a:solidFill>
              </a:rPr>
              <a:t>Optimize OpenMP directives.</a:t>
            </a:r>
            <a:endParaRPr sz="1450">
              <a:solidFill>
                <a:srgbClr val="EFEFEF"/>
              </a:solidFill>
            </a:endParaRPr>
          </a:p>
          <a:p>
            <a:pPr indent="-32067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Char char="○"/>
            </a:pPr>
            <a:r>
              <a:rPr lang="el" sz="1450">
                <a:solidFill>
                  <a:srgbClr val="EFEFEF"/>
                </a:solidFill>
              </a:rPr>
              <a:t>Hot-Cold Splitting</a:t>
            </a:r>
            <a:r>
              <a:rPr baseline="30000" lang="el" sz="1450">
                <a:solidFill>
                  <a:srgbClr val="EFEFEF"/>
                </a:solidFill>
              </a:rPr>
              <a:t>1</a:t>
            </a:r>
            <a:endParaRPr baseline="30000" sz="1450">
              <a:solidFill>
                <a:srgbClr val="EFEFEF"/>
              </a:solidFill>
            </a:endParaRPr>
          </a:p>
          <a:p>
            <a:pPr indent="-320675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Char char="■"/>
            </a:pPr>
            <a:r>
              <a:rPr lang="el" sz="1450">
                <a:solidFill>
                  <a:srgbClr val="EFEFEF"/>
                </a:solidFill>
              </a:rPr>
              <a:t>Split cold regions to improve locality.</a:t>
            </a:r>
            <a:endParaRPr sz="1450">
              <a:solidFill>
                <a:srgbClr val="EFEFEF"/>
              </a:solidFill>
            </a:endParaRPr>
          </a:p>
          <a:p>
            <a:pPr indent="-32067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Char char="○"/>
            </a:pPr>
            <a:r>
              <a:rPr lang="el" sz="1450">
                <a:solidFill>
                  <a:srgbClr val="EFEFEF"/>
                </a:solidFill>
              </a:rPr>
              <a:t>Whole Program Devirtualization</a:t>
            </a:r>
            <a:r>
              <a:rPr baseline="30000" lang="el" sz="1450">
                <a:solidFill>
                  <a:srgbClr val="EFEFEF"/>
                </a:solidFill>
              </a:rPr>
              <a:t>2</a:t>
            </a:r>
            <a:endParaRPr baseline="30000" sz="1450">
              <a:solidFill>
                <a:srgbClr val="EFEFEF"/>
              </a:solidFill>
            </a:endParaRPr>
          </a:p>
          <a:p>
            <a:pPr indent="-320675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Char char="■"/>
            </a:pPr>
            <a:r>
              <a:rPr lang="el" sz="1450">
                <a:solidFill>
                  <a:srgbClr val="EFEFEF"/>
                </a:solidFill>
              </a:rPr>
              <a:t>Optimize Virtual Calls</a:t>
            </a:r>
            <a:endParaRPr sz="1450">
              <a:solidFill>
                <a:srgbClr val="EFEFEF"/>
              </a:solidFill>
            </a:endParaRPr>
          </a:p>
          <a:p>
            <a:pPr indent="-32067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Char char="○"/>
            </a:pPr>
            <a:r>
              <a:rPr lang="el" sz="1450">
                <a:solidFill>
                  <a:srgbClr val="EFEFEF"/>
                </a:solidFill>
              </a:rPr>
              <a:t>GlobalDCE / GlobalOpt / GlobalSplit</a:t>
            </a:r>
            <a:endParaRPr sz="1450">
              <a:solidFill>
                <a:srgbClr val="EFEFEF"/>
              </a:solidFill>
            </a:endParaRPr>
          </a:p>
          <a:p>
            <a:pPr indent="-320675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Char char="■"/>
            </a:pPr>
            <a:r>
              <a:rPr lang="el" sz="1450">
                <a:solidFill>
                  <a:srgbClr val="EFEFEF"/>
                </a:solidFill>
              </a:rPr>
              <a:t>Eliminates dead globals and transforms globals that never have their address taken etc.</a:t>
            </a:r>
            <a:endParaRPr sz="1450">
              <a:solidFill>
                <a:srgbClr val="EFEFEF"/>
              </a:solidFill>
            </a:endParaRPr>
          </a:p>
          <a:p>
            <a:pPr indent="-32067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Char char="○"/>
            </a:pPr>
            <a:r>
              <a:rPr lang="el" sz="1450">
                <a:solidFill>
                  <a:srgbClr val="EFEFEF"/>
                </a:solidFill>
              </a:rPr>
              <a:t>...</a:t>
            </a:r>
            <a:endParaRPr sz="1450">
              <a:solidFill>
                <a:srgbClr val="EFEFEF"/>
              </a:solidFill>
            </a:endParaRPr>
          </a:p>
        </p:txBody>
      </p:sp>
      <p:sp>
        <p:nvSpPr>
          <p:cNvPr id="671" name="Google Shape;671;p81"/>
          <p:cNvSpPr txBox="1"/>
          <p:nvPr/>
        </p:nvSpPr>
        <p:spPr>
          <a:xfrm>
            <a:off x="311700" y="4568825"/>
            <a:ext cx="4380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l" sz="1050">
                <a:solidFill>
                  <a:srgbClr val="F99B15"/>
                </a:solidFill>
              </a:rPr>
              <a:t>1</a:t>
            </a:r>
            <a:r>
              <a:rPr lang="el" sz="1050">
                <a:solidFill>
                  <a:srgbClr val="F99B15"/>
                </a:solidFill>
              </a:rPr>
              <a:t> </a:t>
            </a:r>
            <a:r>
              <a:rPr lang="el" sz="1050" u="sng">
                <a:solidFill>
                  <a:srgbClr val="F99B1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Hot Cold Splitting Optimization Pass In LLVM, A. Kumar, LLVM Developers’ Meeting 2019</a:t>
            </a:r>
            <a:endParaRPr>
              <a:solidFill>
                <a:srgbClr val="F99B15"/>
              </a:solidFill>
            </a:endParaRPr>
          </a:p>
        </p:txBody>
      </p:sp>
      <p:sp>
        <p:nvSpPr>
          <p:cNvPr id="672" name="Google Shape;672;p81"/>
          <p:cNvSpPr txBox="1"/>
          <p:nvPr/>
        </p:nvSpPr>
        <p:spPr>
          <a:xfrm>
            <a:off x="4867550" y="4568825"/>
            <a:ext cx="4380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l" sz="1050">
                <a:solidFill>
                  <a:srgbClr val="F3F3F3"/>
                </a:solidFill>
              </a:rPr>
              <a:t>2</a:t>
            </a:r>
            <a:r>
              <a:rPr lang="el" sz="1050">
                <a:solidFill>
                  <a:srgbClr val="F3F3F3"/>
                </a:solidFill>
              </a:rPr>
              <a:t> </a:t>
            </a:r>
            <a:r>
              <a:rPr lang="el" sz="1050" u="sng">
                <a:solidFill>
                  <a:schemeClr val="hlink"/>
                </a:solidFill>
                <a:hlinkClick r:id="rId4"/>
              </a:rPr>
              <a:t>Devirtualization in LLVM, P. Padlewski, LLVM Developers’ Meeting 2016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3" name="Google Shape;673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Current State of IPO in LLVM (cont’d)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679" name="Google Shape;679;p82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Focused on </a:t>
            </a:r>
            <a:r>
              <a:rPr b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inlining… 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But there are other passes: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Trebuchet MS"/>
              <a:buChar char="○"/>
            </a:pPr>
            <a:r>
              <a:rPr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SampleProfile</a:t>
            </a:r>
            <a:endParaRPr sz="14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Font typeface="Verdana"/>
              <a:buChar char="■"/>
            </a:pPr>
            <a:r>
              <a:rPr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Annotates IR given profile data (e.g. </a:t>
            </a:r>
            <a:r>
              <a:rPr lang="el" sz="1450">
                <a:solidFill>
                  <a:srgbClr val="EFEFEF"/>
                </a:solidFill>
                <a:latin typeface="Ubuntu Mono"/>
                <a:ea typeface="Ubuntu Mono"/>
                <a:cs typeface="Ubuntu Mono"/>
                <a:sym typeface="Ubuntu Mono"/>
              </a:rPr>
              <a:t>perf</a:t>
            </a:r>
            <a:r>
              <a:rPr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4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Font typeface="Verdana"/>
              <a:buChar char="○"/>
            </a:pPr>
            <a:r>
              <a:rPr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Attributor</a:t>
            </a:r>
            <a:r>
              <a:rPr baseline="30000"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aseline="30000" sz="14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Font typeface="Verdana"/>
              <a:buChar char="■"/>
            </a:pPr>
            <a:r>
              <a:rPr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A fix-point interprocedural analysis framework that deduces</a:t>
            </a:r>
            <a:br>
              <a:rPr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and/or propagates attributes.</a:t>
            </a:r>
            <a:endParaRPr sz="14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50"/>
              <a:buFont typeface="Verdana"/>
              <a:buChar char="○"/>
            </a:pPr>
            <a:r>
              <a:rPr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endParaRPr sz="14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 sz="14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More passes, almost all of them live under </a:t>
            </a:r>
            <a:r>
              <a:rPr lang="el" sz="1450">
                <a:solidFill>
                  <a:srgbClr val="EFEFEF"/>
                </a:solidFill>
                <a:latin typeface="Ubuntu Mono"/>
                <a:ea typeface="Ubuntu Mono"/>
                <a:cs typeface="Ubuntu Mono"/>
                <a:sym typeface="Ubuntu Mono"/>
              </a:rPr>
              <a:t>/llvm/lib/Transforms/IPO</a:t>
            </a:r>
            <a:endParaRPr sz="1450">
              <a:solidFill>
                <a:srgbClr val="EFEFE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0" name="Google Shape;680;p82"/>
          <p:cNvSpPr txBox="1"/>
          <p:nvPr/>
        </p:nvSpPr>
        <p:spPr>
          <a:xfrm>
            <a:off x="311700" y="4568825"/>
            <a:ext cx="4380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l" sz="1050">
                <a:solidFill>
                  <a:srgbClr val="F3F3F3"/>
                </a:solidFill>
              </a:rPr>
              <a:t>3</a:t>
            </a:r>
            <a:r>
              <a:rPr lang="el" sz="1050">
                <a:solidFill>
                  <a:srgbClr val="F3F3F3"/>
                </a:solidFill>
              </a:rPr>
              <a:t> </a:t>
            </a:r>
            <a:r>
              <a:rPr lang="el" sz="1050" u="sng">
                <a:solidFill>
                  <a:schemeClr val="hlink"/>
                </a:solidFill>
                <a:hlinkClick r:id="rId3"/>
              </a:rPr>
              <a:t>The Attributor: A Versatile Inter-procedural Fixpoint, J. Doerfert, S. Stipanovic, H. Ueno, LLVM Developers’ Meeting 2019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81" name="Google Shape;681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3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in LLVM - Corner Cases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687" name="Google Shape;687;p83"/>
          <p:cNvSpPr txBox="1"/>
          <p:nvPr>
            <p:ph idx="1" type="body"/>
          </p:nvPr>
        </p:nvSpPr>
        <p:spPr>
          <a:xfrm>
            <a:off x="311700" y="1332125"/>
            <a:ext cx="8520600" cy="33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Bottom-up inlining is the preferred method in LLVM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Possible reasoning: Sinks are the most easy to reason about, so start with them -&gt; provide up-to-date info going upwards.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88" name="Google Shape;688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0086F7"/>
                </a:solidFill>
              </a:rPr>
              <a:t>Current State of IPO in LLVM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6F7"/>
              </a:solidFill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3784225" y="1217950"/>
            <a:ext cx="1605000" cy="796200"/>
          </a:xfrm>
          <a:prstGeom prst="foldedCorner">
            <a:avLst>
              <a:gd fmla="val 9859" name="adj"/>
            </a:avLst>
          </a:prstGeom>
          <a:solidFill>
            <a:schemeClr val="accent2"/>
          </a:solidFill>
          <a:ln cap="flat" cmpd="sng" w="9525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~ 84k lines of 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~ 260k lines of IR</a:t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3790525" y="1217950"/>
            <a:ext cx="1598700" cy="3225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sqlite3.c</a:t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30"/>
          <p:cNvSpPr/>
          <p:nvPr/>
        </p:nvSpPr>
        <p:spPr>
          <a:xfrm rot="10800000">
            <a:off x="907125" y="1540463"/>
            <a:ext cx="2783700" cy="620400"/>
          </a:xfrm>
          <a:prstGeom prst="bentUpArrow">
            <a:avLst>
              <a:gd fmla="val 36170" name="adj1"/>
              <a:gd fmla="val 37298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 flipH="1" rot="10800000">
            <a:off x="5482625" y="1540463"/>
            <a:ext cx="2783700" cy="620400"/>
          </a:xfrm>
          <a:prstGeom prst="bentUpArrow">
            <a:avLst>
              <a:gd fmla="val 36170" name="adj1"/>
              <a:gd fmla="val 37298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1569675" y="1491363"/>
            <a:ext cx="1458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-O3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6069700" y="1491363"/>
            <a:ext cx="1458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Roboto Mono"/>
                <a:ea typeface="Roboto Mono"/>
                <a:cs typeface="Roboto Mono"/>
                <a:sym typeface="Roboto Mono"/>
              </a:rPr>
              <a:t>-O3 -fno-inline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542550" y="2372738"/>
            <a:ext cx="3148200" cy="1705200"/>
          </a:xfrm>
          <a:prstGeom prst="foldedCorner">
            <a:avLst>
              <a:gd fmla="val 5809" name="adj"/>
            </a:avLst>
          </a:prstGeom>
          <a:solidFill>
            <a:schemeClr val="accent2"/>
          </a:solidFill>
          <a:ln cap="flat" cmpd="sng" w="9525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~24s        wall clock</a:t>
            </a: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 time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~22s         pass execution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~3.4s (~16%) X86 InstSelect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~1.2s (~ 6%)       Inlining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~692k           bytes .text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542550" y="2372738"/>
            <a:ext cx="3148200" cy="3225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Statistics</a:t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542550" y="2995988"/>
            <a:ext cx="3148200" cy="207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542550" y="3731763"/>
            <a:ext cx="3148200" cy="207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5453225" y="2372738"/>
            <a:ext cx="3148200" cy="1705200"/>
          </a:xfrm>
          <a:prstGeom prst="foldedCorner">
            <a:avLst>
              <a:gd fmla="val 5809" name="adj"/>
            </a:avLst>
          </a:prstGeom>
          <a:solidFill>
            <a:schemeClr val="accent2"/>
          </a:solidFill>
          <a:ln cap="flat" cmpd="sng" w="9525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~11s        wall clock time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~8.5s        pass execution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~1.2s (~16%) X86 InstSelect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l">
                <a:latin typeface="Roboto Mono"/>
                <a:ea typeface="Roboto Mono"/>
                <a:cs typeface="Roboto Mono"/>
                <a:sym typeface="Roboto Mono"/>
              </a:rPr>
              <a:t>367k           bytes .text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5453225" y="2372738"/>
            <a:ext cx="3148200" cy="3225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Statistics</a:t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5453225" y="2995988"/>
            <a:ext cx="3148200" cy="207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5453225" y="3731763"/>
            <a:ext cx="3148200" cy="20700"/>
          </a:xfrm>
          <a:prstGeom prst="rect">
            <a:avLst/>
          </a:prstGeom>
          <a:solidFill>
            <a:srgbClr val="008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4027675" y="2366775"/>
            <a:ext cx="1124400" cy="1705200"/>
          </a:xfrm>
          <a:prstGeom prst="foldedCorner">
            <a:avLst>
              <a:gd fmla="val 580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accent2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-54%</a:t>
            </a:r>
            <a:endParaRPr b="1">
              <a:solidFill>
                <a:schemeClr val="accent2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accent2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accent2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-61%</a:t>
            </a:r>
            <a:endParaRPr b="1">
              <a:solidFill>
                <a:schemeClr val="accent2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accent2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-65%</a:t>
            </a:r>
            <a:endParaRPr b="1">
              <a:solidFill>
                <a:schemeClr val="accent2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accent2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accent2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-47%</a:t>
            </a:r>
            <a:endParaRPr b="1">
              <a:solidFill>
                <a:schemeClr val="accent2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2185525" y="4355075"/>
            <a:ext cx="4808700" cy="657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&gt;50% time &amp; bytes spend as a </a:t>
            </a:r>
            <a:r>
              <a:rPr i="1" lang="el" sz="2000"/>
              <a:t>consequence</a:t>
            </a:r>
            <a:r>
              <a:rPr lang="el" sz="2000"/>
              <a:t> of inlining</a:t>
            </a:r>
            <a:endParaRPr sz="2000"/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6D9EEB"/>
                </a:solidFill>
              </a:rPr>
              <a:t>Inlining in LLVM - Corner Cases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694" name="Google Shape;694;p84"/>
          <p:cNvSpPr txBox="1"/>
          <p:nvPr>
            <p:ph idx="1" type="body"/>
          </p:nvPr>
        </p:nvSpPr>
        <p:spPr>
          <a:xfrm>
            <a:off x="311700" y="1332125"/>
            <a:ext cx="8520600" cy="33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3F3F3"/>
              </a:buClr>
              <a:buSzPts val="1900"/>
              <a:buFont typeface="Trebuchet MS"/>
              <a:buChar char="●"/>
            </a:pPr>
            <a:r>
              <a:rPr lang="el">
                <a:solidFill>
                  <a:srgbClr val="F3F3F3"/>
                </a:solidFill>
              </a:rPr>
              <a:t>However, bottom-up inlining may fail hard in some cases</a:t>
            </a:r>
            <a:endParaRPr>
              <a:solidFill>
                <a:srgbClr val="F3F3F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Arial"/>
              <a:buChar char="○"/>
            </a:pPr>
            <a:r>
              <a:rPr lang="el" sz="1600">
                <a:solidFill>
                  <a:srgbClr val="F3F3F3"/>
                </a:solidFill>
              </a:rPr>
              <a:t>Example: When information comes from the top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695" name="Google Shape;69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Current State of IPO in LLVM</a:t>
            </a:r>
            <a:endParaRPr sz="34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85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l"/>
              <a:t>ArgumentPromotionPass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l"/>
              <a:t>PostOrderFunctionAttrsPass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l"/>
              <a:t>AttributorCGSCCPass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l"/>
              <a:t>InlinerPass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l"/>
              <a:t>OpenMPOptPass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CoroSplitPass</a:t>
            </a:r>
            <a:endParaRPr/>
          </a:p>
        </p:txBody>
      </p:sp>
      <p:sp>
        <p:nvSpPr>
          <p:cNvPr id="702" name="Google Shape;702;p85"/>
          <p:cNvSpPr txBox="1"/>
          <p:nvPr/>
        </p:nvSpPr>
        <p:spPr>
          <a:xfrm rot="1205305">
            <a:off x="6570437" y="461195"/>
            <a:ext cx="2426414" cy="1028051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14288" rotWithShape="0" algn="bl" dir="5400000" dist="28575">
              <a:srgbClr val="EFEFE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Caveat"/>
                <a:ea typeface="Caveat"/>
                <a:cs typeface="Caveat"/>
                <a:sym typeface="Caveat"/>
              </a:rPr>
              <a:t>Johannes Doerfert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Caveat"/>
                <a:ea typeface="Caveat"/>
                <a:cs typeface="Caveat"/>
                <a:sym typeface="Caveat"/>
              </a:rPr>
              <a:t>johannesdoerfert@gmail.com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Caveat"/>
                <a:ea typeface="Caveat"/>
                <a:cs typeface="Caveat"/>
                <a:sym typeface="Caveat"/>
              </a:rPr>
              <a:t>Argonne National Lab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03" name="Google Shape;703;p85"/>
          <p:cNvSpPr/>
          <p:nvPr/>
        </p:nvSpPr>
        <p:spPr>
          <a:xfrm>
            <a:off x="6833475" y="157550"/>
            <a:ext cx="126600" cy="12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85"/>
          <p:cNvSpPr/>
          <p:nvPr/>
        </p:nvSpPr>
        <p:spPr>
          <a:xfrm>
            <a:off x="8622425" y="1674825"/>
            <a:ext cx="126600" cy="12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6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l" sz="3400">
                <a:solidFill>
                  <a:srgbClr val="6D9EEB"/>
                </a:solidFill>
              </a:rPr>
              <a:t>[Sidenote] A Word about GCC’s inliner</a:t>
            </a:r>
            <a:endParaRPr i="1" sz="3400">
              <a:solidFill>
                <a:srgbClr val="6D9EEB"/>
              </a:solidFill>
            </a:endParaRPr>
          </a:p>
        </p:txBody>
      </p:sp>
      <p:sp>
        <p:nvSpPr>
          <p:cNvPr id="711" name="Google Shape;711;p86"/>
          <p:cNvSpPr txBox="1"/>
          <p:nvPr>
            <p:ph idx="1" type="body"/>
          </p:nvPr>
        </p:nvSpPr>
        <p:spPr>
          <a:xfrm>
            <a:off x="311700" y="1332125"/>
            <a:ext cx="8520600" cy="33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GCC had tried bottom-up inlining early on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At this point, GCC’s IPO was not advanced, people were not very happy with it</a:t>
            </a:r>
            <a:r>
              <a:rPr baseline="30000" lang="el">
                <a:solidFill>
                  <a:srgbClr val="F3F3F3"/>
                </a:solidFill>
              </a:rPr>
              <a:t>4</a:t>
            </a:r>
            <a:r>
              <a:rPr lang="el">
                <a:solidFill>
                  <a:srgbClr val="F3F3F3"/>
                </a:solidFill>
              </a:rPr>
              <a:t>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12" name="Google Shape;712;p86"/>
          <p:cNvSpPr txBox="1"/>
          <p:nvPr/>
        </p:nvSpPr>
        <p:spPr>
          <a:xfrm>
            <a:off x="270425" y="4464375"/>
            <a:ext cx="3669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4</a:t>
            </a: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GCC Cauldron 2013 - Status of IPO in GCC, Jan Hubicka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7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l" sz="3400">
                <a:solidFill>
                  <a:srgbClr val="6D9EEB"/>
                </a:solidFill>
              </a:rPr>
              <a:t>[Sidenote] A Word about GCC’s inliner</a:t>
            </a:r>
            <a:endParaRPr i="1" sz="3400">
              <a:solidFill>
                <a:srgbClr val="6D9EEB"/>
              </a:solidFill>
            </a:endParaRPr>
          </a:p>
        </p:txBody>
      </p:sp>
      <p:sp>
        <p:nvSpPr>
          <p:cNvPr id="719" name="Google Shape;719;p87"/>
          <p:cNvSpPr txBox="1"/>
          <p:nvPr>
            <p:ph idx="1" type="body"/>
          </p:nvPr>
        </p:nvSpPr>
        <p:spPr>
          <a:xfrm>
            <a:off x="311700" y="1332125"/>
            <a:ext cx="8520600" cy="33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GCC had tried bottom-up inlining early on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At this point, GCC’s IPO was not advanced, people were not very happy with it</a:t>
            </a:r>
            <a:r>
              <a:rPr baseline="30000" lang="el">
                <a:solidFill>
                  <a:srgbClr val="F3F3F3"/>
                </a:solidFill>
              </a:rPr>
              <a:t>4</a:t>
            </a:r>
            <a:r>
              <a:rPr lang="el">
                <a:solidFill>
                  <a:srgbClr val="F3F3F3"/>
                </a:solidFill>
              </a:rPr>
              <a:t>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Then, it tried top-down inlining</a:t>
            </a:r>
            <a:r>
              <a:rPr baseline="30000" lang="el">
                <a:solidFill>
                  <a:srgbClr val="F3F3F3"/>
                </a:solidFill>
              </a:rPr>
              <a:t>4</a:t>
            </a:r>
            <a:endParaRPr baseline="300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It was supposed to minimize compile-time / memory consumption.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It didn’t have good results.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20" name="Google Shape;720;p87"/>
          <p:cNvSpPr txBox="1"/>
          <p:nvPr/>
        </p:nvSpPr>
        <p:spPr>
          <a:xfrm>
            <a:off x="270425" y="4464375"/>
            <a:ext cx="3669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4</a:t>
            </a: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GCC Cauldron 2013 - Status of IPO in GCC, Jan Hubicka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8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l" sz="3400">
                <a:solidFill>
                  <a:srgbClr val="6D9EEB"/>
                </a:solidFill>
              </a:rPr>
              <a:t>[Sidenote] A Word about GCC’s inliner</a:t>
            </a:r>
            <a:endParaRPr i="1" sz="3400">
              <a:solidFill>
                <a:srgbClr val="6D9EEB"/>
              </a:solidFill>
            </a:endParaRPr>
          </a:p>
        </p:txBody>
      </p:sp>
      <p:sp>
        <p:nvSpPr>
          <p:cNvPr id="727" name="Google Shape;727;p88"/>
          <p:cNvSpPr txBox="1"/>
          <p:nvPr>
            <p:ph idx="1" type="body"/>
          </p:nvPr>
        </p:nvSpPr>
        <p:spPr>
          <a:xfrm>
            <a:off x="311700" y="1332125"/>
            <a:ext cx="8520600" cy="33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GCC had tried bottom-up inlining early on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At this point, GCC’s IPO was not advanced, people were not very happy with it</a:t>
            </a:r>
            <a:r>
              <a:rPr baseline="30000" lang="el">
                <a:solidFill>
                  <a:srgbClr val="F3F3F3"/>
                </a:solidFill>
              </a:rPr>
              <a:t>4</a:t>
            </a:r>
            <a:r>
              <a:rPr lang="el">
                <a:solidFill>
                  <a:srgbClr val="F3F3F3"/>
                </a:solidFill>
              </a:rPr>
              <a:t>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Then, it tried top-down inlining</a:t>
            </a:r>
            <a:r>
              <a:rPr baseline="30000" lang="el">
                <a:solidFill>
                  <a:srgbClr val="F3F3F3"/>
                </a:solidFill>
              </a:rPr>
              <a:t>4</a:t>
            </a:r>
            <a:endParaRPr baseline="300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It was supposed to minimize compile-time / memory consumption.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It didn’t have good results.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Now, it uses a priority-based approach</a:t>
            </a:r>
            <a:r>
              <a:rPr baseline="30000" lang="el">
                <a:solidFill>
                  <a:srgbClr val="F3F3F3"/>
                </a:solidFill>
              </a:rPr>
              <a:t>5,6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28" name="Google Shape;728;p88"/>
          <p:cNvSpPr txBox="1"/>
          <p:nvPr/>
        </p:nvSpPr>
        <p:spPr>
          <a:xfrm>
            <a:off x="270425" y="4706525"/>
            <a:ext cx="4571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5</a:t>
            </a: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GCC Summit 2004, The GCC call graph module, Jan Hubicka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8"/>
          <p:cNvSpPr txBox="1"/>
          <p:nvPr/>
        </p:nvSpPr>
        <p:spPr>
          <a:xfrm>
            <a:off x="270425" y="4464375"/>
            <a:ext cx="3669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4</a:t>
            </a: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GCC Cauldron 2013 - Status of IPO in GCC, Jan Hubicka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88"/>
          <p:cNvSpPr txBox="1"/>
          <p:nvPr/>
        </p:nvSpPr>
        <p:spPr>
          <a:xfrm>
            <a:off x="4396000" y="4522175"/>
            <a:ext cx="4571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6</a:t>
            </a: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Aggressive Inlining, Ayers, Andrew and Schooler, Richard and Gottlieb, Robert, ACM SIGPLAN 1999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1212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50000"/>
            <a:ext cx="8839200" cy="1595871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89"/>
          <p:cNvSpPr txBox="1"/>
          <p:nvPr/>
        </p:nvSpPr>
        <p:spPr>
          <a:xfrm>
            <a:off x="311700" y="3959400"/>
            <a:ext cx="7984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Trebuchet MS"/>
              <a:buChar char="●"/>
            </a:pPr>
            <a:r>
              <a:rPr b="0" i="0" lang="el" sz="16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We stopped before we reach the top, at which point we could have way more info / context</a:t>
            </a:r>
            <a:endParaRPr b="0" i="0" sz="16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8" name="Google Shape;738;p89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Inline Order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739" name="Google Shape;739;p89"/>
          <p:cNvSpPr txBox="1"/>
          <p:nvPr/>
        </p:nvSpPr>
        <p:spPr>
          <a:xfrm>
            <a:off x="3080225" y="1517163"/>
            <a:ext cx="1934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Maybe the inliner stops here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0" name="Google Shape;740;p89"/>
          <p:cNvSpPr txBox="1"/>
          <p:nvPr/>
        </p:nvSpPr>
        <p:spPr>
          <a:xfrm>
            <a:off x="152400" y="1516338"/>
            <a:ext cx="2067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Info at the top, e.g. </a:t>
            </a:r>
            <a:b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 arguments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1" name="Google Shape;741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12121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50000"/>
            <a:ext cx="8839200" cy="159587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90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Inline Order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748" name="Google Shape;748;p90"/>
          <p:cNvSpPr txBox="1"/>
          <p:nvPr/>
        </p:nvSpPr>
        <p:spPr>
          <a:xfrm>
            <a:off x="3080225" y="1517163"/>
            <a:ext cx="1934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Maybe the inliner stops here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9" name="Google Shape;749;p90"/>
          <p:cNvSpPr txBox="1"/>
          <p:nvPr/>
        </p:nvSpPr>
        <p:spPr>
          <a:xfrm>
            <a:off x="152400" y="1516338"/>
            <a:ext cx="2067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Info at the top, e.g. </a:t>
            </a:r>
            <a:b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 arguments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0" name="Google Shape;75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12121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1"/>
          <p:cNvSpPr txBox="1"/>
          <p:nvPr/>
        </p:nvSpPr>
        <p:spPr>
          <a:xfrm>
            <a:off x="152400" y="1685850"/>
            <a:ext cx="1934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Info at the top, e.g. </a:t>
            </a:r>
            <a:b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 arguments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56" name="Google Shape;756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50000"/>
            <a:ext cx="8839200" cy="159587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91"/>
          <p:cNvSpPr txBox="1"/>
          <p:nvPr/>
        </p:nvSpPr>
        <p:spPr>
          <a:xfrm>
            <a:off x="3198500" y="1685850"/>
            <a:ext cx="1934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Maybe the inliner stops here</a:t>
            </a:r>
            <a:endParaRPr b="0" i="0" sz="14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8" name="Google Shape;758;p91"/>
          <p:cNvSpPr txBox="1"/>
          <p:nvPr/>
        </p:nvSpPr>
        <p:spPr>
          <a:xfrm>
            <a:off x="311700" y="3959400"/>
            <a:ext cx="7984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Trebuchet MS"/>
              <a:buChar char="●"/>
            </a:pPr>
            <a:r>
              <a:rPr b="0" i="0" lang="el" sz="16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We stopped before we reach the top, at which point we could have way more info / context</a:t>
            </a:r>
            <a:endParaRPr b="0" i="0" sz="16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Trebuchet MS"/>
              <a:buChar char="●"/>
            </a:pPr>
            <a:r>
              <a:rPr b="0" i="0" lang="el" sz="16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That can create huge bloat, without benefit. It could also be avoided</a:t>
            </a:r>
            <a:endParaRPr b="0" i="0" sz="16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9" name="Google Shape;759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1212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2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6D9EEB"/>
                </a:solidFill>
              </a:rPr>
              <a:t>Example: Bottom-up Inlining Fails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765" name="Google Shape;765;p92"/>
          <p:cNvSpPr txBox="1"/>
          <p:nvPr/>
        </p:nvSpPr>
        <p:spPr>
          <a:xfrm>
            <a:off x="311700" y="1280225"/>
            <a:ext cx="7747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l" sz="16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not an uncommon case and can happen e.g. in variadic function templates.</a:t>
            </a:r>
            <a:endParaRPr b="0" i="0" sz="16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66" name="Google Shape;766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8" y="1777625"/>
            <a:ext cx="6047829" cy="30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92"/>
          <p:cNvSpPr txBox="1"/>
          <p:nvPr/>
        </p:nvSpPr>
        <p:spPr>
          <a:xfrm>
            <a:off x="4844075" y="2090550"/>
            <a:ext cx="4170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From Chandler Carruth’s talk: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Understanding Compiler Optimization, code::dive 2016</a:t>
            </a:r>
            <a:endParaRPr b="0" i="0" sz="105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92"/>
          <p:cNvSpPr txBox="1"/>
          <p:nvPr/>
        </p:nvSpPr>
        <p:spPr>
          <a:xfrm>
            <a:off x="4388400" y="4284000"/>
            <a:ext cx="4755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 u="sng">
                <a:solidFill>
                  <a:srgbClr val="4DD0E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Godbolt Snippet</a:t>
            </a:r>
            <a:endParaRPr sz="1900">
              <a:solidFill>
                <a:srgbClr val="4DD0E1"/>
              </a:solidFill>
            </a:endParaRPr>
          </a:p>
        </p:txBody>
      </p:sp>
      <p:sp>
        <p:nvSpPr>
          <p:cNvPr id="769" name="Google Shape;769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1212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3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6D9EEB"/>
                </a:solidFill>
              </a:rPr>
              <a:t>Example: Bottom-up Inlining Fails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775" name="Google Shape;775;p93"/>
          <p:cNvSpPr txBox="1"/>
          <p:nvPr/>
        </p:nvSpPr>
        <p:spPr>
          <a:xfrm>
            <a:off x="311700" y="1280225"/>
            <a:ext cx="3732300" cy="3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void foo() {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for (int i = 0; i &lt; N; ++i)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  A[i] = i;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bar();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void bar() {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for (int i = 0; i &lt; N; ++i)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  B[i] += A[i];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complex1();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complex2();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complex3();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" sz="1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6" name="Google Shape;776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0999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Benefits: Code specialization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783675" y="1099950"/>
            <a:ext cx="35169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1);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2);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4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Benfits/Drawbacks: Heuristics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782" name="Google Shape;782;p94"/>
          <p:cNvSpPr txBox="1"/>
          <p:nvPr>
            <p:ph idx="1" type="body"/>
          </p:nvPr>
        </p:nvSpPr>
        <p:spPr>
          <a:xfrm>
            <a:off x="311700" y="1332125"/>
            <a:ext cx="8520600" cy="33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l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Heuristics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5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6D9EEB"/>
                </a:solidFill>
              </a:rPr>
              <a:t>Inlining in LLVM - Stuff I Did Not Cover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789" name="Google Shape;789;p95"/>
          <p:cNvSpPr txBox="1"/>
          <p:nvPr>
            <p:ph idx="1" type="body"/>
          </p:nvPr>
        </p:nvSpPr>
        <p:spPr>
          <a:xfrm>
            <a:off x="311700" y="1332125"/>
            <a:ext cx="8520600" cy="33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l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Heuristics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l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Deferred Inlining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○"/>
            </a:pPr>
            <a:r>
              <a:rPr lang="el">
                <a:solidFill>
                  <a:srgbClr val="F3F3F3"/>
                </a:solidFill>
              </a:rPr>
              <a:t>In A -&gt; B -&gt; C, inlining B into A might be more profitable than inlining C to B.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6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6D9EEB"/>
                </a:solidFill>
              </a:rPr>
              <a:t>Inlining in LLVM - Stuff I Did Not Cover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796" name="Google Shape;796;p96"/>
          <p:cNvSpPr txBox="1"/>
          <p:nvPr>
            <p:ph idx="1" type="body"/>
          </p:nvPr>
        </p:nvSpPr>
        <p:spPr>
          <a:xfrm>
            <a:off x="311700" y="1332125"/>
            <a:ext cx="8520600" cy="33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l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Heuristics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l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Deferred Inlining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○"/>
            </a:pPr>
            <a:r>
              <a:rPr lang="el">
                <a:solidFill>
                  <a:srgbClr val="F3F3F3"/>
                </a:solidFill>
              </a:rPr>
              <a:t>In A -&gt; B -&gt; C, inlining B into A might be more profitable than inlining C to B.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Partial Inlining</a:t>
            </a:r>
            <a:r>
              <a:rPr baseline="30000" lang="el">
                <a:solidFill>
                  <a:srgbClr val="F3F3F3"/>
                </a:solidFill>
              </a:rPr>
              <a:t>7,8</a:t>
            </a:r>
            <a:endParaRPr baseline="300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Inlining only part of a function, the hot part, outline the rest.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97" name="Google Shape;797;p96"/>
          <p:cNvSpPr txBox="1"/>
          <p:nvPr/>
        </p:nvSpPr>
        <p:spPr>
          <a:xfrm>
            <a:off x="270425" y="4669525"/>
            <a:ext cx="36693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8</a:t>
            </a: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050" u="sng">
                <a:solidFill>
                  <a:schemeClr val="hlink"/>
                </a:solidFill>
                <a:hlinkClick r:id="rId3"/>
              </a:rPr>
              <a:t>J. Lee, J. Kim, S. Moon and S. Kim, "Aggressive Function Splitting for Partial Inlining,"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96"/>
          <p:cNvSpPr txBox="1"/>
          <p:nvPr/>
        </p:nvSpPr>
        <p:spPr>
          <a:xfrm>
            <a:off x="270425" y="4464375"/>
            <a:ext cx="3669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7</a:t>
            </a: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050" u="sng">
                <a:solidFill>
                  <a:schemeClr val="hlink"/>
                </a:solidFill>
                <a:hlinkClick r:id="rId4"/>
              </a:rPr>
              <a:t>R.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Muth</a:t>
            </a:r>
            <a:r>
              <a:rPr lang="el" sz="1050" u="sng">
                <a:solidFill>
                  <a:schemeClr val="hlink"/>
                </a:solidFill>
                <a:hlinkClick r:id="rId6"/>
              </a:rPr>
              <a:t>, S.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Debray, </a:t>
            </a:r>
            <a:r>
              <a:rPr lang="el" sz="1050" u="sng">
                <a:solidFill>
                  <a:schemeClr val="hlink"/>
                </a:solidFill>
                <a:hlinkClick r:id="rId8"/>
              </a:rPr>
              <a:t>“Partial Inlining”, 1999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7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6D9EEB"/>
                </a:solidFill>
              </a:rPr>
              <a:t>Inlining in LLVM - Stuff I Did Not Cover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805" name="Google Shape;805;p97"/>
          <p:cNvSpPr txBox="1"/>
          <p:nvPr>
            <p:ph idx="1" type="body"/>
          </p:nvPr>
        </p:nvSpPr>
        <p:spPr>
          <a:xfrm>
            <a:off x="311700" y="1332125"/>
            <a:ext cx="8520600" cy="33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l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Heuristics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l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Deferred Inlining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○"/>
            </a:pPr>
            <a:r>
              <a:rPr lang="el">
                <a:solidFill>
                  <a:srgbClr val="F3F3F3"/>
                </a:solidFill>
              </a:rPr>
              <a:t>In A -&gt; B -&gt; C, inlining B into A might be more profitable than inlining C to B.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Partial Inlining</a:t>
            </a:r>
            <a:r>
              <a:rPr baseline="30000" lang="el">
                <a:solidFill>
                  <a:srgbClr val="F3F3F3"/>
                </a:solidFill>
              </a:rPr>
              <a:t>7,8</a:t>
            </a:r>
            <a:endParaRPr baseline="300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l">
                <a:solidFill>
                  <a:srgbClr val="F3F3F3"/>
                </a:solidFill>
              </a:rPr>
              <a:t>Inlining only part of a function, the hot part, outline the rest.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F3F3F3"/>
                </a:solidFill>
              </a:rPr>
              <a:t>Link-Time Optimization</a:t>
            </a:r>
            <a:r>
              <a:rPr baseline="30000" lang="el">
                <a:solidFill>
                  <a:srgbClr val="F3F3F3"/>
                </a:solidFill>
              </a:rPr>
              <a:t>9</a:t>
            </a:r>
            <a:r>
              <a:rPr lang="el">
                <a:solidFill>
                  <a:srgbClr val="F3F3F3"/>
                </a:solidFill>
              </a:rPr>
              <a:t> and Cross-Module Inlining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06" name="Google Shape;806;p97"/>
          <p:cNvSpPr txBox="1"/>
          <p:nvPr/>
        </p:nvSpPr>
        <p:spPr>
          <a:xfrm>
            <a:off x="270425" y="4464375"/>
            <a:ext cx="3669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7</a:t>
            </a: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050" u="sng">
                <a:solidFill>
                  <a:schemeClr val="hlink"/>
                </a:solidFill>
                <a:hlinkClick r:id="rId3"/>
              </a:rPr>
              <a:t>R.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Muth</a:t>
            </a:r>
            <a:r>
              <a:rPr lang="el" sz="1050" u="sng">
                <a:solidFill>
                  <a:schemeClr val="hlink"/>
                </a:solidFill>
                <a:hlinkClick r:id="rId5"/>
              </a:rPr>
              <a:t>, S.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Debray, </a:t>
            </a:r>
            <a:r>
              <a:rPr lang="el" sz="1050" u="sng">
                <a:solidFill>
                  <a:schemeClr val="hlink"/>
                </a:solidFill>
                <a:hlinkClick r:id="rId7"/>
              </a:rPr>
              <a:t>“Partial Inlining”, 1999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97"/>
          <p:cNvSpPr txBox="1"/>
          <p:nvPr/>
        </p:nvSpPr>
        <p:spPr>
          <a:xfrm>
            <a:off x="270425" y="4669525"/>
            <a:ext cx="36693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8</a:t>
            </a:r>
            <a:r>
              <a:rPr b="0" i="0" lang="el" sz="105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050" u="sng">
                <a:solidFill>
                  <a:schemeClr val="hlink"/>
                </a:solidFill>
                <a:hlinkClick r:id="rId8"/>
              </a:rPr>
              <a:t>J. Lee, J. Kim, S. Moon and S. Kim, "Aggressive Function Splitting for Partial Inlining,"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97"/>
          <p:cNvSpPr txBox="1"/>
          <p:nvPr/>
        </p:nvSpPr>
        <p:spPr>
          <a:xfrm>
            <a:off x="4616400" y="4464375"/>
            <a:ext cx="36693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aseline="30000" lang="el" sz="1050">
                <a:solidFill>
                  <a:srgbClr val="F3F3F3"/>
                </a:solidFill>
              </a:rPr>
              <a:t>9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Teresa Johnson</a:t>
            </a:r>
            <a:r>
              <a:rPr lang="el" sz="1050" u="sng">
                <a:solidFill>
                  <a:schemeClr val="hlink"/>
                </a:solidFill>
                <a:hlinkClick r:id="rId10"/>
              </a:rPr>
              <a:t>, </a:t>
            </a:r>
            <a:r>
              <a:rPr b="0" i="0" lang="el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“ThinLTO: Scalable and Incremental Link-Time Optimization”, CppCon 2017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Attributor - Capabilities</a:t>
            </a:r>
            <a:endParaRPr sz="3400">
              <a:solidFill>
                <a:srgbClr val="6D9EEB"/>
              </a:solidFill>
            </a:endParaRPr>
          </a:p>
        </p:txBody>
      </p:sp>
      <p:sp>
        <p:nvSpPr>
          <p:cNvPr id="815" name="Google Shape;815;p98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Deduction of 19 LLVM-IR attributes*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Various “internal” properties: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fine-grained memory locations: internal &amp; external global, argument memory, …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potential set of constant values, constant value range, …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Improved control and insight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time traces, dependence graph dumps, …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selective abstract attribute seeding, ...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816" name="Google Shape;816;p98"/>
          <p:cNvSpPr txBox="1"/>
          <p:nvPr/>
        </p:nvSpPr>
        <p:spPr>
          <a:xfrm>
            <a:off x="404400" y="4682225"/>
            <a:ext cx="8359800" cy="42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>
                <a:latin typeface="Calibri"/>
                <a:ea typeface="Calibri"/>
                <a:cs typeface="Calibri"/>
                <a:sym typeface="Calibri"/>
              </a:rPr>
              <a:t>*Deduced LLVM-IR attribtues:  </a:t>
            </a:r>
            <a:r>
              <a:rPr lang="el" sz="800">
                <a:latin typeface="Roboto Mono"/>
                <a:ea typeface="Roboto Mono"/>
                <a:cs typeface="Roboto Mono"/>
                <a:sym typeface="Roboto Mono"/>
              </a:rPr>
              <a:t>nounwind, nosync, norecurse, willreturn, noreturn, returned, nonnull, noalias, dereferenceable, align, nocapture, nofree, readnone, readonly, writeonly, inaccessiblememonly, argmemonly, inaccessiblemem_or_argmemonly, noundef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7" name="Google Shape;817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inlining vs internalization [luofan]</a:t>
            </a:r>
            <a:endParaRPr/>
          </a:p>
        </p:txBody>
      </p:sp>
      <p:sp>
        <p:nvSpPr>
          <p:cNvPr id="823" name="Google Shape;823;p99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l"/>
              <a:t>slide 1:  What is internalization (short example), why *linkage*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slide 2: Inlining specializes a function *per call site*,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             internalization has *variable granularity*: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deep wrapper as we have it is one specialization for the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show an example for one specialization per set of call sites, e.g.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void foo(bool b,  bool c)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  if (b) { …} else { if (c) { …} else { /* huge */ }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static void foo.false.true() { }</a:t>
            </a:r>
            <a:endParaRPr/>
          </a:p>
        </p:txBody>
      </p:sp>
      <p:sp>
        <p:nvSpPr>
          <p:cNvPr id="824" name="Google Shape;824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Function </a:t>
            </a:r>
            <a:r>
              <a:rPr lang="el"/>
              <a:t>internalization</a:t>
            </a:r>
            <a:endParaRPr/>
          </a:p>
        </p:txBody>
      </p:sp>
      <p:sp>
        <p:nvSpPr>
          <p:cNvPr id="830" name="Google Shape;830;p100"/>
          <p:cNvSpPr txBox="1"/>
          <p:nvPr>
            <p:ph idx="1" type="body"/>
          </p:nvPr>
        </p:nvSpPr>
        <p:spPr>
          <a:xfrm>
            <a:off x="311700" y="1152325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l"/>
              <a:t>   Make copies of functions to allow IPO on non-exact functions.</a:t>
            </a:r>
            <a:endParaRPr/>
          </a:p>
        </p:txBody>
      </p:sp>
      <p:graphicFrame>
        <p:nvGraphicFramePr>
          <p:cNvPr id="831" name="Google Shape;831;p100"/>
          <p:cNvGraphicFramePr/>
          <p:nvPr/>
        </p:nvGraphicFramePr>
        <p:xfrm>
          <a:off x="599650" y="213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{95FE0E09-87F0-4DFC-B1C3-777F49C09DEB}</a:tableStyleId>
              </a:tblPr>
              <a:tblGrid>
                <a:gridCol w="326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linkonce_odr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@inner1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%a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%b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entry: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%c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%a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%b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%c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@outer1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%a</a:t>
                      </a: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%b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entry: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%ret1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@inner1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%ret1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832" name="Google Shape;832;p100"/>
          <p:cNvSpPr/>
          <p:nvPr/>
        </p:nvSpPr>
        <p:spPr>
          <a:xfrm>
            <a:off x="3971125" y="3042725"/>
            <a:ext cx="405300" cy="14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3" name="Google Shape;833;p100"/>
          <p:cNvGraphicFramePr/>
          <p:nvPr/>
        </p:nvGraphicFramePr>
        <p:xfrm>
          <a:off x="4572000" y="2137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{95FE0E09-87F0-4DFC-B1C3-777F49C09DEB}</a:tableStyleId>
              </a:tblPr>
              <a:tblGrid>
                <a:gridCol w="3735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linkonce_odr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@inner1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%a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%b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entry:</a:t>
                      </a:r>
                      <a:b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%c</a:t>
                      </a: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%a</a:t>
                      </a: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%b</a:t>
                      </a:r>
                      <a:b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</a:t>
                      </a: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chemeClr val="dk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%c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@inner1.internalized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%a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%b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%c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%a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%b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%c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@outer1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%a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%b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%ret1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@inner1.internalized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%a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%b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l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%ret1</a:t>
                      </a:r>
                      <a:b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l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834" name="Google Shape;834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1"/>
          <p:cNvSpPr txBox="1"/>
          <p:nvPr>
            <p:ph idx="1" type="body"/>
          </p:nvPr>
        </p:nvSpPr>
        <p:spPr>
          <a:xfrm>
            <a:off x="311700" y="10999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__attribute__((linkonce_odr))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0" name="Google Shape;840;p101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Function </a:t>
            </a:r>
            <a:r>
              <a:rPr lang="el" sz="3400">
                <a:solidFill>
                  <a:srgbClr val="0086F7"/>
                </a:solidFill>
              </a:rPr>
              <a:t>Specialization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841" name="Google Shape;841;p101"/>
          <p:cNvSpPr txBox="1"/>
          <p:nvPr>
            <p:ph idx="1" type="body"/>
          </p:nvPr>
        </p:nvSpPr>
        <p:spPr>
          <a:xfrm>
            <a:off x="4487325" y="1071725"/>
            <a:ext cx="43746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linkonce_odr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__attribute__((private))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foo.internal(x,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foo.internal(x,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foo.internal(x,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2" name="Google Shape;842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2"/>
          <p:cNvSpPr txBox="1"/>
          <p:nvPr>
            <p:ph idx="1" type="body"/>
          </p:nvPr>
        </p:nvSpPr>
        <p:spPr>
          <a:xfrm>
            <a:off x="311700" y="10999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linkonce_odr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8" name="Google Shape;848;p102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Function Specialization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849" name="Google Shape;849;p102"/>
          <p:cNvSpPr txBox="1"/>
          <p:nvPr>
            <p:ph idx="1" type="body"/>
          </p:nvPr>
        </p:nvSpPr>
        <p:spPr>
          <a:xfrm>
            <a:off x="4487325" y="1071725"/>
            <a:ext cx="43746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linkonce_odr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__attribute__((private))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2);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foo.internal(x);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foo.internal(x);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2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foo.internal(x);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0" name="Google Shape;850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3"/>
          <p:cNvSpPr txBox="1"/>
          <p:nvPr>
            <p:ph idx="1" type="body"/>
          </p:nvPr>
        </p:nvSpPr>
        <p:spPr>
          <a:xfrm>
            <a:off x="311700" y="10999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6" name="Google Shape;856;p103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Code Duplication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857" name="Google Shape;857;p103"/>
          <p:cNvSpPr txBox="1"/>
          <p:nvPr>
            <p:ph idx="1" type="body"/>
          </p:nvPr>
        </p:nvSpPr>
        <p:spPr>
          <a:xfrm>
            <a:off x="4783675" y="1099950"/>
            <a:ext cx="35169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1);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2);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2);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8" name="Google Shape;858;p103"/>
          <p:cNvSpPr/>
          <p:nvPr/>
        </p:nvSpPr>
        <p:spPr>
          <a:xfrm rot="5400000">
            <a:off x="3016800" y="1151575"/>
            <a:ext cx="154200" cy="14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03"/>
          <p:cNvSpPr/>
          <p:nvPr/>
        </p:nvSpPr>
        <p:spPr>
          <a:xfrm rot="5400000">
            <a:off x="3735675" y="2936250"/>
            <a:ext cx="1062600" cy="1114800"/>
          </a:xfrm>
          <a:prstGeom prst="bentUpArrow">
            <a:avLst>
              <a:gd fmla="val 14459" name="adj1"/>
              <a:gd fmla="val 1163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03"/>
          <p:cNvSpPr/>
          <p:nvPr/>
        </p:nvSpPr>
        <p:spPr>
          <a:xfrm rot="5400000">
            <a:off x="3646425" y="1872325"/>
            <a:ext cx="1241100" cy="1114800"/>
          </a:xfrm>
          <a:prstGeom prst="bentUpArrow">
            <a:avLst>
              <a:gd fmla="val 13829" name="adj1"/>
              <a:gd fmla="val 1163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03"/>
          <p:cNvSpPr/>
          <p:nvPr/>
        </p:nvSpPr>
        <p:spPr>
          <a:xfrm rot="5400000">
            <a:off x="3735675" y="3810900"/>
            <a:ext cx="1062600" cy="1114800"/>
          </a:xfrm>
          <a:prstGeom prst="bentUpArrow">
            <a:avLst>
              <a:gd fmla="val 14459" name="adj1"/>
              <a:gd fmla="val 1163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0999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Code Duplication</a:t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783675" y="1099950"/>
            <a:ext cx="35169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1);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2);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2"/>
          <p:cNvSpPr/>
          <p:nvPr/>
        </p:nvSpPr>
        <p:spPr>
          <a:xfrm rot="5400000">
            <a:off x="3735675" y="2936250"/>
            <a:ext cx="1062600" cy="1114800"/>
          </a:xfrm>
          <a:prstGeom prst="bentUpArrow">
            <a:avLst>
              <a:gd fmla="val 14459" name="adj1"/>
              <a:gd fmla="val 1163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 rot="5400000">
            <a:off x="3646425" y="1872325"/>
            <a:ext cx="1241100" cy="1114800"/>
          </a:xfrm>
          <a:prstGeom prst="bentUpArrow">
            <a:avLst>
              <a:gd fmla="val 13829" name="adj1"/>
              <a:gd fmla="val 1163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 rot="5400000">
            <a:off x="3016800" y="1151575"/>
            <a:ext cx="154200" cy="14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4"/>
          <p:cNvSpPr txBox="1"/>
          <p:nvPr>
            <p:ph idx="1" type="body"/>
          </p:nvPr>
        </p:nvSpPr>
        <p:spPr>
          <a:xfrm>
            <a:off x="311700" y="10999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8" name="Google Shape;868;p104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Function Specalization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869" name="Google Shape;869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5"/>
          <p:cNvSpPr txBox="1"/>
          <p:nvPr>
            <p:ph idx="1" type="body"/>
          </p:nvPr>
        </p:nvSpPr>
        <p:spPr>
          <a:xfrm>
            <a:off x="311700" y="10999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5" name="Google Shape;875;p105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Function Specalization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876" name="Google Shape;876;p105"/>
          <p:cNvSpPr txBox="1"/>
          <p:nvPr>
            <p:ph idx="1" type="body"/>
          </p:nvPr>
        </p:nvSpPr>
        <p:spPr>
          <a:xfrm>
            <a:off x="4783675" y="1099950"/>
            <a:ext cx="40740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foo.2true(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1);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foo.2false(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2);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7" name="Google Shape;877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6"/>
          <p:cNvSpPr txBox="1"/>
          <p:nvPr>
            <p:ph idx="1" type="body"/>
          </p:nvPr>
        </p:nvSpPr>
        <p:spPr>
          <a:xfrm>
            <a:off x="311700" y="10999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3" name="Google Shape;883;p106"/>
          <p:cNvSpPr txBox="1"/>
          <p:nvPr>
            <p:ph type="title"/>
          </p:nvPr>
        </p:nvSpPr>
        <p:spPr>
          <a:xfrm>
            <a:off x="311700" y="4450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Function Specalization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884" name="Google Shape;884;p106"/>
          <p:cNvSpPr txBox="1"/>
          <p:nvPr>
            <p:ph idx="1" type="body"/>
          </p:nvPr>
        </p:nvSpPr>
        <p:spPr>
          <a:xfrm>
            <a:off x="4783675" y="1099950"/>
            <a:ext cx="40740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foo.2true(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1);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foo.2false(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2);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foo.2true(x);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foo.2false(x);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foo.2false(x);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5" name="Google Shape;885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Attributor - Selective Investment</a:t>
            </a:r>
            <a:endParaRPr sz="34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07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consequence</a:t>
            </a:r>
            <a:endParaRPr/>
          </a:p>
        </p:txBody>
      </p:sp>
      <p:sp>
        <p:nvSpPr>
          <p:cNvPr id="892" name="Google Shape;892;p107"/>
          <p:cNvSpPr txBox="1"/>
          <p:nvPr/>
        </p:nvSpPr>
        <p:spPr>
          <a:xfrm>
            <a:off x="311700" y="2096250"/>
            <a:ext cx="40752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sink()</a:t>
            </a:r>
            <a:r>
              <a:rPr lang="el">
                <a:solidFill>
                  <a:srgbClr val="EFEFEF"/>
                </a:solidFill>
              </a:rPr>
              <a:t> call-site post-dominates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bar()</a:t>
            </a:r>
            <a:r>
              <a:rPr lang="el">
                <a:solidFill>
                  <a:srgbClr val="EFEFEF"/>
                </a:solidFill>
              </a:rPr>
              <a:t> dominates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foo()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l">
                <a:solidFill>
                  <a:srgbClr val="EFEFEF"/>
                </a:solidFill>
              </a:rPr>
              <a:t>call-sites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93" name="Google Shape;893;p107"/>
          <p:cNvSpPr txBox="1"/>
          <p:nvPr/>
        </p:nvSpPr>
        <p:spPr>
          <a:xfrm>
            <a:off x="5659375" y="2051825"/>
            <a:ext cx="32697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foo()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bar()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baz(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__attribute__((cold))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sink();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hotcold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cond)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(cond)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bar();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sink();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foo();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baz(p);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CDCD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Attributor - Selective Investment</a:t>
            </a:r>
            <a:endParaRPr sz="34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08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consequence</a:t>
            </a:r>
            <a:endParaRPr/>
          </a:p>
        </p:txBody>
      </p:sp>
      <p:sp>
        <p:nvSpPr>
          <p:cNvPr id="901" name="Google Shape;901;p108"/>
          <p:cNvSpPr txBox="1"/>
          <p:nvPr/>
        </p:nvSpPr>
        <p:spPr>
          <a:xfrm>
            <a:off x="311700" y="2096250"/>
            <a:ext cx="40752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sink()</a:t>
            </a:r>
            <a:r>
              <a:rPr lang="el">
                <a:solidFill>
                  <a:srgbClr val="EFEFEF"/>
                </a:solidFill>
              </a:rPr>
              <a:t> call-site post-dominates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bar()</a:t>
            </a:r>
            <a:r>
              <a:rPr lang="el">
                <a:solidFill>
                  <a:srgbClr val="EFEFEF"/>
                </a:solidFill>
              </a:rPr>
              <a:t> dominates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foo()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l">
                <a:solidFill>
                  <a:srgbClr val="EFEFEF"/>
                </a:solidFill>
              </a:rPr>
              <a:t>call-sites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Ubuntu Mono"/>
              <a:buChar char="●"/>
            </a:pPr>
            <a:r>
              <a:rPr lang="el">
                <a:solidFill>
                  <a:srgbClr val="EFEFEF"/>
                </a:solidFill>
              </a:rPr>
              <a:t>Consequently</a:t>
            </a:r>
            <a:r>
              <a:rPr lang="el">
                <a:solidFill>
                  <a:srgbClr val="EFEFEF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foo() </a:t>
            </a:r>
            <a:r>
              <a:rPr lang="el">
                <a:solidFill>
                  <a:srgbClr val="EFEFEF"/>
                </a:solidFill>
              </a:rPr>
              <a:t>and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bar() </a:t>
            </a:r>
            <a:r>
              <a:rPr lang="el">
                <a:solidFill>
                  <a:srgbClr val="EFEFEF"/>
                </a:solidFill>
              </a:rPr>
              <a:t>are </a:t>
            </a:r>
            <a:r>
              <a:rPr lang="el">
                <a:solidFill>
                  <a:srgbClr val="EFEFEF"/>
                </a:solidFill>
                <a:highlight>
                  <a:srgbClr val="1C4587"/>
                </a:highlight>
                <a:latin typeface="Trebuchet MS"/>
                <a:ea typeface="Trebuchet MS"/>
                <a:cs typeface="Trebuchet MS"/>
                <a:sym typeface="Trebuchet MS"/>
              </a:rPr>
              <a:t>cold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Don’t seed them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02" name="Google Shape;902;p108"/>
          <p:cNvSpPr txBox="1"/>
          <p:nvPr/>
        </p:nvSpPr>
        <p:spPr>
          <a:xfrm>
            <a:off x="5659375" y="2051825"/>
            <a:ext cx="32697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foo()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bar()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baz(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__attribute__((cold))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sink();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hotcold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cond)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(cond)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bar();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sink();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foo();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baz(p);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CDCD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3" name="Google Shape;903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0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>
                <a:solidFill>
                  <a:srgbClr val="6D9EEB"/>
                </a:solidFill>
              </a:rPr>
              <a:t>Attributor - Selective Investment</a:t>
            </a:r>
            <a:endParaRPr sz="34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09"/>
          <p:cNvSpPr txBox="1"/>
          <p:nvPr>
            <p:ph idx="1" type="body"/>
          </p:nvPr>
        </p:nvSpPr>
        <p:spPr>
          <a:xfrm>
            <a:off x="311700" y="133212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rPr lang="el"/>
              <a:t>Focus on </a:t>
            </a:r>
            <a:r>
              <a:rPr lang="el">
                <a:solidFill>
                  <a:srgbClr val="F3F3F3"/>
                </a:solidFill>
                <a:highlight>
                  <a:srgbClr val="990000"/>
                </a:highlight>
              </a:rPr>
              <a:t>hot</a:t>
            </a:r>
            <a:r>
              <a:rPr lang="el"/>
              <a:t> code; look at </a:t>
            </a:r>
            <a:r>
              <a:rPr lang="el">
                <a:highlight>
                  <a:srgbClr val="1C4587"/>
                </a:highlight>
              </a:rPr>
              <a:t>cold</a:t>
            </a:r>
            <a:r>
              <a:rPr lang="el"/>
              <a:t> code only as a consequence</a:t>
            </a:r>
            <a:endParaRPr/>
          </a:p>
        </p:txBody>
      </p:sp>
      <p:sp>
        <p:nvSpPr>
          <p:cNvPr id="910" name="Google Shape;910;p109"/>
          <p:cNvSpPr txBox="1"/>
          <p:nvPr/>
        </p:nvSpPr>
        <p:spPr>
          <a:xfrm>
            <a:off x="311700" y="2096250"/>
            <a:ext cx="40752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sink()</a:t>
            </a:r>
            <a:r>
              <a:rPr lang="el">
                <a:solidFill>
                  <a:srgbClr val="EFEFEF"/>
                </a:solidFill>
              </a:rPr>
              <a:t> call-site post-dominates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bar()</a:t>
            </a:r>
            <a:r>
              <a:rPr lang="el">
                <a:solidFill>
                  <a:srgbClr val="EFEFEF"/>
                </a:solidFill>
              </a:rPr>
              <a:t> dominates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foo()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l">
                <a:solidFill>
                  <a:srgbClr val="EFEFEF"/>
                </a:solidFill>
              </a:rPr>
              <a:t>call-sites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Ubuntu Mono"/>
              <a:buChar char="●"/>
            </a:pPr>
            <a:r>
              <a:rPr lang="el">
                <a:solidFill>
                  <a:srgbClr val="EFEFEF"/>
                </a:solidFill>
              </a:rPr>
              <a:t>Consequently</a:t>
            </a:r>
            <a:r>
              <a:rPr lang="el">
                <a:solidFill>
                  <a:srgbClr val="EFEFEF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foo() </a:t>
            </a:r>
            <a:r>
              <a:rPr lang="el">
                <a:solidFill>
                  <a:srgbClr val="EFEFEF"/>
                </a:solidFill>
              </a:rPr>
              <a:t>and </a:t>
            </a: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bar() </a:t>
            </a:r>
            <a:r>
              <a:rPr lang="el">
                <a:solidFill>
                  <a:srgbClr val="EFEFEF"/>
                </a:solidFill>
              </a:rPr>
              <a:t>are </a:t>
            </a:r>
            <a:r>
              <a:rPr lang="el">
                <a:solidFill>
                  <a:srgbClr val="EFEFEF"/>
                </a:solidFill>
                <a:highlight>
                  <a:srgbClr val="1C4587"/>
                </a:highlight>
                <a:latin typeface="Trebuchet MS"/>
                <a:ea typeface="Trebuchet MS"/>
                <a:cs typeface="Trebuchet MS"/>
                <a:sym typeface="Trebuchet MS"/>
              </a:rPr>
              <a:t>cold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Don’t seed them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Ubuntu Mono"/>
              <a:buChar char="●"/>
            </a:pPr>
            <a:r>
              <a:rPr lang="el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hotcold() </a:t>
            </a:r>
            <a:r>
              <a:rPr lang="el">
                <a:solidFill>
                  <a:srgbClr val="EFEFEF"/>
                </a:solidFill>
              </a:rPr>
              <a:t>is only </a:t>
            </a:r>
            <a:r>
              <a:rPr i="1" lang="el">
                <a:solidFill>
                  <a:srgbClr val="EFEFEF"/>
                </a:solidFill>
              </a:rPr>
              <a:t>partly </a:t>
            </a:r>
            <a:r>
              <a:rPr lang="el">
                <a:solidFill>
                  <a:srgbClr val="EFEFEF"/>
                </a:solidFill>
              </a:rPr>
              <a:t>cold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11" name="Google Shape;911;p109"/>
          <p:cNvSpPr txBox="1"/>
          <p:nvPr/>
        </p:nvSpPr>
        <p:spPr>
          <a:xfrm>
            <a:off x="5659375" y="2051825"/>
            <a:ext cx="32697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foo()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bar()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baz(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__attribute__((cold))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sink();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hotcold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cond)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...;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(cond)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bar();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sink();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foo();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baz(p);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CDCD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Google Shape;912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099950"/>
            <a:ext cx="3516900" cy="34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(c)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1;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y = 2;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use(x, y);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foo(x,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808BED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728E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292625"/>
            <a:ext cx="8702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 sz="3400">
                <a:solidFill>
                  <a:srgbClr val="0086F7"/>
                </a:solidFill>
              </a:rPr>
              <a:t>Inlining - Drawbacks: Code Duplication</a:t>
            </a:r>
            <a:endParaRPr sz="3400">
              <a:solidFill>
                <a:srgbClr val="0086F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400">
              <a:solidFill>
                <a:srgbClr val="0086F7"/>
              </a:solidFill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783675" y="1099950"/>
            <a:ext cx="3516900" cy="33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8BE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caller1(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1);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caller2(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2);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caller3(</a:t>
            </a:r>
            <a:r>
              <a:rPr lang="el" sz="1300">
                <a:solidFill>
                  <a:srgbClr val="FF8B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use(x, 2);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  /* more stuff */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5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CFBFA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CFB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3"/>
          <p:cNvSpPr/>
          <p:nvPr/>
        </p:nvSpPr>
        <p:spPr>
          <a:xfrm rot="5400000">
            <a:off x="3016800" y="1151575"/>
            <a:ext cx="154200" cy="14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/>
          <p:nvPr/>
        </p:nvSpPr>
        <p:spPr>
          <a:xfrm rot="5400000">
            <a:off x="3735675" y="2936250"/>
            <a:ext cx="1062600" cy="1114800"/>
          </a:xfrm>
          <a:prstGeom prst="bentUpArrow">
            <a:avLst>
              <a:gd fmla="val 14459" name="adj1"/>
              <a:gd fmla="val 1163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 rot="5400000">
            <a:off x="3646425" y="1872325"/>
            <a:ext cx="1241100" cy="1114800"/>
          </a:xfrm>
          <a:prstGeom prst="bentUpArrow">
            <a:avLst>
              <a:gd fmla="val 13829" name="adj1"/>
              <a:gd fmla="val 1163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 rot="5400000">
            <a:off x="3735675" y="3810900"/>
            <a:ext cx="1062600" cy="1114800"/>
          </a:xfrm>
          <a:prstGeom prst="bentUpArrow">
            <a:avLst>
              <a:gd fmla="val 14459" name="adj1"/>
              <a:gd fmla="val 1163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0086F7"/>
      </a:accent5>
      <a:accent6>
        <a:srgbClr val="EEFF41"/>
      </a:accent6>
      <a:hlink>
        <a:srgbClr val="F99B15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