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1" r:id="rId2"/>
    <p:sldId id="272" r:id="rId3"/>
    <p:sldId id="369" r:id="rId4"/>
    <p:sldId id="283" r:id="rId5"/>
    <p:sldId id="365" r:id="rId6"/>
    <p:sldId id="367" r:id="rId7"/>
    <p:sldId id="348" r:id="rId8"/>
    <p:sldId id="368" r:id="rId9"/>
    <p:sldId id="349" r:id="rId10"/>
    <p:sldId id="350" r:id="rId11"/>
    <p:sldId id="334" r:id="rId12"/>
    <p:sldId id="329" r:id="rId13"/>
    <p:sldId id="345" r:id="rId14"/>
    <p:sldId id="370" r:id="rId15"/>
    <p:sldId id="343" r:id="rId16"/>
    <p:sldId id="344" r:id="rId17"/>
    <p:sldId id="347" r:id="rId18"/>
    <p:sldId id="346" r:id="rId19"/>
    <p:sldId id="331" r:id="rId20"/>
    <p:sldId id="332" r:id="rId21"/>
    <p:sldId id="337" r:id="rId22"/>
    <p:sldId id="335" r:id="rId23"/>
    <p:sldId id="338" r:id="rId24"/>
    <p:sldId id="374" r:id="rId25"/>
    <p:sldId id="342" r:id="rId26"/>
    <p:sldId id="352" r:id="rId27"/>
    <p:sldId id="336" r:id="rId28"/>
    <p:sldId id="339" r:id="rId29"/>
    <p:sldId id="351" r:id="rId30"/>
    <p:sldId id="371" r:id="rId31"/>
    <p:sldId id="372" r:id="rId32"/>
    <p:sldId id="341" r:id="rId33"/>
    <p:sldId id="324" r:id="rId34"/>
    <p:sldId id="3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64" autoAdjust="0"/>
    <p:restoredTop sz="94706" autoAdjust="0"/>
  </p:normalViewPr>
  <p:slideViewPr>
    <p:cSldViewPr snapToGrid="0">
      <p:cViewPr>
        <p:scale>
          <a:sx n="90" d="100"/>
          <a:sy n="90" d="100"/>
        </p:scale>
        <p:origin x="300" y="14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15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7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4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37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1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1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79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2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23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3D3067-7AB0-45AC-9B32-77B64B13A4E7}" type="slidenum">
              <a:rPr lang="en-US" smtClean="0"/>
              <a:t>5</a:t>
            </a:fld>
            <a:endParaRPr lang="en-US"/>
          </a:p>
        </p:txBody>
      </p:sp>
      <p:sp>
        <p:nvSpPr>
          <p:cNvPr id="2" name="Freeform: Shape 1"/>
          <p:cNvSpPr/>
          <p:nvPr/>
        </p:nvSpPr>
        <p:spPr>
          <a:xfrm>
            <a:off x="4398840" y="9555120"/>
            <a:ext cx="3359160" cy="48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215640" marR="0" lvl="0" indent="-19980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7D38C76-7B3E-47D5-8E41-BA85104E50EE}" type="slidenum">
              <a:t>5</a:t>
            </a:fld>
            <a:endParaRPr lang="en-US" sz="1400" b="0" i="0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SimSun" pitchFamily="2"/>
              <a:cs typeface="Tahoma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4398840" y="9555120"/>
            <a:ext cx="3360960" cy="490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215640" marR="0" lvl="0" indent="-19980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89EB289-E415-47BC-985A-CF3D6BF352BD}" type="slidenum">
              <a:t>5</a:t>
            </a:fld>
            <a:endParaRPr lang="en-US" sz="1400" b="0" i="0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SimSun" pitchFamily="2"/>
              <a:cs typeface="Tahoma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4398840" y="9555120"/>
            <a:ext cx="3364200" cy="493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215640" marR="0" lvl="0" indent="-19980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C2B1D0E-A1AB-424D-9612-CE18C7FC8E36}" type="slidenum">
              <a:t>5</a:t>
            </a:fld>
            <a:endParaRPr lang="en-US" sz="1400" b="0" i="0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SimSun" pitchFamily="2"/>
              <a:cs typeface="Tahoma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398840" y="9555120"/>
            <a:ext cx="3368880" cy="49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215640" marR="0" lvl="0" indent="-19980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4482539-5C9E-4C37-87C5-6D1F8C94BE43}" type="slidenum">
              <a:t>5</a:t>
            </a:fld>
            <a:endParaRPr lang="en-US" sz="1400" b="0" i="0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SimSun" pitchFamily="2"/>
              <a:cs typeface="Tahoma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4398840" y="9555120"/>
            <a:ext cx="3372120" cy="501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8" name="Slide Image Placeholder 7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Static Analysis</a:t>
            </a:r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Ericsson AB 2016 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2016-10-13 </a:t>
            </a:r>
          </a:p>
        </p:txBody>
      </p:sp>
    </p:spTree>
    <p:extLst>
      <p:ext uri="{BB962C8B-B14F-4D97-AF65-F5344CB8AC3E}">
        <p14:creationId xmlns:p14="http://schemas.microsoft.com/office/powerpoint/2010/main" val="1204080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8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63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84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2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2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81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95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1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8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7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7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38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3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4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48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80523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877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9/12/2020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9/12/2020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9/12/2020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7AWgaqvFsgs" TargetMode="External"/><Relationship Id="rId4" Type="http://schemas.openxmlformats.org/officeDocument/2006/relationships/hyperlink" Target="https://llvm.org/devmtg/2017-03/assets/slides/cross_translation_unit_analysis_in_clang_static_analyzer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O84AmbWiL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3Prover/z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-core/secp256k1.gi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llvm.org/devmtg/2017-03/assets/slides/cross_translation_unit_analysis_in_clang_static_analyzer.pdf" TargetMode="External"/><Relationship Id="rId13" Type="http://schemas.openxmlformats.org/officeDocument/2006/relationships/hyperlink" Target="https://github.com/vabridgers/LLVM-Virtual-Tutorial-2020.git" TargetMode="External"/><Relationship Id="rId3" Type="http://schemas.openxmlformats.org/officeDocument/2006/relationships/hyperlink" Target="https://clang-analyzer.llvm.org/scan-build.html" TargetMode="External"/><Relationship Id="rId7" Type="http://schemas.openxmlformats.org/officeDocument/2006/relationships/hyperlink" Target="https://dl.acm.org/doi/pdf/10.1145/3183440.3195041" TargetMode="External"/><Relationship Id="rId12" Type="http://schemas.openxmlformats.org/officeDocument/2006/relationships/hyperlink" Target="https://github.com/Z3Prover/z3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810.12041.pdf" TargetMode="External"/><Relationship Id="rId11" Type="http://schemas.openxmlformats.org/officeDocument/2006/relationships/hyperlink" Target="https://clang.llvm.org/docs/JSONCompilationDatabase.html" TargetMode="External"/><Relationship Id="rId5" Type="http://schemas.openxmlformats.org/officeDocument/2006/relationships/hyperlink" Target="https://github.com/Ericsson/codechecker" TargetMode="External"/><Relationship Id="rId10" Type="http://schemas.openxmlformats.org/officeDocument/2006/relationships/hyperlink" Target="https://github.com/bitcoin-core/secp256k1.git" TargetMode="External"/><Relationship Id="rId4" Type="http://schemas.openxmlformats.org/officeDocument/2006/relationships/hyperlink" Target="https://clang.llvm.org/docs/analyzer/user-docs/CrossTranslationUnit.html" TargetMode="External"/><Relationship Id="rId9" Type="http://schemas.openxmlformats.org/officeDocument/2006/relationships/hyperlink" Target="https://www.youtube.com/watch?v=WxzC_kprgP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3Prover/z3.gi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.savannah.gnu.org/git/gzip.git" TargetMode="External"/><Relationship Id="rId5" Type="http://schemas.openxmlformats.org/officeDocument/2006/relationships/hyperlink" Target="https://github.com/bitcoin-core/secp256k1.git" TargetMode="External"/><Relationship Id="rId4" Type="http://schemas.openxmlformats.org/officeDocument/2006/relationships/hyperlink" Target="https://github.com/Ericsson/CodeChecker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954" y="1320521"/>
            <a:ext cx="10870446" cy="1381115"/>
          </a:xfrm>
        </p:spPr>
        <p:txBody>
          <a:bodyPr>
            <a:noAutofit/>
          </a:bodyPr>
          <a:lstStyle/>
          <a:p>
            <a:r>
              <a:rPr lang="en-US" sz="5400" dirty="0"/>
              <a:t>Using the Clang Static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785356"/>
          </a:xfrm>
        </p:spPr>
        <p:txBody>
          <a:bodyPr>
            <a:normAutofit/>
          </a:bodyPr>
          <a:lstStyle/>
          <a:p>
            <a:r>
              <a:rPr lang="en-US" dirty="0"/>
              <a:t>Vince Bridgers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495FB-AF76-477E-A084-2532AB6A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61" y="2701636"/>
            <a:ext cx="2012078" cy="23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Program Analysis vs Testing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F5D34E-AD2B-494D-92A7-E341E64A1C33}"/>
              </a:ext>
            </a:extLst>
          </p:cNvPr>
          <p:cNvSpPr/>
          <p:nvPr/>
        </p:nvSpPr>
        <p:spPr>
          <a:xfrm>
            <a:off x="10579443" y="2021716"/>
            <a:ext cx="149902" cy="128257"/>
          </a:xfrm>
          <a:prstGeom prst="ellipse">
            <a:avLst/>
          </a:prstGeom>
          <a:solidFill>
            <a:srgbClr val="00B050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F11E03-B8B9-4803-8C1E-E9F2953973A8}"/>
              </a:ext>
            </a:extLst>
          </p:cNvPr>
          <p:cNvSpPr/>
          <p:nvPr/>
        </p:nvSpPr>
        <p:spPr>
          <a:xfrm>
            <a:off x="11174053" y="2327356"/>
            <a:ext cx="149902" cy="128257"/>
          </a:xfrm>
          <a:prstGeom prst="ellipse">
            <a:avLst/>
          </a:prstGeom>
          <a:solidFill>
            <a:srgbClr val="00B050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E0D689-496E-49C8-B983-966FC1D4CD6B}"/>
              </a:ext>
            </a:extLst>
          </p:cNvPr>
          <p:cNvSpPr/>
          <p:nvPr/>
        </p:nvSpPr>
        <p:spPr>
          <a:xfrm>
            <a:off x="10124741" y="2369827"/>
            <a:ext cx="149902" cy="128257"/>
          </a:xfrm>
          <a:prstGeom prst="ellipse">
            <a:avLst/>
          </a:prstGeom>
          <a:solidFill>
            <a:srgbClr val="00B050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2FBA62-D136-4B08-94D6-1541AF2346E1}"/>
              </a:ext>
            </a:extLst>
          </p:cNvPr>
          <p:cNvSpPr/>
          <p:nvPr/>
        </p:nvSpPr>
        <p:spPr>
          <a:xfrm>
            <a:off x="10729345" y="2433955"/>
            <a:ext cx="149902" cy="128257"/>
          </a:xfrm>
          <a:prstGeom prst="ellipse">
            <a:avLst/>
          </a:prstGeom>
          <a:solidFill>
            <a:srgbClr val="00B050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D7FB06-3D4E-4925-8E65-A0D8815B4281}"/>
              </a:ext>
            </a:extLst>
          </p:cNvPr>
          <p:cNvSpPr/>
          <p:nvPr/>
        </p:nvSpPr>
        <p:spPr>
          <a:xfrm>
            <a:off x="10751565" y="3046611"/>
            <a:ext cx="149902" cy="128257"/>
          </a:xfrm>
          <a:prstGeom prst="ellipse">
            <a:avLst/>
          </a:prstGeom>
          <a:solidFill>
            <a:srgbClr val="00B050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61C00B-2C71-4293-9A45-A50936860C22}"/>
              </a:ext>
            </a:extLst>
          </p:cNvPr>
          <p:cNvSpPr/>
          <p:nvPr/>
        </p:nvSpPr>
        <p:spPr>
          <a:xfrm>
            <a:off x="10504492" y="2817022"/>
            <a:ext cx="149902" cy="128257"/>
          </a:xfrm>
          <a:prstGeom prst="ellipse">
            <a:avLst/>
          </a:prstGeom>
          <a:solidFill>
            <a:srgbClr val="00B050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EA06C8-3AC6-4AC6-A17F-7CC237294458}"/>
              </a:ext>
            </a:extLst>
          </p:cNvPr>
          <p:cNvSpPr/>
          <p:nvPr/>
        </p:nvSpPr>
        <p:spPr>
          <a:xfrm>
            <a:off x="10184702" y="3088516"/>
            <a:ext cx="149902" cy="128257"/>
          </a:xfrm>
          <a:prstGeom prst="ellipse">
            <a:avLst/>
          </a:prstGeom>
          <a:solidFill>
            <a:srgbClr val="00B050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2C89C6-3028-4A77-8304-0561109D8A3A}"/>
              </a:ext>
            </a:extLst>
          </p:cNvPr>
          <p:cNvSpPr/>
          <p:nvPr/>
        </p:nvSpPr>
        <p:spPr>
          <a:xfrm>
            <a:off x="10654394" y="3484071"/>
            <a:ext cx="149902" cy="128257"/>
          </a:xfrm>
          <a:prstGeom prst="ellipse">
            <a:avLst/>
          </a:prstGeom>
          <a:solidFill>
            <a:srgbClr val="00B050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35746A-C638-48DD-AEAA-666670487BFE}"/>
              </a:ext>
            </a:extLst>
          </p:cNvPr>
          <p:cNvSpPr/>
          <p:nvPr/>
        </p:nvSpPr>
        <p:spPr>
          <a:xfrm>
            <a:off x="11051635" y="3191529"/>
            <a:ext cx="149902" cy="128257"/>
          </a:xfrm>
          <a:prstGeom prst="ellipse">
            <a:avLst/>
          </a:prstGeom>
          <a:solidFill>
            <a:srgbClr val="00B050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45537-2D2E-416F-B101-7495A71C70BC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10707392" y="2131190"/>
            <a:ext cx="488614" cy="214949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3648E6-FA3C-4570-AFC8-D9E502E957C7}"/>
              </a:ext>
            </a:extLst>
          </p:cNvPr>
          <p:cNvCxnSpPr>
            <a:stCxn id="8" idx="4"/>
            <a:endCxn id="11" idx="1"/>
          </p:cNvCxnSpPr>
          <p:nvPr/>
        </p:nvCxnSpPr>
        <p:spPr>
          <a:xfrm>
            <a:off x="10654394" y="2149973"/>
            <a:ext cx="96904" cy="302765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BA2799-DF80-464F-BE81-A46B6175FF5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10252690" y="2131190"/>
            <a:ext cx="348706" cy="25742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0134A7-4076-404B-B4A2-931C31965726}"/>
              </a:ext>
            </a:extLst>
          </p:cNvPr>
          <p:cNvCxnSpPr>
            <a:stCxn id="10" idx="4"/>
            <a:endCxn id="14" idx="1"/>
          </p:cNvCxnSpPr>
          <p:nvPr/>
        </p:nvCxnSpPr>
        <p:spPr>
          <a:xfrm>
            <a:off x="10199692" y="2498084"/>
            <a:ext cx="6963" cy="609215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6DC4CD-8527-48C3-8618-11C4FC77C9CC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10252690" y="2479301"/>
            <a:ext cx="273755" cy="356504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34675D-51EE-4CEC-B20C-8155864A6F67}"/>
              </a:ext>
            </a:extLst>
          </p:cNvPr>
          <p:cNvCxnSpPr>
            <a:cxnSpLocks/>
            <a:stCxn id="9" idx="4"/>
            <a:endCxn id="16" idx="7"/>
          </p:cNvCxnSpPr>
          <p:nvPr/>
        </p:nvCxnSpPr>
        <p:spPr>
          <a:xfrm flipH="1">
            <a:off x="11179584" y="2455613"/>
            <a:ext cx="69420" cy="754699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29F5EE-ECB9-4705-B2B3-0466838D2B29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10804296" y="2562212"/>
            <a:ext cx="22220" cy="484399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D297EE-18F1-4C17-9CD2-E1FBCCB96FF8}"/>
              </a:ext>
            </a:extLst>
          </p:cNvPr>
          <p:cNvCxnSpPr>
            <a:stCxn id="13" idx="4"/>
            <a:endCxn id="12" idx="2"/>
          </p:cNvCxnSpPr>
          <p:nvPr/>
        </p:nvCxnSpPr>
        <p:spPr>
          <a:xfrm>
            <a:off x="10579443" y="2945279"/>
            <a:ext cx="172122" cy="165461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F0847F-37BF-4C90-A50E-C400B9964F58}"/>
              </a:ext>
            </a:extLst>
          </p:cNvPr>
          <p:cNvCxnSpPr>
            <a:stCxn id="16" idx="3"/>
            <a:endCxn id="15" idx="7"/>
          </p:cNvCxnSpPr>
          <p:nvPr/>
        </p:nvCxnSpPr>
        <p:spPr>
          <a:xfrm flipH="1">
            <a:off x="10782343" y="3301003"/>
            <a:ext cx="291245" cy="20185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BB724B-5CA1-4D89-B533-88566D0077ED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 flipH="1">
            <a:off x="10729345" y="3174868"/>
            <a:ext cx="97171" cy="309203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64DD45-0A9E-4A9A-8B4B-E3325303056A}"/>
              </a:ext>
            </a:extLst>
          </p:cNvPr>
          <p:cNvCxnSpPr>
            <a:cxnSpLocks/>
            <a:stCxn id="14" idx="4"/>
            <a:endCxn id="15" idx="2"/>
          </p:cNvCxnSpPr>
          <p:nvPr/>
        </p:nvCxnSpPr>
        <p:spPr>
          <a:xfrm>
            <a:off x="10259653" y="3216773"/>
            <a:ext cx="394741" cy="331427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EBD0DB6-4B18-4FBE-90EC-79FF14E5C15D}"/>
              </a:ext>
            </a:extLst>
          </p:cNvPr>
          <p:cNvSpPr/>
          <p:nvPr/>
        </p:nvSpPr>
        <p:spPr>
          <a:xfrm>
            <a:off x="9934866" y="2498084"/>
            <a:ext cx="719528" cy="1086582"/>
          </a:xfrm>
          <a:custGeom>
            <a:avLst/>
            <a:gdLst>
              <a:gd name="connsiteX0" fmla="*/ 306069 w 815735"/>
              <a:gd name="connsiteY0" fmla="*/ 0 h 1131022"/>
              <a:gd name="connsiteX1" fmla="*/ 21256 w 815735"/>
              <a:gd name="connsiteY1" fmla="*/ 989350 h 1131022"/>
              <a:gd name="connsiteX2" fmla="*/ 815735 w 815735"/>
              <a:gd name="connsiteY2" fmla="*/ 1124262 h 1131022"/>
              <a:gd name="connsiteX3" fmla="*/ 815735 w 815735"/>
              <a:gd name="connsiteY3" fmla="*/ 1124262 h 113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735" h="1131022">
                <a:moveTo>
                  <a:pt x="306069" y="0"/>
                </a:moveTo>
                <a:cubicBezTo>
                  <a:pt x="121190" y="400986"/>
                  <a:pt x="-63688" y="801973"/>
                  <a:pt x="21256" y="989350"/>
                </a:cubicBezTo>
                <a:cubicBezTo>
                  <a:pt x="106200" y="1176727"/>
                  <a:pt x="815735" y="1124262"/>
                  <a:pt x="815735" y="1124262"/>
                </a:cubicBezTo>
                <a:lnTo>
                  <a:pt x="815735" y="1124262"/>
                </a:ln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791B04A4-F364-4089-8569-187F1D41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64" y="1704799"/>
            <a:ext cx="9024141" cy="4095845"/>
          </a:xfrm>
        </p:spPr>
        <p:txBody>
          <a:bodyPr>
            <a:normAutofit/>
          </a:bodyPr>
          <a:lstStyle/>
          <a:p>
            <a:r>
              <a:rPr lang="en-US" sz="2400" dirty="0"/>
              <a:t>Program analysis can exhaustively explore all execution paths</a:t>
            </a:r>
          </a:p>
          <a:p>
            <a:r>
              <a:rPr lang="en-US" sz="2400" dirty="0"/>
              <a:t>Reports errors as traces, or “chains of reasoning” </a:t>
            </a:r>
          </a:p>
          <a:p>
            <a:r>
              <a:rPr lang="en-US" sz="2400" dirty="0"/>
              <a:t>Downside – doesn’t scale well – path explosion</a:t>
            </a:r>
          </a:p>
          <a:p>
            <a:r>
              <a:rPr lang="en-US" sz="2400" dirty="0"/>
              <a:t>Path Explosion mitigation techniques …</a:t>
            </a:r>
          </a:p>
          <a:p>
            <a:pPr lvl="1"/>
            <a:r>
              <a:rPr lang="en-US" sz="2000" dirty="0"/>
              <a:t>Bounded model checking – breadth-first search approach</a:t>
            </a:r>
          </a:p>
          <a:p>
            <a:pPr lvl="1"/>
            <a:r>
              <a:rPr lang="en-US" sz="2000" dirty="0"/>
              <a:t>Depth-first search for symbolic execution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301AE-F921-435C-9660-790202EE2A40}"/>
              </a:ext>
            </a:extLst>
          </p:cNvPr>
          <p:cNvSpPr txBox="1"/>
          <p:nvPr/>
        </p:nvSpPr>
        <p:spPr>
          <a:xfrm>
            <a:off x="10703734" y="187212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C40A9-B4FC-4CE5-B763-75335FA22606}"/>
              </a:ext>
            </a:extLst>
          </p:cNvPr>
          <p:cNvSpPr txBox="1"/>
          <p:nvPr/>
        </p:nvSpPr>
        <p:spPr>
          <a:xfrm>
            <a:off x="10842045" y="234146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21E69-80EC-4553-A85E-899D5BDF13E8}"/>
              </a:ext>
            </a:extLst>
          </p:cNvPr>
          <p:cNvSpPr txBox="1"/>
          <p:nvPr/>
        </p:nvSpPr>
        <p:spPr>
          <a:xfrm>
            <a:off x="10836944" y="2901051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178A6-CB80-4C78-9613-1942E403920F}"/>
              </a:ext>
            </a:extLst>
          </p:cNvPr>
          <p:cNvSpPr txBox="1"/>
          <p:nvPr/>
        </p:nvSpPr>
        <p:spPr>
          <a:xfrm>
            <a:off x="10751298" y="34897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905D3-997B-4C03-AB2A-2EDEC85F8393}"/>
              </a:ext>
            </a:extLst>
          </p:cNvPr>
          <p:cNvSpPr txBox="1"/>
          <p:nvPr/>
        </p:nvSpPr>
        <p:spPr>
          <a:xfrm>
            <a:off x="11271809" y="217439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60978-4469-4E75-9AD8-4DE1DC7931A2}"/>
              </a:ext>
            </a:extLst>
          </p:cNvPr>
          <p:cNvSpPr txBox="1"/>
          <p:nvPr/>
        </p:nvSpPr>
        <p:spPr>
          <a:xfrm>
            <a:off x="11187006" y="3152644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C55011-D54D-4391-93BB-7031E4EC9CF5}"/>
              </a:ext>
            </a:extLst>
          </p:cNvPr>
          <p:cNvSpPr txBox="1"/>
          <p:nvPr/>
        </p:nvSpPr>
        <p:spPr>
          <a:xfrm>
            <a:off x="10002717" y="2126358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210C6B-9024-467F-A26E-EBD4795D1B11}"/>
              </a:ext>
            </a:extLst>
          </p:cNvPr>
          <p:cNvSpPr txBox="1"/>
          <p:nvPr/>
        </p:nvSpPr>
        <p:spPr>
          <a:xfrm>
            <a:off x="10447117" y="2563120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70E424-BD0B-4AD2-9A15-001490ED0CAA}"/>
              </a:ext>
            </a:extLst>
          </p:cNvPr>
          <p:cNvSpPr txBox="1"/>
          <p:nvPr/>
        </p:nvSpPr>
        <p:spPr>
          <a:xfrm>
            <a:off x="10277159" y="304815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12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87EBA3A-2FD7-4594-9AE5-804AB50C7697}"/>
              </a:ext>
            </a:extLst>
          </p:cNvPr>
          <p:cNvGrpSpPr/>
          <p:nvPr/>
        </p:nvGrpSpPr>
        <p:grpSpPr>
          <a:xfrm>
            <a:off x="10513998" y="2833756"/>
            <a:ext cx="93955" cy="104760"/>
            <a:chOff x="10171718" y="4184073"/>
            <a:chExt cx="93955" cy="10476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60BEC30-A0DD-44B6-977F-8BA0C9EB4C2E}"/>
                </a:ext>
              </a:extLst>
            </p:cNvPr>
            <p:cNvCxnSpPr>
              <a:cxnSpLocks/>
            </p:cNvCxnSpPr>
            <p:nvPr/>
          </p:nvCxnSpPr>
          <p:spPr>
            <a:xfrm>
              <a:off x="10171718" y="4191852"/>
              <a:ext cx="93955" cy="9698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57CEB7-D3DD-47FC-9413-30B80195B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4702" y="4184073"/>
              <a:ext cx="67989" cy="9698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1BFD4AC-3DD0-478F-BA99-7C204C50A0C8}"/>
              </a:ext>
            </a:extLst>
          </p:cNvPr>
          <p:cNvSpPr/>
          <p:nvPr/>
        </p:nvSpPr>
        <p:spPr>
          <a:xfrm rot="14292086">
            <a:off x="10225359" y="2574329"/>
            <a:ext cx="446567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88A61B9-D874-41B5-BB47-34E3768F4C49}"/>
              </a:ext>
            </a:extLst>
          </p:cNvPr>
          <p:cNvSpPr/>
          <p:nvPr/>
        </p:nvSpPr>
        <p:spPr>
          <a:xfrm rot="19457148">
            <a:off x="10131116" y="2174989"/>
            <a:ext cx="446567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Clang Static Analyzer (CSA)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52" y="1663118"/>
            <a:ext cx="11507772" cy="4095845"/>
          </a:xfrm>
        </p:spPr>
        <p:txBody>
          <a:bodyPr>
            <a:normAutofit/>
          </a:bodyPr>
          <a:lstStyle/>
          <a:p>
            <a:r>
              <a:rPr lang="en-US" sz="2400" dirty="0"/>
              <a:t>The CSA performs context-sensitive, inter-procedural analysis</a:t>
            </a:r>
          </a:p>
          <a:p>
            <a:r>
              <a:rPr lang="en-US" sz="2400" dirty="0"/>
              <a:t>Designed to be fast to detect common mistakes</a:t>
            </a:r>
          </a:p>
          <a:p>
            <a:r>
              <a:rPr lang="en-US" sz="2400" dirty="0"/>
              <a:t>Speed comes at the expense of some precision</a:t>
            </a:r>
          </a:p>
          <a:p>
            <a:r>
              <a:rPr lang="en-US" sz="2400" dirty="0"/>
              <a:t>Normally, clang static analysis works in the boundary of a single translation unit. </a:t>
            </a:r>
          </a:p>
          <a:p>
            <a:pPr lvl="1"/>
            <a:r>
              <a:rPr lang="en-US" sz="2000" dirty="0"/>
              <a:t>With additional steps and configuration, static analysis can use multiple translation units.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989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Clang Static Analyzer – Symbolic Execution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" y="1703673"/>
            <a:ext cx="4844144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51733A-C0EF-4C01-8E74-186610111174}"/>
              </a:ext>
            </a:extLst>
          </p:cNvPr>
          <p:cNvSpPr/>
          <p:nvPr/>
        </p:nvSpPr>
        <p:spPr>
          <a:xfrm>
            <a:off x="8028616" y="1553442"/>
            <a:ext cx="1622121" cy="3319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0EBC38-2F1B-4275-A9EB-F044CAF4DA36}"/>
              </a:ext>
            </a:extLst>
          </p:cNvPr>
          <p:cNvSpPr/>
          <p:nvPr/>
        </p:nvSpPr>
        <p:spPr>
          <a:xfrm>
            <a:off x="6766159" y="2269223"/>
            <a:ext cx="1059582" cy="3319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E61942-485A-4240-8120-5C454D7AD765}"/>
              </a:ext>
            </a:extLst>
          </p:cNvPr>
          <p:cNvSpPr/>
          <p:nvPr/>
        </p:nvSpPr>
        <p:spPr>
          <a:xfrm>
            <a:off x="8309886" y="2269223"/>
            <a:ext cx="1059583" cy="3319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56E00E-C5EA-497B-9EE0-2933A913D686}"/>
              </a:ext>
            </a:extLst>
          </p:cNvPr>
          <p:cNvSpPr/>
          <p:nvPr/>
        </p:nvSpPr>
        <p:spPr>
          <a:xfrm>
            <a:off x="9934289" y="2269223"/>
            <a:ext cx="1059584" cy="3319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68D320-550C-492F-8FF3-8F8C7D5EBFC5}"/>
              </a:ext>
            </a:extLst>
          </p:cNvPr>
          <p:cNvSpPr/>
          <p:nvPr/>
        </p:nvSpPr>
        <p:spPr>
          <a:xfrm>
            <a:off x="8309883" y="4333309"/>
            <a:ext cx="1059583" cy="3319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DB0876-38B2-4A14-AB8B-8EAE4702EB4A}"/>
              </a:ext>
            </a:extLst>
          </p:cNvPr>
          <p:cNvSpPr/>
          <p:nvPr/>
        </p:nvSpPr>
        <p:spPr>
          <a:xfrm>
            <a:off x="9934288" y="3413125"/>
            <a:ext cx="1059583" cy="65601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  <a:p>
            <a:pPr algn="ctr"/>
            <a:r>
              <a:rPr lang="en-US" dirty="0"/>
              <a:t>c: 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AE6171-7414-4B39-9F3B-8433D6C4CAB2}"/>
              </a:ext>
            </a:extLst>
          </p:cNvPr>
          <p:cNvSpPr/>
          <p:nvPr/>
        </p:nvSpPr>
        <p:spPr>
          <a:xfrm>
            <a:off x="9925508" y="4991289"/>
            <a:ext cx="1059583" cy="65601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  <a:p>
            <a:pPr algn="ctr"/>
            <a:r>
              <a:rPr lang="en-US" dirty="0"/>
              <a:t>c: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C6A410-A607-4401-BD06-8C7C6EFDA62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295950" y="1885382"/>
            <a:ext cx="1543727" cy="38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D6205E-7972-4F8E-B5FD-82C8A0CE6A7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839677" y="1885382"/>
            <a:ext cx="1" cy="38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BF604C-53C5-4BC0-8CB3-A9B24C332FCB}"/>
              </a:ext>
            </a:extLst>
          </p:cNvPr>
          <p:cNvCxnSpPr>
            <a:cxnSpLocks/>
          </p:cNvCxnSpPr>
          <p:nvPr/>
        </p:nvCxnSpPr>
        <p:spPr>
          <a:xfrm>
            <a:off x="8839676" y="1861734"/>
            <a:ext cx="1624404" cy="38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4F91E9-9792-495D-805B-17CFB444F68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8839675" y="2601163"/>
            <a:ext cx="3" cy="173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F88F50-9489-449E-8FD2-DA289FDE44E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0464080" y="2592822"/>
            <a:ext cx="2" cy="82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C9C4C9-A0B8-4235-917B-CBD394427C22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0455300" y="4069136"/>
            <a:ext cx="8780" cy="92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74A5BDB-C470-4CB7-BB26-74BD798010D1}"/>
              </a:ext>
            </a:extLst>
          </p:cNvPr>
          <p:cNvSpPr txBox="1">
            <a:spLocks/>
          </p:cNvSpPr>
          <p:nvPr/>
        </p:nvSpPr>
        <p:spPr>
          <a:xfrm>
            <a:off x="370006" y="1366525"/>
            <a:ext cx="5946471" cy="204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Finds bugs without running the code</a:t>
            </a:r>
          </a:p>
          <a:p>
            <a:r>
              <a:rPr lang="en-US" dirty="0"/>
              <a:t>Path sensitive analysis</a:t>
            </a:r>
          </a:p>
          <a:p>
            <a:r>
              <a:rPr lang="en-US" dirty="0"/>
              <a:t>CFGs used to create exploded graphs of simulated control flows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AD27C9-30AB-4B47-BBF3-35C67252032C}"/>
              </a:ext>
            </a:extLst>
          </p:cNvPr>
          <p:cNvSpPr txBox="1">
            <a:spLocks/>
          </p:cNvSpPr>
          <p:nvPr/>
        </p:nvSpPr>
        <p:spPr>
          <a:xfrm>
            <a:off x="496504" y="3491207"/>
            <a:ext cx="5946471" cy="2466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function(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a,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a = b /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c = b –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 = b/c;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C5308-B381-4E32-9FC3-CDBA2BB38027}"/>
              </a:ext>
            </a:extLst>
          </p:cNvPr>
          <p:cNvSpPr txBox="1"/>
          <p:nvPr/>
        </p:nvSpPr>
        <p:spPr>
          <a:xfrm>
            <a:off x="6752068" y="18689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86935-E5D1-485E-86F7-4D98A6423D2B}"/>
              </a:ext>
            </a:extLst>
          </p:cNvPr>
          <p:cNvSpPr txBox="1"/>
          <p:nvPr/>
        </p:nvSpPr>
        <p:spPr>
          <a:xfrm>
            <a:off x="8891652" y="196921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B32CE7-BD71-4CD2-9E8C-338F132E848C}"/>
              </a:ext>
            </a:extLst>
          </p:cNvPr>
          <p:cNvSpPr txBox="1"/>
          <p:nvPr/>
        </p:nvSpPr>
        <p:spPr>
          <a:xfrm>
            <a:off x="10285778" y="18233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25113A-40AA-4CA5-A835-838E9EBF36C3}"/>
              </a:ext>
            </a:extLst>
          </p:cNvPr>
          <p:cNvSpPr txBox="1"/>
          <p:nvPr/>
        </p:nvSpPr>
        <p:spPr>
          <a:xfrm>
            <a:off x="9704014" y="1321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switch(b)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750EE8-54A0-43EB-97AD-357ECFE2E177}"/>
              </a:ext>
            </a:extLst>
          </p:cNvPr>
          <p:cNvSpPr txBox="1"/>
          <p:nvPr/>
        </p:nvSpPr>
        <p:spPr>
          <a:xfrm>
            <a:off x="8794512" y="259080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$b=[1,1]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95EC35-39DC-4BB8-B9E3-8A502A0B13B5}"/>
              </a:ext>
            </a:extLst>
          </p:cNvPr>
          <p:cNvSpPr txBox="1"/>
          <p:nvPr/>
        </p:nvSpPr>
        <p:spPr>
          <a:xfrm>
            <a:off x="10499025" y="257408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$b=[4,4]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8856D3-174C-4F92-BF18-B5A468A3BF20}"/>
              </a:ext>
            </a:extLst>
          </p:cNvPr>
          <p:cNvSpPr txBox="1"/>
          <p:nvPr/>
        </p:nvSpPr>
        <p:spPr>
          <a:xfrm>
            <a:off x="10464077" y="307087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c=b-4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B9A63-ECDB-4889-A597-05F12952B424}"/>
              </a:ext>
            </a:extLst>
          </p:cNvPr>
          <p:cNvSpPr txBox="1"/>
          <p:nvPr/>
        </p:nvSpPr>
        <p:spPr>
          <a:xfrm>
            <a:off x="8810613" y="38844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a=b/0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6A9FE3-803F-4070-85F7-6C6962F31405}"/>
              </a:ext>
            </a:extLst>
          </p:cNvPr>
          <p:cNvSpPr txBox="1"/>
          <p:nvPr/>
        </p:nvSpPr>
        <p:spPr>
          <a:xfrm>
            <a:off x="10462288" y="407504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$b=[4,4]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A803B3-B6FA-46E5-8C3C-750FE3A2E3FA}"/>
              </a:ext>
            </a:extLst>
          </p:cNvPr>
          <p:cNvSpPr txBox="1"/>
          <p:nvPr/>
        </p:nvSpPr>
        <p:spPr>
          <a:xfrm>
            <a:off x="10477437" y="462195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a=b/c</a:t>
            </a:r>
          </a:p>
        </p:txBody>
      </p:sp>
      <p:sp>
        <p:nvSpPr>
          <p:cNvPr id="51" name="Explosion: 14 Points 50">
            <a:extLst>
              <a:ext uri="{FF2B5EF4-FFF2-40B4-BE49-F238E27FC236}">
                <a16:creationId xmlns:a16="http://schemas.microsoft.com/office/drawing/2014/main" id="{793615A8-CFF9-416B-A7B2-77394CB31793}"/>
              </a:ext>
            </a:extLst>
          </p:cNvPr>
          <p:cNvSpPr/>
          <p:nvPr/>
        </p:nvSpPr>
        <p:spPr>
          <a:xfrm>
            <a:off x="8021692" y="4547129"/>
            <a:ext cx="489716" cy="39525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xplosion: 14 Points 51">
            <a:extLst>
              <a:ext uri="{FF2B5EF4-FFF2-40B4-BE49-F238E27FC236}">
                <a16:creationId xmlns:a16="http://schemas.microsoft.com/office/drawing/2014/main" id="{45CE4604-621E-4171-B476-D99398749E43}"/>
              </a:ext>
            </a:extLst>
          </p:cNvPr>
          <p:cNvSpPr/>
          <p:nvPr/>
        </p:nvSpPr>
        <p:spPr>
          <a:xfrm>
            <a:off x="9650737" y="5346877"/>
            <a:ext cx="489716" cy="39525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D5E4ECC0-7CA9-4595-B919-F71E19B28483}"/>
              </a:ext>
            </a:extLst>
          </p:cNvPr>
          <p:cNvSpPr/>
          <p:nvPr/>
        </p:nvSpPr>
        <p:spPr>
          <a:xfrm>
            <a:off x="6734337" y="2669610"/>
            <a:ext cx="489716" cy="39525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DC1AA-C98B-4A97-8B30-35D0779CE57A}"/>
              </a:ext>
            </a:extLst>
          </p:cNvPr>
          <p:cNvSpPr txBox="1"/>
          <p:nvPr/>
        </p:nvSpPr>
        <p:spPr>
          <a:xfrm>
            <a:off x="6303226" y="3032453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Return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Garbage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A0D58-6145-472D-91D4-044313E9D1E6}"/>
              </a:ext>
            </a:extLst>
          </p:cNvPr>
          <p:cNvSpPr txBox="1"/>
          <p:nvPr/>
        </p:nvSpPr>
        <p:spPr>
          <a:xfrm>
            <a:off x="7608409" y="4942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Divide by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EC7EF-AF64-4579-A5C9-A1D0473C5D19}"/>
              </a:ext>
            </a:extLst>
          </p:cNvPr>
          <p:cNvSpPr txBox="1"/>
          <p:nvPr/>
        </p:nvSpPr>
        <p:spPr>
          <a:xfrm>
            <a:off x="9096077" y="568912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Divide by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AEDE08-E8CB-4D7D-B9AC-81A21247E39B}"/>
              </a:ext>
            </a:extLst>
          </p:cNvPr>
          <p:cNvSpPr txBox="1"/>
          <p:nvPr/>
        </p:nvSpPr>
        <p:spPr>
          <a:xfrm>
            <a:off x="389376" y="6370752"/>
            <a:ext cx="46057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>
                <a:solidFill>
                  <a:srgbClr val="030303"/>
                </a:solidFill>
                <a:effectLst/>
                <a:latin typeface="Roboto"/>
              </a:rPr>
              <a:t>Source: Clang Static Analysis - Gabor Horvath - Meeting C++ 2016</a:t>
            </a:r>
            <a:endParaRPr lang="en-US" sz="11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A8137-73A3-470C-9C0D-6F15AD6D12E4}"/>
              </a:ext>
            </a:extLst>
          </p:cNvPr>
          <p:cNvSpPr txBox="1"/>
          <p:nvPr/>
        </p:nvSpPr>
        <p:spPr>
          <a:xfrm>
            <a:off x="4239615" y="3249958"/>
            <a:ext cx="143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Compiler warns here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81445C1-E3E5-4035-9449-1DBAB158F4E2}"/>
              </a:ext>
            </a:extLst>
          </p:cNvPr>
          <p:cNvSpPr/>
          <p:nvPr/>
        </p:nvSpPr>
        <p:spPr>
          <a:xfrm rot="19507273">
            <a:off x="3984390" y="4033111"/>
            <a:ext cx="558060" cy="12157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34" grpId="0"/>
      <p:bldP spid="35" grpId="0"/>
      <p:bldP spid="36" grpId="0"/>
      <p:bldP spid="37" grpId="0"/>
      <p:bldP spid="38" grpId="0"/>
      <p:bldP spid="39" grpId="0"/>
      <p:bldP spid="42" grpId="0"/>
      <p:bldP spid="46" grpId="0"/>
      <p:bldP spid="49" grpId="0"/>
      <p:bldP spid="50" grpId="0"/>
      <p:bldP spid="51" grpId="0" animBg="1"/>
      <p:bldP spid="52" grpId="0" animBg="1"/>
      <p:bldP spid="4" grpId="0" animBg="1"/>
      <p:bldP spid="5" grpId="0"/>
      <p:bldP spid="6" grpId="0"/>
      <p:bldP spid="12" grpId="0"/>
      <p:bldP spid="16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Using the Clang Static Analyzer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52" y="1663118"/>
            <a:ext cx="9317082" cy="4095845"/>
          </a:xfrm>
        </p:spPr>
        <p:txBody>
          <a:bodyPr>
            <a:normAutofit/>
          </a:bodyPr>
          <a:lstStyle/>
          <a:p>
            <a:r>
              <a:rPr lang="en-US" dirty="0"/>
              <a:t>Basic example …. </a:t>
            </a:r>
          </a:p>
          <a:p>
            <a:r>
              <a:rPr lang="en-US" dirty="0"/>
              <a:t>$  clang --analyze div0.c</a:t>
            </a:r>
          </a:p>
          <a:p>
            <a:pPr lvl="1"/>
            <a:r>
              <a:rPr lang="en-US" dirty="0"/>
              <a:t>Runs the analyzer, outputs text report</a:t>
            </a:r>
          </a:p>
          <a:p>
            <a:r>
              <a:rPr lang="en-US" dirty="0"/>
              <a:t>$  clang --analyze -</a:t>
            </a:r>
            <a:r>
              <a:rPr lang="en-US" dirty="0" err="1"/>
              <a:t>Xclang</a:t>
            </a:r>
            <a:r>
              <a:rPr lang="en-US" dirty="0"/>
              <a:t> -analyzer-output=html -o &lt;output-</a:t>
            </a:r>
            <a:r>
              <a:rPr lang="en-US" dirty="0" err="1"/>
              <a:t>dir</a:t>
            </a:r>
            <a:r>
              <a:rPr lang="en-US" dirty="0"/>
              <a:t>&gt; div0.c</a:t>
            </a:r>
          </a:p>
          <a:p>
            <a:pPr lvl="1"/>
            <a:r>
              <a:rPr lang="en-US" dirty="0"/>
              <a:t>Runs the analyzer on div0.c, outputs an HTML formatted “chain of reasoning” to the output directory.</a:t>
            </a:r>
          </a:p>
          <a:p>
            <a:pPr lvl="1"/>
            <a:r>
              <a:rPr lang="en-US" dirty="0"/>
              <a:t>cd to &lt;output-</a:t>
            </a:r>
            <a:r>
              <a:rPr lang="en-US" dirty="0" err="1"/>
              <a:t>dir</a:t>
            </a:r>
            <a:r>
              <a:rPr lang="en-US" dirty="0"/>
              <a:t>&gt;, </a:t>
            </a:r>
            <a:r>
              <a:rPr lang="en-US" dirty="0" err="1"/>
              <a:t>firefox</a:t>
            </a:r>
            <a:r>
              <a:rPr lang="en-US" dirty="0"/>
              <a:t> report* &amp;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5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Using the Clang Static Analyzer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52" y="1663118"/>
            <a:ext cx="9317082" cy="4095845"/>
          </a:xfrm>
        </p:spPr>
        <p:txBody>
          <a:bodyPr>
            <a:normAutofit/>
          </a:bodyPr>
          <a:lstStyle/>
          <a:p>
            <a:r>
              <a:rPr lang="en-US" dirty="0"/>
              <a:t>Basic example …. </a:t>
            </a:r>
          </a:p>
          <a:p>
            <a:r>
              <a:rPr lang="en-US" dirty="0"/>
              <a:t>$  scan-build -V clang -c div0.c</a:t>
            </a:r>
          </a:p>
          <a:p>
            <a:pPr lvl="1"/>
            <a:r>
              <a:rPr lang="en-US" dirty="0"/>
              <a:t>Runs the analyzer on div0.c, brings up an HTML report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1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7"/>
            <a:ext cx="9601200" cy="630852"/>
          </a:xfrm>
        </p:spPr>
        <p:txBody>
          <a:bodyPr/>
          <a:lstStyle/>
          <a:p>
            <a:r>
              <a:rPr lang="en-US" dirty="0"/>
              <a:t>Clang Static Analyzer –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55CD0F-3835-4D6A-A8DC-1A851CAB6CC5}"/>
              </a:ext>
            </a:extLst>
          </p:cNvPr>
          <p:cNvSpPr txBox="1">
            <a:spLocks/>
          </p:cNvSpPr>
          <p:nvPr/>
        </p:nvSpPr>
        <p:spPr>
          <a:xfrm>
            <a:off x="496505" y="1563347"/>
            <a:ext cx="4060505" cy="198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f6(int 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a[4];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(x==5)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(a[x] == 123)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06E1F-FD1A-4B77-ABD0-3172DE8D15FA}"/>
              </a:ext>
            </a:extLst>
          </p:cNvPr>
          <p:cNvSpPr txBox="1"/>
          <p:nvPr/>
        </p:nvSpPr>
        <p:spPr>
          <a:xfrm>
            <a:off x="452889" y="5071806"/>
            <a:ext cx="11739111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clang --analyze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Xclang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-analyzer-output=html -o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somedir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check.c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check.c:6:18: </a:t>
            </a:r>
            <a:r>
              <a:rPr lang="en-US" sz="11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The left operand of '==' is a garbage value due to array index out of bounds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core.UndefinedBinaryOperatorResult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(a[x] == 123) {}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~~~~ ^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warning generated.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6317A-B4F5-41A5-9F98-04D643B0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788" y="1070613"/>
            <a:ext cx="5508842" cy="395193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9E0910-106D-4FBB-A2FD-3C17385C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87" y="3631367"/>
            <a:ext cx="4060506" cy="6308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Intra procedural</a:t>
            </a:r>
          </a:p>
          <a:p>
            <a:r>
              <a:rPr lang="en-US" dirty="0"/>
              <a:t>Array index out of bounds.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7"/>
            <a:ext cx="9601200" cy="630852"/>
          </a:xfrm>
        </p:spPr>
        <p:txBody>
          <a:bodyPr/>
          <a:lstStyle/>
          <a:p>
            <a:r>
              <a:rPr lang="en-US" dirty="0"/>
              <a:t>Clang Static Analyzer – Example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55CD0F-3835-4D6A-A8DC-1A851CAB6CC5}"/>
              </a:ext>
            </a:extLst>
          </p:cNvPr>
          <p:cNvSpPr txBox="1">
            <a:spLocks/>
          </p:cNvSpPr>
          <p:nvPr/>
        </p:nvSpPr>
        <p:spPr>
          <a:xfrm>
            <a:off x="444039" y="1495891"/>
            <a:ext cx="4060505" cy="198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1: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2: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3:    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4:     int *p = 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5:     return *p;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6: }</a:t>
            </a:r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9E0910-106D-4FBB-A2FD-3C17385C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87" y="3631366"/>
            <a:ext cx="5051146" cy="11879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Intra procedural</a:t>
            </a:r>
          </a:p>
          <a:p>
            <a:r>
              <a:rPr lang="en-US" dirty="0"/>
              <a:t>‘</a:t>
            </a:r>
            <a:r>
              <a:rPr lang="en-US" dirty="0" err="1"/>
              <a:t>i</a:t>
            </a:r>
            <a:r>
              <a:rPr lang="en-US" dirty="0"/>
              <a:t>’ declared without an initial value</a:t>
            </a:r>
          </a:p>
          <a:p>
            <a:r>
              <a:rPr lang="en-US" dirty="0"/>
              <a:t>‘*p’, undefined or garbage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DD371-6789-48B4-94F0-4D0C71A17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160" y="1166717"/>
            <a:ext cx="6322414" cy="49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7"/>
            <a:ext cx="9601200" cy="630852"/>
          </a:xfrm>
        </p:spPr>
        <p:txBody>
          <a:bodyPr/>
          <a:lstStyle/>
          <a:p>
            <a:r>
              <a:rPr lang="en-US" dirty="0"/>
              <a:t>Clang Static Analyzer – Example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55CD0F-3835-4D6A-A8DC-1A851CAB6CC5}"/>
              </a:ext>
            </a:extLst>
          </p:cNvPr>
          <p:cNvSpPr txBox="1">
            <a:spLocks/>
          </p:cNvSpPr>
          <p:nvPr/>
        </p:nvSpPr>
        <p:spPr>
          <a:xfrm>
            <a:off x="444039" y="1495890"/>
            <a:ext cx="4768586" cy="3008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1: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2: 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3: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4: int process(void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5:   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6:         free(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7: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8: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9: int entry(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10:     void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11:   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12:         process(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13: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14: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15: }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9E0910-106D-4FBB-A2FD-3C17385C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4546141"/>
            <a:ext cx="5181386" cy="1187971"/>
          </a:xfrm>
        </p:spPr>
        <p:txBody>
          <a:bodyPr>
            <a:normAutofit/>
          </a:bodyPr>
          <a:lstStyle/>
          <a:p>
            <a:r>
              <a:rPr lang="en-US" dirty="0"/>
              <a:t>Analysis spans functions – said to be “inter-procedural”</a:t>
            </a:r>
          </a:p>
          <a:p>
            <a:r>
              <a:rPr lang="en-US" dirty="0"/>
              <a:t>A Memory leak!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3135F-9F6E-4F79-B7F5-14E7D8AD3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233" y="1364105"/>
            <a:ext cx="5643583" cy="4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5" y="134536"/>
            <a:ext cx="10887227" cy="1142385"/>
          </a:xfrm>
        </p:spPr>
        <p:txBody>
          <a:bodyPr/>
          <a:lstStyle/>
          <a:p>
            <a:r>
              <a:rPr lang="en-US" dirty="0"/>
              <a:t>What about analyzing calls to external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52" y="1663118"/>
            <a:ext cx="9317082" cy="4095845"/>
          </a:xfrm>
        </p:spPr>
        <p:txBody>
          <a:bodyPr>
            <a:normAutofit/>
          </a:bodyPr>
          <a:lstStyle/>
          <a:p>
            <a:r>
              <a:rPr lang="en-US" dirty="0"/>
              <a:t>These examples were single translation unit only. </a:t>
            </a:r>
          </a:p>
          <a:p>
            <a:pPr lvl="1"/>
            <a:r>
              <a:rPr lang="en-US" dirty="0"/>
              <a:t>In other words, in the same, single source file – “inter-procedural”, or inside of a single translation unit</a:t>
            </a:r>
          </a:p>
          <a:p>
            <a:r>
              <a:rPr lang="en-US" dirty="0"/>
              <a:t>What if a function calls another function outside of it’s translation unit? </a:t>
            </a:r>
          </a:p>
          <a:p>
            <a:pPr lvl="1"/>
            <a:r>
              <a:rPr lang="en-US" dirty="0"/>
              <a:t>Referred to as “Cross translation Unit” </a:t>
            </a:r>
          </a:p>
          <a:p>
            <a:r>
              <a:rPr lang="en-US" dirty="0"/>
              <a:t>Examples …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989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Cross Translation Unit Analysis</a:t>
            </a:r>
            <a:br>
              <a:rPr lang="en-US" dirty="0"/>
            </a:b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74A5BDB-C470-4CB7-BB26-74BD798010D1}"/>
              </a:ext>
            </a:extLst>
          </p:cNvPr>
          <p:cNvSpPr txBox="1">
            <a:spLocks/>
          </p:cNvSpPr>
          <p:nvPr/>
        </p:nvSpPr>
        <p:spPr>
          <a:xfrm>
            <a:off x="496504" y="4208777"/>
            <a:ext cx="8019111" cy="1554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CTU gives the analyzer a view across translation units</a:t>
            </a:r>
          </a:p>
          <a:p>
            <a:r>
              <a:rPr lang="en-US" dirty="0"/>
              <a:t>Avoids false positives caused by lack of information</a:t>
            </a:r>
          </a:p>
          <a:p>
            <a:r>
              <a:rPr lang="en-US" dirty="0"/>
              <a:t>Helps the analyzer constrain variables during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AD27C9-30AB-4B47-BBF3-35C67252032C}"/>
              </a:ext>
            </a:extLst>
          </p:cNvPr>
          <p:cNvSpPr txBox="1">
            <a:spLocks/>
          </p:cNvSpPr>
          <p:nvPr/>
        </p:nvSpPr>
        <p:spPr>
          <a:xfrm>
            <a:off x="496505" y="1563347"/>
            <a:ext cx="3214436" cy="246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foo();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3/foo();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303DFF4-AB05-4515-A5A2-6F33C62608B0}"/>
              </a:ext>
            </a:extLst>
          </p:cNvPr>
          <p:cNvSpPr txBox="1">
            <a:spLocks/>
          </p:cNvSpPr>
          <p:nvPr/>
        </p:nvSpPr>
        <p:spPr>
          <a:xfrm>
            <a:off x="6442975" y="1501541"/>
            <a:ext cx="5946471" cy="1401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5C79D9-D546-407D-8745-5F87BC07FFE4}"/>
              </a:ext>
            </a:extLst>
          </p:cNvPr>
          <p:cNvSpPr/>
          <p:nvPr/>
        </p:nvSpPr>
        <p:spPr>
          <a:xfrm>
            <a:off x="3182722" y="2682600"/>
            <a:ext cx="2638957" cy="952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foo() is not known to be 0 without CTU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DEBDC4-2585-4225-8AEA-6B42226F9867}"/>
              </a:ext>
            </a:extLst>
          </p:cNvPr>
          <p:cNvCxnSpPr>
            <a:cxnSpLocks/>
          </p:cNvCxnSpPr>
          <p:nvPr/>
        </p:nvCxnSpPr>
        <p:spPr>
          <a:xfrm flipH="1" flipV="1">
            <a:off x="3230438" y="2293661"/>
            <a:ext cx="701482" cy="26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E0D01F-2A55-465A-994D-EF8BB3C9CA2C}"/>
              </a:ext>
            </a:extLst>
          </p:cNvPr>
          <p:cNvSpPr txBox="1"/>
          <p:nvPr/>
        </p:nvSpPr>
        <p:spPr>
          <a:xfrm>
            <a:off x="496504" y="119463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Main.cpp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666074-B68B-42A9-B546-8F14984BB1F6}"/>
              </a:ext>
            </a:extLst>
          </p:cNvPr>
          <p:cNvSpPr/>
          <p:nvPr/>
        </p:nvSpPr>
        <p:spPr>
          <a:xfrm>
            <a:off x="6415159" y="113220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Foo.cpp</a:t>
            </a:r>
          </a:p>
        </p:txBody>
      </p:sp>
    </p:spTree>
    <p:extLst>
      <p:ext uri="{BB962C8B-B14F-4D97-AF65-F5344CB8AC3E}">
        <p14:creationId xmlns:p14="http://schemas.microsoft.com/office/powerpoint/2010/main" val="29134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0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42385"/>
          </a:xfrm>
        </p:spPr>
        <p:txBody>
          <a:bodyPr/>
          <a:lstStyle/>
          <a:p>
            <a:r>
              <a:rPr lang="en-US" dirty="0"/>
              <a:t>About this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259" y="1856073"/>
            <a:ext cx="9601200" cy="3809999"/>
          </a:xfrm>
        </p:spPr>
        <p:txBody>
          <a:bodyPr/>
          <a:lstStyle/>
          <a:p>
            <a:r>
              <a:rPr lang="en-US" dirty="0"/>
              <a:t>“Soup to nuts” – Small amount of theory to a practical example</a:t>
            </a:r>
          </a:p>
          <a:p>
            <a:r>
              <a:rPr lang="en-US" dirty="0"/>
              <a:t>Why Static Analysis?</a:t>
            </a:r>
          </a:p>
          <a:p>
            <a:r>
              <a:rPr lang="en-US" dirty="0"/>
              <a:t>Static Analysis in Continuous Integration</a:t>
            </a:r>
          </a:p>
          <a:p>
            <a:r>
              <a:rPr lang="en-US" dirty="0"/>
              <a:t>What is Cross Translation Unit Analysis, and how Z3 can help</a:t>
            </a:r>
          </a:p>
          <a:p>
            <a:r>
              <a:rPr lang="en-US" dirty="0"/>
              <a:t>Using Clang Static Analysis on an Open Source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1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989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How does CTU work?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A01AE6-B9E1-49C4-A2EA-52F7F1DA29AA}"/>
              </a:ext>
            </a:extLst>
          </p:cNvPr>
          <p:cNvSpPr/>
          <p:nvPr/>
        </p:nvSpPr>
        <p:spPr>
          <a:xfrm>
            <a:off x="838200" y="2712720"/>
            <a:ext cx="1310640" cy="61722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CTU</a:t>
            </a:r>
          </a:p>
          <a:p>
            <a:pPr algn="ctr"/>
            <a:r>
              <a:rPr lang="en-US" dirty="0"/>
              <a:t>Build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342E91-CF1C-4DC3-AD35-911E759388BC}"/>
              </a:ext>
            </a:extLst>
          </p:cNvPr>
          <p:cNvSpPr/>
          <p:nvPr/>
        </p:nvSpPr>
        <p:spPr>
          <a:xfrm>
            <a:off x="2811780" y="1645920"/>
            <a:ext cx="1821180" cy="70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EAA923-5371-4A67-A77E-3691140040F5}"/>
              </a:ext>
            </a:extLst>
          </p:cNvPr>
          <p:cNvSpPr/>
          <p:nvPr/>
        </p:nvSpPr>
        <p:spPr>
          <a:xfrm>
            <a:off x="2811780" y="2667000"/>
            <a:ext cx="1821180" cy="70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index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5E81AF-AC4D-411E-BEFB-E5BD6198CA86}"/>
              </a:ext>
            </a:extLst>
          </p:cNvPr>
          <p:cNvSpPr/>
          <p:nvPr/>
        </p:nvSpPr>
        <p:spPr>
          <a:xfrm>
            <a:off x="2811780" y="3672840"/>
            <a:ext cx="1821180" cy="70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 Dumps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E2AB794-AE3D-48D4-9B7D-418EAF3A90B6}"/>
              </a:ext>
            </a:extLst>
          </p:cNvPr>
          <p:cNvSpPr/>
          <p:nvPr/>
        </p:nvSpPr>
        <p:spPr>
          <a:xfrm>
            <a:off x="5897880" y="2712720"/>
            <a:ext cx="1310640" cy="61722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E528EC-7C12-4E62-AD2E-E53C8C18581F}"/>
              </a:ext>
            </a:extLst>
          </p:cNvPr>
          <p:cNvSpPr/>
          <p:nvPr/>
        </p:nvSpPr>
        <p:spPr>
          <a:xfrm>
            <a:off x="8938260" y="2667000"/>
            <a:ext cx="1821180" cy="70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results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2D7E27-B939-447E-B30B-F2D3B3FFE1B5}"/>
              </a:ext>
            </a:extLst>
          </p:cNvPr>
          <p:cNvSpPr/>
          <p:nvPr/>
        </p:nvSpPr>
        <p:spPr>
          <a:xfrm>
            <a:off x="845820" y="4960620"/>
            <a:ext cx="6850380" cy="6172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 and JSON Compilation Database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25F1B02-3A7E-44E6-B730-927D3FDFE517}"/>
              </a:ext>
            </a:extLst>
          </p:cNvPr>
          <p:cNvSpPr/>
          <p:nvPr/>
        </p:nvSpPr>
        <p:spPr>
          <a:xfrm>
            <a:off x="1314450" y="3593030"/>
            <a:ext cx="358140" cy="868279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A0130666-0983-43B4-AD14-2662EA1A1350}"/>
              </a:ext>
            </a:extLst>
          </p:cNvPr>
          <p:cNvSpPr/>
          <p:nvPr/>
        </p:nvSpPr>
        <p:spPr>
          <a:xfrm>
            <a:off x="6374130" y="3593231"/>
            <a:ext cx="358140" cy="868279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A8160186-2E47-439C-886B-B4A179324070}"/>
              </a:ext>
            </a:extLst>
          </p:cNvPr>
          <p:cNvSpPr/>
          <p:nvPr/>
        </p:nvSpPr>
        <p:spPr>
          <a:xfrm rot="5400000">
            <a:off x="2301340" y="2750921"/>
            <a:ext cx="358140" cy="510339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1203AE79-95B6-4C98-854D-F3B9CA4123EE}"/>
              </a:ext>
            </a:extLst>
          </p:cNvPr>
          <p:cNvSpPr/>
          <p:nvPr/>
        </p:nvSpPr>
        <p:spPr>
          <a:xfrm rot="5400000">
            <a:off x="5048350" y="2617572"/>
            <a:ext cx="358140" cy="777039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13A7E1C3-243E-4885-81BC-FBD1C02E2733}"/>
              </a:ext>
            </a:extLst>
          </p:cNvPr>
          <p:cNvSpPr/>
          <p:nvPr/>
        </p:nvSpPr>
        <p:spPr>
          <a:xfrm rot="5400000">
            <a:off x="7901939" y="2430781"/>
            <a:ext cx="358140" cy="1181100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BF555-EE93-44DD-947C-79015793C4C2}"/>
              </a:ext>
            </a:extLst>
          </p:cNvPr>
          <p:cNvSpPr txBox="1"/>
          <p:nvPr/>
        </p:nvSpPr>
        <p:spPr>
          <a:xfrm>
            <a:off x="1048526" y="181558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F33F20-1972-4E1C-8803-D18581AC6C38}"/>
              </a:ext>
            </a:extLst>
          </p:cNvPr>
          <p:cNvSpPr txBox="1"/>
          <p:nvPr/>
        </p:nvSpPr>
        <p:spPr>
          <a:xfrm>
            <a:off x="5996446" y="176483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4CE32-5D2C-48F3-9250-7ABA6C812FA0}"/>
              </a:ext>
            </a:extLst>
          </p:cNvPr>
          <p:cNvSpPr txBox="1"/>
          <p:nvPr/>
        </p:nvSpPr>
        <p:spPr>
          <a:xfrm>
            <a:off x="3756504" y="556664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compile_commands.json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65" y="234826"/>
            <a:ext cx="9601200" cy="706492"/>
          </a:xfrm>
        </p:spPr>
        <p:txBody>
          <a:bodyPr/>
          <a:lstStyle/>
          <a:p>
            <a:r>
              <a:rPr lang="en-US" dirty="0"/>
              <a:t>Manual CTU – </a:t>
            </a:r>
            <a:r>
              <a:rPr lang="en-US" dirty="0" err="1"/>
              <a:t>compile_commands.json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20" y="1381077"/>
            <a:ext cx="6280959" cy="409584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"directory": “&lt;root&gt;/examples/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"command": "clang++ -c foo.cpp -o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"file": "foo.cpp"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"directory": “&lt;root&gt;/examples/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"command": "clang++ -c main.cpp -o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"file": "main.cpp"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B449A3-310F-4857-9C88-F9D4EBF08849}"/>
              </a:ext>
            </a:extLst>
          </p:cNvPr>
          <p:cNvSpPr txBox="1">
            <a:spLocks/>
          </p:cNvSpPr>
          <p:nvPr/>
        </p:nvSpPr>
        <p:spPr>
          <a:xfrm>
            <a:off x="544982" y="4802074"/>
            <a:ext cx="8974588" cy="1114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Mappings implicitly use the </a:t>
            </a:r>
            <a:r>
              <a:rPr lang="en-US" dirty="0" err="1"/>
              <a:t>compile_commands.json</a:t>
            </a:r>
            <a:r>
              <a:rPr lang="en-US" dirty="0"/>
              <a:t> file</a:t>
            </a:r>
          </a:p>
          <a:p>
            <a:r>
              <a:rPr lang="en-US" dirty="0"/>
              <a:t>Analysis phase uses </a:t>
            </a:r>
            <a:r>
              <a:rPr lang="en-US" dirty="0" err="1"/>
              <a:t>compile_command.json</a:t>
            </a:r>
            <a:r>
              <a:rPr lang="en-US" dirty="0"/>
              <a:t> to locate the source files.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E3FE9-1227-48DB-80D0-DC63495FAA2E}"/>
              </a:ext>
            </a:extLst>
          </p:cNvPr>
          <p:cNvSpPr txBox="1"/>
          <p:nvPr/>
        </p:nvSpPr>
        <p:spPr>
          <a:xfrm>
            <a:off x="544982" y="6315740"/>
            <a:ext cx="6214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Source: https://clang.llvm.org/docs/analyzer/user-docs/CrossTranslationUnit.html </a:t>
            </a:r>
          </a:p>
        </p:txBody>
      </p:sp>
    </p:spTree>
    <p:extLst>
      <p:ext uri="{BB962C8B-B14F-4D97-AF65-F5344CB8AC3E}">
        <p14:creationId xmlns:p14="http://schemas.microsoft.com/office/powerpoint/2010/main" val="34308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Manual CTU -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92" y="1644421"/>
            <a:ext cx="10997643" cy="40958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the AST (or the PCH)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clang++ -emit-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foo.cpp.ast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foo.cpp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the CTU Index file, holds external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clang-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-mapping -p . foo.cpp &gt; externalDefMap.txt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Fixup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use relative paths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sed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-e "s/.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cpp.ast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/g" externalDefMap.txt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sed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-e "s|$(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)/||g" externalDefMap.txt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Do the 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clang++ --analyze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Xclang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-analyzer-config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Xclang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experimental-enable-naive-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-analysis=true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Xclang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-analyzer-config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Xclang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ctu-dir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=.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Xclang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-analyzer-output=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-multi-file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main.cpp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Using Cross Translation Unit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52" y="1663118"/>
            <a:ext cx="9802650" cy="4095845"/>
          </a:xfrm>
        </p:spPr>
        <p:txBody>
          <a:bodyPr>
            <a:normAutofit/>
          </a:bodyPr>
          <a:lstStyle/>
          <a:p>
            <a:r>
              <a:rPr lang="en-US" dirty="0"/>
              <a:t>scan-build.py within Clang can be used to drive Static Analysis on projects, scan-build is not actively maintained for Cross Translation Unit Analysis.</a:t>
            </a:r>
          </a:p>
          <a:p>
            <a:r>
              <a:rPr lang="en-US" dirty="0"/>
              <a:t>Ericsson’s Open Source </a:t>
            </a:r>
            <a:r>
              <a:rPr lang="en-US" dirty="0" err="1"/>
              <a:t>CodeChecker</a:t>
            </a:r>
            <a:r>
              <a:rPr lang="en-US" dirty="0"/>
              <a:t> tool supports CTU flows</a:t>
            </a:r>
          </a:p>
          <a:p>
            <a:r>
              <a:rPr lang="en-US" dirty="0"/>
              <a:t>Let’s see an example 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 err="1"/>
              <a:t>CodeChecker</a:t>
            </a:r>
            <a:r>
              <a:rPr lang="en-US" dirty="0"/>
              <a:t> automates this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57" y="1672857"/>
            <a:ext cx="10997643" cy="44147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compile.json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CodeChecker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–b “clang main.cpp foo.cpp” –o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compile.json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First, try without CTU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CodeChecker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analyze –e default –clean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compile.json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–o 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CodeChecker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parse 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Add CTU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CodeChecker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analyze –e default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–clean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compile.json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–o 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CodeChecker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parse 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try with scan build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scan-build clang main.cpp foo.cpp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6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76" y="197987"/>
            <a:ext cx="8674603" cy="787008"/>
          </a:xfrm>
        </p:spPr>
        <p:txBody>
          <a:bodyPr/>
          <a:lstStyle/>
          <a:p>
            <a:r>
              <a:rPr lang="en-US" dirty="0"/>
              <a:t>Benefits of CTU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0315" y="2006905"/>
            <a:ext cx="3529102" cy="3693808"/>
          </a:xfrm>
        </p:spPr>
        <p:txBody>
          <a:bodyPr>
            <a:normAutofit/>
          </a:bodyPr>
          <a:lstStyle/>
          <a:p>
            <a:r>
              <a:rPr lang="en-US" dirty="0"/>
              <a:t>2.4x Average</a:t>
            </a:r>
          </a:p>
          <a:p>
            <a:r>
              <a:rPr lang="en-US" dirty="0"/>
              <a:t>2.1x median</a:t>
            </a:r>
          </a:p>
          <a:p>
            <a:r>
              <a:rPr lang="en-US" dirty="0"/>
              <a:t>5x peak</a:t>
            </a:r>
          </a:p>
          <a:p>
            <a:r>
              <a:rPr lang="en-US" dirty="0"/>
              <a:t>Note there are some lost defects when using CTU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83206-9464-4725-AE5D-F78FBB898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6" y="1449692"/>
            <a:ext cx="7690366" cy="4486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15B59-8EEB-488C-8D4F-12F108ABF3BC}"/>
              </a:ext>
            </a:extLst>
          </p:cNvPr>
          <p:cNvSpPr txBox="1"/>
          <p:nvPr/>
        </p:nvSpPr>
        <p:spPr>
          <a:xfrm>
            <a:off x="187376" y="6285100"/>
            <a:ext cx="1127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 </a:t>
            </a:r>
            <a:r>
              <a:rPr lang="en-US" sz="1400" dirty="0">
                <a:hlinkClick r:id="rId4"/>
              </a:rPr>
              <a:t>https://llvm.org/devmtg/2017-03//assets/slides/cross_translation_unit_analysis_in_clang_static_analyzer.pdf</a:t>
            </a:r>
            <a:r>
              <a:rPr lang="en-US" sz="1400" dirty="0"/>
              <a:t> , </a:t>
            </a:r>
            <a:r>
              <a:rPr lang="en-US" sz="1400" dirty="0">
                <a:hlinkClick r:id="rId5"/>
              </a:rPr>
              <a:t>https://www.youtube.com/watch?v=7AWgaqvFsgs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CSA Modeling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29" y="1736981"/>
            <a:ext cx="9802650" cy="3752399"/>
          </a:xfrm>
        </p:spPr>
        <p:txBody>
          <a:bodyPr>
            <a:normAutofit/>
          </a:bodyPr>
          <a:lstStyle/>
          <a:p>
            <a:r>
              <a:rPr lang="en-US" dirty="0"/>
              <a:t>CSA does a good job modeling program execution, but does have some weaknesses.</a:t>
            </a:r>
          </a:p>
          <a:p>
            <a:r>
              <a:rPr lang="en-US" dirty="0">
                <a:sym typeface="Wingdings" panose="05000000000000000000" pitchFamily="2" charset="2"/>
              </a:rPr>
              <a:t>CSA is built for speed, and common cases. The constraint solver gives up on some complex expressions when they appear with symbolic values.</a:t>
            </a:r>
          </a:p>
          <a:p>
            <a:r>
              <a:rPr lang="en-US" dirty="0"/>
              <a:t>An example 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Example of unhandled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8" y="3501645"/>
            <a:ext cx="4756657" cy="630852"/>
          </a:xfrm>
        </p:spPr>
        <p:txBody>
          <a:bodyPr>
            <a:normAutofit/>
          </a:bodyPr>
          <a:lstStyle/>
          <a:p>
            <a:r>
              <a:rPr lang="en-US" dirty="0"/>
              <a:t>This program is safe, albeit brittle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D4B5B-4E77-46C9-9E63-F67E23523B65}"/>
              </a:ext>
            </a:extLst>
          </p:cNvPr>
          <p:cNvSpPr txBox="1"/>
          <p:nvPr/>
        </p:nvSpPr>
        <p:spPr>
          <a:xfrm>
            <a:off x="457738" y="1649393"/>
            <a:ext cx="5423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unsigned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*z =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((a &amp;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((a &amp;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^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*z;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unreachable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71765-3E65-4212-8818-79850AC69628}"/>
              </a:ext>
            </a:extLst>
          </p:cNvPr>
          <p:cNvSpPr txBox="1"/>
          <p:nvPr/>
        </p:nvSpPr>
        <p:spPr>
          <a:xfrm>
            <a:off x="457738" y="4120954"/>
            <a:ext cx="11032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clang --analyze test.cpp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test.cpp:5:16: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Dereference of null pointer (loaded from variable 'z')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core.NullDereference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*z;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^~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warning generated.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clang --analyze -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Xclang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-analyzer-config -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Xclang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crosscheck-with-z3=true test.cpp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clang --analyze  -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Xclang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-analyzer-constraints=z3 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func.c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B1E66-B704-49AE-A517-BBCCD64E2094}"/>
              </a:ext>
            </a:extLst>
          </p:cNvPr>
          <p:cNvSpPr txBox="1"/>
          <p:nvPr/>
        </p:nvSpPr>
        <p:spPr>
          <a:xfrm>
            <a:off x="8103547" y="4990054"/>
            <a:ext cx="363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Z3 Refutation, preferred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8CE21-EBB0-4F6A-9F3F-F2BBB7B70834}"/>
              </a:ext>
            </a:extLst>
          </p:cNvPr>
          <p:cNvSpPr txBox="1"/>
          <p:nvPr/>
        </p:nvSpPr>
        <p:spPr>
          <a:xfrm>
            <a:off x="7681732" y="5709666"/>
            <a:ext cx="363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Z3 constraint manager, slower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5CC50D-7C3F-460D-B493-4D87890E7ED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118431" y="5174720"/>
            <a:ext cx="985116" cy="27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0FC0A9-F1A2-43D8-8D13-755F42557F8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011696" y="5894332"/>
            <a:ext cx="670036" cy="8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FF1556-EF53-4A62-B15B-EE044591583B}"/>
              </a:ext>
            </a:extLst>
          </p:cNvPr>
          <p:cNvSpPr txBox="1"/>
          <p:nvPr/>
        </p:nvSpPr>
        <p:spPr>
          <a:xfrm>
            <a:off x="213401" y="6314989"/>
            <a:ext cx="10351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Source: Refuting false bugs in the clang static analyzer, Gadelha… </a:t>
            </a:r>
            <a:r>
              <a:rPr lang="en-US" sz="1400" b="1" i="1" dirty="0">
                <a:hlinkClick r:id="rId3"/>
              </a:rPr>
              <a:t>https://www.youtube.com/watch?v=SO84AmbWiLA</a:t>
            </a:r>
            <a:r>
              <a:rPr lang="en-US" sz="14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63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Refuting False Positives with Z3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52" y="1663118"/>
            <a:ext cx="9317082" cy="4095845"/>
          </a:xfrm>
        </p:spPr>
        <p:txBody>
          <a:bodyPr>
            <a:normAutofit/>
          </a:bodyPr>
          <a:lstStyle/>
          <a:p>
            <a:r>
              <a:rPr lang="en-US" dirty="0"/>
              <a:t>CSA sometimes detects false positives because of limitations in the CSA constraint manager. </a:t>
            </a:r>
          </a:p>
          <a:p>
            <a:r>
              <a:rPr lang="en-US" dirty="0"/>
              <a:t>Speed comes at the expense of precision -- symbolic analysis does not handle some arithmetic and bitwise operations. Z3 can compensate for some of these shortcoming. </a:t>
            </a:r>
          </a:p>
          <a:p>
            <a:r>
              <a:rPr lang="en-US" dirty="0" err="1"/>
              <a:t>CodeChecker</a:t>
            </a:r>
            <a:r>
              <a:rPr lang="en-US" dirty="0"/>
              <a:t> enables Z3 by default, if found. 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https://github.com/Z3Prover/z3</a:t>
            </a:r>
            <a:r>
              <a:rPr lang="en-US" dirty="0"/>
              <a:t>. Clang can be compiled to use Z3.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5035E-D688-4DB5-9349-36ADF3579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572" y="4685414"/>
            <a:ext cx="1904791" cy="121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9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Why not just replace the CSA solver?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29" y="1736981"/>
            <a:ext cx="9802650" cy="3752399"/>
          </a:xfrm>
        </p:spPr>
        <p:txBody>
          <a:bodyPr>
            <a:normAutofit/>
          </a:bodyPr>
          <a:lstStyle/>
          <a:p>
            <a:r>
              <a:rPr lang="en-US" dirty="0"/>
              <a:t>First SMT backend solver (Z3) implemented in late 2017. It aimed to replace the CSA constraint solver. </a:t>
            </a:r>
          </a:p>
          <a:p>
            <a:r>
              <a:rPr lang="en-US" dirty="0"/>
              <a:t>This solver was 20 times slower than the built in solver. </a:t>
            </a:r>
          </a:p>
          <a:p>
            <a:r>
              <a:rPr lang="en-US" dirty="0"/>
              <a:t>A refutation approach gives us best of both worlds </a:t>
            </a:r>
          </a:p>
          <a:p>
            <a:pPr lvl="1"/>
            <a:r>
              <a:rPr lang="en-US" dirty="0"/>
              <a:t>Clang Static Analyzer’s Speed for common cases</a:t>
            </a:r>
          </a:p>
          <a:p>
            <a:pPr lvl="1"/>
            <a:r>
              <a:rPr lang="en-US" dirty="0"/>
              <a:t>A chance for a Z3 solver to refute bugs</a:t>
            </a:r>
          </a:p>
          <a:p>
            <a:r>
              <a:rPr lang="en-US" dirty="0"/>
              <a:t>So, this is the approach for now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62B0C-E12E-46CA-8566-71AB8E39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812"/>
            <a:ext cx="7119954" cy="3773575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D6CDDB-D314-4D6E-993A-2FFC8589B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4168" y="1636900"/>
            <a:ext cx="4678680" cy="404139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Notice most bugs are introduced early in the development process, and are coding and design problems. </a:t>
            </a:r>
          </a:p>
          <a:p>
            <a:r>
              <a:rPr lang="en-US" b="1" dirty="0">
                <a:solidFill>
                  <a:srgbClr val="FFC000"/>
                </a:solidFill>
              </a:rPr>
              <a:t>Most bugs are found during unit test, where the cost is higher</a:t>
            </a:r>
          </a:p>
          <a:p>
            <a:r>
              <a:rPr lang="en-US" b="1" dirty="0">
                <a:solidFill>
                  <a:srgbClr val="002060"/>
                </a:solidFill>
              </a:rPr>
              <a:t>The cost of fixing bugs grow exponentially after release</a:t>
            </a:r>
          </a:p>
          <a:p>
            <a:r>
              <a:rPr lang="en-US" b="1" i="1" dirty="0"/>
              <a:t>Conclusion: The earlier the bugs found, and more bugs found earlier in the development process translates to less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85449-8C31-44C9-8AA0-BBF421BE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0072751" cy="10810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Why tools like Static Analysis? : Cost of bugs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ADDF0-BD0E-4198-BE29-BFAE26E6D50F}"/>
              </a:ext>
            </a:extLst>
          </p:cNvPr>
          <p:cNvSpPr txBox="1"/>
          <p:nvPr/>
        </p:nvSpPr>
        <p:spPr>
          <a:xfrm>
            <a:off x="417689" y="6287912"/>
            <a:ext cx="43204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Source: Applied Software Measurement, </a:t>
            </a:r>
            <a:r>
              <a:rPr lang="en-US" sz="1100" b="1" i="1" dirty="0" err="1"/>
              <a:t>Caspers</a:t>
            </a:r>
            <a:r>
              <a:rPr lang="en-US" sz="1100" b="1" i="1" dirty="0"/>
              <a:t> Jones, 1996</a:t>
            </a:r>
          </a:p>
        </p:txBody>
      </p:sp>
    </p:spTree>
    <p:extLst>
      <p:ext uri="{BB962C8B-B14F-4D97-AF65-F5344CB8AC3E}">
        <p14:creationId xmlns:p14="http://schemas.microsoft.com/office/powerpoint/2010/main" val="81296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Putting it all together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28" y="1736981"/>
            <a:ext cx="10673473" cy="3752399"/>
          </a:xfrm>
        </p:spPr>
        <p:txBody>
          <a:bodyPr>
            <a:normAutofit/>
          </a:bodyPr>
          <a:lstStyle/>
          <a:p>
            <a:r>
              <a:rPr lang="en-US" dirty="0"/>
              <a:t>How do we use everything we’ve learned to find some real bugs?</a:t>
            </a:r>
          </a:p>
          <a:p>
            <a:r>
              <a:rPr lang="en-US" dirty="0"/>
              <a:t>Using LLVM/Clang “tip of tree”, compiled with Z3 “tip of tree”</a:t>
            </a:r>
          </a:p>
          <a:p>
            <a:r>
              <a:rPr lang="en-US" dirty="0"/>
              <a:t>Let’s look at the “bitcoin curve” library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https://github.com/bitcoin-core/secp256k1.git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dirty="0"/>
              <a:t> It’s small enough to demonstrate, and does have some bugs CSA can find</a:t>
            </a:r>
          </a:p>
          <a:p>
            <a:r>
              <a:rPr lang="en-US" dirty="0"/>
              <a:t>I’ll demonstrate how to run Static Analysis on this code, and the differences in analysis results using Z3 and Cross Translation Unit Analysis</a:t>
            </a:r>
          </a:p>
          <a:p>
            <a:r>
              <a:rPr lang="en-US" dirty="0"/>
              <a:t>I’ll also demonstrate using Clang Static Analyzer on a well developed project, </a:t>
            </a:r>
            <a:r>
              <a:rPr lang="en-US" dirty="0" err="1"/>
              <a:t>gzip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Results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28" y="1736981"/>
            <a:ext cx="10673473" cy="3752399"/>
          </a:xfrm>
        </p:spPr>
        <p:txBody>
          <a:bodyPr>
            <a:normAutofit/>
          </a:bodyPr>
          <a:lstStyle/>
          <a:p>
            <a:r>
              <a:rPr lang="en-US" dirty="0"/>
              <a:t>We found some real bugs in the “bit coin curve” library. </a:t>
            </a:r>
          </a:p>
          <a:p>
            <a:r>
              <a:rPr lang="en-US" dirty="0"/>
              <a:t>Demonstrated how more bugs can be found, or refuted, using CTU and Z3</a:t>
            </a:r>
          </a:p>
          <a:p>
            <a:r>
              <a:rPr lang="en-US" dirty="0"/>
              <a:t>Shown you how to make use of Clang tools to find real bugs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4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989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" y="1703673"/>
            <a:ext cx="9905198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88C26-D5D4-4E92-B835-A14A4D5E459C}"/>
              </a:ext>
            </a:extLst>
          </p:cNvPr>
          <p:cNvSpPr/>
          <p:nvPr/>
        </p:nvSpPr>
        <p:spPr>
          <a:xfrm>
            <a:off x="496504" y="1702193"/>
            <a:ext cx="115466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scan-build </a:t>
            </a:r>
            <a:r>
              <a:rPr lang="en-US" dirty="0">
                <a:hlinkClick r:id="rId3"/>
              </a:rPr>
              <a:t>https://clang-analyzer.llvm.org/scan-build.html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 Translation Unit Analysis </a:t>
            </a:r>
            <a:r>
              <a:rPr lang="en-US" dirty="0">
                <a:hlinkClick r:id="rId4"/>
              </a:rPr>
              <a:t>https://clang.llvm.org/docs/analyzer/user-docs/CrossTranslationUnit.html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CodeChecker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https://github.com/Ericsson/codechecker</a:t>
            </a:r>
            <a:r>
              <a:rPr lang="en-US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Z3 Refutation in Clang - </a:t>
            </a:r>
            <a:r>
              <a:rPr lang="en-US" dirty="0">
                <a:hlinkClick r:id="rId6"/>
              </a:rPr>
              <a:t>https://arxiv.org/pdf/1810.12041.pdf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Implementation of CTU in Clang - </a:t>
            </a:r>
            <a:r>
              <a:rPr lang="en-US" dirty="0">
                <a:hlinkClick r:id="rId7"/>
              </a:rPr>
              <a:t>https://dl.acm.org/doi/pdf/10.1145/3183440.3195041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https://llvm.org/devmtg/2017-03//assets/slides/cross_translation_unit_analysis_in_clang_static_analyzer.pdf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SMT based refutation of spurious bug reports in CSA - </a:t>
            </a:r>
            <a:r>
              <a:rPr lang="en-US" dirty="0">
                <a:hlinkClick r:id="rId9"/>
              </a:rPr>
              <a:t>https://www.youtube.com/watch?v=WxzC_kprgP0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“Bit coin curve” library -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https://github.com/bitcoin-core/secp256k1.git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 command JSON Specification </a:t>
            </a:r>
            <a:r>
              <a:rPr lang="en-US" dirty="0">
                <a:hlinkClick r:id="rId11"/>
              </a:rPr>
              <a:t>https://clang.llvm.org/docs/JSONCompilationDatabase.html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Z3 </a:t>
            </a:r>
            <a:r>
              <a:rPr lang="en-US" dirty="0">
                <a:hlinkClick r:id="rId12"/>
              </a:rPr>
              <a:t>https://github.com/Z3Prover/z3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Tutorial Source - </a:t>
            </a:r>
            <a:r>
              <a:rPr lang="en-US" dirty="0">
                <a:hlinkClick r:id="rId13"/>
              </a:rPr>
              <a:t>https://github.com/vabridgers/LLVM-Virtual-Tutorial-2020.git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6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989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Thank you for attending!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" y="1703673"/>
            <a:ext cx="9905198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64181-2224-42CE-BF95-6D692503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47" y="1294465"/>
            <a:ext cx="3821720" cy="43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989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Demo notes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" y="1703673"/>
            <a:ext cx="9905198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88C26-D5D4-4E92-B835-A14A4D5E459C}"/>
              </a:ext>
            </a:extLst>
          </p:cNvPr>
          <p:cNvSpPr/>
          <p:nvPr/>
        </p:nvSpPr>
        <p:spPr>
          <a:xfrm>
            <a:off x="496504" y="1702193"/>
            <a:ext cx="115466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https://github.com/Z3Prover/z3.git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cd z3;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build; cd 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-G Ninja ../ ; ninja 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ninja install # assumes installed at /usr/local/lib/libz3.so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CodeChecker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pulled/installed from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https://github.com/Ericsson/CodeChecker.git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sure to set “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CC_ANALYZERS_FROM_PATH=1”, set PATH to your clang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 coin curve library git clone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https://github.com/bitcoin-core/secp256k1.git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Gzip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https://git.savannah.gnu.org/git/gzip.git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scan-build -&gt; “scan-build make”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CodeChecker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notes …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CodeChecker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 –b “make” –o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compile_commands.json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CodeChecker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analyze –e default –clean –j 16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compile_commands.json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outputdir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CodeChecker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analyze –e default –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–clean –j 16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compile_commands.json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outputdir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CodeChecker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analyze –e default –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–z3-refutation off –clean –j 16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compile_commands.json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outputdir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CodeChecker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parse –e html –o html-output-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outputdir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8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BE4D-5DFE-4418-9CD5-AC6C79FB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Flaws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5DFC-0F70-44FE-89CB-E2B7E5CB3D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9157" y="1450428"/>
            <a:ext cx="11233150" cy="4640867"/>
          </a:xfrm>
        </p:spPr>
        <p:txBody>
          <a:bodyPr>
            <a:normAutofit/>
          </a:bodyPr>
          <a:lstStyle/>
          <a:p>
            <a:r>
              <a:rPr lang="en-US" sz="2400" dirty="0"/>
              <a:t>Compiler diagnostics</a:t>
            </a:r>
          </a:p>
          <a:p>
            <a:r>
              <a:rPr lang="en-US" sz="2400" dirty="0"/>
              <a:t>Code reviews</a:t>
            </a:r>
          </a:p>
          <a:p>
            <a:r>
              <a:rPr lang="en-US" sz="2400" dirty="0"/>
              <a:t>“Linting” checks, like Clang-tidy</a:t>
            </a:r>
          </a:p>
          <a:p>
            <a:r>
              <a:rPr lang="en-US" sz="2400" dirty="0"/>
              <a:t>Static Analysis using Symbolic Execution</a:t>
            </a:r>
          </a:p>
          <a:p>
            <a:pPr lvl="1"/>
            <a:r>
              <a:rPr lang="en-US" sz="2000" dirty="0"/>
              <a:t>Analysis Performed executing the code symbolically through simulation</a:t>
            </a:r>
          </a:p>
          <a:p>
            <a:r>
              <a:rPr lang="en-US" sz="2400" dirty="0"/>
              <a:t>Dynamic Analysis – Examples include UBSAN, TSAN, and ASAN</a:t>
            </a:r>
          </a:p>
          <a:p>
            <a:pPr lvl="1"/>
            <a:r>
              <a:rPr lang="en-US" sz="2000" dirty="0"/>
              <a:t>Analysis performed by instrumenting and running the code on a real target</a:t>
            </a:r>
          </a:p>
          <a:p>
            <a:pPr lvl="1"/>
            <a:r>
              <a:rPr lang="en-US" sz="2000" dirty="0"/>
              <a:t>Difficult to test the entire program, and all paths – dependent upon test cases</a:t>
            </a:r>
          </a:p>
          <a:p>
            <a:pPr marL="0" indent="0">
              <a:buNone/>
            </a:pPr>
            <a:endParaRPr lang="en-US" dirty="0"/>
          </a:p>
          <a:p>
            <a:pPr marL="36988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1881249" y="216211"/>
            <a:ext cx="6801081" cy="98814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8" tIns="42452" rIns="81638" bIns="42452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377584" y="174576"/>
            <a:ext cx="9671671" cy="976388"/>
          </a:xfrm>
        </p:spPr>
        <p:txBody>
          <a:bodyPr wrap="square" anchorCtr="0">
            <a:noAutofit/>
          </a:bodyPr>
          <a:lstStyle/>
          <a:p>
            <a:pPr lvl="0"/>
            <a:r>
              <a:rPr lang="en-US" dirty="0"/>
              <a:t>Four Pillars of Program Analysis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26B741A-40D8-4278-9D9E-0362247F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81669"/>
              </p:ext>
            </p:extLst>
          </p:nvPr>
        </p:nvGraphicFramePr>
        <p:xfrm>
          <a:off x="621792" y="1245990"/>
          <a:ext cx="10671049" cy="493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210">
                  <a:extLst>
                    <a:ext uri="{9D8B030D-6E8A-4147-A177-3AD203B41FA5}">
                      <a16:colId xmlns:a16="http://schemas.microsoft.com/office/drawing/2014/main" val="1121804010"/>
                    </a:ext>
                  </a:extLst>
                </a:gridCol>
                <a:gridCol w="1837843">
                  <a:extLst>
                    <a:ext uri="{9D8B030D-6E8A-4147-A177-3AD203B41FA5}">
                      <a16:colId xmlns:a16="http://schemas.microsoft.com/office/drawing/2014/main" val="31778929"/>
                    </a:ext>
                  </a:extLst>
                </a:gridCol>
                <a:gridCol w="2130568">
                  <a:extLst>
                    <a:ext uri="{9D8B030D-6E8A-4147-A177-3AD203B41FA5}">
                      <a16:colId xmlns:a16="http://schemas.microsoft.com/office/drawing/2014/main" val="3241839455"/>
                    </a:ext>
                  </a:extLst>
                </a:gridCol>
                <a:gridCol w="2434218">
                  <a:extLst>
                    <a:ext uri="{9D8B030D-6E8A-4147-A177-3AD203B41FA5}">
                      <a16:colId xmlns:a16="http://schemas.microsoft.com/office/drawing/2014/main" val="671539442"/>
                    </a:ext>
                  </a:extLst>
                </a:gridCol>
                <a:gridCol w="2134210">
                  <a:extLst>
                    <a:ext uri="{9D8B030D-6E8A-4147-A177-3AD203B41FA5}">
                      <a16:colId xmlns:a16="http://schemas.microsoft.com/office/drawing/2014/main" val="2315142935"/>
                    </a:ext>
                  </a:extLst>
                </a:gridCol>
              </a:tblGrid>
              <a:tr h="14067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73227"/>
                  </a:ext>
                </a:extLst>
              </a:tr>
              <a:tr h="815021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93319"/>
                  </a:ext>
                </a:extLst>
              </a:tr>
              <a:tr h="815021"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53749"/>
                  </a:ext>
                </a:extLst>
              </a:tr>
              <a:tr h="815021">
                <a:tc>
                  <a:txBody>
                    <a:bodyPr/>
                    <a:lstStyle/>
                    <a:p>
                      <a:r>
                        <a:rPr lang="en-US" dirty="0"/>
                        <a:t>Inner Workings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77255"/>
                  </a:ext>
                </a:extLst>
              </a:tr>
              <a:tr h="1079539">
                <a:tc>
                  <a:txBody>
                    <a:bodyPr/>
                    <a:lstStyle/>
                    <a:p>
                      <a:r>
                        <a:rPr lang="en-US" dirty="0"/>
                        <a:t>Compile and Runtime affects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3676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CB3DE68-35EC-43D1-BFD4-1E68C4C1D7FE}"/>
              </a:ext>
            </a:extLst>
          </p:cNvPr>
          <p:cNvSpPr/>
          <p:nvPr/>
        </p:nvSpPr>
        <p:spPr bwMode="auto">
          <a:xfrm>
            <a:off x="6708650" y="1192599"/>
            <a:ext cx="2435350" cy="515802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4DF779-8A98-4F63-B4C5-6C2A4485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A015F-A3E6-4D08-AFDF-11CB42A51692}"/>
              </a:ext>
            </a:extLst>
          </p:cNvPr>
          <p:cNvSpPr txBox="1"/>
          <p:nvPr/>
        </p:nvSpPr>
        <p:spPr>
          <a:xfrm>
            <a:off x="2771769" y="50820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F0499-33D6-4781-BFFF-3311ADD460B8}"/>
              </a:ext>
            </a:extLst>
          </p:cNvPr>
          <p:cNvSpPr txBox="1"/>
          <p:nvPr/>
        </p:nvSpPr>
        <p:spPr>
          <a:xfrm>
            <a:off x="2761626" y="4295480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Programmatic</a:t>
            </a:r>
          </a:p>
          <a:p>
            <a:r>
              <a:rPr lang="en-US" dirty="0"/>
              <a:t>checks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C1712-F8A1-407A-BA42-E7503BBF514E}"/>
              </a:ext>
            </a:extLst>
          </p:cNvPr>
          <p:cNvSpPr txBox="1"/>
          <p:nvPr/>
        </p:nvSpPr>
        <p:spPr>
          <a:xfrm>
            <a:off x="2771769" y="34771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C0EDE-EFD0-4C92-A8C8-BF1622864FD7}"/>
              </a:ext>
            </a:extLst>
          </p:cNvPr>
          <p:cNvSpPr txBox="1"/>
          <p:nvPr/>
        </p:nvSpPr>
        <p:spPr>
          <a:xfrm>
            <a:off x="2761626" y="26906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Clang, </a:t>
            </a:r>
            <a:r>
              <a:rPr lang="en-US" dirty="0" err="1"/>
              <a:t>gcc</a:t>
            </a:r>
            <a:r>
              <a:rPr lang="en-US" dirty="0"/>
              <a:t>, cl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53E522-9486-46DE-89B9-A38E1AE5922A}"/>
              </a:ext>
            </a:extLst>
          </p:cNvPr>
          <p:cNvSpPr txBox="1"/>
          <p:nvPr/>
        </p:nvSpPr>
        <p:spPr>
          <a:xfrm>
            <a:off x="2785589" y="1257746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Compiler</a:t>
            </a:r>
          </a:p>
          <a:p>
            <a:r>
              <a:rPr lang="en-US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58C2B-7765-44F9-9D06-B5A9567B2499}"/>
              </a:ext>
            </a:extLst>
          </p:cNvPr>
          <p:cNvSpPr txBox="1"/>
          <p:nvPr/>
        </p:nvSpPr>
        <p:spPr>
          <a:xfrm>
            <a:off x="4621454" y="124599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Linters, style</a:t>
            </a:r>
          </a:p>
          <a:p>
            <a:r>
              <a:rPr lang="en-US" b="1" dirty="0">
                <a:solidFill>
                  <a:schemeClr val="bg1"/>
                </a:solidFill>
              </a:rPr>
              <a:t>checkers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D52390-F560-4A8B-9B73-B0A3EB0392CA}"/>
              </a:ext>
            </a:extLst>
          </p:cNvPr>
          <p:cNvSpPr txBox="1"/>
          <p:nvPr/>
        </p:nvSpPr>
        <p:spPr>
          <a:xfrm>
            <a:off x="4621454" y="2598286"/>
            <a:ext cx="192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Lint, clang-tidy,</a:t>
            </a:r>
          </a:p>
          <a:p>
            <a:r>
              <a:rPr lang="en-US" dirty="0"/>
              <a:t>Clang-format,</a:t>
            </a:r>
          </a:p>
          <a:p>
            <a:r>
              <a:rPr lang="en-US" dirty="0"/>
              <a:t>indent, sparse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99C049-9DF9-4D42-B5C1-555EC82A6AB9}"/>
              </a:ext>
            </a:extLst>
          </p:cNvPr>
          <p:cNvSpPr txBox="1"/>
          <p:nvPr/>
        </p:nvSpPr>
        <p:spPr>
          <a:xfrm>
            <a:off x="4621454" y="3477161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9D9C3-5D51-4C2C-9282-C0EF7E9AD8FA}"/>
              </a:ext>
            </a:extLst>
          </p:cNvPr>
          <p:cNvSpPr txBox="1"/>
          <p:nvPr/>
        </p:nvSpPr>
        <p:spPr>
          <a:xfrm>
            <a:off x="4621454" y="4295326"/>
            <a:ext cx="1180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Text/AST </a:t>
            </a:r>
          </a:p>
          <a:p>
            <a:r>
              <a:rPr lang="en-US" dirty="0"/>
              <a:t>matching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FBE45-A615-4C38-A8EB-68FBCA1A716C}"/>
              </a:ext>
            </a:extLst>
          </p:cNvPr>
          <p:cNvSpPr txBox="1"/>
          <p:nvPr/>
        </p:nvSpPr>
        <p:spPr>
          <a:xfrm>
            <a:off x="4615398" y="508202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compile step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BAA0E-119A-418B-AB8B-9F3613DBA7E5}"/>
              </a:ext>
            </a:extLst>
          </p:cNvPr>
          <p:cNvSpPr txBox="1"/>
          <p:nvPr/>
        </p:nvSpPr>
        <p:spPr>
          <a:xfrm>
            <a:off x="6738905" y="1271712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Static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42F4C-0052-45B1-A1C5-ECCD5CFAA1BF}"/>
              </a:ext>
            </a:extLst>
          </p:cNvPr>
          <p:cNvSpPr txBox="1"/>
          <p:nvPr/>
        </p:nvSpPr>
        <p:spPr>
          <a:xfrm>
            <a:off x="6708650" y="2625010"/>
            <a:ext cx="19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Cppcheck</a:t>
            </a:r>
            <a:r>
              <a:rPr lang="en-US" dirty="0"/>
              <a:t>, </a:t>
            </a:r>
            <a:r>
              <a:rPr lang="en-US" dirty="0" err="1"/>
              <a:t>gcc</a:t>
            </a:r>
            <a:r>
              <a:rPr lang="en-US" dirty="0"/>
              <a:t> 10+, clang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C23287-BB6E-47E2-B7FD-FAF7D05B2895}"/>
              </a:ext>
            </a:extLst>
          </p:cNvPr>
          <p:cNvSpPr txBox="1"/>
          <p:nvPr/>
        </p:nvSpPr>
        <p:spPr>
          <a:xfrm>
            <a:off x="6728971" y="3477161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A8E8C-DE81-407C-922E-9AE578862044}"/>
              </a:ext>
            </a:extLst>
          </p:cNvPr>
          <p:cNvSpPr txBox="1"/>
          <p:nvPr/>
        </p:nvSpPr>
        <p:spPr>
          <a:xfrm>
            <a:off x="6710400" y="428102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Symbolic Execution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1DBE8C-7AB0-4176-A457-85636C385C70}"/>
              </a:ext>
            </a:extLst>
          </p:cNvPr>
          <p:cNvSpPr txBox="1"/>
          <p:nvPr/>
        </p:nvSpPr>
        <p:spPr>
          <a:xfrm>
            <a:off x="6728971" y="508202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compile step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0EAC53-0F0F-4430-ADFF-381CD8B22CA6}"/>
              </a:ext>
            </a:extLst>
          </p:cNvPr>
          <p:cNvSpPr txBox="1"/>
          <p:nvPr/>
        </p:nvSpPr>
        <p:spPr>
          <a:xfrm>
            <a:off x="9140802" y="1271712"/>
            <a:ext cx="215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Dynamic Analysis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3D905-6659-4385-849D-9FB3AFC09088}"/>
              </a:ext>
            </a:extLst>
          </p:cNvPr>
          <p:cNvSpPr txBox="1"/>
          <p:nvPr/>
        </p:nvSpPr>
        <p:spPr>
          <a:xfrm>
            <a:off x="9140802" y="3429000"/>
            <a:ext cx="19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likely, but possible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429458-1392-4D4A-990A-4A18B2E962AF}"/>
              </a:ext>
            </a:extLst>
          </p:cNvPr>
          <p:cNvSpPr txBox="1"/>
          <p:nvPr/>
        </p:nvSpPr>
        <p:spPr>
          <a:xfrm>
            <a:off x="9154631" y="2625010"/>
            <a:ext cx="19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Valgrind</a:t>
            </a:r>
            <a:r>
              <a:rPr lang="en-US" dirty="0"/>
              <a:t>, </a:t>
            </a:r>
            <a:r>
              <a:rPr lang="en-US" dirty="0" err="1"/>
              <a:t>gcc</a:t>
            </a:r>
            <a:r>
              <a:rPr lang="en-US" dirty="0"/>
              <a:t> and clang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5ED18-BA5C-4D51-9C95-4E9892562E33}"/>
              </a:ext>
            </a:extLst>
          </p:cNvPr>
          <p:cNvSpPr txBox="1"/>
          <p:nvPr/>
        </p:nvSpPr>
        <p:spPr>
          <a:xfrm>
            <a:off x="9118869" y="4287588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Injection of runtime </a:t>
            </a:r>
          </a:p>
          <a:p>
            <a:r>
              <a:rPr lang="en-US" dirty="0"/>
              <a:t>checks, library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E40981-027C-4D45-A029-BF42911105D6}"/>
              </a:ext>
            </a:extLst>
          </p:cNvPr>
          <p:cNvSpPr txBox="1"/>
          <p:nvPr/>
        </p:nvSpPr>
        <p:spPr>
          <a:xfrm>
            <a:off x="9119385" y="5087723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compile step,</a:t>
            </a:r>
          </a:p>
          <a:p>
            <a:r>
              <a:rPr lang="en-US" dirty="0"/>
              <a:t>extended run times</a:t>
            </a:r>
          </a:p>
        </p:txBody>
      </p:sp>
    </p:spTree>
    <p:extLst>
      <p:ext uri="{BB962C8B-B14F-4D97-AF65-F5344CB8AC3E}">
        <p14:creationId xmlns:p14="http://schemas.microsoft.com/office/powerpoint/2010/main" val="5862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9454" y="1279789"/>
            <a:ext cx="3926910" cy="3844103"/>
            <a:chOff x="664231" y="3788930"/>
            <a:chExt cx="4241575" cy="4135556"/>
          </a:xfrm>
        </p:grpSpPr>
        <p:pic>
          <p:nvPicPr>
            <p:cNvPr id="4" name="Picture 2" descr="C:\Users\ednikru\AppData\Local\Microsoft\Windows\Temporary Internet Files\Content.IE5\S64DQXQU\programmer-vb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31" y="4046067"/>
              <a:ext cx="950400" cy="95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698030" y="4521317"/>
              <a:ext cx="754448" cy="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09852" y="7166410"/>
              <a:ext cx="1695954" cy="354995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r>
                <a:rPr lang="en-US" sz="1600" dirty="0"/>
                <a:t>Quick Feedback</a:t>
              </a:r>
            </a:p>
          </p:txBody>
        </p:sp>
        <p:pic>
          <p:nvPicPr>
            <p:cNvPr id="12" name="Picture 3" descr="C:\Users\ednikru\AppData\Local\Microsoft\Windows\Temporary Internet Files\Content.IE5\2I1OCB58\clock-spring-forward-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818" y="6763329"/>
              <a:ext cx="1161034" cy="1161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498201" y="3788930"/>
              <a:ext cx="1292525" cy="321885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1400" dirty="0"/>
                <a:t>Code Change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2568046" y="1484483"/>
            <a:ext cx="1020932" cy="102093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Automated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Program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095120" y="1473967"/>
            <a:ext cx="1020932" cy="10209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Manual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Code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Review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729777" y="1473967"/>
            <a:ext cx="1020932" cy="10209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Test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626063" y="1973709"/>
            <a:ext cx="424983" cy="2124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5210424" y="2021665"/>
            <a:ext cx="424983" cy="2124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845080" y="2003990"/>
            <a:ext cx="1400526" cy="2124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45080" y="1490258"/>
            <a:ext cx="1888798" cy="2992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400" dirty="0"/>
              <a:t>Ready to commit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 bwMode="auto">
          <a:xfrm>
            <a:off x="4605237" y="2584062"/>
            <a:ext cx="1149" cy="68374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cxnSpLocks/>
          </p:cNvCxnSpPr>
          <p:nvPr/>
        </p:nvCxnSpPr>
        <p:spPr bwMode="auto">
          <a:xfrm flipH="1">
            <a:off x="1255145" y="3253492"/>
            <a:ext cx="33506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Arrow Connector 88"/>
          <p:cNvCxnSpPr>
            <a:cxnSpLocks/>
            <a:endCxn id="4" idx="2"/>
          </p:cNvCxnSpPr>
          <p:nvPr/>
        </p:nvCxnSpPr>
        <p:spPr bwMode="auto">
          <a:xfrm flipH="1" flipV="1">
            <a:off x="1239401" y="2402316"/>
            <a:ext cx="14184" cy="8631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Connector 104"/>
          <p:cNvCxnSpPr>
            <a:stCxn id="17" idx="4"/>
          </p:cNvCxnSpPr>
          <p:nvPr/>
        </p:nvCxnSpPr>
        <p:spPr bwMode="auto">
          <a:xfrm>
            <a:off x="6240243" y="2494900"/>
            <a:ext cx="0" cy="15496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flipH="1">
            <a:off x="1253585" y="4044566"/>
            <a:ext cx="498665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Arrow Connector 108"/>
          <p:cNvCxnSpPr>
            <a:endCxn id="4" idx="2"/>
          </p:cNvCxnSpPr>
          <p:nvPr/>
        </p:nvCxnSpPr>
        <p:spPr bwMode="auto">
          <a:xfrm flipH="1" flipV="1">
            <a:off x="1239402" y="2402316"/>
            <a:ext cx="15745" cy="16422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799454" y="5117331"/>
            <a:ext cx="793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Syntax, Semantic, and Analysis Checks:</a:t>
            </a:r>
            <a:br>
              <a:rPr lang="en-US" dirty="0"/>
            </a:br>
            <a:r>
              <a:rPr lang="en-US" dirty="0"/>
              <a:t>Can analyze properties of code that cannot be tested (coding style)!</a:t>
            </a:r>
          </a:p>
          <a:p>
            <a:r>
              <a:rPr lang="en-US" dirty="0"/>
              <a:t>Automates and offloads portions of manual code review</a:t>
            </a:r>
          </a:p>
          <a:p>
            <a:r>
              <a:rPr lang="en-US" dirty="0"/>
              <a:t>Tightens up CI loop for many issues</a:t>
            </a:r>
          </a:p>
        </p:txBody>
      </p:sp>
      <p:cxnSp>
        <p:nvCxnSpPr>
          <p:cNvPr id="39" name="Connector: Elbow 38"/>
          <p:cNvCxnSpPr>
            <a:stCxn id="15" idx="4"/>
            <a:endCxn id="4" idx="2"/>
          </p:cNvCxnSpPr>
          <p:nvPr/>
        </p:nvCxnSpPr>
        <p:spPr bwMode="auto">
          <a:xfrm rot="5400000" flipH="1">
            <a:off x="2107408" y="1534312"/>
            <a:ext cx="103099" cy="1839111"/>
          </a:xfrm>
          <a:prstGeom prst="bentConnector3">
            <a:avLst>
              <a:gd name="adj1" fmla="val -221729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553B43-BB2B-4F18-BA7B-8B728F24F08A}"/>
              </a:ext>
            </a:extLst>
          </p:cNvPr>
          <p:cNvSpPr txBox="1"/>
          <p:nvPr/>
        </p:nvSpPr>
        <p:spPr>
          <a:xfrm>
            <a:off x="1346613" y="268094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Report coding errors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6CB33519-8C4B-44BB-9A2D-F3720209E089}"/>
              </a:ext>
            </a:extLst>
          </p:cNvPr>
          <p:cNvSpPr txBox="1">
            <a:spLocks/>
          </p:cNvSpPr>
          <p:nvPr/>
        </p:nvSpPr>
        <p:spPr>
          <a:xfrm>
            <a:off x="587079" y="211794"/>
            <a:ext cx="9671671" cy="71135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Typical CI Loop with Automated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77DE-B470-406F-B1E3-BC7B2F95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Finding bugs with the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65" y="5067518"/>
            <a:ext cx="11396137" cy="1288312"/>
          </a:xfrm>
        </p:spPr>
        <p:txBody>
          <a:bodyPr>
            <a:normAutofit/>
          </a:bodyPr>
          <a:lstStyle/>
          <a:p>
            <a:r>
              <a:rPr lang="en-US" dirty="0"/>
              <a:t>Static analysis can find deeper bugs through program analysis techniques – like memory leaks, buffer overruns, logic errors.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A69789-D4FC-4766-86C6-66F605A575EC}"/>
              </a:ext>
            </a:extLst>
          </p:cNvPr>
          <p:cNvSpPr txBox="1">
            <a:spLocks/>
          </p:cNvSpPr>
          <p:nvPr/>
        </p:nvSpPr>
        <p:spPr>
          <a:xfrm>
            <a:off x="333665" y="1465160"/>
            <a:ext cx="11579758" cy="3414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1: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2: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3: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s%lb%d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10, 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4: 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5: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clang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t.c:3:17: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invalid conversion specifier 'b' [-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-invalid-specifier]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s%lb%d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10, 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~~^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t.c:3:35: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 argument not used by format string [-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-extra-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s%lb%d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10, 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~~~~~~~~~              ^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warnings generated.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Finding bugs with the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76" y="4367719"/>
            <a:ext cx="11396137" cy="1796910"/>
          </a:xfrm>
        </p:spPr>
        <p:txBody>
          <a:bodyPr>
            <a:normAutofit/>
          </a:bodyPr>
          <a:lstStyle/>
          <a:p>
            <a:r>
              <a:rPr lang="en-US" dirty="0"/>
              <a:t>This example compiles fine – but there are errors here.</a:t>
            </a:r>
          </a:p>
          <a:p>
            <a:r>
              <a:rPr lang="en-US" dirty="0"/>
              <a:t>Static analysis can find deeper bugs through program analysis techniques</a:t>
            </a:r>
          </a:p>
          <a:p>
            <a:r>
              <a:rPr lang="en-US" dirty="0"/>
              <a:t>This one is simple, but imagine a large project – thousands of files, millions of lines of code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A69789-D4FC-4766-86C6-66F605A575EC}"/>
              </a:ext>
            </a:extLst>
          </p:cNvPr>
          <p:cNvSpPr txBox="1">
            <a:spLocks/>
          </p:cNvSpPr>
          <p:nvPr/>
        </p:nvSpPr>
        <p:spPr>
          <a:xfrm>
            <a:off x="333666" y="1585831"/>
            <a:ext cx="11579758" cy="278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function(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2:   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a,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3: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4:    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a = b /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5:    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c = b -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6:                a = b/c;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7: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8: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9:}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66" y="134536"/>
            <a:ext cx="9601200" cy="1142385"/>
          </a:xfrm>
        </p:spPr>
        <p:txBody>
          <a:bodyPr/>
          <a:lstStyle/>
          <a:p>
            <a:r>
              <a:rPr lang="en-US" dirty="0"/>
              <a:t>Program Analysis vs Testing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F5D34E-AD2B-494D-92A7-E341E64A1C33}"/>
              </a:ext>
            </a:extLst>
          </p:cNvPr>
          <p:cNvSpPr/>
          <p:nvPr/>
        </p:nvSpPr>
        <p:spPr>
          <a:xfrm>
            <a:off x="10579443" y="2021716"/>
            <a:ext cx="149902" cy="128257"/>
          </a:xfrm>
          <a:prstGeom prst="ellipse">
            <a:avLst/>
          </a:prstGeom>
          <a:solidFill>
            <a:srgbClr val="00B050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F11E03-B8B9-4803-8C1E-E9F2953973A8}"/>
              </a:ext>
            </a:extLst>
          </p:cNvPr>
          <p:cNvSpPr/>
          <p:nvPr/>
        </p:nvSpPr>
        <p:spPr>
          <a:xfrm>
            <a:off x="11174053" y="2327356"/>
            <a:ext cx="149902" cy="128257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E0D689-496E-49C8-B983-966FC1D4CD6B}"/>
              </a:ext>
            </a:extLst>
          </p:cNvPr>
          <p:cNvSpPr/>
          <p:nvPr/>
        </p:nvSpPr>
        <p:spPr>
          <a:xfrm>
            <a:off x="10124741" y="2369827"/>
            <a:ext cx="149902" cy="128257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2FBA62-D136-4B08-94D6-1541AF2346E1}"/>
              </a:ext>
            </a:extLst>
          </p:cNvPr>
          <p:cNvSpPr/>
          <p:nvPr/>
        </p:nvSpPr>
        <p:spPr>
          <a:xfrm>
            <a:off x="10729345" y="2433955"/>
            <a:ext cx="149902" cy="128257"/>
          </a:xfrm>
          <a:prstGeom prst="ellipse">
            <a:avLst/>
          </a:prstGeom>
          <a:solidFill>
            <a:srgbClr val="00B050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D7FB06-3D4E-4925-8E65-A0D8815B4281}"/>
              </a:ext>
            </a:extLst>
          </p:cNvPr>
          <p:cNvSpPr/>
          <p:nvPr/>
        </p:nvSpPr>
        <p:spPr>
          <a:xfrm>
            <a:off x="10751565" y="3046611"/>
            <a:ext cx="149902" cy="128257"/>
          </a:xfrm>
          <a:prstGeom prst="ellipse">
            <a:avLst/>
          </a:prstGeom>
          <a:solidFill>
            <a:srgbClr val="00B050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61C00B-2C71-4293-9A45-A50936860C22}"/>
              </a:ext>
            </a:extLst>
          </p:cNvPr>
          <p:cNvSpPr/>
          <p:nvPr/>
        </p:nvSpPr>
        <p:spPr>
          <a:xfrm>
            <a:off x="10504492" y="2817022"/>
            <a:ext cx="149902" cy="128257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EA06C8-3AC6-4AC6-A17F-7CC237294458}"/>
              </a:ext>
            </a:extLst>
          </p:cNvPr>
          <p:cNvSpPr/>
          <p:nvPr/>
        </p:nvSpPr>
        <p:spPr>
          <a:xfrm>
            <a:off x="10184702" y="3088516"/>
            <a:ext cx="149902" cy="128257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2C89C6-3028-4A77-8304-0561109D8A3A}"/>
              </a:ext>
            </a:extLst>
          </p:cNvPr>
          <p:cNvSpPr/>
          <p:nvPr/>
        </p:nvSpPr>
        <p:spPr>
          <a:xfrm>
            <a:off x="10654394" y="3484071"/>
            <a:ext cx="149902" cy="128257"/>
          </a:xfrm>
          <a:prstGeom prst="ellipse">
            <a:avLst/>
          </a:prstGeom>
          <a:solidFill>
            <a:srgbClr val="00B050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35746A-C638-48DD-AEAA-666670487BFE}"/>
              </a:ext>
            </a:extLst>
          </p:cNvPr>
          <p:cNvSpPr/>
          <p:nvPr/>
        </p:nvSpPr>
        <p:spPr>
          <a:xfrm>
            <a:off x="11051635" y="3191529"/>
            <a:ext cx="149902" cy="128257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45537-2D2E-416F-B101-7495A71C70BC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10707392" y="2131190"/>
            <a:ext cx="488614" cy="214949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3648E6-FA3C-4570-AFC8-D9E502E957C7}"/>
              </a:ext>
            </a:extLst>
          </p:cNvPr>
          <p:cNvCxnSpPr>
            <a:stCxn id="8" idx="4"/>
            <a:endCxn id="11" idx="1"/>
          </p:cNvCxnSpPr>
          <p:nvPr/>
        </p:nvCxnSpPr>
        <p:spPr>
          <a:xfrm>
            <a:off x="10654394" y="2149973"/>
            <a:ext cx="96904" cy="302765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BA2799-DF80-464F-BE81-A46B6175FF5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10252690" y="2131190"/>
            <a:ext cx="348706" cy="25742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0134A7-4076-404B-B4A2-931C31965726}"/>
              </a:ext>
            </a:extLst>
          </p:cNvPr>
          <p:cNvCxnSpPr>
            <a:stCxn id="10" idx="4"/>
            <a:endCxn id="14" idx="1"/>
          </p:cNvCxnSpPr>
          <p:nvPr/>
        </p:nvCxnSpPr>
        <p:spPr>
          <a:xfrm>
            <a:off x="10199692" y="2498084"/>
            <a:ext cx="6963" cy="609215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6DC4CD-8527-48C3-8618-11C4FC77C9CC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10252690" y="2479301"/>
            <a:ext cx="273755" cy="356504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34675D-51EE-4CEC-B20C-8155864A6F67}"/>
              </a:ext>
            </a:extLst>
          </p:cNvPr>
          <p:cNvCxnSpPr>
            <a:cxnSpLocks/>
            <a:stCxn id="9" idx="4"/>
            <a:endCxn id="16" idx="7"/>
          </p:cNvCxnSpPr>
          <p:nvPr/>
        </p:nvCxnSpPr>
        <p:spPr>
          <a:xfrm flipH="1">
            <a:off x="11179584" y="2455613"/>
            <a:ext cx="69420" cy="754699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29F5EE-ECB9-4705-B2B3-0466838D2B29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10804296" y="2562212"/>
            <a:ext cx="22220" cy="484399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D297EE-18F1-4C17-9CD2-E1FBCCB96FF8}"/>
              </a:ext>
            </a:extLst>
          </p:cNvPr>
          <p:cNvCxnSpPr>
            <a:stCxn id="13" idx="4"/>
            <a:endCxn id="12" idx="2"/>
          </p:cNvCxnSpPr>
          <p:nvPr/>
        </p:nvCxnSpPr>
        <p:spPr>
          <a:xfrm>
            <a:off x="10579443" y="2945279"/>
            <a:ext cx="172122" cy="165461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F0847F-37BF-4C90-A50E-C400B9964F58}"/>
              </a:ext>
            </a:extLst>
          </p:cNvPr>
          <p:cNvCxnSpPr>
            <a:stCxn id="16" idx="3"/>
            <a:endCxn id="15" idx="7"/>
          </p:cNvCxnSpPr>
          <p:nvPr/>
        </p:nvCxnSpPr>
        <p:spPr>
          <a:xfrm flipH="1">
            <a:off x="10782343" y="3301003"/>
            <a:ext cx="291245" cy="201851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BB724B-5CA1-4D89-B533-88566D0077ED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 flipH="1">
            <a:off x="10729345" y="3174868"/>
            <a:ext cx="97171" cy="309203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64DD45-0A9E-4A9A-8B4B-E3325303056A}"/>
              </a:ext>
            </a:extLst>
          </p:cNvPr>
          <p:cNvCxnSpPr>
            <a:cxnSpLocks/>
            <a:stCxn id="14" idx="4"/>
            <a:endCxn id="15" idx="2"/>
          </p:cNvCxnSpPr>
          <p:nvPr/>
        </p:nvCxnSpPr>
        <p:spPr>
          <a:xfrm>
            <a:off x="10259653" y="3216773"/>
            <a:ext cx="394741" cy="331427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EBD0DB6-4B18-4FBE-90EC-79FF14E5C15D}"/>
              </a:ext>
            </a:extLst>
          </p:cNvPr>
          <p:cNvSpPr/>
          <p:nvPr/>
        </p:nvSpPr>
        <p:spPr>
          <a:xfrm>
            <a:off x="9934866" y="2498084"/>
            <a:ext cx="719528" cy="1086582"/>
          </a:xfrm>
          <a:custGeom>
            <a:avLst/>
            <a:gdLst>
              <a:gd name="connsiteX0" fmla="*/ 306069 w 815735"/>
              <a:gd name="connsiteY0" fmla="*/ 0 h 1131022"/>
              <a:gd name="connsiteX1" fmla="*/ 21256 w 815735"/>
              <a:gd name="connsiteY1" fmla="*/ 989350 h 1131022"/>
              <a:gd name="connsiteX2" fmla="*/ 815735 w 815735"/>
              <a:gd name="connsiteY2" fmla="*/ 1124262 h 1131022"/>
              <a:gd name="connsiteX3" fmla="*/ 815735 w 815735"/>
              <a:gd name="connsiteY3" fmla="*/ 1124262 h 113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735" h="1131022">
                <a:moveTo>
                  <a:pt x="306069" y="0"/>
                </a:moveTo>
                <a:cubicBezTo>
                  <a:pt x="121190" y="400986"/>
                  <a:pt x="-63688" y="801973"/>
                  <a:pt x="21256" y="989350"/>
                </a:cubicBezTo>
                <a:cubicBezTo>
                  <a:pt x="106200" y="1176727"/>
                  <a:pt x="815735" y="1124262"/>
                  <a:pt x="815735" y="1124262"/>
                </a:cubicBezTo>
                <a:lnTo>
                  <a:pt x="815735" y="1124262"/>
                </a:lnTo>
              </a:path>
            </a:pathLst>
          </a:cu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791B04A4-F364-4089-8569-187F1D41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64" y="1704799"/>
            <a:ext cx="9024141" cy="4095845"/>
          </a:xfrm>
        </p:spPr>
        <p:txBody>
          <a:bodyPr>
            <a:normAutofit/>
          </a:bodyPr>
          <a:lstStyle/>
          <a:p>
            <a:r>
              <a:rPr lang="en-US" sz="2400" dirty="0"/>
              <a:t>“Ad hoc” Testing usually tests a subset of paths in the program. </a:t>
            </a:r>
          </a:p>
          <a:p>
            <a:pPr lvl="1"/>
            <a:r>
              <a:rPr lang="en-US" sz="2000" dirty="0"/>
              <a:t>Usually “happy paths” </a:t>
            </a:r>
          </a:p>
          <a:p>
            <a:r>
              <a:rPr lang="en-US" sz="2400" dirty="0"/>
              <a:t>May miss errors</a:t>
            </a:r>
          </a:p>
          <a:p>
            <a:r>
              <a:rPr lang="en-US" sz="2400" dirty="0"/>
              <a:t>It’s fast, but real coverage can be sparse</a:t>
            </a:r>
          </a:p>
          <a:p>
            <a:r>
              <a:rPr lang="en-US" sz="2400" dirty="0"/>
              <a:t>Same is true for other testing methods such as Sanitizers</a:t>
            </a:r>
          </a:p>
          <a:p>
            <a:r>
              <a:rPr lang="en-US" sz="2400" dirty="0"/>
              <a:t>All used together – a useful combination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A551D-DBDD-486D-B680-904D307D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481" y="2087968"/>
            <a:ext cx="644233" cy="6012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C051FB-6DAC-46BB-BE53-5A8CAB63867A}"/>
              </a:ext>
            </a:extLst>
          </p:cNvPr>
          <p:cNvSpPr txBox="1"/>
          <p:nvPr/>
        </p:nvSpPr>
        <p:spPr>
          <a:xfrm>
            <a:off x="10703734" y="187212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4DEF2-F03F-44A6-918B-6D6D26046923}"/>
              </a:ext>
            </a:extLst>
          </p:cNvPr>
          <p:cNvSpPr txBox="1"/>
          <p:nvPr/>
        </p:nvSpPr>
        <p:spPr>
          <a:xfrm>
            <a:off x="10836433" y="235128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2F9924-5A46-470C-A65E-F6C2F352AB4D}"/>
              </a:ext>
            </a:extLst>
          </p:cNvPr>
          <p:cNvSpPr txBox="1"/>
          <p:nvPr/>
        </p:nvSpPr>
        <p:spPr>
          <a:xfrm>
            <a:off x="10861047" y="293246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DCA94-C3C9-4C7C-8871-739740834855}"/>
              </a:ext>
            </a:extLst>
          </p:cNvPr>
          <p:cNvSpPr txBox="1"/>
          <p:nvPr/>
        </p:nvSpPr>
        <p:spPr>
          <a:xfrm>
            <a:off x="10817653" y="3445921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4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A69F06-EA46-4369-B237-30C809712AC9}"/>
              </a:ext>
            </a:extLst>
          </p:cNvPr>
          <p:cNvGrpSpPr/>
          <p:nvPr/>
        </p:nvGrpSpPr>
        <p:grpSpPr>
          <a:xfrm>
            <a:off x="10513998" y="2833756"/>
            <a:ext cx="93955" cy="104760"/>
            <a:chOff x="10171718" y="4184073"/>
            <a:chExt cx="93955" cy="10476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5B497C-27EB-4E31-854C-6038D4E95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171718" y="4191852"/>
              <a:ext cx="93955" cy="9698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C3084DB-77C2-4CCA-A346-FBD0E0723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4702" y="4184073"/>
              <a:ext cx="67989" cy="9698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6B97500-C35D-44BC-AAB0-2BD3F5F1A7C3}"/>
              </a:ext>
            </a:extLst>
          </p:cNvPr>
          <p:cNvSpPr/>
          <p:nvPr/>
        </p:nvSpPr>
        <p:spPr>
          <a:xfrm>
            <a:off x="3221666" y="2865175"/>
            <a:ext cx="7185656" cy="128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9027</TotalTime>
  <Words>2993</Words>
  <Application>Microsoft Office PowerPoint</Application>
  <PresentationFormat>Widescreen</PresentationFormat>
  <Paragraphs>476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Ericsson Hilda</vt:lpstr>
      <vt:lpstr>Roboto</vt:lpstr>
      <vt:lpstr>Times New Roman</vt:lpstr>
      <vt:lpstr>Diamond Grid 16x9</vt:lpstr>
      <vt:lpstr>Using the Clang Static Analyzer</vt:lpstr>
      <vt:lpstr>About this tutorial</vt:lpstr>
      <vt:lpstr>Why tools like Static Analysis? : Cost of bugs</vt:lpstr>
      <vt:lpstr>Finding Flaws in Source Code</vt:lpstr>
      <vt:lpstr>Four Pillars of Program Analysis</vt:lpstr>
      <vt:lpstr>PowerPoint Presentation</vt:lpstr>
      <vt:lpstr>Finding bugs with the Compiler</vt:lpstr>
      <vt:lpstr>Finding bugs with the Analyzer</vt:lpstr>
      <vt:lpstr>Program Analysis vs Testing</vt:lpstr>
      <vt:lpstr>Program Analysis vs Testing</vt:lpstr>
      <vt:lpstr>Clang Static Analyzer (CSA)</vt:lpstr>
      <vt:lpstr> Clang Static Analyzer – Symbolic Execution </vt:lpstr>
      <vt:lpstr>Using the Clang Static Analyzer – Example 1</vt:lpstr>
      <vt:lpstr>Using the Clang Static Analyzer – Example 2</vt:lpstr>
      <vt:lpstr>Clang Static Analyzer – Example 1</vt:lpstr>
      <vt:lpstr>Clang Static Analyzer – Example 2</vt:lpstr>
      <vt:lpstr>Clang Static Analyzer – Example 3</vt:lpstr>
      <vt:lpstr>What about analyzing calls to external functions?</vt:lpstr>
      <vt:lpstr> Cross Translation Unit Analysis </vt:lpstr>
      <vt:lpstr> How does CTU work? </vt:lpstr>
      <vt:lpstr>Manual CTU – compile_commands.json</vt:lpstr>
      <vt:lpstr>Manual CTU - Demo</vt:lpstr>
      <vt:lpstr>Using Cross Translation Unit Analysis</vt:lpstr>
      <vt:lpstr>CodeChecker automates this process </vt:lpstr>
      <vt:lpstr>Benefits of CTU</vt:lpstr>
      <vt:lpstr>CSA Modeling Weaknesses</vt:lpstr>
      <vt:lpstr>Example of unhandled bitwise operations</vt:lpstr>
      <vt:lpstr>Refuting False Positives with Z3</vt:lpstr>
      <vt:lpstr>Why not just replace the CSA solver?</vt:lpstr>
      <vt:lpstr>Putting it all together … </vt:lpstr>
      <vt:lpstr>Results &amp; Conclusion</vt:lpstr>
      <vt:lpstr> References </vt:lpstr>
      <vt:lpstr> Thank you for attending!  </vt:lpstr>
      <vt:lpstr> Demo notes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Austin LLVM Meetup</dc:title>
  <dc:creator>Vince Bridgers</dc:creator>
  <cp:lastModifiedBy>Vince Bridgers</cp:lastModifiedBy>
  <cp:revision>96</cp:revision>
  <dcterms:created xsi:type="dcterms:W3CDTF">2019-09-15T17:55:48Z</dcterms:created>
  <dcterms:modified xsi:type="dcterms:W3CDTF">2020-09-14T10:43:16Z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