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2"/>
  </p:normalViewPr>
  <p:slideViewPr>
    <p:cSldViewPr snapToGrid="0" snapToObjects="1">
      <p:cViewPr varScale="1">
        <p:scale>
          <a:sx n="83" d="100"/>
          <a:sy n="83" d="100"/>
        </p:scale>
        <p:origin x="-104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/Users/faithnagy/Desktop/Graphs%20Senior%20Research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/Users/faithnagy/Desktop/Graphs%20Senior%20Research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/Users/faithnagy/Desktop/Graphs%20Senior%20Research.xlsx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/Users/faithnagy/Desktop/Graphs%20Senior%20Research.xlsx" TargetMode="External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Survey participant would purchase a self-driving vehicle</a:t>
            </a:r>
            <a:r>
              <a:rPr lang="en-US" baseline="0"/>
              <a:t> if available and a comparable price to a conventional vehicle </a:t>
            </a:r>
            <a:endParaRPr lang="en-US"/>
          </a:p>
        </c:rich>
      </c:tx>
      <c:layout>
        <c:manualLayout>
          <c:xMode val="edge"/>
          <c:yMode val="edge"/>
          <c:x val="0.136144356955381"/>
          <c:y val="0.060913705583756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'[Chart in Microsoft Office PowerPoint]Sheet2'!$B$1</c:f>
              <c:strCache>
                <c:ptCount val="1"/>
                <c:pt idx="0">
                  <c:v>Survey participant would purchase a self-driving vehicle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'[Chart in Microsoft Office PowerPoint]Sheet2'!$A$2:$A$6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Neutral </c:v>
                </c:pt>
                <c:pt idx="3">
                  <c:v>Disagree</c:v>
                </c:pt>
                <c:pt idx="4">
                  <c:v>Strongly Disagree</c:v>
                </c:pt>
              </c:strCache>
            </c:strRef>
          </c:cat>
          <c:val>
            <c:numRef>
              <c:f>'[Chart in Microsoft Office PowerPoint]Sheet2'!$B$2:$B$6</c:f>
              <c:numCache>
                <c:formatCode>General</c:formatCode>
                <c:ptCount val="5"/>
                <c:pt idx="0">
                  <c:v>5.0</c:v>
                </c:pt>
                <c:pt idx="1">
                  <c:v>6.0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30944444444444"/>
          <c:y val="0.007254564377689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Self-driving vehicles will provide an overall benefit to society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Neutral </c:v>
                </c:pt>
                <c:pt idx="3">
                  <c:v>Disagree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0954722222222222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If an accident is unavoidable, the priority of the self-driving vehicle should be to protect its passengers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Neutral</c:v>
                </c:pt>
                <c:pt idx="3">
                  <c:v>Disagree</c:v>
                </c:pt>
              </c:strCache>
            </c:strRef>
          </c:cat>
          <c:val>
            <c:numRef>
              <c:f>Sheet2!$B$2:$B$5</c:f>
              <c:numCache>
                <c:formatCode>General</c:formatCode>
                <c:ptCount val="4"/>
                <c:pt idx="0">
                  <c:v>5.0</c:v>
                </c:pt>
                <c:pt idx="1">
                  <c:v>6.0</c:v>
                </c:pt>
                <c:pt idx="2">
                  <c:v>2.0</c:v>
                </c:pt>
                <c:pt idx="3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48382232"/>
        <c:axId val="2048391416"/>
      </c:barChart>
      <c:catAx>
        <c:axId val="2048382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391416"/>
        <c:crosses val="autoZero"/>
        <c:auto val="1"/>
        <c:lblAlgn val="ctr"/>
        <c:lblOffset val="100"/>
        <c:noMultiLvlLbl val="0"/>
      </c:catAx>
      <c:valAx>
        <c:axId val="20483914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382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10861111111111"/>
          <c:y val="0.0462962962962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I would purchase a self-driving car that was programmed to sacrifice its passengers for the greater good if it prevented less casualties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Neutral</c:v>
                </c:pt>
                <c:pt idx="3">
                  <c:v>Disagree</c:v>
                </c:pt>
                <c:pt idx="4">
                  <c:v>Strongly Disagree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5"/>
                <c:pt idx="0">
                  <c:v>1.0</c:v>
                </c:pt>
                <c:pt idx="1">
                  <c:v>0.0</c:v>
                </c:pt>
                <c:pt idx="2">
                  <c:v>8.0</c:v>
                </c:pt>
                <c:pt idx="3">
                  <c:v>1.0</c:v>
                </c:pt>
                <c:pt idx="4">
                  <c:v>4.0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2110547592"/>
        <c:axId val="2110557496"/>
      </c:barChart>
      <c:catAx>
        <c:axId val="21105475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557496"/>
        <c:crosses val="autoZero"/>
        <c:auto val="1"/>
        <c:lblAlgn val="ctr"/>
        <c:lblOffset val="100"/>
        <c:noMultiLvlLbl val="0"/>
      </c:catAx>
      <c:valAx>
        <c:axId val="21105574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54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Sheet4!$B$1</c:f>
              <c:strCache>
                <c:ptCount val="1"/>
                <c:pt idx="0">
                  <c:v>Who should be responsible for the cost of damages in the case where a self-driving car gets into an accident?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Sheet4!$A$2:$A$6</c:f>
              <c:strCache>
                <c:ptCount val="5"/>
                <c:pt idx="0">
                  <c:v>The Car Manufacturer </c:v>
                </c:pt>
                <c:pt idx="1">
                  <c:v>The auto-pilot software company </c:v>
                </c:pt>
                <c:pt idx="2">
                  <c:v>Car insurance company</c:v>
                </c:pt>
                <c:pt idx="3">
                  <c:v>The Government</c:v>
                </c:pt>
                <c:pt idx="4">
                  <c:v>None of the above</c:v>
                </c:pt>
              </c:strCache>
            </c:strRef>
          </c:cat>
          <c:val>
            <c:numRef>
              <c:f>Sheet4!$B$2:$B$6</c:f>
              <c:numCache>
                <c:formatCode>General</c:formatCode>
                <c:ptCount val="5"/>
                <c:pt idx="0">
                  <c:v>3.0</c:v>
                </c:pt>
                <c:pt idx="1">
                  <c:v>7.0</c:v>
                </c:pt>
                <c:pt idx="2">
                  <c:v>5.0</c:v>
                </c:pt>
                <c:pt idx="3">
                  <c:v>1.0</c:v>
                </c:pt>
                <c:pt idx="4">
                  <c:v>3.0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11746384095605"/>
          <c:y val="0.04955752212389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If you had an autonomous vehicle how would you spend your time instead of driving?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Sheet5!$A$2:$A$7</c:f>
              <c:strCache>
                <c:ptCount val="6"/>
                <c:pt idx="0">
                  <c:v>Enjoying the scenery</c:v>
                </c:pt>
                <c:pt idx="1">
                  <c:v>Entertainment (TV,Books,Games,Phone)</c:v>
                </c:pt>
                <c:pt idx="2">
                  <c:v>Being Productive (Schoolwork, Work)</c:v>
                </c:pt>
                <c:pt idx="3">
                  <c:v>Sleeping</c:v>
                </c:pt>
                <c:pt idx="4">
                  <c:v>Being Social(Talking with passenger,Social Media)</c:v>
                </c:pt>
                <c:pt idx="5">
                  <c:v>Still pay attention to the road</c:v>
                </c:pt>
              </c:strCache>
            </c:strRef>
          </c:cat>
          <c:val>
            <c:numRef>
              <c:f>Sheet5!$B$2:$B$7</c:f>
              <c:numCache>
                <c:formatCode>General</c:formatCode>
                <c:ptCount val="6"/>
                <c:pt idx="0">
                  <c:v>3.0</c:v>
                </c:pt>
                <c:pt idx="1">
                  <c:v>6.0</c:v>
                </c:pt>
                <c:pt idx="2">
                  <c:v>8.0</c:v>
                </c:pt>
                <c:pt idx="3">
                  <c:v>8.0</c:v>
                </c:pt>
                <c:pt idx="4">
                  <c:v>0.0</c:v>
                </c:pt>
                <c:pt idx="5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11548088"/>
        <c:axId val="2111561368"/>
      </c:barChart>
      <c:catAx>
        <c:axId val="2111548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561368"/>
        <c:crosses val="autoZero"/>
        <c:auto val="1"/>
        <c:lblAlgn val="ctr"/>
        <c:lblOffset val="100"/>
        <c:noMultiLvlLbl val="0"/>
      </c:catAx>
      <c:valAx>
        <c:axId val="2111561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54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ABA65-74BC-5B45-8B33-89AD1BC6252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5F66D-8002-B94B-8822-FB82383A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F66D-8002-B94B-8822-FB82383A0F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this dilemma, it could be assumed that an unborn or pregnant woman should receive the highest priority in any unavoidable accident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F66D-8002-B94B-8822-FB82383A0F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747" y="450165"/>
            <a:ext cx="8791575" cy="244777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Autonomous Vehicles: a survey to determine the comfort level and moral dilemma's that are involved</a:t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TJ Nagy &amp; </a:t>
            </a:r>
            <a:r>
              <a:rPr lang="en-US" dirty="0"/>
              <a:t>Chad-Michael </a:t>
            </a:r>
            <a:r>
              <a:rPr lang="en-US" dirty="0" err="1" smtClean="0"/>
              <a:t>Muirhead</a:t>
            </a:r>
            <a:endParaRPr lang="en-US" dirty="0" smtClean="0"/>
          </a:p>
          <a:p>
            <a:r>
              <a:rPr lang="en-US" dirty="0" smtClean="0"/>
              <a:t>November 29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6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33953"/>
            <a:ext cx="10018713" cy="312420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To see how people perceive self-driving vehicles </a:t>
            </a:r>
          </a:p>
          <a:p>
            <a:r>
              <a:rPr lang="en-US" dirty="0" smtClean="0"/>
              <a:t>To see how moral decisions influence self-driving vehicles in an unpreventable accident</a:t>
            </a:r>
          </a:p>
          <a:p>
            <a:r>
              <a:rPr lang="en-US" dirty="0" smtClean="0"/>
              <a:t>Develop </a:t>
            </a:r>
            <a:r>
              <a:rPr lang="en-US" dirty="0" smtClean="0"/>
              <a:t>a survey to retrieve this information from the </a:t>
            </a:r>
            <a:r>
              <a:rPr lang="en-US" dirty="0" smtClean="0"/>
              <a:t>public</a:t>
            </a:r>
          </a:p>
          <a:p>
            <a:r>
              <a:rPr lang="en-US" dirty="0" smtClean="0"/>
              <a:t>Determine whether occupational status, gender or age influence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2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09" y="-116059"/>
            <a:ext cx="10018713" cy="1752599"/>
          </a:xfrm>
        </p:spPr>
        <p:txBody>
          <a:bodyPr/>
          <a:lstStyle/>
          <a:p>
            <a:r>
              <a:rPr lang="en-US" dirty="0" smtClean="0"/>
              <a:t>Methodology to Conduct Our Survey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9478" y="1636540"/>
            <a:ext cx="9256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Complete Human Subjects Research Training 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Concise questions and dilemmas we seem fit for our survey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 Create a consent form for the class to participate in the survey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Have class complete survey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Collected the class survey and used the information to gather and analyze </a:t>
            </a:r>
            <a:r>
              <a:rPr lang="en-US" sz="2400" dirty="0" smtClean="0"/>
              <a:t>data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Different measures were used to identify highest priority and different correlations in the surveys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US" sz="2400" dirty="0" smtClean="0"/>
              <a:t>Put the class’s input into graphs and charts to see how people feel about self-driving vehicles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90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467" y="0"/>
            <a:ext cx="10018713" cy="541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919719"/>
              </p:ext>
            </p:extLst>
          </p:nvPr>
        </p:nvGraphicFramePr>
        <p:xfrm>
          <a:off x="5902823" y="666551"/>
          <a:ext cx="5715000" cy="330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 rot="10800000" flipH="1" flipV="1">
            <a:off x="11503021" y="6305841"/>
            <a:ext cx="570445" cy="16269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140844"/>
              </p:ext>
            </p:extLst>
          </p:nvPr>
        </p:nvGraphicFramePr>
        <p:xfrm>
          <a:off x="1226965" y="541867"/>
          <a:ext cx="4572000" cy="330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47527"/>
              </p:ext>
            </p:extLst>
          </p:nvPr>
        </p:nvGraphicFramePr>
        <p:xfrm>
          <a:off x="1330823" y="39829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85685"/>
              </p:ext>
            </p:extLst>
          </p:nvPr>
        </p:nvGraphicFramePr>
        <p:xfrm>
          <a:off x="5902823" y="3982992"/>
          <a:ext cx="5715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9888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960213"/>
              </p:ext>
            </p:extLst>
          </p:nvPr>
        </p:nvGraphicFramePr>
        <p:xfrm>
          <a:off x="0" y="0"/>
          <a:ext cx="5448300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133361"/>
              </p:ext>
            </p:extLst>
          </p:nvPr>
        </p:nvGraphicFramePr>
        <p:xfrm>
          <a:off x="5012369" y="3270250"/>
          <a:ext cx="7162800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16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S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7" y="187960"/>
            <a:ext cx="6736080" cy="3230880"/>
          </a:xfrm>
          <a:prstGeom prst="rect">
            <a:avLst/>
          </a:prstGeom>
        </p:spPr>
      </p:pic>
      <p:pic>
        <p:nvPicPr>
          <p:cNvPr id="8" name="Picture 7" descr="g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0" y="3627120"/>
            <a:ext cx="6736080" cy="3230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6989" y="233859"/>
            <a:ext cx="365721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Based on the results from the survey completed by the participants in the study it was determined that different factors may affect choice in an unavoidable accident in an </a:t>
            </a:r>
            <a:r>
              <a:rPr lang="en-US" dirty="0" smtClean="0"/>
              <a:t>AV.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97347" y="2078375"/>
            <a:ext cx="497320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Age </a:t>
            </a:r>
            <a:r>
              <a:rPr lang="en-US" dirty="0"/>
              <a:t>is one of the major factors with highest priority based on answers from the dilemmas, however this can change if an occupational status provides much value to society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8267" y="3870773"/>
            <a:ext cx="296862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D3 proved that protecting oneself is of the highest preference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D2 and D4 showed preference with age.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Gender had little impact.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4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9027"/>
            <a:ext cx="10018713" cy="3542174"/>
          </a:xfrm>
        </p:spPr>
        <p:txBody>
          <a:bodyPr>
            <a:normAutofit/>
          </a:bodyPr>
          <a:lstStyle/>
          <a:p>
            <a:r>
              <a:rPr lang="en-US" dirty="0" smtClean="0"/>
              <a:t>Majority of participants believe autonomous vehicles will benefit society</a:t>
            </a:r>
          </a:p>
          <a:p>
            <a:r>
              <a:rPr lang="en-US" dirty="0"/>
              <a:t>Self-sacrifice is the least accepted choice in any unavoidable </a:t>
            </a:r>
            <a:r>
              <a:rPr lang="en-US" dirty="0" smtClean="0"/>
              <a:t>accident</a:t>
            </a:r>
          </a:p>
          <a:p>
            <a:r>
              <a:rPr lang="en-US" dirty="0" smtClean="0"/>
              <a:t>Decisions autonomous vehicles make in the case of unavoidable accidents acceptance will vary based on different factors</a:t>
            </a:r>
          </a:p>
          <a:p>
            <a:r>
              <a:rPr lang="en-US" dirty="0" smtClean="0"/>
              <a:t>Age appears to be of the highest priority if occupational status does not bring societal value.</a:t>
            </a:r>
          </a:p>
          <a:p>
            <a:r>
              <a:rPr lang="en-US" dirty="0" smtClean="0"/>
              <a:t>Gender is of the least priority in the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5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Summary/Conclusion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400"/>
            <a:ext cx="10018713" cy="3399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Limitations include : </a:t>
            </a:r>
          </a:p>
          <a:p>
            <a:r>
              <a:rPr lang="en-US" dirty="0" smtClean="0"/>
              <a:t>Class </a:t>
            </a:r>
            <a:r>
              <a:rPr lang="en-US" dirty="0"/>
              <a:t>size sample limited to participants </a:t>
            </a:r>
            <a:r>
              <a:rPr lang="en-US" dirty="0" smtClean="0"/>
              <a:t>in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Majority of males participated in survey  </a:t>
            </a:r>
            <a:endParaRPr lang="en-US" dirty="0" smtClean="0"/>
          </a:p>
          <a:p>
            <a:r>
              <a:rPr lang="en-US" dirty="0" smtClean="0"/>
              <a:t>Difficult to determine correlation and causation</a:t>
            </a:r>
          </a:p>
          <a:p>
            <a:r>
              <a:rPr lang="en-US" dirty="0" smtClean="0"/>
              <a:t>Lack of diversity in participations thus does not mimic real life preference</a:t>
            </a:r>
          </a:p>
          <a:p>
            <a:pPr marL="0" indent="0">
              <a:buNone/>
            </a:pPr>
            <a:r>
              <a:rPr lang="en-US" dirty="0" smtClean="0"/>
              <a:t>Improvements:</a:t>
            </a:r>
          </a:p>
          <a:p>
            <a:r>
              <a:rPr lang="en-US" dirty="0" smtClean="0"/>
              <a:t>More </a:t>
            </a:r>
            <a:r>
              <a:rPr lang="en-US" dirty="0"/>
              <a:t>diverse group of </a:t>
            </a:r>
            <a:r>
              <a:rPr lang="en-US" dirty="0" smtClean="0"/>
              <a:t>participants </a:t>
            </a:r>
            <a:r>
              <a:rPr lang="en-US" dirty="0"/>
              <a:t>which effectively models </a:t>
            </a:r>
            <a:r>
              <a:rPr lang="en-US" dirty="0" smtClean="0"/>
              <a:t>society</a:t>
            </a:r>
          </a:p>
          <a:p>
            <a:r>
              <a:rPr lang="en-US" dirty="0"/>
              <a:t>More occupational jobs in dilemmas to assist in measuring their value or priority level based on selections.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29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969</TotalTime>
  <Words>520</Words>
  <Application>Microsoft Macintosh PowerPoint</Application>
  <PresentationFormat>Custom</PresentationFormat>
  <Paragraphs>51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Autonomous Vehicles: a survey to determine the comfort level and moral dilemma's that are involved  </vt:lpstr>
      <vt:lpstr>Objective</vt:lpstr>
      <vt:lpstr>Methodology to Conduct Our Survey</vt:lpstr>
      <vt:lpstr>Results</vt:lpstr>
      <vt:lpstr>PowerPoint Presentation</vt:lpstr>
      <vt:lpstr>PowerPoint Presentation</vt:lpstr>
      <vt:lpstr>Summary</vt:lpstr>
      <vt:lpstr>Summary/Conclusion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Autonomous Vehicles,  A Survey to Collect Data and Discover the Moral Dilemmas That are Involved </dc:title>
  <dc:creator>Steve Nagy</dc:creator>
  <cp:lastModifiedBy>Sonia Campbell</cp:lastModifiedBy>
  <cp:revision>31</cp:revision>
  <dcterms:created xsi:type="dcterms:W3CDTF">2017-11-24T02:38:47Z</dcterms:created>
  <dcterms:modified xsi:type="dcterms:W3CDTF">2017-11-25T17:14:03Z</dcterms:modified>
</cp:coreProperties>
</file>