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12" r:id="rId1"/>
  </p:sldMasterIdLst>
  <p:notesMasterIdLst>
    <p:notesMasterId r:id="rId22"/>
  </p:notesMasterIdLst>
  <p:handoutMasterIdLst>
    <p:handoutMasterId r:id="rId23"/>
  </p:handoutMasterIdLst>
  <p:sldIdLst>
    <p:sldId id="284" r:id="rId2"/>
    <p:sldId id="269" r:id="rId3"/>
    <p:sldId id="294" r:id="rId4"/>
    <p:sldId id="282" r:id="rId5"/>
    <p:sldId id="279" r:id="rId6"/>
    <p:sldId id="280" r:id="rId7"/>
    <p:sldId id="270" r:id="rId8"/>
    <p:sldId id="281" r:id="rId9"/>
    <p:sldId id="285" r:id="rId10"/>
    <p:sldId id="286" r:id="rId11"/>
    <p:sldId id="271" r:id="rId12"/>
    <p:sldId id="287" r:id="rId13"/>
    <p:sldId id="272" r:id="rId14"/>
    <p:sldId id="288" r:id="rId15"/>
    <p:sldId id="289" r:id="rId16"/>
    <p:sldId id="290" r:id="rId17"/>
    <p:sldId id="273" r:id="rId18"/>
    <p:sldId id="291" r:id="rId19"/>
    <p:sldId id="274" r:id="rId20"/>
    <p:sldId id="293" r:id="rId21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4605" autoAdjust="0"/>
  </p:normalViewPr>
  <p:slideViewPr>
    <p:cSldViewPr>
      <p:cViewPr varScale="1">
        <p:scale>
          <a:sx n="108" d="100"/>
          <a:sy n="108" d="100"/>
        </p:scale>
        <p:origin x="18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376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78B70B-E542-42E2-9331-BEA04C0B92D0}" type="datetimeFigureOut">
              <a:rPr lang="tr-TR"/>
              <a:pPr>
                <a:defRPr/>
              </a:pPr>
              <a:t>16.01.2022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FD5C260-C831-45A7-8508-2DC6E786F04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2072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4A3804E-BDB9-4546-9095-7875EB1E05AB}" type="datetimeFigureOut">
              <a:rPr lang="en-US"/>
              <a:pPr>
                <a:defRPr/>
              </a:pPr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6C1D185-1D1E-4C80-9FCE-B03C73960F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1E444-F3AE-42D1-852C-3B55A86864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1D185-1D1E-4C80-9FCE-B03C73960F5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4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19218" y="4377194"/>
            <a:ext cx="7321906" cy="771532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319218" y="5176862"/>
            <a:ext cx="7324748" cy="895344"/>
          </a:xfrm>
        </p:spPr>
        <p:txBody>
          <a:bodyPr lIns="0" rIns="18288"/>
          <a:lstStyle>
            <a:lvl1pPr marL="0" marR="45720" indent="0" algn="l">
              <a:buNone/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dirty="0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B2F8F-7AC2-48BC-BCB0-A4EEFC4CDA2E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6CE1C-8759-4D4D-B4DA-3081D3A2FAF9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68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7400948" cy="4015918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85F12-8EF8-4E33-A107-49BE0164B1CA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2030-C28A-4098-B97B-DE608112F7EF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0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1300186" cy="4514863"/>
          </a:xfrm>
        </p:spPr>
        <p:txBody>
          <a:bodyPr vert="eaVert"/>
          <a:lstStyle/>
          <a:p>
            <a:r>
              <a:rPr lang="tr-TR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4657739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462DA-958E-48D4-995C-8706BD0A529E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65573-7795-4C37-8BFD-2D6E813427D7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64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1143000"/>
          </a:xfrm>
        </p:spPr>
        <p:txBody>
          <a:bodyPr/>
          <a:lstStyle/>
          <a:p>
            <a:r>
              <a:rPr lang="tr-TR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7400948" cy="4389120"/>
          </a:xfrm>
        </p:spPr>
        <p:txBody>
          <a:bodyPr/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/>
              <a:t>Fourth level</a:t>
            </a:r>
          </a:p>
          <a:p>
            <a:pPr lvl="4"/>
            <a:r>
              <a:rPr lang="tr-TR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F50C-7D75-4DBC-9095-57694D4E7C16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E56A6-111B-4235-971F-CE6A0DAE0FEA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1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2143116"/>
            <a:ext cx="7321906" cy="771532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942784"/>
            <a:ext cx="7324748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rgbClr val="5C020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dirty="0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AC43C-85F0-40E7-A27C-B635CDBE32F7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C9C3E-1A86-45EB-AA10-90A77C404D96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838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/>
          <a:lstStyle/>
          <a:p>
            <a:r>
              <a:rPr lang="tr-TR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3757610" cy="4870141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 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/>
              <a:t>Fourth level</a:t>
            </a:r>
          </a:p>
          <a:p>
            <a:pPr lvl="4"/>
            <a:r>
              <a:rPr lang="tr-TR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48" y="1484784"/>
            <a:ext cx="3500462" cy="4870141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/>
              <a:t>Fourth level</a:t>
            </a:r>
          </a:p>
          <a:p>
            <a:pPr lvl="4"/>
            <a:r>
              <a:rPr lang="tr-TR" dirty="0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63809-2AF5-48C3-BF1C-B48F92E7C10B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99591-F48C-4055-92A6-5677E0DE2A05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997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3283271" cy="102981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484785"/>
            <a:ext cx="3284561" cy="102981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3283271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/>
              <a:t>Fourth level </a:t>
            </a:r>
          </a:p>
          <a:p>
            <a:pPr lvl="4"/>
            <a:r>
              <a:rPr lang="tr-TR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3284561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91490-BC0B-4671-AFC7-AABB3E179B08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771F7-8677-43DB-9A4A-0CFC7D727533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395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10E45-7292-431F-86B4-6793E360CEF1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A0924-13A6-4D4C-8F4B-306661933A8D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D0345-44E3-4123-8090-7C9225E7AD97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8ABA1-539F-4938-BFF6-1474BF26FBF9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427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1">
                <a:ln>
                  <a:noFill/>
                </a:ln>
                <a:solidFill>
                  <a:srgbClr val="5C020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84784"/>
            <a:ext cx="2743200" cy="4763616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r-T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484784"/>
            <a:ext cx="4354536" cy="4763616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/>
              <a:t>Fourth level</a:t>
            </a:r>
          </a:p>
          <a:p>
            <a:pPr lvl="4"/>
            <a:r>
              <a:rPr lang="tr-TR" dirty="0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62D38-0752-4FF6-83F4-E97148478F94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8E394-0067-4382-9BC6-2F8012AF15D3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3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rgbClr val="5C0202"/>
                </a:solidFill>
              </a:defRPr>
            </a:lvl1pPr>
          </a:lstStyle>
          <a:p>
            <a:r>
              <a:rPr lang="tr-TR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/>
              <a:t>Click icon to add picture</a:t>
            </a:r>
            <a:endParaRPr lang="tr-TR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F47D-2B63-47CF-AEE0-8EEBFBA27B89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F8B27-E3BB-41E0-BDE7-1DC8067FBE59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56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7400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title style 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74009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 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00A54B-B1DC-4883-84C9-BFB8C44C7EE2}" type="datetime1">
              <a:rPr lang="tr-TR" smtClean="0"/>
              <a:t>16.01.2022</a:t>
            </a:fld>
            <a:endParaRPr lang="tr-T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A565AE-CC92-4379-A36D-1B15D433D79E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8" r:id="rId2"/>
    <p:sldLayoutId id="2147483937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8" r:id="rId9"/>
    <p:sldLayoutId id="2147483934" r:id="rId10"/>
    <p:sldLayoutId id="214748393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5C020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D86B77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rgbClr val="BFBFBF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D86B7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C00000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321906" cy="335758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tr-TR" sz="3600" dirty="0">
                <a:solidFill>
                  <a:schemeClr val="accent4">
                    <a:lumMod val="50000"/>
                  </a:schemeClr>
                </a:solidFill>
                <a:effectLst/>
              </a:rPr>
              <a:t>IS 539 </a:t>
            </a:r>
            <a:r>
              <a:rPr lang="en-GB" sz="3600" dirty="0">
                <a:effectLst/>
              </a:rPr>
              <a:t>INFORMATION SYSTEMS IN ORGANIZATIONAL DESIGN AND APPLIED SYSTEM</a:t>
            </a:r>
            <a:r>
              <a:rPr lang="tr-TR" sz="3600" dirty="0">
                <a:effectLst/>
              </a:rPr>
              <a:t> THINKING</a:t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br>
              <a:rPr lang="tr-TR" sz="3100" dirty="0"/>
            </a:br>
            <a:r>
              <a:rPr lang="en-US" sz="3100" dirty="0">
                <a:solidFill>
                  <a:srgbClr val="FF0000"/>
                </a:solidFill>
                <a:effectLst/>
              </a:rPr>
              <a:t>New forms and multi-unit</a:t>
            </a:r>
            <a:r>
              <a:rPr lang="tr-TR" sz="3100" dirty="0">
                <a:solidFill>
                  <a:srgbClr val="FF0000"/>
                </a:solidFill>
                <a:effectLst/>
              </a:rPr>
              <a:t> </a:t>
            </a:r>
            <a:r>
              <a:rPr lang="en-US" sz="3100" dirty="0">
                <a:solidFill>
                  <a:srgbClr val="FF0000"/>
                </a:solidFill>
                <a:effectLst/>
              </a:rPr>
              <a:t>organizations: building</a:t>
            </a:r>
            <a:r>
              <a:rPr lang="tr-TR" sz="3100" dirty="0">
                <a:solidFill>
                  <a:srgbClr val="FF0000"/>
                </a:solidFill>
                <a:effectLst/>
              </a:rPr>
              <a:t> </a:t>
            </a:r>
            <a:r>
              <a:rPr lang="en-US" sz="3100" dirty="0">
                <a:solidFill>
                  <a:srgbClr val="FF0000"/>
                </a:solidFill>
                <a:effectLst/>
              </a:rPr>
              <a:t>on the fundamentals</a:t>
            </a:r>
            <a:br>
              <a:rPr lang="tr-TR" sz="3100" dirty="0"/>
            </a:b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495747" y="5269954"/>
            <a:ext cx="6648153" cy="895350"/>
          </a:xfrm>
        </p:spPr>
        <p:txBody>
          <a:bodyPr anchor="ctr">
            <a:normAutofit/>
          </a:bodyPr>
          <a:lstStyle/>
          <a:p>
            <a:pPr marR="0" algn="ctr"/>
            <a:r>
              <a:rPr lang="tr-TR" sz="2000" dirty="0">
                <a:solidFill>
                  <a:srgbClr val="0D0D0D"/>
                </a:solidFill>
              </a:rPr>
              <a:t>Rüstem Ozan Özdemir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Dogan\Desktop\739_Sunum_2\kapa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786190"/>
            <a:ext cx="4929222" cy="1257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multi-organization step-by-step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358246" cy="4589184"/>
          </a:xfrm>
        </p:spPr>
        <p:txBody>
          <a:bodyPr/>
          <a:lstStyle/>
          <a:p>
            <a:pPr marL="881063" lvl="1" indent="-514350" algn="just">
              <a:buFont typeface="+mj-lt"/>
              <a:buAutoNum type="alphaLcPeriod" startAt="2"/>
            </a:pPr>
            <a:r>
              <a:rPr lang="en-US" dirty="0"/>
              <a:t>Develop a list of changes in the relationship between A and C that will</a:t>
            </a:r>
            <a:r>
              <a:rPr lang="tr-TR" dirty="0"/>
              <a:t> </a:t>
            </a:r>
            <a:r>
              <a:rPr lang="en-US" dirty="0"/>
              <a:t>improve these misfits and facilitate C in the accomplishment of its goals.</a:t>
            </a:r>
          </a:p>
          <a:p>
            <a:pPr marL="881063" lvl="1" indent="-514350" algn="just">
              <a:buFont typeface="+mj-lt"/>
              <a:buAutoNum type="alphaLcPeriod" startAt="2"/>
            </a:pPr>
            <a:r>
              <a:rPr lang="en-US" dirty="0"/>
              <a:t>Repeat these steps for B and C.</a:t>
            </a:r>
            <a:endParaRPr lang="tr-TR" dirty="0"/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400" b="1" dirty="0"/>
              <a:t>Do a comparison of A and C with B and C. If these relationships are quite</a:t>
            </a:r>
            <a:r>
              <a:rPr lang="tr-TR" sz="2400" b="1" dirty="0"/>
              <a:t> </a:t>
            </a:r>
            <a:r>
              <a:rPr lang="en-US" sz="2400" b="1" dirty="0"/>
              <a:t>different, then there is likely to be conflict between A and B, which will</a:t>
            </a:r>
            <a:r>
              <a:rPr lang="tr-TR" sz="2400" b="1" dirty="0"/>
              <a:t> </a:t>
            </a:r>
            <a:r>
              <a:rPr lang="en-US" sz="2400" b="1" dirty="0"/>
              <a:t>make it difficult for C as it pursues its work. C then needs to address these</a:t>
            </a:r>
            <a:r>
              <a:rPr lang="tr-TR" sz="2400" b="1" dirty="0"/>
              <a:t> </a:t>
            </a:r>
            <a:r>
              <a:rPr lang="en-US" sz="2400" b="1" dirty="0"/>
              <a:t>issues and make a determination of whether to live with them or work with</a:t>
            </a:r>
            <a:r>
              <a:rPr lang="tr-TR" sz="2400" b="1" dirty="0"/>
              <a:t> </a:t>
            </a:r>
            <a:r>
              <a:rPr lang="en-US" sz="2400" b="1" dirty="0"/>
              <a:t>A and B for a</a:t>
            </a:r>
            <a:r>
              <a:rPr lang="tr-TR" sz="2400" b="1" dirty="0"/>
              <a:t> </a:t>
            </a:r>
            <a:r>
              <a:rPr lang="en-US" sz="2400" b="1" dirty="0"/>
              <a:t>solution.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10</a:t>
            </a:fld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Joint venture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186766" cy="4317112"/>
          </a:xfrm>
        </p:spPr>
        <p:txBody>
          <a:bodyPr/>
          <a:lstStyle/>
          <a:p>
            <a:pPr algn="just"/>
            <a:r>
              <a:rPr lang="en-US" b="1" dirty="0"/>
              <a:t>The joint venture C is an organization that is given resources and supported by</a:t>
            </a:r>
            <a:r>
              <a:rPr lang="tr-TR" b="1" dirty="0"/>
              <a:t> </a:t>
            </a:r>
            <a:r>
              <a:rPr lang="en-US" b="1" dirty="0"/>
              <a:t>its parents, A and B, but C is largely independent of A and B.</a:t>
            </a:r>
            <a:r>
              <a:rPr lang="tr-TR" b="1" dirty="0"/>
              <a:t> </a:t>
            </a:r>
          </a:p>
          <a:p>
            <a:pPr algn="just"/>
            <a:endParaRPr lang="tr-TR" b="1" dirty="0"/>
          </a:p>
          <a:p>
            <a:pPr algn="just"/>
            <a:r>
              <a:rPr lang="en-US" b="1" dirty="0"/>
              <a:t>First step-as discussed above</a:t>
            </a:r>
            <a:r>
              <a:rPr lang="tr-TR" b="1" dirty="0"/>
              <a:t>-</a:t>
            </a:r>
            <a:r>
              <a:rPr lang="en-US" b="1" dirty="0"/>
              <a:t> in analyzing</a:t>
            </a:r>
            <a:r>
              <a:rPr lang="tr-TR" b="1" dirty="0"/>
              <a:t> a </a:t>
            </a:r>
            <a:r>
              <a:rPr lang="en-US" b="1" dirty="0"/>
              <a:t> joint venture is to do separate analyses of A, B, C and then</a:t>
            </a:r>
            <a:r>
              <a:rPr lang="tr-TR" b="1" dirty="0"/>
              <a:t> </a:t>
            </a:r>
            <a:r>
              <a:rPr lang="en-US" b="1" dirty="0"/>
              <a:t>turn</a:t>
            </a:r>
            <a:r>
              <a:rPr lang="tr-TR" b="1" dirty="0"/>
              <a:t> </a:t>
            </a:r>
            <a:r>
              <a:rPr lang="en-US" b="1" dirty="0"/>
              <a:t>to</a:t>
            </a:r>
            <a:r>
              <a:rPr lang="tr-TR" b="1" dirty="0"/>
              <a:t> </a:t>
            </a:r>
            <a:r>
              <a:rPr lang="en-US" b="1" dirty="0"/>
              <a:t> their relations. </a:t>
            </a:r>
            <a:endParaRPr lang="tr-TR" b="1" dirty="0"/>
          </a:p>
          <a:p>
            <a:pPr algn="just"/>
            <a:endParaRPr lang="tr-TR" b="1" dirty="0"/>
          </a:p>
          <a:p>
            <a:pPr algn="just"/>
            <a:r>
              <a:rPr lang="en-US" b="1" dirty="0"/>
              <a:t>The joint venture C should plan its organizational design and</a:t>
            </a:r>
            <a:r>
              <a:rPr lang="tr-TR" b="1" dirty="0"/>
              <a:t> </a:t>
            </a:r>
            <a:r>
              <a:rPr lang="en-US" b="1" dirty="0"/>
              <a:t>assess its misfits as the venture evolves. </a:t>
            </a:r>
            <a:endParaRPr lang="tr-TR" b="1" dirty="0"/>
          </a:p>
          <a:p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23" y="332656"/>
            <a:ext cx="2371725" cy="136815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11</a:t>
            </a:fld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Joint venture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186766" cy="4389120"/>
          </a:xfrm>
        </p:spPr>
        <p:txBody>
          <a:bodyPr/>
          <a:lstStyle/>
          <a:p>
            <a:pPr algn="just"/>
            <a:r>
              <a:rPr lang="en-US" b="1" dirty="0"/>
              <a:t>C should be assessed as an independent</a:t>
            </a:r>
            <a:r>
              <a:rPr lang="tr-TR" b="1" dirty="0"/>
              <a:t> </a:t>
            </a:r>
            <a:r>
              <a:rPr lang="en-US" b="1" dirty="0"/>
              <a:t>unit of analysis. Then it</a:t>
            </a:r>
            <a:r>
              <a:rPr lang="tr-TR" b="1" dirty="0"/>
              <a:t> </a:t>
            </a:r>
            <a:r>
              <a:rPr lang="en-US" b="1" dirty="0"/>
              <a:t>should look at the goals that A and B have for the joint</a:t>
            </a:r>
            <a:r>
              <a:rPr lang="tr-TR" b="1" dirty="0"/>
              <a:t> </a:t>
            </a:r>
            <a:r>
              <a:rPr lang="en-US" b="1" dirty="0"/>
              <a:t>venture and the resources they are supplying.</a:t>
            </a:r>
            <a:endParaRPr lang="tr-TR" b="1" dirty="0"/>
          </a:p>
          <a:p>
            <a:pPr algn="just"/>
            <a:endParaRPr lang="tr-TR" b="1" dirty="0"/>
          </a:p>
          <a:p>
            <a:pPr algn="just"/>
            <a:r>
              <a:rPr lang="en-US" b="1" dirty="0"/>
              <a:t> Can C realize its goals? Are there</a:t>
            </a:r>
            <a:r>
              <a:rPr lang="tr-TR" b="1" dirty="0"/>
              <a:t> </a:t>
            </a:r>
            <a:r>
              <a:rPr lang="en-US" b="1" dirty="0"/>
              <a:t>sufficient resources</a:t>
            </a:r>
            <a:r>
              <a:rPr lang="tr-TR" b="1" dirty="0"/>
              <a:t>?</a:t>
            </a:r>
          </a:p>
          <a:p>
            <a:pPr algn="just"/>
            <a:endParaRPr lang="tr-TR" b="1" dirty="0"/>
          </a:p>
          <a:p>
            <a:pPr algn="just"/>
            <a:r>
              <a:rPr lang="en-US" b="1" dirty="0"/>
              <a:t>If there are misfits here, then C, must decide to live with them, or approach the parents to obtain a</a:t>
            </a:r>
            <a:r>
              <a:rPr lang="tr-TR" b="1" dirty="0"/>
              <a:t> </a:t>
            </a:r>
            <a:r>
              <a:rPr lang="en-US" b="1" dirty="0"/>
              <a:t>resolution.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23" y="268355"/>
            <a:ext cx="2371725" cy="136815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12</a:t>
            </a:fld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00808"/>
            <a:ext cx="8358246" cy="4214842"/>
          </a:xfrm>
        </p:spPr>
        <p:txBody>
          <a:bodyPr/>
          <a:lstStyle/>
          <a:p>
            <a:pPr algn="just"/>
            <a:r>
              <a:rPr lang="tr-TR" sz="2400" b="1" dirty="0"/>
              <a:t>The merger is the result that A and B becoming a new organization, C. </a:t>
            </a:r>
          </a:p>
          <a:p>
            <a:pPr algn="just"/>
            <a:r>
              <a:rPr lang="tr-TR" sz="2400" b="1" dirty="0"/>
              <a:t>However, C cannot be understood </a:t>
            </a:r>
            <a:r>
              <a:rPr lang="en-US" sz="2400" b="1" dirty="0"/>
              <a:t>(alone) without an assessment of where it came from. The people, climate,</a:t>
            </a:r>
            <a:r>
              <a:rPr lang="tr-TR" sz="2400" b="1" dirty="0"/>
              <a:t> </a:t>
            </a:r>
            <a:r>
              <a:rPr lang="en-US" sz="2400" b="1" dirty="0"/>
              <a:t>coordination, and control systems, and</a:t>
            </a:r>
            <a:r>
              <a:rPr lang="tr-TR" sz="2400" b="1" dirty="0"/>
              <a:t> </a:t>
            </a:r>
            <a:r>
              <a:rPr lang="en-US" sz="2400" b="1" dirty="0"/>
              <a:t>many other</a:t>
            </a:r>
            <a:r>
              <a:rPr lang="tr-TR" sz="2400" b="1" dirty="0"/>
              <a:t> </a:t>
            </a:r>
            <a:r>
              <a:rPr lang="en-US" sz="2400" b="1" dirty="0"/>
              <a:t>organizational design components</a:t>
            </a:r>
            <a:r>
              <a:rPr lang="tr-TR" sz="2400" b="1" dirty="0"/>
              <a:t> </a:t>
            </a:r>
            <a:r>
              <a:rPr lang="en-US" sz="2400" b="1" dirty="0"/>
              <a:t>of A and B will be imported into C and will influence C’s organizational</a:t>
            </a:r>
            <a:r>
              <a:rPr lang="tr-TR" sz="2400" b="1" dirty="0"/>
              <a:t> </a:t>
            </a:r>
            <a:r>
              <a:rPr lang="tr-TR" sz="2400" b="1" dirty="0" err="1"/>
              <a:t>design</a:t>
            </a:r>
            <a:r>
              <a:rPr lang="tr-TR" sz="2400" b="1" dirty="0"/>
              <a:t> in </a:t>
            </a:r>
            <a:r>
              <a:rPr lang="tr-TR" sz="2400" b="1" dirty="0" err="1"/>
              <a:t>significant</a:t>
            </a:r>
            <a:r>
              <a:rPr lang="tr-TR" sz="2400" b="1" dirty="0"/>
              <a:t> </a:t>
            </a:r>
            <a:r>
              <a:rPr lang="tr-TR" sz="2400" b="1" dirty="0" err="1"/>
              <a:t>ways</a:t>
            </a:r>
            <a:r>
              <a:rPr lang="tr-TR" sz="2400" b="1" dirty="0"/>
              <a:t>.</a:t>
            </a:r>
          </a:p>
          <a:p>
            <a:pPr algn="just"/>
            <a:r>
              <a:rPr lang="tr-TR" sz="2400" b="1" dirty="0"/>
              <a:t>Analysis of the C organization is </a:t>
            </a:r>
            <a:r>
              <a:rPr lang="tr-TR" sz="2400" b="1" u="sng" dirty="0"/>
              <a:t>prior to its formation</a:t>
            </a:r>
            <a:r>
              <a:rPr lang="tr-TR" sz="2400" b="1" dirty="0"/>
              <a:t> and an assessment of the parents’ influence on C, can be very helpful.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88641"/>
            <a:ext cx="2350044" cy="158417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13</a:t>
            </a:fld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28800"/>
            <a:ext cx="8358246" cy="4586282"/>
          </a:xfrm>
        </p:spPr>
        <p:txBody>
          <a:bodyPr/>
          <a:lstStyle/>
          <a:p>
            <a:pPr algn="just"/>
            <a:r>
              <a:rPr lang="en-US" b="1" dirty="0"/>
              <a:t>To assess the design of the new, merged organization, you should first do</a:t>
            </a:r>
            <a:r>
              <a:rPr lang="tr-TR" b="1" dirty="0"/>
              <a:t> </a:t>
            </a:r>
            <a:r>
              <a:rPr lang="en-US" b="1" dirty="0"/>
              <a:t>separate step-by-step analyses of each of the three organizations, revealing</a:t>
            </a:r>
            <a:r>
              <a:rPr lang="tr-TR" b="1" dirty="0"/>
              <a:t> </a:t>
            </a:r>
            <a:r>
              <a:rPr lang="en-US" b="1" dirty="0"/>
              <a:t>possible misfits and ways to change them. Then turn to</a:t>
            </a:r>
            <a:r>
              <a:rPr lang="tr-TR" b="1" dirty="0"/>
              <a:t> </a:t>
            </a:r>
            <a:r>
              <a:rPr lang="en-US" b="1" dirty="0"/>
              <a:t>differences that create misfits after the merger</a:t>
            </a:r>
            <a:r>
              <a:rPr lang="tr-TR" b="1" dirty="0"/>
              <a:t>. </a:t>
            </a:r>
          </a:p>
          <a:p>
            <a:pPr algn="just"/>
            <a:r>
              <a:rPr lang="en-US" b="1" dirty="0"/>
              <a:t>Suggested approach is:</a:t>
            </a:r>
            <a:endParaRPr lang="tr-TR" b="1" dirty="0"/>
          </a:p>
          <a:p>
            <a:pPr marL="881063" lvl="1" indent="-514350" algn="just">
              <a:buFont typeface="+mj-lt"/>
              <a:buAutoNum type="arabicPeriod"/>
            </a:pPr>
            <a:r>
              <a:rPr lang="en-US" dirty="0"/>
              <a:t>Make two lists side by side. Then compare</a:t>
            </a:r>
            <a:r>
              <a:rPr lang="tr-TR" dirty="0"/>
              <a:t> </a:t>
            </a:r>
            <a:r>
              <a:rPr lang="en-US" dirty="0"/>
              <a:t>each of the organizational design components: goals,</a:t>
            </a:r>
            <a:r>
              <a:rPr lang="tr-TR" dirty="0"/>
              <a:t> </a:t>
            </a:r>
            <a:r>
              <a:rPr lang="tr-TR" dirty="0" err="1"/>
              <a:t>strategy</a:t>
            </a:r>
            <a:r>
              <a:rPr lang="tr-TR" dirty="0"/>
              <a:t>, </a:t>
            </a:r>
            <a:r>
              <a:rPr lang="tr-TR" dirty="0" err="1"/>
              <a:t>environment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.</a:t>
            </a:r>
            <a:endParaRPr lang="en-US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88641"/>
            <a:ext cx="2350044" cy="151216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14</a:t>
            </a:fld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28800"/>
            <a:ext cx="8358246" cy="4586282"/>
          </a:xfrm>
        </p:spPr>
        <p:txBody>
          <a:bodyPr/>
          <a:lstStyle/>
          <a:p>
            <a:pPr marL="823913" lvl="1" indent="-457200" algn="just">
              <a:buFont typeface="+mj-lt"/>
              <a:buAutoNum type="arabicPeriod" startAt="2"/>
            </a:pPr>
            <a:r>
              <a:rPr lang="en-US" sz="2200" dirty="0"/>
              <a:t>Focus on the differences, as these will create variation in the particular</a:t>
            </a:r>
            <a:r>
              <a:rPr lang="tr-TR" sz="2200" dirty="0"/>
              <a:t> </a:t>
            </a:r>
            <a:r>
              <a:rPr lang="en-US" sz="2200" dirty="0"/>
              <a:t>dimension for the merged</a:t>
            </a:r>
            <a:r>
              <a:rPr lang="tr-TR" sz="2200" dirty="0"/>
              <a:t> </a:t>
            </a:r>
            <a:r>
              <a:rPr lang="en-US" sz="2200" dirty="0"/>
              <a:t>organization. Assess if these differences are</a:t>
            </a:r>
            <a:r>
              <a:rPr lang="tr-TR" sz="2200" dirty="0"/>
              <a:t> </a:t>
            </a:r>
            <a:r>
              <a:rPr lang="en-US" sz="2200" dirty="0"/>
              <a:t>important and how they should be handled. Develop a list of</a:t>
            </a:r>
            <a:r>
              <a:rPr lang="tr-TR" sz="2200" dirty="0"/>
              <a:t> </a:t>
            </a:r>
            <a:r>
              <a:rPr lang="en-US" sz="2200" dirty="0"/>
              <a:t>changes in the</a:t>
            </a:r>
            <a:r>
              <a:rPr lang="tr-TR" sz="2200" dirty="0"/>
              <a:t> </a:t>
            </a:r>
            <a:r>
              <a:rPr lang="tr-TR" sz="2200" dirty="0" err="1"/>
              <a:t>relationship</a:t>
            </a:r>
            <a:r>
              <a:rPr lang="tr-TR" sz="2200" dirty="0"/>
              <a:t>.</a:t>
            </a:r>
          </a:p>
          <a:p>
            <a:pPr marL="823913" lvl="1" indent="-457200" algn="just">
              <a:buFont typeface="+mj-lt"/>
              <a:buAutoNum type="arabicPeriod" startAt="2"/>
            </a:pPr>
            <a:r>
              <a:rPr lang="en-US" sz="2200" dirty="0"/>
              <a:t>Look at the misfits for the new potential organization. Consider how they</a:t>
            </a:r>
            <a:r>
              <a:rPr lang="tr-TR" sz="2200" dirty="0"/>
              <a:t> </a:t>
            </a:r>
            <a:r>
              <a:rPr lang="en-US" sz="2200" dirty="0"/>
              <a:t>should be addressed.</a:t>
            </a:r>
            <a:endParaRPr lang="tr-TR" sz="2200" dirty="0"/>
          </a:p>
          <a:p>
            <a:pPr algn="just"/>
            <a:r>
              <a:rPr lang="en-US" b="1" dirty="0"/>
              <a:t>Look at which quadrant the two companies</a:t>
            </a:r>
            <a:r>
              <a:rPr lang="tr-TR" b="1" dirty="0"/>
              <a:t> </a:t>
            </a:r>
            <a:r>
              <a:rPr lang="en-US" b="1" dirty="0"/>
              <a:t>are located in</a:t>
            </a:r>
            <a:r>
              <a:rPr lang="tr-TR" b="1" dirty="0"/>
              <a:t>;</a:t>
            </a:r>
          </a:p>
          <a:p>
            <a:pPr lvl="1" algn="just"/>
            <a:r>
              <a:rPr lang="en-US" b="1" dirty="0"/>
              <a:t> If the two units are </a:t>
            </a:r>
            <a:r>
              <a:rPr lang="en-US" b="1" u="sng" dirty="0"/>
              <a:t>in the</a:t>
            </a:r>
            <a:r>
              <a:rPr lang="tr-TR" b="1" u="sng" dirty="0"/>
              <a:t> </a:t>
            </a:r>
            <a:r>
              <a:rPr lang="en-US" b="1" u="sng" dirty="0"/>
              <a:t>same</a:t>
            </a:r>
            <a:r>
              <a:rPr lang="tr-TR" b="1" u="sng" dirty="0"/>
              <a:t> </a:t>
            </a:r>
            <a:r>
              <a:rPr lang="en-US" b="1" u="sng" dirty="0"/>
              <a:t>quadrant </a:t>
            </a:r>
            <a:r>
              <a:rPr lang="en-US" b="1" dirty="0"/>
              <a:t>and both are well aligned with no misfits, a “simple” merger is</a:t>
            </a:r>
            <a:r>
              <a:rPr lang="tr-TR" b="1" dirty="0"/>
              <a:t> </a:t>
            </a:r>
            <a:r>
              <a:rPr lang="en-US" b="1" dirty="0"/>
              <a:t>possible. Then the action depends on which quadrant the two units are</a:t>
            </a:r>
            <a:r>
              <a:rPr lang="tr-TR" b="1" dirty="0"/>
              <a:t> </a:t>
            </a:r>
            <a:r>
              <a:rPr lang="tr-TR" b="1" dirty="0" err="1"/>
              <a:t>located</a:t>
            </a:r>
            <a:r>
              <a:rPr lang="tr-TR" b="1" dirty="0"/>
              <a:t> in.</a:t>
            </a:r>
            <a:endParaRPr lang="en-US" sz="2000" b="1" dirty="0"/>
          </a:p>
          <a:p>
            <a:pPr marL="823913" lvl="1" indent="-457200">
              <a:buNone/>
            </a:pPr>
            <a:endParaRPr lang="en-US" sz="2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88641"/>
            <a:ext cx="2350044" cy="151216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15</a:t>
            </a:fld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8358246" cy="2520280"/>
          </a:xfrm>
        </p:spPr>
        <p:txBody>
          <a:bodyPr/>
          <a:lstStyle/>
          <a:p>
            <a:pPr lvl="1" algn="just"/>
            <a:r>
              <a:rPr lang="en-US" sz="2200" b="1" dirty="0"/>
              <a:t>If two organizations that are </a:t>
            </a:r>
            <a:r>
              <a:rPr lang="en-US" sz="2200" b="1" u="sng" dirty="0"/>
              <a:t>not in the same quadrant</a:t>
            </a:r>
            <a:r>
              <a:rPr lang="tr-TR" sz="2200" b="1" u="sng" dirty="0"/>
              <a:t>,</a:t>
            </a:r>
            <a:r>
              <a:rPr lang="tr-TR" sz="2200" dirty="0"/>
              <a:t> </a:t>
            </a:r>
            <a:r>
              <a:rPr lang="en-US" sz="2200" b="1" dirty="0"/>
              <a:t>there is an issue of where the merged company should be</a:t>
            </a:r>
            <a:r>
              <a:rPr lang="tr-TR" sz="2200" b="1" dirty="0"/>
              <a:t> </a:t>
            </a:r>
            <a:r>
              <a:rPr lang="en-US" sz="2200" b="1" dirty="0"/>
              <a:t>located. For a takeover, the</a:t>
            </a:r>
            <a:r>
              <a:rPr lang="tr-TR" sz="2200" b="1" dirty="0"/>
              <a:t> </a:t>
            </a:r>
            <a:r>
              <a:rPr lang="en-US" sz="2200" b="1" dirty="0"/>
              <a:t>smaller organization will have to adapt. For more</a:t>
            </a:r>
            <a:r>
              <a:rPr lang="tr-TR" sz="2200" b="1" dirty="0"/>
              <a:t> </a:t>
            </a:r>
            <a:r>
              <a:rPr lang="en-US" sz="2200" b="1" dirty="0"/>
              <a:t>equal organizations, use the goal, environment, and</a:t>
            </a:r>
            <a:r>
              <a:rPr lang="tr-TR" sz="2200" b="1" dirty="0"/>
              <a:t> </a:t>
            </a:r>
            <a:r>
              <a:rPr lang="en-US" sz="2200" b="1" dirty="0"/>
              <a:t>strategy analyses in step 1</a:t>
            </a:r>
            <a:r>
              <a:rPr lang="tr-TR" sz="2200" b="1" dirty="0"/>
              <a:t> </a:t>
            </a:r>
            <a:r>
              <a:rPr lang="en-US" sz="2200" b="1" dirty="0"/>
              <a:t>to determine which</a:t>
            </a:r>
            <a:r>
              <a:rPr lang="tr-TR" sz="2200" b="1" dirty="0"/>
              <a:t> </a:t>
            </a:r>
            <a:r>
              <a:rPr lang="en-US" sz="2200" b="1" dirty="0"/>
              <a:t>quadrant to go to. That will also be the case when one</a:t>
            </a:r>
            <a:r>
              <a:rPr lang="tr-TR" sz="2200" b="1" dirty="0"/>
              <a:t> </a:t>
            </a:r>
            <a:r>
              <a:rPr lang="en-US" sz="2200" b="1" dirty="0"/>
              <a:t>or</a:t>
            </a:r>
            <a:r>
              <a:rPr lang="tr-TR" sz="2200" b="1" dirty="0"/>
              <a:t> </a:t>
            </a:r>
            <a:r>
              <a:rPr lang="en-US" sz="2200" b="1" dirty="0"/>
              <a:t>both companies have misfits</a:t>
            </a:r>
            <a:r>
              <a:rPr lang="tr-TR" sz="2200" b="1" dirty="0"/>
              <a:t>.</a:t>
            </a:r>
            <a:endParaRPr lang="en-US" sz="22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88641"/>
            <a:ext cx="2350044" cy="144015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16</a:t>
            </a:fld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881766"/>
          </a:xfrm>
        </p:spPr>
        <p:txBody>
          <a:bodyPr/>
          <a:lstStyle/>
          <a:p>
            <a:r>
              <a:rPr lang="en-US" sz="3200" dirty="0"/>
              <a:t>Strategic alliance or partnership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15328" cy="4500594"/>
          </a:xfrm>
        </p:spPr>
        <p:txBody>
          <a:bodyPr/>
          <a:lstStyle/>
          <a:p>
            <a:pPr algn="just"/>
            <a:r>
              <a:rPr lang="tr-TR" sz="2500" b="1" dirty="0"/>
              <a:t>Strategic aliance or partnership is planned collaboration among multiple firms for conducting business activity together for purposes of mutual benefits. </a:t>
            </a:r>
          </a:p>
          <a:p>
            <a:pPr algn="just"/>
            <a:r>
              <a:rPr lang="en-US" sz="2500" b="1" dirty="0"/>
              <a:t>Alliances are contract-driven and arise in many different forms</a:t>
            </a:r>
            <a:r>
              <a:rPr lang="tr-TR" sz="2500" b="1" dirty="0"/>
              <a:t>.</a:t>
            </a:r>
          </a:p>
          <a:p>
            <a:pPr algn="just"/>
            <a:r>
              <a:rPr lang="tr-TR" sz="2500" b="1" dirty="0" err="1"/>
              <a:t>The</a:t>
            </a:r>
            <a:r>
              <a:rPr lang="tr-TR" sz="2500" b="1" dirty="0"/>
              <a:t> </a:t>
            </a:r>
            <a:r>
              <a:rPr lang="tr-TR" sz="2500" b="1" dirty="0" err="1"/>
              <a:t>assignment</a:t>
            </a:r>
            <a:r>
              <a:rPr lang="tr-TR" sz="2500" b="1" dirty="0"/>
              <a:t> of </a:t>
            </a:r>
            <a:r>
              <a:rPr lang="en-US" sz="2500" b="1" dirty="0"/>
              <a:t>people, leaders, infrastructure, and other organizational components of C are</a:t>
            </a:r>
            <a:r>
              <a:rPr lang="tr-TR" sz="2500" b="1" dirty="0"/>
              <a:t> </a:t>
            </a:r>
            <a:r>
              <a:rPr lang="en-US" sz="2500" b="1" dirty="0"/>
              <a:t>drawn from the parent organizations and typically remain there as the partnership</a:t>
            </a:r>
            <a:r>
              <a:rPr lang="tr-TR" sz="2500" b="1" dirty="0"/>
              <a:t> </a:t>
            </a:r>
            <a:r>
              <a:rPr lang="en-US" sz="2500" b="1" dirty="0"/>
              <a:t>operates. In this sense, an alliance is the opposite of a joint venture</a:t>
            </a:r>
            <a:r>
              <a:rPr lang="tr-TR" sz="2500" b="1" dirty="0"/>
              <a:t> </a:t>
            </a:r>
            <a:r>
              <a:rPr lang="tr-TR" sz="2500" b="1" dirty="0" err="1"/>
              <a:t>or</a:t>
            </a:r>
            <a:r>
              <a:rPr lang="tr-TR" sz="2500" b="1" dirty="0"/>
              <a:t> a </a:t>
            </a:r>
            <a:r>
              <a:rPr lang="tr-TR" sz="2500" b="1" dirty="0" err="1"/>
              <a:t>merger</a:t>
            </a:r>
            <a:r>
              <a:rPr lang="tr-TR" sz="2500" b="1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6632"/>
            <a:ext cx="2466975" cy="138354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17</a:t>
            </a:fld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881766"/>
          </a:xfrm>
        </p:spPr>
        <p:txBody>
          <a:bodyPr/>
          <a:lstStyle/>
          <a:p>
            <a:r>
              <a:rPr lang="en-US" sz="3200" dirty="0"/>
              <a:t>Strategic alliance or partnership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115328" cy="4389120"/>
          </a:xfrm>
        </p:spPr>
        <p:txBody>
          <a:bodyPr/>
          <a:lstStyle/>
          <a:p>
            <a:pPr algn="just"/>
            <a:r>
              <a:rPr lang="en-US" sz="2500" b="1" dirty="0"/>
              <a:t>When forming a strategic alliance, begin with an analysis</a:t>
            </a:r>
            <a:r>
              <a:rPr lang="tr-TR" sz="2500" b="1" dirty="0"/>
              <a:t> </a:t>
            </a:r>
            <a:r>
              <a:rPr lang="en-US" sz="2500" b="1" dirty="0"/>
              <a:t>of the anticipated C organization, following the step-by-step approach</a:t>
            </a:r>
            <a:r>
              <a:rPr lang="tr-TR" sz="2500" b="1" dirty="0"/>
              <a:t>.</a:t>
            </a:r>
            <a:r>
              <a:rPr lang="en-US" sz="2500" b="1" dirty="0"/>
              <a:t> Next</a:t>
            </a:r>
            <a:r>
              <a:rPr lang="tr-TR" sz="2500" b="1" dirty="0"/>
              <a:t>,</a:t>
            </a:r>
            <a:r>
              <a:rPr lang="en-US" sz="2500" b="1" dirty="0"/>
              <a:t> do the same for A and B, and any other </a:t>
            </a:r>
            <a:r>
              <a:rPr lang="tr-TR" sz="2500" b="1" dirty="0"/>
              <a:t> p</a:t>
            </a:r>
            <a:r>
              <a:rPr lang="en-US" sz="2500" b="1" dirty="0" err="1"/>
              <a:t>arents</a:t>
            </a:r>
            <a:r>
              <a:rPr lang="en-US" sz="2500" b="1" dirty="0"/>
              <a:t> that are a part of</a:t>
            </a:r>
            <a:r>
              <a:rPr lang="tr-TR" sz="2500" b="1" dirty="0"/>
              <a:t> </a:t>
            </a:r>
            <a:r>
              <a:rPr lang="en-US" sz="2500" b="1" dirty="0"/>
              <a:t>the alliance.</a:t>
            </a:r>
            <a:endParaRPr lang="tr-TR" sz="2500" b="1" dirty="0"/>
          </a:p>
          <a:p>
            <a:pPr algn="just"/>
            <a:r>
              <a:rPr lang="en-US" sz="2500" b="1" dirty="0"/>
              <a:t>Then, move on to the higher-level misfits between the strategic</a:t>
            </a:r>
            <a:r>
              <a:rPr lang="tr-TR" sz="2500" b="1" dirty="0"/>
              <a:t> </a:t>
            </a:r>
            <a:r>
              <a:rPr lang="en-US" sz="2500" b="1" dirty="0"/>
              <a:t>alliance and the parent organizations. The analysis and resolution of the higher</a:t>
            </a:r>
            <a:r>
              <a:rPr lang="tr-TR" sz="2500" b="1" dirty="0"/>
              <a:t> </a:t>
            </a:r>
            <a:r>
              <a:rPr lang="en-US" sz="2500" b="1" dirty="0"/>
              <a:t>level</a:t>
            </a:r>
            <a:r>
              <a:rPr lang="tr-TR" sz="2500" b="1" dirty="0"/>
              <a:t> </a:t>
            </a:r>
            <a:r>
              <a:rPr lang="en-US" sz="2500" b="1" dirty="0"/>
              <a:t>misfits must be addressed for a successful strategic alliance or partnership.</a:t>
            </a:r>
            <a:endParaRPr lang="tr-TR" sz="25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6632"/>
            <a:ext cx="2466975" cy="138354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18</a:t>
            </a:fld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7400948" cy="3600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b="1" dirty="0"/>
              <a:t>Multi-</a:t>
            </a:r>
            <a:r>
              <a:rPr lang="tr-TR" b="1" dirty="0" err="1"/>
              <a:t>organizations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multiple</a:t>
            </a:r>
            <a:r>
              <a:rPr lang="tr-TR" b="1" dirty="0"/>
              <a:t> </a:t>
            </a:r>
            <a:r>
              <a:rPr lang="tr-TR" b="1" dirty="0" err="1"/>
              <a:t>units</a:t>
            </a:r>
            <a:r>
              <a:rPr lang="tr-TR" b="1" dirty="0"/>
              <a:t> of </a:t>
            </a:r>
            <a:r>
              <a:rPr lang="tr-TR" b="1" dirty="0" err="1"/>
              <a:t>analysis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Multi-</a:t>
            </a:r>
            <a:r>
              <a:rPr lang="tr-TR" b="1" dirty="0" err="1"/>
              <a:t>organizations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step-</a:t>
            </a:r>
            <a:r>
              <a:rPr lang="tr-TR" b="1" dirty="0" err="1"/>
              <a:t>by</a:t>
            </a:r>
            <a:r>
              <a:rPr lang="tr-TR" b="1" dirty="0"/>
              <a:t>-step </a:t>
            </a:r>
            <a:r>
              <a:rPr lang="tr-TR" b="1" dirty="0" err="1"/>
              <a:t>approach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Joint venture</a:t>
            </a:r>
          </a:p>
          <a:p>
            <a:pPr>
              <a:lnSpc>
                <a:spcPct val="150000"/>
              </a:lnSpc>
            </a:pPr>
            <a:r>
              <a:rPr lang="tr-TR" b="1" dirty="0"/>
              <a:t>Mergers</a:t>
            </a:r>
          </a:p>
          <a:p>
            <a:pPr>
              <a:lnSpc>
                <a:spcPct val="150000"/>
              </a:lnSpc>
            </a:pPr>
            <a:r>
              <a:rPr lang="tr-TR" b="1" dirty="0"/>
              <a:t>Strategic </a:t>
            </a:r>
            <a:r>
              <a:rPr lang="tr-TR" b="1" dirty="0" err="1"/>
              <a:t>Alliances</a:t>
            </a:r>
            <a:endParaRPr lang="tr-TR" b="1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19</a:t>
            </a:fld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864096"/>
          </a:xfrm>
        </p:spPr>
        <p:txBody>
          <a:bodyPr/>
          <a:lstStyle/>
          <a:p>
            <a:pPr algn="ctr"/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400948" cy="4821168"/>
          </a:xfrm>
        </p:spPr>
        <p:txBody>
          <a:bodyPr/>
          <a:lstStyle/>
          <a:p>
            <a:r>
              <a:rPr lang="tr-TR" sz="2000" b="1" dirty="0" err="1"/>
              <a:t>Introduction</a:t>
            </a:r>
            <a:endParaRPr lang="en-US" sz="2000" b="1" dirty="0"/>
          </a:p>
          <a:p>
            <a:endParaRPr lang="tr-TR" sz="2000" b="1" dirty="0"/>
          </a:p>
          <a:p>
            <a:r>
              <a:rPr lang="tr-TR" sz="2000" b="1" dirty="0"/>
              <a:t>Multi-</a:t>
            </a:r>
            <a:r>
              <a:rPr lang="tr-TR" sz="2000" b="1" dirty="0" err="1"/>
              <a:t>organization</a:t>
            </a:r>
            <a:r>
              <a:rPr lang="tr-TR" sz="2000" b="1" dirty="0"/>
              <a:t>: </a:t>
            </a:r>
            <a:r>
              <a:rPr lang="tr-TR" sz="2000" b="1" dirty="0" err="1"/>
              <a:t>multiple</a:t>
            </a:r>
            <a:r>
              <a:rPr lang="tr-TR" sz="2000" b="1" dirty="0"/>
              <a:t> </a:t>
            </a:r>
            <a:r>
              <a:rPr lang="tr-TR" sz="2000" b="1" dirty="0" err="1"/>
              <a:t>units</a:t>
            </a:r>
            <a:r>
              <a:rPr lang="tr-TR" sz="2000" b="1" dirty="0"/>
              <a:t> of </a:t>
            </a:r>
            <a:r>
              <a:rPr lang="tr-TR" sz="2000" b="1" dirty="0" err="1"/>
              <a:t>analysis</a:t>
            </a:r>
            <a:endParaRPr lang="tr-TR" sz="2000" b="1" dirty="0"/>
          </a:p>
          <a:p>
            <a:endParaRPr lang="tr-TR" sz="2000" b="1" dirty="0"/>
          </a:p>
          <a:p>
            <a:r>
              <a:rPr lang="tr-TR" sz="2000" b="1" dirty="0" err="1"/>
              <a:t>The</a:t>
            </a:r>
            <a:r>
              <a:rPr lang="tr-TR" sz="2000" b="1" dirty="0"/>
              <a:t> </a:t>
            </a:r>
            <a:r>
              <a:rPr lang="tr-TR" sz="2000" b="1" dirty="0" err="1"/>
              <a:t>multi-organization</a:t>
            </a:r>
            <a:r>
              <a:rPr lang="tr-TR" sz="2000" b="1" dirty="0"/>
              <a:t> step-</a:t>
            </a:r>
            <a:r>
              <a:rPr lang="tr-TR" sz="2000" b="1" dirty="0" err="1"/>
              <a:t>by</a:t>
            </a:r>
            <a:r>
              <a:rPr lang="tr-TR" sz="2000" b="1" dirty="0"/>
              <a:t>-step </a:t>
            </a:r>
            <a:r>
              <a:rPr lang="tr-TR" sz="2000" b="1" dirty="0" err="1"/>
              <a:t>approach</a:t>
            </a:r>
            <a:endParaRPr lang="en-US" sz="2000" b="1" dirty="0"/>
          </a:p>
          <a:p>
            <a:endParaRPr lang="tr-TR" sz="2000" b="1" dirty="0"/>
          </a:p>
          <a:p>
            <a:r>
              <a:rPr lang="tr-TR" sz="2000" b="1" dirty="0" err="1"/>
              <a:t>Joint</a:t>
            </a:r>
            <a:r>
              <a:rPr lang="tr-TR" sz="2000" b="1" dirty="0"/>
              <a:t> </a:t>
            </a:r>
            <a:r>
              <a:rPr lang="tr-TR" sz="2000" b="1" dirty="0" err="1"/>
              <a:t>Venture</a:t>
            </a:r>
            <a:endParaRPr lang="tr-TR" sz="2000" b="1" dirty="0"/>
          </a:p>
          <a:p>
            <a:endParaRPr lang="tr-TR" sz="2000" b="1" dirty="0"/>
          </a:p>
          <a:p>
            <a:r>
              <a:rPr lang="tr-TR" sz="2000" b="1" dirty="0" err="1"/>
              <a:t>Merger</a:t>
            </a:r>
            <a:endParaRPr lang="tr-TR" sz="2000" b="1" dirty="0"/>
          </a:p>
          <a:p>
            <a:endParaRPr lang="tr-TR" sz="2000" b="1" dirty="0"/>
          </a:p>
          <a:p>
            <a:r>
              <a:rPr lang="tr-TR" sz="2000" b="1" dirty="0"/>
              <a:t>Strategic </a:t>
            </a:r>
            <a:r>
              <a:rPr lang="tr-TR" sz="2000" b="1" dirty="0" err="1"/>
              <a:t>Alliance</a:t>
            </a:r>
            <a:r>
              <a:rPr lang="tr-TR" sz="2000" b="1" dirty="0"/>
              <a:t> </a:t>
            </a:r>
            <a:r>
              <a:rPr lang="tr-TR" sz="2000" b="1" dirty="0" err="1"/>
              <a:t>or</a:t>
            </a:r>
            <a:r>
              <a:rPr lang="tr-TR" sz="2000" b="1" dirty="0"/>
              <a:t> </a:t>
            </a:r>
            <a:r>
              <a:rPr lang="tr-TR" sz="2000" b="1" dirty="0" err="1"/>
              <a:t>Partnership</a:t>
            </a:r>
            <a:endParaRPr lang="tr-TR" sz="2000" b="1" dirty="0"/>
          </a:p>
          <a:p>
            <a:endParaRPr lang="tr-TR" sz="2000" b="1" dirty="0"/>
          </a:p>
          <a:p>
            <a:r>
              <a:rPr lang="tr-TR" sz="2000" b="1" dirty="0" err="1"/>
              <a:t>Summary</a:t>
            </a:r>
            <a:endParaRPr lang="en-US" sz="2000" b="1" dirty="0"/>
          </a:p>
          <a:p>
            <a:endParaRPr lang="tr-TR" sz="2400" dirty="0"/>
          </a:p>
          <a:p>
            <a:endParaRPr lang="tr-TR" sz="24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2</a:t>
            </a:fld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47864" y="1937388"/>
            <a:ext cx="2664296" cy="1491612"/>
          </a:xfrm>
        </p:spPr>
        <p:txBody>
          <a:bodyPr>
            <a:normAutofit fontScale="90000"/>
          </a:bodyPr>
          <a:lstStyle/>
          <a:p>
            <a:r>
              <a:rPr lang="tr-TR" sz="6000" dirty="0"/>
              <a:t>THANKS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638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7400948" cy="3744416"/>
          </a:xfrm>
        </p:spPr>
        <p:txBody>
          <a:bodyPr/>
          <a:lstStyle/>
          <a:p>
            <a:r>
              <a:rPr lang="tr-TR" sz="2000" b="1" dirty="0"/>
              <a:t>Up to now,  a single unit of </a:t>
            </a:r>
            <a:r>
              <a:rPr lang="en-US" sz="2000" b="1" dirty="0"/>
              <a:t>analysis </a:t>
            </a:r>
          </a:p>
          <a:p>
            <a:endParaRPr lang="tr-TR" sz="2000" b="1" dirty="0"/>
          </a:p>
          <a:p>
            <a:r>
              <a:rPr lang="en-US" sz="2000" b="1" dirty="0"/>
              <a:t>Now, multiple units of analysis (joint venture, the merger, the strategic alliance or partnership)</a:t>
            </a:r>
          </a:p>
          <a:p>
            <a:pPr marL="0" indent="0">
              <a:buNone/>
            </a:pPr>
            <a:endParaRPr lang="tr-TR" sz="2000" b="1" dirty="0"/>
          </a:p>
          <a:p>
            <a:r>
              <a:rPr lang="tr-TR" sz="2000" b="1" dirty="0"/>
              <a:t>O</a:t>
            </a:r>
            <a:r>
              <a:rPr lang="en-US" sz="2000" b="1" dirty="0" err="1"/>
              <a:t>rganizational</a:t>
            </a:r>
            <a:r>
              <a:rPr lang="en-US" sz="2000" b="1" dirty="0"/>
              <a:t> designs of multi-unit organizations have become even more</a:t>
            </a:r>
            <a:r>
              <a:rPr lang="tr-TR" sz="2000" b="1" dirty="0"/>
              <a:t> </a:t>
            </a:r>
            <a:r>
              <a:rPr lang="en-US" sz="2000" b="1" dirty="0"/>
              <a:t>important than earlier.</a:t>
            </a:r>
            <a:endParaRPr lang="tr-TR" sz="2000" b="1" dirty="0"/>
          </a:p>
          <a:p>
            <a:endParaRPr lang="tr-TR" sz="2000" b="1" dirty="0"/>
          </a:p>
          <a:p>
            <a:r>
              <a:rPr lang="tr-TR" sz="2000" b="1" u="sng" dirty="0"/>
              <a:t>Challenge</a:t>
            </a:r>
            <a:r>
              <a:rPr lang="en-US" sz="2000" b="1" u="sng" dirty="0"/>
              <a:t> is</a:t>
            </a:r>
            <a:r>
              <a:rPr lang="en-US" sz="2000" b="1" dirty="0"/>
              <a:t> how to combine and create a new organizational unit based on new or existing units.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73" y="332656"/>
            <a:ext cx="2771775" cy="164782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407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Multi-organization: multiple units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/>
              <a:t>The basics </a:t>
            </a:r>
            <a:r>
              <a:rPr lang="tr-TR" sz="2000" b="1" dirty="0"/>
              <a:t>of </a:t>
            </a:r>
            <a:r>
              <a:rPr lang="en-US" sz="2000" b="1" dirty="0"/>
              <a:t>organizational design still hold and should be applied when managing multi</a:t>
            </a:r>
            <a:r>
              <a:rPr lang="tr-TR" sz="2000" b="1" dirty="0"/>
              <a:t>-</a:t>
            </a:r>
            <a:r>
              <a:rPr lang="en-US" sz="2000" b="1" dirty="0"/>
              <a:t>organizations.</a:t>
            </a:r>
            <a:r>
              <a:rPr lang="tr-TR" sz="2000" b="1" dirty="0"/>
              <a:t> </a:t>
            </a:r>
            <a:r>
              <a:rPr lang="en-US" sz="2000" b="1" dirty="0"/>
              <a:t>Why</a:t>
            </a:r>
            <a:r>
              <a:rPr lang="tr-TR" sz="2000" b="1" dirty="0"/>
              <a:t>?</a:t>
            </a:r>
          </a:p>
          <a:p>
            <a:pPr algn="just"/>
            <a:r>
              <a:rPr lang="en-US" sz="2000" b="1" dirty="0"/>
              <a:t>First</a:t>
            </a:r>
            <a:r>
              <a:rPr lang="tr-TR" sz="2000" b="1" dirty="0"/>
              <a:t>, m</a:t>
            </a:r>
            <a:r>
              <a:rPr lang="en-US" sz="2000" b="1" dirty="0" err="1"/>
              <a:t>ulti</a:t>
            </a:r>
            <a:r>
              <a:rPr lang="en-US" sz="2000" b="1" dirty="0"/>
              <a:t>-organizations are not a new phenomenon and most of them fail; but, if they manage well the change process associated with joint venture, mergers and alliances to build and integrated organization, they can be successful</a:t>
            </a:r>
            <a:r>
              <a:rPr lang="tr-TR" sz="2000" b="1" dirty="0"/>
              <a:t>.</a:t>
            </a:r>
            <a:endParaRPr lang="en-US" sz="2000" b="1" dirty="0"/>
          </a:p>
          <a:p>
            <a:pPr algn="just"/>
            <a:r>
              <a:rPr lang="tr-TR" sz="2000" b="1" dirty="0" err="1"/>
              <a:t>Second</a:t>
            </a:r>
            <a:r>
              <a:rPr lang="tr-TR" sz="2000" b="1" dirty="0"/>
              <a:t>, m</a:t>
            </a:r>
            <a:r>
              <a:rPr lang="en-US" sz="2000" b="1" dirty="0" err="1"/>
              <a:t>ulti</a:t>
            </a:r>
            <a:r>
              <a:rPr lang="en-US" sz="2000" b="1" dirty="0"/>
              <a:t>-organizations  are organizations in their own right, where each has its own strategy, environment, configuration, distributes organization, people, leadership, climate, coordination, control, information systems and incentives.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4</a:t>
            </a:fld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Multi-organization: multiple units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/>
              <a:t>You can analyze a joint venture, merger or alliance in the same way as you do in a single organization. The tools are same. Only, you should think more than one unit of analysis.</a:t>
            </a:r>
          </a:p>
          <a:p>
            <a:r>
              <a:rPr lang="tr-TR" sz="2400" b="1" dirty="0"/>
              <a:t>T</a:t>
            </a:r>
            <a:r>
              <a:rPr lang="en-US" sz="2400" b="1" dirty="0" err="1"/>
              <a:t>hink</a:t>
            </a:r>
            <a:r>
              <a:rPr lang="en-US" sz="2400" b="1" dirty="0"/>
              <a:t> three organizations: </a:t>
            </a:r>
          </a:p>
          <a:p>
            <a:pPr lvl="1"/>
            <a:r>
              <a:rPr lang="en-US" sz="2200" b="1" dirty="0"/>
              <a:t>The two parent</a:t>
            </a:r>
            <a:r>
              <a:rPr lang="tr-TR" sz="2200" b="1" dirty="0"/>
              <a:t>s</a:t>
            </a:r>
            <a:r>
              <a:rPr lang="en-US" sz="2200" b="1" dirty="0"/>
              <a:t>: </a:t>
            </a:r>
          </a:p>
          <a:p>
            <a:pPr lvl="1">
              <a:buNone/>
            </a:pPr>
            <a:r>
              <a:rPr lang="en-US" sz="2200" b="1" dirty="0"/>
              <a:t>A and B form the C</a:t>
            </a:r>
          </a:p>
          <a:p>
            <a:pPr lvl="1"/>
            <a:endParaRPr lang="tr-TR" sz="2200" dirty="0"/>
          </a:p>
          <a:p>
            <a:endParaRPr lang="tr-TR" sz="2400" dirty="0"/>
          </a:p>
          <a:p>
            <a:endParaRPr lang="tr-TR" sz="2400" dirty="0"/>
          </a:p>
          <a:p>
            <a:endParaRPr lang="tr-TR" dirty="0"/>
          </a:p>
        </p:txBody>
      </p:sp>
      <p:pic>
        <p:nvPicPr>
          <p:cNvPr id="2050" name="Picture 2" descr="C:\Users\Dogan\Desktop\739_Sunum_2\Ekran Alıntıs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928934"/>
            <a:ext cx="3714776" cy="2857520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5</a:t>
            </a:fld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Multi-organization: multiple units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7829576" cy="4517746"/>
          </a:xfrm>
        </p:spPr>
        <p:txBody>
          <a:bodyPr/>
          <a:lstStyle/>
          <a:p>
            <a:pPr algn="just"/>
            <a:r>
              <a:rPr lang="en-US" b="1" dirty="0"/>
              <a:t>Sometimes</a:t>
            </a:r>
            <a:r>
              <a:rPr lang="tr-TR" b="1" dirty="0"/>
              <a:t>,</a:t>
            </a:r>
            <a:r>
              <a:rPr lang="en-US" b="1" dirty="0"/>
              <a:t> A and B form C to be similar in design to the two parents –</a:t>
            </a:r>
            <a:r>
              <a:rPr lang="tr-TR" b="1" dirty="0"/>
              <a:t> </a:t>
            </a:r>
            <a:r>
              <a:rPr lang="en-US" b="1" dirty="0"/>
              <a:t>similar in goals, strategy, people, leadership, and so on. But many times, A and</a:t>
            </a:r>
            <a:r>
              <a:rPr lang="tr-TR" b="1" dirty="0"/>
              <a:t> </a:t>
            </a:r>
            <a:r>
              <a:rPr lang="en-US" b="1" dirty="0"/>
              <a:t>B form C to create something quite different from</a:t>
            </a:r>
            <a:r>
              <a:rPr lang="tr-TR" b="1" dirty="0"/>
              <a:t> </a:t>
            </a:r>
            <a:r>
              <a:rPr lang="en-US" b="1" dirty="0"/>
              <a:t>themselves.</a:t>
            </a:r>
            <a:endParaRPr lang="tr-TR" b="1" dirty="0"/>
          </a:p>
          <a:p>
            <a:pPr algn="just"/>
            <a:r>
              <a:rPr lang="en-US" b="1" dirty="0"/>
              <a:t>What should we do?</a:t>
            </a:r>
          </a:p>
          <a:p>
            <a:pPr algn="just"/>
            <a:r>
              <a:rPr lang="en-US" b="1" dirty="0"/>
              <a:t>First</a:t>
            </a:r>
            <a:r>
              <a:rPr lang="tr-TR" b="1" dirty="0"/>
              <a:t>,</a:t>
            </a:r>
            <a:r>
              <a:rPr lang="en-US" b="1" dirty="0"/>
              <a:t> examine focal organization C, then examine the parents A and B. Finally</a:t>
            </a:r>
            <a:r>
              <a:rPr lang="tr-TR" b="1" dirty="0"/>
              <a:t>,</a:t>
            </a:r>
            <a:r>
              <a:rPr lang="en-US" b="1" dirty="0"/>
              <a:t> examine the relationship between C and its parent organizations A and B</a:t>
            </a:r>
            <a:r>
              <a:rPr lang="tr-TR" b="1" dirty="0"/>
              <a:t>.</a:t>
            </a:r>
            <a:endParaRPr lang="en-US" b="1" dirty="0"/>
          </a:p>
          <a:p>
            <a:endParaRPr lang="tr-TR" sz="2400" dirty="0"/>
          </a:p>
          <a:p>
            <a:endParaRPr lang="tr-TR" sz="24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6</a:t>
            </a:fld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multi-organization step-by-step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115328" cy="4857784"/>
          </a:xfrm>
        </p:spPr>
        <p:txBody>
          <a:bodyPr/>
          <a:lstStyle/>
          <a:p>
            <a:r>
              <a:rPr lang="en-US" b="1" u="sng" dirty="0"/>
              <a:t>Firstly</a:t>
            </a:r>
            <a:r>
              <a:rPr lang="en-US" b="1" dirty="0"/>
              <a:t>, the main steps to analyze a multi-organization: </a:t>
            </a:r>
          </a:p>
          <a:p>
            <a:pPr marL="850900" lvl="1" indent="-457200">
              <a:buFont typeface="+mj-lt"/>
              <a:buAutoNum type="arabicPeriod"/>
            </a:pPr>
            <a:r>
              <a:rPr lang="en-US" b="1" dirty="0"/>
              <a:t>Analyze</a:t>
            </a:r>
            <a:r>
              <a:rPr lang="tr-TR" b="1" dirty="0"/>
              <a:t> C as a seperate organization by applying single organization step-by-step approach</a:t>
            </a:r>
          </a:p>
          <a:p>
            <a:pPr marL="850900" lvl="1" indent="-457200">
              <a:buFont typeface="+mj-lt"/>
              <a:buAutoNum type="arabicPeriod"/>
            </a:pPr>
            <a:r>
              <a:rPr lang="tr-TR" b="1" dirty="0"/>
              <a:t>Anlayze A seperately using the step-by-step approach</a:t>
            </a:r>
          </a:p>
          <a:p>
            <a:pPr marL="850900" lvl="1" indent="-457200">
              <a:buFont typeface="+mj-lt"/>
              <a:buAutoNum type="arabicPeriod"/>
            </a:pPr>
            <a:r>
              <a:rPr lang="tr-TR" b="1" dirty="0"/>
              <a:t>Analyze B seperately using the step-by-step approach</a:t>
            </a:r>
          </a:p>
          <a:p>
            <a:pPr marL="484187" indent="-457200"/>
            <a:r>
              <a:rPr lang="en-US" b="1" dirty="0"/>
              <a:t>Analyzing each as a separate units of analysis will allow you to see the points of </a:t>
            </a:r>
            <a:r>
              <a:rPr lang="en-US" b="1" u="sng" dirty="0"/>
              <a:t>fit and misfit</a:t>
            </a:r>
            <a:r>
              <a:rPr lang="en-US" b="1" dirty="0"/>
              <a:t> and identify </a:t>
            </a:r>
            <a:r>
              <a:rPr lang="en-US" b="1" u="sng" dirty="0"/>
              <a:t>possibilities for change</a:t>
            </a:r>
            <a:r>
              <a:rPr lang="tr-TR" b="1" dirty="0"/>
              <a:t> </a:t>
            </a:r>
            <a:r>
              <a:rPr lang="tr-TR" b="1" dirty="0" err="1">
                <a:solidFill>
                  <a:srgbClr val="FF0000"/>
                </a:solidFill>
              </a:rPr>
              <a:t>within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each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unit</a:t>
            </a:r>
            <a:r>
              <a:rPr lang="en-US" b="1" dirty="0"/>
              <a:t> in design, especially for C.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7</a:t>
            </a:fld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multi-organization step-by-step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358246" cy="4589184"/>
          </a:xfrm>
        </p:spPr>
        <p:txBody>
          <a:bodyPr/>
          <a:lstStyle/>
          <a:p>
            <a:r>
              <a:rPr lang="en-US" b="1" u="sng" dirty="0"/>
              <a:t>The next step </a:t>
            </a:r>
            <a:r>
              <a:rPr lang="en-US" b="1" dirty="0"/>
              <a:t>is to examine the relationships between A and C, and then B and C.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Examine the relations between A and C to understand:</a:t>
            </a:r>
          </a:p>
          <a:p>
            <a:pPr lvl="1"/>
            <a:r>
              <a:rPr lang="en-US" dirty="0"/>
              <a:t>What Goals does A have for C? And vice versa. </a:t>
            </a:r>
          </a:p>
          <a:p>
            <a:pPr lvl="1"/>
            <a:r>
              <a:rPr lang="en-US" dirty="0"/>
              <a:t>What results, outcomes and outputs does A expect from C?</a:t>
            </a:r>
          </a:p>
          <a:p>
            <a:pPr lvl="1"/>
            <a:r>
              <a:rPr lang="en-US" dirty="0"/>
              <a:t>What Resources-leadership, personnel and financing- does A give to C?</a:t>
            </a:r>
          </a:p>
          <a:p>
            <a:pPr lvl="1"/>
            <a:r>
              <a:rPr lang="en-US" dirty="0"/>
              <a:t>What Policies and limitations does A place upon C?</a:t>
            </a:r>
          </a:p>
          <a:p>
            <a:pPr lvl="1"/>
            <a:r>
              <a:rPr lang="en-US" dirty="0"/>
              <a:t>What </a:t>
            </a:r>
            <a:r>
              <a:rPr lang="en-US" dirty="0" err="1"/>
              <a:t>Aggrements</a:t>
            </a:r>
            <a:r>
              <a:rPr lang="en-US" dirty="0"/>
              <a:t> and contracts does C have with A?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8</a:t>
            </a:fld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multi-organization step-by-step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358246" cy="4589184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Repeat step 1 to examine the relations between B and C as above. </a:t>
            </a:r>
            <a:endParaRPr lang="tr-TR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The next steps are to do a higher level of misfit analysis and possible</a:t>
            </a:r>
            <a:r>
              <a:rPr lang="tr-TR" b="1" dirty="0"/>
              <a:t> </a:t>
            </a:r>
            <a:r>
              <a:rPr lang="en-US" b="1" dirty="0"/>
              <a:t>changes.</a:t>
            </a:r>
            <a:endParaRPr lang="tr-TR" b="1" dirty="0"/>
          </a:p>
          <a:p>
            <a:pPr marL="881063" lvl="1" indent="-514350" algn="just">
              <a:buFont typeface="+mj-lt"/>
              <a:buAutoNum type="alphaLcPeriod"/>
            </a:pPr>
            <a:r>
              <a:rPr lang="en-US" dirty="0"/>
              <a:t>Take the analyses above for A and C. Make two lists side by side – one</a:t>
            </a:r>
            <a:r>
              <a:rPr lang="tr-TR" dirty="0"/>
              <a:t> </a:t>
            </a:r>
            <a:r>
              <a:rPr lang="en-US" dirty="0"/>
              <a:t>for A and one for C. Then compare A and C on each of the dimensions</a:t>
            </a:r>
            <a:r>
              <a:rPr lang="tr-TR" dirty="0"/>
              <a:t> </a:t>
            </a:r>
            <a:r>
              <a:rPr lang="en-US" dirty="0"/>
              <a:t>from your analysis: goals, strategy, environment, etc. Many of these</a:t>
            </a:r>
            <a:r>
              <a:rPr lang="tr-TR" dirty="0"/>
              <a:t> </a:t>
            </a:r>
            <a:r>
              <a:rPr lang="en-US" dirty="0"/>
              <a:t>entries will be different, perhaps almost all. But focus on the different</a:t>
            </a:r>
            <a:r>
              <a:rPr lang="tr-TR" dirty="0"/>
              <a:t> </a:t>
            </a:r>
            <a:r>
              <a:rPr lang="en-US" dirty="0"/>
              <a:t>ones that will </a:t>
            </a:r>
            <a:r>
              <a:rPr lang="tr-TR" dirty="0" err="1"/>
              <a:t>hinder</a:t>
            </a:r>
            <a:r>
              <a:rPr lang="en-US" dirty="0"/>
              <a:t> C in realizing its goals; these are</a:t>
            </a:r>
            <a:r>
              <a:rPr lang="tr-TR" dirty="0"/>
              <a:t> </a:t>
            </a:r>
            <a:r>
              <a:rPr lang="en-US" dirty="0"/>
              <a:t>significant misfits.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E56A6-111B-4235-971F-CE6A0DAE0FEA}" type="slidenum">
              <a:rPr lang="tr-TR" smtClean="0"/>
              <a:pPr>
                <a:defRPr/>
              </a:pPr>
              <a:t>9</a:t>
            </a:fld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S ONE 2.0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C00000"/>
      </a:accent2>
      <a:accent3>
        <a:srgbClr val="D86B77"/>
      </a:accent3>
      <a:accent4>
        <a:srgbClr val="C00000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C00000"/>
    </a:accent2>
    <a:accent3>
      <a:srgbClr val="D86B77"/>
    </a:accent3>
    <a:accent4>
      <a:srgbClr val="C00000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C00000"/>
    </a:accent2>
    <a:accent3>
      <a:srgbClr val="D86B77"/>
    </a:accent3>
    <a:accent4>
      <a:srgbClr val="C00000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Words>1466</Words>
  <Application>Microsoft Office PowerPoint</Application>
  <PresentationFormat>On-screen Show (4:3)</PresentationFormat>
  <Paragraphs>126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 2</vt:lpstr>
      <vt:lpstr>THIS ONE 2.0</vt:lpstr>
      <vt:lpstr>IS 539 INFORMATION SYSTEMS IN ORGANIZATIONAL DESIGN AND APPLIED SYSTEM THINKING  New forms and multi-unit organizations: building on the fundamentals </vt:lpstr>
      <vt:lpstr>Outline</vt:lpstr>
      <vt:lpstr>Introduction</vt:lpstr>
      <vt:lpstr>Multi-organization: multiple units of analysis</vt:lpstr>
      <vt:lpstr>Multi-organization: multiple units of analysis</vt:lpstr>
      <vt:lpstr>Multi-organization: multiple units of analysis</vt:lpstr>
      <vt:lpstr>The multi-organization step-by-step approach</vt:lpstr>
      <vt:lpstr>The multi-organization step-by-step approach</vt:lpstr>
      <vt:lpstr>The multi-organization step-by-step approach</vt:lpstr>
      <vt:lpstr>The multi-organization step-by-step approach</vt:lpstr>
      <vt:lpstr>Joint venture</vt:lpstr>
      <vt:lpstr>Joint venture</vt:lpstr>
      <vt:lpstr>Merger</vt:lpstr>
      <vt:lpstr>Merger</vt:lpstr>
      <vt:lpstr>Merger</vt:lpstr>
      <vt:lpstr>Merger</vt:lpstr>
      <vt:lpstr>Strategic alliance or partnership</vt:lpstr>
      <vt:lpstr>Strategic alliance or partnership</vt:lpstr>
      <vt:lpstr>Summary</vt:lpstr>
      <vt:lpstr>THANKS 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RÜSTEM OZAN ÖZDEMİR</dc:creator>
  <cp:lastModifiedBy>Ozan Özdemir</cp:lastModifiedBy>
  <cp:revision>92</cp:revision>
  <cp:lastPrinted>2017-01-02T09:05:32Z</cp:lastPrinted>
  <dcterms:created xsi:type="dcterms:W3CDTF">2010-01-15T09:55:40Z</dcterms:created>
  <dcterms:modified xsi:type="dcterms:W3CDTF">2022-01-16T08:14:21Z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TC300058121033</vt:lpwstr>
  </property>
</Properties>
</file>