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9" r:id="rId9"/>
    <p:sldId id="280" r:id="rId10"/>
    <p:sldId id="281" r:id="rId11"/>
    <p:sldId id="282" r:id="rId12"/>
    <p:sldId id="28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8032" autoAdjust="0"/>
  </p:normalViewPr>
  <p:slideViewPr>
    <p:cSldViewPr>
      <p:cViewPr varScale="1">
        <p:scale>
          <a:sx n="100" d="100"/>
          <a:sy n="100" d="100"/>
        </p:scale>
        <p:origin x="19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5132B4C-2CC2-4134-B067-DC2D03F0A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20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86B87A4-2D51-4D0A-9264-1105AD92A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05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</p:grpSp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D7402-615D-4FFA-B598-75DBEA6B30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87B27-F526-4D71-81B4-EC7262339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275EA-576F-465B-B9F6-D20234466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BC5EB-11F7-461A-BD8F-7F1DF82CA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C5F21-3C7E-4F93-B8B5-92C9F31DB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9620C-5542-420D-86C8-F1848D3B0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A2EBC-9A0C-495F-9174-1211968FA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365DE-516C-4EE6-AD4A-8E5D4A013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FBAA6-C72F-4BD5-8FC8-045E65843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CAA34-6007-4AFE-8FDD-956ECCA2C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E61B1-E776-46BC-A305-01CE152D6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9C58D-3FC2-42FB-A709-1DA247981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B837D121-FF9B-4B18-83BC-06229F7E5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GB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xedo.org/~es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Mythical Man-Month: Adding More People</a:t>
            </a:r>
          </a:p>
        </p:txBody>
      </p:sp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762000" y="41148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988" name="Line 4"/>
          <p:cNvSpPr>
            <a:spLocks noChangeShapeType="1"/>
          </p:cNvSpPr>
          <p:nvPr/>
        </p:nvSpPr>
        <p:spPr bwMode="auto">
          <a:xfrm>
            <a:off x="4876800" y="1524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989" name="Line 5"/>
          <p:cNvSpPr>
            <a:spLocks noChangeShapeType="1"/>
          </p:cNvSpPr>
          <p:nvPr/>
        </p:nvSpPr>
        <p:spPr bwMode="auto">
          <a:xfrm>
            <a:off x="4876800" y="41148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762000" y="1524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1812925" y="4202113"/>
            <a:ext cx="1477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Times New Roman" charset="0"/>
              </a:rPr>
              <a:t>Number of people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0" y="2590800"/>
            <a:ext cx="728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Times New Roman" charset="0"/>
              </a:rPr>
              <a:t>Months</a:t>
            </a:r>
          </a:p>
        </p:txBody>
      </p:sp>
      <p:sp>
        <p:nvSpPr>
          <p:cNvPr id="297993" name="Text Box 9"/>
          <p:cNvSpPr txBox="1">
            <a:spLocks noChangeArrowheads="1"/>
          </p:cNvSpPr>
          <p:nvPr/>
        </p:nvSpPr>
        <p:spPr bwMode="auto">
          <a:xfrm>
            <a:off x="5943600" y="4191000"/>
            <a:ext cx="1477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Times New Roman" charset="0"/>
              </a:rPr>
              <a:t>Number of people</a:t>
            </a:r>
          </a:p>
        </p:txBody>
      </p:sp>
      <p:sp>
        <p:nvSpPr>
          <p:cNvPr id="297994" name="Text Box 10"/>
          <p:cNvSpPr txBox="1">
            <a:spLocks noChangeArrowheads="1"/>
          </p:cNvSpPr>
          <p:nvPr/>
        </p:nvSpPr>
        <p:spPr bwMode="auto">
          <a:xfrm>
            <a:off x="4114800" y="2667000"/>
            <a:ext cx="728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Times New Roman" charset="0"/>
              </a:rPr>
              <a:t>Months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685800" y="4876800"/>
            <a:ext cx="3213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charset="0"/>
              </a:rPr>
              <a:t>Due to sequential constraints</a:t>
            </a:r>
          </a:p>
          <a:p>
            <a:pPr eaLnBrk="1" hangingPunct="1"/>
            <a:r>
              <a:rPr lang="en-US">
                <a:latin typeface="Times New Roman" charset="0"/>
              </a:rPr>
              <a:t>the relationship will not be linear</a:t>
            </a:r>
          </a:p>
        </p:txBody>
      </p:sp>
      <p:sp>
        <p:nvSpPr>
          <p:cNvPr id="297996" name="Text Box 12"/>
          <p:cNvSpPr txBox="1">
            <a:spLocks noChangeArrowheads="1"/>
          </p:cNvSpPr>
          <p:nvPr/>
        </p:nvSpPr>
        <p:spPr bwMode="auto">
          <a:xfrm>
            <a:off x="4876800" y="4724400"/>
            <a:ext cx="41973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charset="0"/>
              </a:rPr>
              <a:t>Actually, since software development</a:t>
            </a:r>
          </a:p>
          <a:p>
            <a:pPr eaLnBrk="1" hangingPunct="1"/>
            <a:r>
              <a:rPr lang="en-US">
                <a:latin typeface="Times New Roman" charset="0"/>
              </a:rPr>
              <a:t>is a complex task the communication </a:t>
            </a:r>
          </a:p>
          <a:p>
            <a:pPr eaLnBrk="1" hangingPunct="1"/>
            <a:r>
              <a:rPr lang="en-US">
                <a:latin typeface="Times New Roman" charset="0"/>
              </a:rPr>
              <a:t>overhead is big, therefore adding more</a:t>
            </a:r>
          </a:p>
          <a:p>
            <a:pPr eaLnBrk="1" hangingPunct="1"/>
            <a:r>
              <a:rPr lang="en-US">
                <a:latin typeface="Times New Roman" charset="0"/>
              </a:rPr>
              <a:t>people to a project can lengthen rather than </a:t>
            </a:r>
          </a:p>
          <a:p>
            <a:pPr eaLnBrk="1" hangingPunct="1"/>
            <a:r>
              <a:rPr lang="en-US">
                <a:latin typeface="Times New Roman" charset="0"/>
              </a:rPr>
              <a:t>shorten the schedule</a:t>
            </a:r>
          </a:p>
        </p:txBody>
      </p:sp>
      <p:sp>
        <p:nvSpPr>
          <p:cNvPr id="106509" name="Line 13"/>
          <p:cNvSpPr>
            <a:spLocks noChangeShapeType="1"/>
          </p:cNvSpPr>
          <p:nvPr/>
        </p:nvSpPr>
        <p:spPr bwMode="auto">
          <a:xfrm>
            <a:off x="990600" y="1752600"/>
            <a:ext cx="205740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10" name="Freeform 14"/>
          <p:cNvSpPr>
            <a:spLocks/>
          </p:cNvSpPr>
          <p:nvPr/>
        </p:nvSpPr>
        <p:spPr bwMode="auto">
          <a:xfrm>
            <a:off x="1143000" y="1752600"/>
            <a:ext cx="2743200" cy="1752600"/>
          </a:xfrm>
          <a:custGeom>
            <a:avLst/>
            <a:gdLst>
              <a:gd name="T0" fmla="*/ 0 w 1728"/>
              <a:gd name="T1" fmla="*/ 0 h 960"/>
              <a:gd name="T2" fmla="*/ 2147483647 w 1728"/>
              <a:gd name="T3" fmla="*/ 2147483647 h 960"/>
              <a:gd name="T4" fmla="*/ 2147483647 w 1728"/>
              <a:gd name="T5" fmla="*/ 2147483647 h 960"/>
              <a:gd name="T6" fmla="*/ 2147483647 w 1728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960"/>
              <a:gd name="T14" fmla="*/ 1728 w 1728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960">
                <a:moveTo>
                  <a:pt x="0" y="0"/>
                </a:moveTo>
                <a:cubicBezTo>
                  <a:pt x="132" y="124"/>
                  <a:pt x="264" y="248"/>
                  <a:pt x="432" y="384"/>
                </a:cubicBezTo>
                <a:cubicBezTo>
                  <a:pt x="600" y="520"/>
                  <a:pt x="792" y="720"/>
                  <a:pt x="1008" y="816"/>
                </a:cubicBezTo>
                <a:cubicBezTo>
                  <a:pt x="1224" y="912"/>
                  <a:pt x="1476" y="936"/>
                  <a:pt x="1728" y="9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97999" name="Line 15"/>
          <p:cNvSpPr>
            <a:spLocks noChangeShapeType="1"/>
          </p:cNvSpPr>
          <p:nvPr/>
        </p:nvSpPr>
        <p:spPr bwMode="auto">
          <a:xfrm>
            <a:off x="5029200" y="1676400"/>
            <a:ext cx="205740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000" name="Freeform 16"/>
          <p:cNvSpPr>
            <a:spLocks/>
          </p:cNvSpPr>
          <p:nvPr/>
        </p:nvSpPr>
        <p:spPr bwMode="auto">
          <a:xfrm>
            <a:off x="5181600" y="1447800"/>
            <a:ext cx="2743200" cy="800100"/>
          </a:xfrm>
          <a:custGeom>
            <a:avLst/>
            <a:gdLst>
              <a:gd name="T0" fmla="*/ 0 w 1728"/>
              <a:gd name="T1" fmla="*/ 2147483647 h 504"/>
              <a:gd name="T2" fmla="*/ 2147483647 w 1728"/>
              <a:gd name="T3" fmla="*/ 2147483647 h 504"/>
              <a:gd name="T4" fmla="*/ 2147483647 w 1728"/>
              <a:gd name="T5" fmla="*/ 0 h 504"/>
              <a:gd name="T6" fmla="*/ 0 60000 65536"/>
              <a:gd name="T7" fmla="*/ 0 60000 65536"/>
              <a:gd name="T8" fmla="*/ 0 60000 65536"/>
              <a:gd name="T9" fmla="*/ 0 w 1728"/>
              <a:gd name="T10" fmla="*/ 0 h 504"/>
              <a:gd name="T11" fmla="*/ 1728 w 1728"/>
              <a:gd name="T12" fmla="*/ 504 h 5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504">
                <a:moveTo>
                  <a:pt x="0" y="144"/>
                </a:moveTo>
                <a:cubicBezTo>
                  <a:pt x="192" y="324"/>
                  <a:pt x="384" y="504"/>
                  <a:pt x="672" y="480"/>
                </a:cubicBezTo>
                <a:cubicBezTo>
                  <a:pt x="960" y="456"/>
                  <a:pt x="1344" y="228"/>
                  <a:pt x="17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 flipH="1">
            <a:off x="2057400" y="1905000"/>
            <a:ext cx="45720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14" name="Text Box 18"/>
          <p:cNvSpPr txBox="1">
            <a:spLocks noChangeArrowheads="1"/>
          </p:cNvSpPr>
          <p:nvPr/>
        </p:nvSpPr>
        <p:spPr bwMode="auto">
          <a:xfrm>
            <a:off x="1828800" y="1524000"/>
            <a:ext cx="165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FF3300"/>
                </a:solidFill>
                <a:latin typeface="Times New Roman" charset="0"/>
              </a:rPr>
              <a:t>Project duration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animBg="1"/>
      <p:bldP spid="297989" grpId="0" animBg="1"/>
      <p:bldP spid="297993" grpId="0"/>
      <p:bldP spid="297994" grpId="0"/>
      <p:bldP spid="297996" grpId="0"/>
      <p:bldP spid="297999" grpId="0" animBg="1"/>
      <p:bldP spid="29800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The Cathedral and the Bazaar: Open Source Lessons 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On debugging open source software: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/>
              <a:t>6. </a:t>
            </a:r>
            <a:r>
              <a:rPr lang="en-US" sz="1800" i="1"/>
              <a:t>“Treating your users as co-developers is your least-hassle route to rapid code improvement and effective debugging.”</a:t>
            </a:r>
          </a:p>
          <a:p>
            <a:pPr lvl="2" eaLnBrk="1" hangingPunct="1"/>
            <a:r>
              <a:rPr lang="en-US" sz="1600"/>
              <a:t>This of course is assuming that users are programmers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/>
              <a:t>7. </a:t>
            </a:r>
            <a:r>
              <a:rPr lang="en-US" sz="1800" i="1"/>
              <a:t>“Release early. Release often. And listen to your customers.”</a:t>
            </a:r>
          </a:p>
          <a:p>
            <a:pPr lvl="2" eaLnBrk="1" hangingPunct="1"/>
            <a:r>
              <a:rPr lang="en-US" sz="1600"/>
              <a:t>In order to take full advantage of the previous observation.</a:t>
            </a:r>
            <a:endParaRPr lang="en-US" sz="1600" i="1"/>
          </a:p>
          <a:p>
            <a:pPr lvl="1" eaLnBrk="1" hangingPunct="1">
              <a:buFont typeface="Wingdings" pitchFamily="2" charset="2"/>
              <a:buNone/>
            </a:pPr>
            <a:r>
              <a:rPr lang="en-US" sz="1800"/>
              <a:t>8. </a:t>
            </a:r>
            <a:r>
              <a:rPr lang="en-US" sz="1800" i="1"/>
              <a:t>“Given a large enough beta-tester and co-developer base, almost every problem will be characterized quickly and the fix obvious to someone.”</a:t>
            </a:r>
            <a:r>
              <a:rPr lang="en-US" sz="1800"/>
              <a:t> </a:t>
            </a:r>
          </a:p>
          <a:p>
            <a:pPr lvl="2" eaLnBrk="1" hangingPunct="1"/>
            <a:r>
              <a:rPr lang="en-US" sz="1600"/>
              <a:t>“</a:t>
            </a:r>
            <a:r>
              <a:rPr lang="en-US" sz="1600" b="1" i="1"/>
              <a:t>Linus’s Law: Given enough eyeballs, all bugs are shallow</a:t>
            </a:r>
            <a:r>
              <a:rPr lang="en-US" sz="1600"/>
              <a:t>”</a:t>
            </a:r>
          </a:p>
          <a:p>
            <a:pPr lvl="2" eaLnBrk="1" hangingPunct="1"/>
            <a:r>
              <a:rPr lang="en-US" sz="1600"/>
              <a:t>Debugging does not suffer from the quadratic communication cost  that makes large development teams problematic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The Cathedral and the Bazaar: Open Source Lessons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On design and implementation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/>
              <a:t>9. </a:t>
            </a:r>
            <a:r>
              <a:rPr lang="en-US" sz="1800" i="1"/>
              <a:t>“Smart data structures and dumb code works a lot better than the other way around.”</a:t>
            </a:r>
            <a:endParaRPr lang="en-US" sz="1800"/>
          </a:p>
          <a:p>
            <a:pPr lvl="1" eaLnBrk="1" hangingPunct="1">
              <a:buFont typeface="Wingdings" pitchFamily="2" charset="2"/>
              <a:buNone/>
            </a:pPr>
            <a:r>
              <a:rPr lang="en-US" sz="1800"/>
              <a:t>12. </a:t>
            </a:r>
            <a:r>
              <a:rPr lang="en-US" sz="1800" i="1"/>
              <a:t>“Often, the most striking and innovative solutions come from realizing that your concept of the problem was wrong.”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/>
              <a:t>13. </a:t>
            </a:r>
            <a:r>
              <a:rPr lang="en-US" sz="1800" i="1"/>
              <a:t>“Perfection (in design) is achieved not when there is nothing more to add, but rather when there is nothing more to take away.”</a:t>
            </a:r>
          </a:p>
          <a:p>
            <a:pPr lvl="2" eaLnBrk="1" hangingPunct="1"/>
            <a:endParaRPr 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The Cathedral and the Bazaar: Open Source Lessons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On beta-testers and users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/>
              <a:t>10. </a:t>
            </a:r>
            <a:r>
              <a:rPr lang="en-US" sz="1800" i="1"/>
              <a:t>“If you treat your beta-testers as if they’re your most valuable resource, they will respond by becoming your most valuable resource.”</a:t>
            </a:r>
            <a:endParaRPr lang="en-US" sz="1800"/>
          </a:p>
          <a:p>
            <a:pPr lvl="1" eaLnBrk="1" hangingPunct="1">
              <a:buFont typeface="Wingdings" pitchFamily="2" charset="2"/>
              <a:buNone/>
            </a:pPr>
            <a:r>
              <a:rPr lang="en-US" sz="1800"/>
              <a:t>11. </a:t>
            </a:r>
            <a:r>
              <a:rPr lang="en-US" sz="1800" i="1"/>
              <a:t>“The next best thing to having good ideas is recognizing good ideas from your users. Sometimes the latter is better.”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/>
              <a:t>13. </a:t>
            </a:r>
            <a:r>
              <a:rPr lang="en-US" sz="1800" i="1"/>
              <a:t>“Any tool should be useful in the expected way, but a truly great tool lends itself uses you never expected.”</a:t>
            </a:r>
          </a:p>
          <a:p>
            <a:pPr lvl="2" eaLnBrk="1" hangingPunct="1"/>
            <a:r>
              <a:rPr lang="en-US" sz="1600"/>
              <a:t>The lifetime of the program may be much longer than what the developers expected and therefore it is important that the code is maintainable.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Brook’s Law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Brook’s Law</a:t>
            </a:r>
          </a:p>
          <a:p>
            <a:pPr lvl="1" eaLnBrk="1" hangingPunct="1"/>
            <a:r>
              <a:rPr lang="en-US" sz="2000" b="1" i="1"/>
              <a:t>Adding more manpower to a late software project makes it later.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 Side Note: Parallel Programming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The same issues come up in parallel programming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In parallel programming the main idea is to partition a computer program to a set of sub-programs which will run on different processors so that the result is obtained faster</a:t>
            </a:r>
          </a:p>
          <a:p>
            <a:pPr lvl="1" eaLnBrk="1" hangingPunct="1"/>
            <a:r>
              <a:rPr lang="en-US" sz="2000"/>
              <a:t>Useful for scientific computing applications that require a lot of computing power such as weather forecast</a:t>
            </a:r>
          </a:p>
          <a:p>
            <a:pPr eaLnBrk="1" hangingPunct="1"/>
            <a:endParaRPr lang="en-US" sz="2400"/>
          </a:p>
          <a:p>
            <a:pPr lvl="1" eaLnBrk="1" hangingPunct="1">
              <a:buFont typeface="Wingdings" pitchFamily="2" charset="2"/>
              <a:buNone/>
            </a:pPr>
            <a:endParaRPr lang="en-US" sz="2000"/>
          </a:p>
          <a:p>
            <a:pPr eaLnBrk="1" hangingPunct="1"/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 Side Note: Parallel Programming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The speed-up on P processors is defined as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  S(P) = (execution time on 1 processor) / (execution time on P processors)</a:t>
            </a:r>
          </a:p>
          <a:p>
            <a:pPr eaLnBrk="1" hangingPunct="1">
              <a:buFont typeface="Wingdings" pitchFamily="2" charset="2"/>
              <a:buNone/>
            </a:pPr>
            <a:endParaRPr lang="en-US" sz="2400"/>
          </a:p>
          <a:p>
            <a:pPr eaLnBrk="1" hangingPunct="1"/>
            <a:r>
              <a:rPr lang="en-US" sz="2400"/>
              <a:t>In an ideal situation one would want the speed-up to increase linearly with the number of processors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However, sequential constraints and communication overhead prevents this</a:t>
            </a:r>
          </a:p>
          <a:p>
            <a:pPr lvl="1" eaLnBrk="1" hangingPunct="1"/>
            <a:r>
              <a:rPr lang="en-US" sz="2000"/>
              <a:t>Hence, most of the time, one cannot trade execution time with number of processors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 Side Note: Parallel Programming</a:t>
            </a:r>
          </a:p>
        </p:txBody>
      </p:sp>
      <p:sp>
        <p:nvSpPr>
          <p:cNvPr id="110595" name="Line 3"/>
          <p:cNvSpPr>
            <a:spLocks noChangeShapeType="1"/>
          </p:cNvSpPr>
          <p:nvPr/>
        </p:nvSpPr>
        <p:spPr bwMode="auto">
          <a:xfrm>
            <a:off x="990600" y="1752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6" name="Line 4"/>
          <p:cNvSpPr>
            <a:spLocks noChangeShapeType="1"/>
          </p:cNvSpPr>
          <p:nvPr/>
        </p:nvSpPr>
        <p:spPr bwMode="auto">
          <a:xfrm>
            <a:off x="990600" y="4343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7" name="Line 5"/>
          <p:cNvSpPr>
            <a:spLocks noChangeShapeType="1"/>
          </p:cNvSpPr>
          <p:nvPr/>
        </p:nvSpPr>
        <p:spPr bwMode="auto">
          <a:xfrm flipV="1">
            <a:off x="990600" y="1905000"/>
            <a:ext cx="274320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8" name="Freeform 6"/>
          <p:cNvSpPr>
            <a:spLocks/>
          </p:cNvSpPr>
          <p:nvPr/>
        </p:nvSpPr>
        <p:spPr bwMode="auto">
          <a:xfrm>
            <a:off x="990600" y="2667000"/>
            <a:ext cx="3048000" cy="1676400"/>
          </a:xfrm>
          <a:custGeom>
            <a:avLst/>
            <a:gdLst>
              <a:gd name="T0" fmla="*/ 0 w 1920"/>
              <a:gd name="T1" fmla="*/ 2147483647 h 1056"/>
              <a:gd name="T2" fmla="*/ 2147483647 w 1920"/>
              <a:gd name="T3" fmla="*/ 2147483647 h 1056"/>
              <a:gd name="T4" fmla="*/ 2147483647 w 1920"/>
              <a:gd name="T5" fmla="*/ 0 h 1056"/>
              <a:gd name="T6" fmla="*/ 0 60000 65536"/>
              <a:gd name="T7" fmla="*/ 0 60000 65536"/>
              <a:gd name="T8" fmla="*/ 0 60000 65536"/>
              <a:gd name="T9" fmla="*/ 0 w 1920"/>
              <a:gd name="T10" fmla="*/ 0 h 1056"/>
              <a:gd name="T11" fmla="*/ 1920 w 1920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056">
                <a:moveTo>
                  <a:pt x="0" y="1056"/>
                </a:moveTo>
                <a:cubicBezTo>
                  <a:pt x="320" y="784"/>
                  <a:pt x="640" y="512"/>
                  <a:pt x="960" y="336"/>
                </a:cubicBezTo>
                <a:cubicBezTo>
                  <a:pt x="1280" y="160"/>
                  <a:pt x="1600" y="80"/>
                  <a:pt x="19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288925" y="4838700"/>
            <a:ext cx="40259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charset="0"/>
              </a:rPr>
              <a:t>Sequential constraints: due to parts of the </a:t>
            </a:r>
          </a:p>
          <a:p>
            <a:pPr eaLnBrk="1" hangingPunct="1"/>
            <a:r>
              <a:rPr lang="en-US">
                <a:latin typeface="Times New Roman" charset="0"/>
              </a:rPr>
              <a:t>program that cannot be parallelized </a:t>
            </a:r>
          </a:p>
          <a:p>
            <a:pPr eaLnBrk="1" hangingPunct="1"/>
            <a:r>
              <a:rPr lang="en-US">
                <a:latin typeface="Times New Roman" charset="0"/>
              </a:rPr>
              <a:t>(e.g., initialization) speed-up is not linear 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1447800" y="4419600"/>
            <a:ext cx="197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Times New Roman" charset="0"/>
              </a:rPr>
              <a:t>P (number of processors)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0" y="2438400"/>
            <a:ext cx="9731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Times New Roman" charset="0"/>
              </a:rPr>
              <a:t>S(P)</a:t>
            </a:r>
          </a:p>
          <a:p>
            <a:pPr eaLnBrk="1" hangingPunct="1"/>
            <a:r>
              <a:rPr lang="en-US" sz="1400">
                <a:latin typeface="Times New Roman" charset="0"/>
              </a:rPr>
              <a:t>(Speed-up)</a:t>
            </a:r>
          </a:p>
        </p:txBody>
      </p:sp>
      <p:sp>
        <p:nvSpPr>
          <p:cNvPr id="302090" name="Line 10"/>
          <p:cNvSpPr>
            <a:spLocks noChangeShapeType="1"/>
          </p:cNvSpPr>
          <p:nvPr/>
        </p:nvSpPr>
        <p:spPr bwMode="auto">
          <a:xfrm>
            <a:off x="5410200" y="1752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2091" name="Line 11"/>
          <p:cNvSpPr>
            <a:spLocks noChangeShapeType="1"/>
          </p:cNvSpPr>
          <p:nvPr/>
        </p:nvSpPr>
        <p:spPr bwMode="auto">
          <a:xfrm>
            <a:off x="5410200" y="4343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2092" name="Line 12"/>
          <p:cNvSpPr>
            <a:spLocks noChangeShapeType="1"/>
          </p:cNvSpPr>
          <p:nvPr/>
        </p:nvSpPr>
        <p:spPr bwMode="auto">
          <a:xfrm flipV="1">
            <a:off x="5410200" y="1905000"/>
            <a:ext cx="274320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2093" name="Text Box 13"/>
          <p:cNvSpPr txBox="1">
            <a:spLocks noChangeArrowheads="1"/>
          </p:cNvSpPr>
          <p:nvPr/>
        </p:nvSpPr>
        <p:spPr bwMode="auto">
          <a:xfrm>
            <a:off x="5867400" y="4419600"/>
            <a:ext cx="197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Times New Roman" charset="0"/>
              </a:rPr>
              <a:t>P (number of processors)</a:t>
            </a:r>
          </a:p>
        </p:txBody>
      </p:sp>
      <p:sp>
        <p:nvSpPr>
          <p:cNvPr id="302094" name="Text Box 14"/>
          <p:cNvSpPr txBox="1">
            <a:spLocks noChangeArrowheads="1"/>
          </p:cNvSpPr>
          <p:nvPr/>
        </p:nvSpPr>
        <p:spPr bwMode="auto">
          <a:xfrm>
            <a:off x="4419600" y="2438400"/>
            <a:ext cx="9731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Times New Roman" charset="0"/>
              </a:rPr>
              <a:t>S(P)</a:t>
            </a:r>
          </a:p>
          <a:p>
            <a:pPr eaLnBrk="1" hangingPunct="1"/>
            <a:r>
              <a:rPr lang="en-US" sz="1400">
                <a:latin typeface="Times New Roman" charset="0"/>
              </a:rPr>
              <a:t>(Speed-up)</a:t>
            </a:r>
          </a:p>
        </p:txBody>
      </p:sp>
      <p:sp>
        <p:nvSpPr>
          <p:cNvPr id="302095" name="Freeform 15"/>
          <p:cNvSpPr>
            <a:spLocks/>
          </p:cNvSpPr>
          <p:nvPr/>
        </p:nvSpPr>
        <p:spPr bwMode="auto">
          <a:xfrm>
            <a:off x="5410200" y="3073400"/>
            <a:ext cx="3276600" cy="1270000"/>
          </a:xfrm>
          <a:custGeom>
            <a:avLst/>
            <a:gdLst>
              <a:gd name="T0" fmla="*/ 0 w 2064"/>
              <a:gd name="T1" fmla="*/ 2147483647 h 800"/>
              <a:gd name="T2" fmla="*/ 2147483647 w 2064"/>
              <a:gd name="T3" fmla="*/ 2147483647 h 800"/>
              <a:gd name="T4" fmla="*/ 2147483647 w 2064"/>
              <a:gd name="T5" fmla="*/ 2147483647 h 800"/>
              <a:gd name="T6" fmla="*/ 2147483647 w 2064"/>
              <a:gd name="T7" fmla="*/ 2147483647 h 800"/>
              <a:gd name="T8" fmla="*/ 0 60000 65536"/>
              <a:gd name="T9" fmla="*/ 0 60000 65536"/>
              <a:gd name="T10" fmla="*/ 0 60000 65536"/>
              <a:gd name="T11" fmla="*/ 0 60000 65536"/>
              <a:gd name="T12" fmla="*/ 0 w 2064"/>
              <a:gd name="T13" fmla="*/ 0 h 800"/>
              <a:gd name="T14" fmla="*/ 2064 w 2064"/>
              <a:gd name="T15" fmla="*/ 800 h 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64" h="800">
                <a:moveTo>
                  <a:pt x="0" y="800"/>
                </a:moveTo>
                <a:cubicBezTo>
                  <a:pt x="356" y="528"/>
                  <a:pt x="712" y="256"/>
                  <a:pt x="1008" y="128"/>
                </a:cubicBezTo>
                <a:cubicBezTo>
                  <a:pt x="1304" y="0"/>
                  <a:pt x="1600" y="32"/>
                  <a:pt x="1776" y="32"/>
                </a:cubicBezTo>
                <a:cubicBezTo>
                  <a:pt x="1952" y="32"/>
                  <a:pt x="2016" y="112"/>
                  <a:pt x="2064" y="1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02096" name="Text Box 16"/>
          <p:cNvSpPr txBox="1">
            <a:spLocks noChangeArrowheads="1"/>
          </p:cNvSpPr>
          <p:nvPr/>
        </p:nvSpPr>
        <p:spPr bwMode="auto">
          <a:xfrm>
            <a:off x="5181600" y="4800600"/>
            <a:ext cx="39814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charset="0"/>
              </a:rPr>
              <a:t>Typical speed-up curve: Added </a:t>
            </a:r>
          </a:p>
          <a:p>
            <a:pPr eaLnBrk="1" hangingPunct="1"/>
            <a:r>
              <a:rPr lang="en-US">
                <a:latin typeface="Times New Roman" charset="0"/>
              </a:rPr>
              <a:t>communication overhead will eventually </a:t>
            </a:r>
          </a:p>
          <a:p>
            <a:pPr eaLnBrk="1" hangingPunct="1"/>
            <a:r>
              <a:rPr lang="en-US">
                <a:latin typeface="Times New Roman" charset="0"/>
              </a:rPr>
              <a:t>degrade the performance, i.e., adding </a:t>
            </a:r>
          </a:p>
          <a:p>
            <a:pPr eaLnBrk="1" hangingPunct="1"/>
            <a:r>
              <a:rPr lang="en-US">
                <a:latin typeface="Times New Roman" charset="0"/>
              </a:rPr>
              <a:t>more processors will actually slow down </a:t>
            </a:r>
          </a:p>
          <a:p>
            <a:pPr eaLnBrk="1" hangingPunct="1"/>
            <a:r>
              <a:rPr lang="en-US">
                <a:latin typeface="Times New Roman" charset="0"/>
              </a:rPr>
              <a:t>the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0" grpId="0" animBg="1"/>
      <p:bldP spid="302091" grpId="0" animBg="1"/>
      <p:bldP spid="302092" grpId="0" animBg="1"/>
      <p:bldP spid="302093" grpId="0"/>
      <p:bldP spid="302094" grpId="0"/>
      <p:bldP spid="302095" grpId="0" animBg="1"/>
      <p:bldP spid="3020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Additional Reading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Please read the famous article by Eric Stevens Raymond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He argues the merits of Open Source Software Development: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“The Cathedral and the Bazaar,” 1997, </a:t>
            </a:r>
            <a:r>
              <a:rPr lang="en-US" sz="1800">
                <a:hlinkClick r:id="rId2"/>
              </a:rPr>
              <a:t>http://www.tuxedo.org/~esr</a:t>
            </a:r>
            <a:endParaRPr lang="en-US" sz="18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Based on his experiences in Open Source development he states a set of observations/lessons about Open Source development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These principles articulate the reasons behind the success (e.g., Linux) of Open Source development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The Cathedral and the Bazaar: Open Source Lessons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/>
            <a:r>
              <a:rPr lang="en-US" sz="2000"/>
              <a:t>On choosing a task:</a:t>
            </a:r>
            <a:endParaRPr lang="en-US" sz="2000" i="1"/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en-US" sz="1800"/>
              <a:t>1. </a:t>
            </a:r>
            <a:r>
              <a:rPr lang="en-US" sz="1800" i="1"/>
              <a:t>“Every good work of software starts by scratching a developer’s itch.”</a:t>
            </a:r>
          </a:p>
          <a:p>
            <a:pPr marL="1295400" lvl="2" indent="-381000" eaLnBrk="1" hangingPunct="1"/>
            <a:r>
              <a:rPr lang="en-US" sz="1600"/>
              <a:t>If you want to produce good software, work on a problem that you care about.</a:t>
            </a:r>
          </a:p>
          <a:p>
            <a:pPr marL="381000" indent="-381000" eaLnBrk="1" hangingPunct="1"/>
            <a:r>
              <a:rPr lang="en-US" sz="2000"/>
              <a:t>On evolutionary, incremental development:</a:t>
            </a:r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en-US" sz="1800"/>
              <a:t>2. </a:t>
            </a:r>
            <a:r>
              <a:rPr lang="en-US" sz="1800" i="1"/>
              <a:t>“Good programmers know how to write. Great ones know how to rewrite (and reuse).”</a:t>
            </a:r>
          </a:p>
          <a:p>
            <a:pPr marL="1295400" lvl="2" indent="-381000" eaLnBrk="1" hangingPunct="1"/>
            <a:r>
              <a:rPr lang="en-US" sz="1600"/>
              <a:t>The software evolves incrementally with a lot of reuse.</a:t>
            </a:r>
            <a:endParaRPr lang="en-US" sz="1600" i="1"/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en-US" sz="1800"/>
              <a:t>3. </a:t>
            </a:r>
            <a:r>
              <a:rPr lang="en-US" sz="1800" i="1"/>
              <a:t>“Plan to throw one away; you will, anyhow.”</a:t>
            </a:r>
          </a:p>
          <a:p>
            <a:pPr marL="1295400" lvl="2" indent="-381000" eaLnBrk="1" hangingPunct="1"/>
            <a:r>
              <a:rPr lang="en-US" sz="1600"/>
              <a:t>It is hard to understand a problem (requirements) until after the first time you implement a solution (implementation) </a:t>
            </a:r>
          </a:p>
          <a:p>
            <a:pPr marL="1295400" lvl="2" indent="-381000" eaLnBrk="1" hangingPunct="1"/>
            <a:r>
              <a:rPr lang="en-US" sz="1600"/>
              <a:t>Prototyping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The Cathedral and the Bazaar: Open Source Lessons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On maintaining open source software</a:t>
            </a:r>
            <a:r>
              <a:rPr lang="en-US" sz="2000" i="1"/>
              <a:t>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/>
              <a:t>4. </a:t>
            </a:r>
            <a:r>
              <a:rPr lang="en-US" sz="1800" i="1"/>
              <a:t>“If you have the right attitude, interesting problems will find you.”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/>
              <a:t>5. </a:t>
            </a:r>
            <a:r>
              <a:rPr lang="en-US" sz="1800" i="1"/>
              <a:t>“When you lose interest in a program, your last duty to it is to hand it off to a competent successor.”</a:t>
            </a:r>
            <a:endParaRPr lang="en-US" sz="1800"/>
          </a:p>
          <a:p>
            <a:pPr lvl="2" eaLnBrk="1" hangingPunct="1"/>
            <a:r>
              <a:rPr lang="en-US" sz="1600"/>
              <a:t>These rely on the open source model where there are a large set of developers who volunteer for the tasks.</a:t>
            </a:r>
          </a:p>
          <a:p>
            <a:pPr lvl="2" eaLnBrk="1" hangingPunct="1"/>
            <a:r>
              <a:rPr lang="en-US" sz="1600"/>
              <a:t>It is important that the code is maintained by someone who cares about it and understands it well.  </a:t>
            </a:r>
          </a:p>
          <a:p>
            <a:pPr lvl="2" eaLnBrk="1" hangingPunct="1"/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6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666699"/>
      </a:hlink>
      <a:folHlink>
        <a:srgbClr val="999966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4141</TotalTime>
  <Words>907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Garamond</vt:lpstr>
      <vt:lpstr>Times New Roman</vt:lpstr>
      <vt:lpstr>Verdana</vt:lpstr>
      <vt:lpstr>Wingdings</vt:lpstr>
      <vt:lpstr>Level</vt:lpstr>
      <vt:lpstr>Mythical Man-Month: Adding More People</vt:lpstr>
      <vt:lpstr>Brook’s Law</vt:lpstr>
      <vt:lpstr>A Side Note: Parallel Programming</vt:lpstr>
      <vt:lpstr>A Side Note: Parallel Programming</vt:lpstr>
      <vt:lpstr>A Side Note: Parallel Programming</vt:lpstr>
      <vt:lpstr>PowerPoint Presentation</vt:lpstr>
      <vt:lpstr>Additional Reading</vt:lpstr>
      <vt:lpstr>The Cathedral and the Bazaar: Open Source Lessons</vt:lpstr>
      <vt:lpstr>The Cathedral and the Bazaar: Open Source Lessons</vt:lpstr>
      <vt:lpstr>The Cathedral and the Bazaar: Open Source Lessons </vt:lpstr>
      <vt:lpstr>The Cathedral and the Bazaar: Open Source Lessons</vt:lpstr>
      <vt:lpstr>The Cathedral and the Bazaar: Open Source Lessons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Tolga Can</dc:creator>
  <cp:lastModifiedBy>Ozan Özdemir</cp:lastModifiedBy>
  <cp:revision>176</cp:revision>
  <cp:lastPrinted>1601-01-01T00:00:00Z</cp:lastPrinted>
  <dcterms:created xsi:type="dcterms:W3CDTF">1601-01-01T00:00:00Z</dcterms:created>
  <dcterms:modified xsi:type="dcterms:W3CDTF">2023-02-11T14:37:47Z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