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0F9792-FCDE-CA1C-6569-659EC6998A18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893A5-18FC-94BE-A675-2BF37C966F8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A602C5-2DFE-1B7E-E011-8CCFB9B629D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9AF183-EF7D-C9AA-F3FB-B1B27A017E9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875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34474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5910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B74068-32EF-F737-3EA2-A23EA543F2E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A8C153-D51E-41FA-AA22-3554E5C5E28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F3E84-DCA0-9869-73FC-28F535454B0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F9653B-259C-23DB-33AF-7DE73895279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1835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58641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8669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EB277B-7F36-554C-178E-45CB7291A2C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9304F0-C8C8-FAC0-BC25-D08B0F3DC63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31EE2F-F436-CB4B-A05F-244911FF4C7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E1C043-2532-4291-9B56-E8F57D85229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9C6EDC-8DFD-942E-F681-9C2EC9CAF971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11B17B-FB95-BDC5-F1B6-654511E6D1B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1B1CCE-23E1-4732-4AD1-5F69532E2C4A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70254A-67BC-5C09-E6EE-B3DC595431E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606CEF-D73D-4C60-5A79-6436582A54F2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DAF6D4-CDC3-4337-B850-2B05A9E651A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0C8B25-0F77-9701-3C32-62B72333CE9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5424D-0719-7DC3-D7D2-EEBB6A9EFA3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DB3A1-6DCB-7D25-4E24-6435DC53262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C93398-EDF8-7F36-2D79-32B67D43BEF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5B2A7C-9959-578A-72F7-F135FC13FB0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BD8029-F619-C04B-CB4D-CF25EA37639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964065-9768-6BB7-8026-534BB1193AF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1797049" y="2291401"/>
            <a:ext cx="4089399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982135" y="1839834"/>
            <a:ext cx="3008840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4925273" y="4629133"/>
            <a:ext cx="404664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291890" y="6100774"/>
            <a:ext cx="3726390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1574799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91879" y="2708919"/>
            <a:ext cx="5040559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3446874" y="1808820"/>
            <a:ext cx="5040559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9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1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199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7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7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2730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49" y="273051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2" y="1435102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3732529" y="2"/>
            <a:ext cx="229361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18509" y="1"/>
            <a:ext cx="1049654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228092" y="1"/>
            <a:ext cx="2879724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51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810782"/>
            <a:ext cx="7772400" cy="1470025"/>
          </a:xfrm>
        </p:spPr>
        <p:txBody>
          <a:bodyPr/>
          <a:lstStyle/>
          <a:p>
            <a:pPr>
              <a:defRPr/>
            </a:pPr>
            <a:r>
              <a:rPr/>
              <a:t>Introduction à la </a:t>
            </a:r>
            <a:r>
              <a:rPr lang="fr-FR"/>
              <a:t>D</a:t>
            </a:r>
            <a:r>
              <a:rPr/>
              <a:t>ata</a:t>
            </a:r>
            <a:r>
              <a:rPr lang="fr-FR"/>
              <a:t> V</a:t>
            </a:r>
            <a:r>
              <a:rPr/>
              <a:t>isualisation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Qu'est-ce qu'un KPI 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Indicateur de performance clé utilisé pour évaluer le succès.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Exemples : Chiffre d'affaires mensuel, taux de conversion.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Caractéristiques : Spécifique, Mesurable, Actionnable.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Quel genre de graphique pour quel genre d'information 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83675"/>
            <a:ext cx="8229600" cy="4525962"/>
          </a:xfrm>
        </p:spPr>
        <p:txBody>
          <a:bodyPr/>
          <a:lstStyle/>
          <a:p>
            <a:pPr>
              <a:defRPr/>
            </a:pPr>
            <a:r>
              <a:rPr/>
              <a:t>Histogramme : Distribution des données.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Barres : Comparaison entre catégories.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Ligne : Évolution dans le temps.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Carte : Répartition géographique.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Dispersion : Corrélations entre variables.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 nettoyage des données et pourquoi 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56856"/>
            <a:ext cx="8229600" cy="4525962"/>
          </a:xfrm>
        </p:spPr>
        <p:txBody>
          <a:bodyPr/>
          <a:lstStyle/>
          <a:p>
            <a:pPr>
              <a:defRPr/>
            </a:pPr>
            <a:r>
              <a:rPr/>
              <a:t>Importance : Améliore la qualité des résultats et évite les biais.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Étapes : Supprimer les doublons, gérer les valeurs manquantes, standardiser.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Outils : Power BI, Python (Pandas), 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172743" name="Title 1"/>
          <p:cNvSpPr>
            <a:spLocks noGrp="1"/>
          </p:cNvSpPr>
          <p:nvPr>
            <p:ph type="title"/>
          </p:nvPr>
        </p:nvSpPr>
        <p:spPr bwMode="auto">
          <a:xfrm>
            <a:off x="457200" y="293421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/>
              <a:t>Les outils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différents outils de </a:t>
            </a:r>
            <a:r>
              <a:rPr lang="fr-FR"/>
              <a:t>D</a:t>
            </a:r>
            <a:r>
              <a:rPr/>
              <a:t>ata</a:t>
            </a:r>
            <a:r>
              <a:rPr lang="fr-FR"/>
              <a:t> </a:t>
            </a:r>
            <a:r>
              <a:rPr lang="fr-FR"/>
              <a:t>V</a:t>
            </a:r>
            <a:r>
              <a:rPr/>
              <a:t>isualisation</a:t>
            </a:r>
            <a:endParaRPr/>
          </a:p>
        </p:txBody>
      </p:sp>
      <p:pic>
        <p:nvPicPr>
          <p:cNvPr id="10121757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9740" y="1669967"/>
            <a:ext cx="4899837" cy="4793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7282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Microsoft Power BI</a:t>
            </a:r>
            <a:endParaRPr/>
          </a:p>
        </p:txBody>
      </p:sp>
      <p:sp>
        <p:nvSpPr>
          <p:cNvPr id="32080208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52798"/>
            <a:ext cx="82296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65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Power BI Desktop  =  Créer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Obtenir les données des différences sources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Stocker les données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Créer des rapports et les publier sur Power BI Service (web)</a:t>
            </a:r>
            <a:b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</a:b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65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Power BI Service  =  Publier et partager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Partager des rapports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Créer des tableaux de bords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Corbel"/>
                <a:ea typeface="Corbel"/>
                <a:cs typeface="Corbel"/>
              </a:rPr>
              <a:t>Utiliser les rapports partagés avec vous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8844544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363" y="5136401"/>
            <a:ext cx="7881038" cy="1677560"/>
          </a:xfrm>
          <a:prstGeom prst="rect">
            <a:avLst/>
          </a:prstGeom>
        </p:spPr>
      </p:pic>
      <p:pic>
        <p:nvPicPr>
          <p:cNvPr id="6366936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32467" y="3191493"/>
            <a:ext cx="2409824" cy="1590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4521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Tableau Software</a:t>
            </a:r>
            <a:endParaRPr/>
          </a:p>
        </p:txBody>
      </p:sp>
      <p:sp>
        <p:nvSpPr>
          <p:cNvPr id="4556858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600201"/>
            <a:ext cx="854952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Tableau Desktop = Créer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Connecter des données provenant de multiples sources.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Préparer et nettoyer les données pour l’analyse.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Créer des visualisations interactives et des tableaux de bord.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Publier les rapports sur Tableau Server ou Tableau Online.</a:t>
            </a:r>
            <a:endParaRPr/>
          </a:p>
          <a:p>
            <a:pPr>
              <a:defRPr/>
            </a:pP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Tableau Server/Tableau Online = Publier et partager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Partager des rapports et tableaux de bord avec les utilisateurs.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Collaborer en temps réel sur des données partagées.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Accéder aux visualisations depuis n'importe quel appareil (desktop, mobile).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Gérer la sécurité et les autorisations pour les utilisateurs.</a:t>
            </a:r>
            <a:endParaRPr/>
          </a:p>
        </p:txBody>
      </p:sp>
      <p:pic>
        <p:nvPicPr>
          <p:cNvPr id="8327864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71442" y="5861786"/>
            <a:ext cx="2435277" cy="91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04406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/>
              <a:t>Comparaison Power BI et Tableau</a:t>
            </a:r>
            <a:endParaRPr/>
          </a:p>
        </p:txBody>
      </p:sp>
      <p:graphicFrame>
        <p:nvGraphicFramePr>
          <p:cNvPr id="1855743982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pic>
        <p:nvPicPr>
          <p:cNvPr id="20160467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533" y="1879884"/>
            <a:ext cx="8080634" cy="414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214772" name="Title 1"/>
          <p:cNvSpPr>
            <a:spLocks noGrp="1"/>
          </p:cNvSpPr>
          <p:nvPr>
            <p:ph type="title"/>
          </p:nvPr>
        </p:nvSpPr>
        <p:spPr bwMode="auto">
          <a:xfrm>
            <a:off x="679862" y="2857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/>
              <a:t>Le design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Importance d'un Tableau de Bord Bien Conçu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909454"/>
            <a:ext cx="857426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Lisibilité et Clarté</a:t>
            </a: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Utiliser des titres explicites et des graphiques adaptés.</a:t>
            </a: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Mettre en avant les données critiques.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Simplicité et Hiérarchie Visuelle</a:t>
            </a: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Limiter les visuels par page (3-5 max).</a:t>
            </a: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Prioriser les informations clés avec taille et couleurs.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Navigation Intuitive</a:t>
            </a: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Créer des onglets thématiques</a:t>
            </a:r>
            <a:r>
              <a:rPr lang="fr-FR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(signets)</a:t>
            </a: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en-US" sz="27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Ajouter des boutons interactifs pour naviguer facilement.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Qu'est-ce que l'analyse des données 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87623" y="1909454"/>
            <a:ext cx="7499175" cy="4525962"/>
          </a:xfrm>
        </p:spPr>
        <p:txBody>
          <a:bodyPr/>
          <a:lstStyle/>
          <a:p>
            <a:pPr>
              <a:defRPr/>
            </a:pPr>
            <a:r>
              <a:rPr/>
              <a:t>Collecte, nettoyage, organisation et exploration des données.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Objectifs : Identifier des tendances, résoudre des problèmes, optimiser les performances.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Exemples : Analyse des ventes, consommation énergétique.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1107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Bonnes Pratiques de Design</a:t>
            </a:r>
            <a:endParaRPr/>
          </a:p>
        </p:txBody>
      </p:sp>
      <p:sp>
        <p:nvSpPr>
          <p:cNvPr id="5762580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600201"/>
            <a:ext cx="8229600" cy="494359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Adopter un Style Moderne (Flat Design)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Thèmes épurés : couleurs neutres avec accents vifs.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Minimalisme : pas de bordures épaisses ou courbes inutiles.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Cohérence Visuelle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Palette de couleurs uniforme.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Police moderne (Segoe UI, Roboto).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Alignements et tailles homogènes.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Faciliter l’Interaction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Ajouter des filtres clairs et des drill-throughs.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Organiser les KPI principaux en haut, avec des espaces aérés.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89521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 ne surtout pas faire !</a:t>
            </a:r>
            <a:endParaRPr/>
          </a:p>
        </p:txBody>
      </p:sp>
      <p:pic>
        <p:nvPicPr>
          <p:cNvPr id="7369857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9545" y="1694707"/>
            <a:ext cx="7942652" cy="4501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25548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676" y="788502"/>
            <a:ext cx="8932645" cy="4951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47227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5820" y="981375"/>
            <a:ext cx="8732359" cy="5030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194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Manipulation sur Power BI</a:t>
            </a:r>
            <a:endParaRPr/>
          </a:p>
        </p:txBody>
      </p:sp>
      <p:sp>
        <p:nvSpPr>
          <p:cNvPr id="7346266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Lien de téléchargement</a:t>
            </a:r>
            <a:r>
              <a:rPr lang="fr-FR"/>
              <a:t> : </a:t>
            </a:r>
            <a:r>
              <a:rPr lang="fr-FR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https://www.microsoft.com/fr-fr/download/details.aspx?id=58494</a:t>
            </a:r>
            <a:endParaRPr/>
          </a:p>
        </p:txBody>
      </p:sp>
      <p:pic>
        <p:nvPicPr>
          <p:cNvPr id="20146401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4285" y="3574967"/>
            <a:ext cx="3724675" cy="220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3536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TP – AIRBNB</a:t>
            </a:r>
            <a:endParaRPr/>
          </a:p>
        </p:txBody>
      </p:sp>
      <p:sp>
        <p:nvSpPr>
          <p:cNvPr id="17714014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2300843"/>
            <a:ext cx="8229600" cy="3825319"/>
          </a:xfrm>
        </p:spPr>
        <p:txBody>
          <a:bodyPr/>
          <a:lstStyle/>
          <a:p>
            <a:pPr>
              <a:defRPr/>
            </a:pPr>
            <a:r>
              <a:rPr lang="fr-FR"/>
              <a:t>Lien Gitlab :</a:t>
            </a:r>
            <a:endParaRPr lang="fr-FR"/>
          </a:p>
          <a:p>
            <a:pPr>
              <a:defRPr/>
            </a:pPr>
            <a:r>
              <a:rPr lang="fr-FR"/>
              <a:t>Ennoncé</a:t>
            </a:r>
            <a:endParaRPr lang="fr-FR"/>
          </a:p>
          <a:p>
            <a:pPr>
              <a:defRPr/>
            </a:pPr>
            <a:r>
              <a:rPr lang="fr-FR"/>
              <a:t>Modalité d’évaluation : présentaiton des tableau de bord au tableau</a:t>
            </a:r>
            <a:endParaRPr lang="fr-FR"/>
          </a:p>
          <a:p>
            <a:pPr>
              <a:defRPr/>
            </a:pPr>
            <a:r>
              <a:rPr lang="fr-FR"/>
              <a:t>Grille d’évaluation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Pourquoi la </a:t>
            </a:r>
            <a:r>
              <a:rPr lang="fr-FR"/>
              <a:t>D</a:t>
            </a:r>
            <a:r>
              <a:rPr/>
              <a:t>ata</a:t>
            </a:r>
            <a:r>
              <a:rPr lang="fr-FR"/>
              <a:t> </a:t>
            </a:r>
            <a:r>
              <a:rPr lang="fr-FR"/>
              <a:t>V</a:t>
            </a:r>
            <a:r>
              <a:rPr/>
              <a:t>isualisation 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Représentation visuelle pour simplifier les données complexes.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Avantages : Décisions rapides, communication claire.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Exemple : Carte de chaleur pour montrer les ventes par région.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Enjeux économiques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58934"/>
            <a:ext cx="8229600" cy="4525962"/>
          </a:xfrm>
        </p:spPr>
        <p:txBody>
          <a:bodyPr/>
          <a:lstStyle/>
          <a:p>
            <a:pPr>
              <a:defRPr/>
            </a:pPr>
            <a:r>
              <a:rPr/>
              <a:t>Optimisation des coûts.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Prise de décision basée sur les données.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Anticipation des opportunités et risques.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Réduction des risques grâce à l'analyse prédictive.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311880" name="Title 1"/>
          <p:cNvSpPr>
            <a:spLocks noGrp="1"/>
          </p:cNvSpPr>
          <p:nvPr>
            <p:ph type="title"/>
          </p:nvPr>
        </p:nvSpPr>
        <p:spPr bwMode="auto">
          <a:xfrm>
            <a:off x="457200" y="293421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FR"/>
              <a:t>Les données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32544" name="Title 1"/>
          <p:cNvSpPr>
            <a:spLocks noGrp="1"/>
          </p:cNvSpPr>
          <p:nvPr>
            <p:ph type="title"/>
          </p:nvPr>
        </p:nvSpPr>
        <p:spPr bwMode="auto">
          <a:xfrm>
            <a:off x="457200" y="583891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fr-FR"/>
              <a:t>Business Intelligence</a:t>
            </a:r>
            <a:br>
              <a:rPr lang="fr-FR"/>
            </a:br>
            <a:r>
              <a:rPr lang="fr-FR"/>
              <a:t>=                 </a:t>
            </a:r>
            <a:br>
              <a:rPr lang="fr-FR"/>
            </a:br>
            <a:r>
              <a:rPr lang="fr-FR"/>
              <a:t>Informatique décisionnelle</a:t>
            </a:r>
            <a:endParaRPr/>
          </a:p>
        </p:txBody>
      </p:sp>
      <p:pic>
        <p:nvPicPr>
          <p:cNvPr id="378854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8279" y="3179123"/>
            <a:ext cx="7667624" cy="158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0389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Ou sont les datas ?</a:t>
            </a:r>
            <a:endParaRPr/>
          </a:p>
        </p:txBody>
      </p:sp>
      <p:pic>
        <p:nvPicPr>
          <p:cNvPr id="17259361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0351" y="2816654"/>
            <a:ext cx="8803297" cy="2492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8416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cycle de la data</a:t>
            </a:r>
            <a:endParaRPr/>
          </a:p>
        </p:txBody>
      </p:sp>
      <p:pic>
        <p:nvPicPr>
          <p:cNvPr id="10941522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6155" y="2464806"/>
            <a:ext cx="8741447" cy="2891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 pertinence des variables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Sélectionner les bonnes variables évite le bruit et simplifie l'analyse.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Méthodes : Analyse d'impact, corrélations, suppression des redondances.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Exemple : Prix, localisation et saison pour l'analyse des ventes.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2025-01-20T01:02:03Z</dcterms:modified>
  <cp:category/>
</cp:coreProperties>
</file>