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6" r:id="rId8"/>
    <p:sldId id="267" r:id="rId9"/>
    <p:sldId id="268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38" y="22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34BF-A131-4EDB-95A0-08097935966B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24C9-1657-44C2-AC80-554986B106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6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34BF-A131-4EDB-95A0-08097935966B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24C9-1657-44C2-AC80-554986B1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8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34BF-A131-4EDB-95A0-08097935966B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24C9-1657-44C2-AC80-554986B1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7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34BF-A131-4EDB-95A0-08097935966B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24C9-1657-44C2-AC80-554986B1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8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34BF-A131-4EDB-95A0-08097935966B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24C9-1657-44C2-AC80-554986B106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2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34BF-A131-4EDB-95A0-08097935966B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24C9-1657-44C2-AC80-554986B1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2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34BF-A131-4EDB-95A0-08097935966B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24C9-1657-44C2-AC80-554986B1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1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34BF-A131-4EDB-95A0-08097935966B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24C9-1657-44C2-AC80-554986B1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9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34BF-A131-4EDB-95A0-08097935966B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24C9-1657-44C2-AC80-554986B1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7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F034BF-A131-4EDB-95A0-08097935966B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D424C9-1657-44C2-AC80-554986B1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34BF-A131-4EDB-95A0-08097935966B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24C9-1657-44C2-AC80-554986B10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0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F034BF-A131-4EDB-95A0-08097935966B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D424C9-1657-44C2-AC80-554986B1066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20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34C558-9784-453B-9C85-BB6443A10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tsDetect</a:t>
            </a:r>
            <a:br>
              <a:rPr lang="en-US" dirty="0"/>
            </a:br>
            <a:r>
              <a:rPr lang="en-US" sz="4400" dirty="0"/>
              <a:t>An Open Source Test Smells Detection Tool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6CE4F2-F499-4B80-804B-021B3268D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550" y="187452"/>
            <a:ext cx="11020425" cy="1022224"/>
          </a:xfrm>
        </p:spPr>
        <p:txBody>
          <a:bodyPr/>
          <a:lstStyle/>
          <a:p>
            <a:pPr algn="ctr"/>
            <a:r>
              <a:rPr lang="en-US" spc="600" dirty="0"/>
              <a:t>Rochester institute of technology</a:t>
            </a:r>
          </a:p>
        </p:txBody>
      </p:sp>
      <p:pic>
        <p:nvPicPr>
          <p:cNvPr id="7" name="Picture 2" descr="https://www.rit.edu/marketing/sites/rit.edu.marketing/files/images/rit_black_no_bar.jpg">
            <a:extLst>
              <a:ext uri="{FF2B5EF4-FFF2-40B4-BE49-F238E27FC236}">
                <a16:creationId xmlns:a16="http://schemas.microsoft.com/office/drawing/2014/main" id="{18B7E662-DE41-4507-B055-CFDBFD213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87" y="5844430"/>
            <a:ext cx="1131224" cy="33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se.rit.edu/sites/all/themes/se/assets/img/se-logo.png">
            <a:extLst>
              <a:ext uri="{FF2B5EF4-FFF2-40B4-BE49-F238E27FC236}">
                <a16:creationId xmlns:a16="http://schemas.microsoft.com/office/drawing/2014/main" id="{6CA5D5A7-914B-4992-91AE-DBDEF79B3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7746" y="5810250"/>
            <a:ext cx="445667" cy="44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40B7C00-9933-4B68-9BEF-16F2A6864658}"/>
              </a:ext>
            </a:extLst>
          </p:cNvPr>
          <p:cNvSpPr txBox="1">
            <a:spLocks/>
          </p:cNvSpPr>
          <p:nvPr/>
        </p:nvSpPr>
        <p:spPr>
          <a:xfrm>
            <a:off x="1024128" y="4553712"/>
            <a:ext cx="10131551" cy="61989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https://testsmells.github.io/</a:t>
            </a:r>
          </a:p>
        </p:txBody>
      </p:sp>
    </p:spTree>
    <p:extLst>
      <p:ext uri="{BB962C8B-B14F-4D97-AF65-F5344CB8AC3E}">
        <p14:creationId xmlns:p14="http://schemas.microsoft.com/office/powerpoint/2010/main" val="2128371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6000"/>
    </mc:Choice>
    <mc:Fallback>
      <p:transition advClick="0" advTm="6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7A8754-EAF0-42EA-8A67-10BA7864B2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4" t="9254" r="63313" b="51543"/>
          <a:stretch/>
        </p:blipFill>
        <p:spPr>
          <a:xfrm>
            <a:off x="484742" y="1196652"/>
            <a:ext cx="4043190" cy="25889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6927AC-5667-4E5E-A653-6E72F011F0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6" t="45288" r="62861" b="25852"/>
          <a:stretch/>
        </p:blipFill>
        <p:spPr>
          <a:xfrm>
            <a:off x="484742" y="4194341"/>
            <a:ext cx="4043190" cy="1905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3CC4D54-01EF-4C60-AD59-F96A342303E2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22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Sample Detections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77984C-95A9-44CA-9E5F-A235F4D51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0" t="67169" r="62862" b="5277"/>
          <a:stretch/>
        </p:blipFill>
        <p:spPr>
          <a:xfrm>
            <a:off x="7427474" y="2523654"/>
            <a:ext cx="4107308" cy="181965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9B727FE7-631D-4BF0-B094-1EB8FC110E4E}"/>
              </a:ext>
            </a:extLst>
          </p:cNvPr>
          <p:cNvGrpSpPr/>
          <p:nvPr/>
        </p:nvGrpSpPr>
        <p:grpSpPr>
          <a:xfrm>
            <a:off x="657218" y="1512189"/>
            <a:ext cx="6557253" cy="1231011"/>
            <a:chOff x="657218" y="1512189"/>
            <a:chExt cx="6557253" cy="12310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C7513E-743D-4CFC-8582-A99B060CC393}"/>
                </a:ext>
              </a:extLst>
            </p:cNvPr>
            <p:cNvSpPr/>
            <p:nvPr/>
          </p:nvSpPr>
          <p:spPr>
            <a:xfrm>
              <a:off x="657218" y="2261847"/>
              <a:ext cx="2406022" cy="481353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E95C5F-0177-4524-8332-473C97B88A3E}"/>
                </a:ext>
              </a:extLst>
            </p:cNvPr>
            <p:cNvSpPr txBox="1"/>
            <p:nvPr/>
          </p:nvSpPr>
          <p:spPr>
            <a:xfrm>
              <a:off x="5038488" y="1512189"/>
              <a:ext cx="2175983" cy="369332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US" dirty="0"/>
                <a:t>Unknown Test</a:t>
              </a:r>
            </a:p>
          </p:txBody>
        </p: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ABF94486-9BE8-4D1E-9391-DE530C2E5B93}"/>
                </a:ext>
              </a:extLst>
            </p:cNvPr>
            <p:cNvCxnSpPr>
              <a:cxnSpLocks/>
              <a:stCxn id="12" idx="1"/>
              <a:endCxn id="5" idx="3"/>
            </p:cNvCxnSpPr>
            <p:nvPr/>
          </p:nvCxnSpPr>
          <p:spPr>
            <a:xfrm rot="10800000" flipV="1">
              <a:off x="3063240" y="1696854"/>
              <a:ext cx="1975248" cy="805669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83826C-11EA-49A5-89DA-CBA49FDF82DA}"/>
              </a:ext>
            </a:extLst>
          </p:cNvPr>
          <p:cNvGrpSpPr/>
          <p:nvPr/>
        </p:nvGrpSpPr>
        <p:grpSpPr>
          <a:xfrm>
            <a:off x="1097280" y="5323984"/>
            <a:ext cx="6117191" cy="537320"/>
            <a:chOff x="1097280" y="5323984"/>
            <a:chExt cx="6117191" cy="5373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7C898A-27BC-49CA-85BD-B30BD06C1060}"/>
                </a:ext>
              </a:extLst>
            </p:cNvPr>
            <p:cNvSpPr/>
            <p:nvPr/>
          </p:nvSpPr>
          <p:spPr>
            <a:xfrm>
              <a:off x="1097280" y="5661579"/>
              <a:ext cx="2670048" cy="199725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AD346B-D3DB-463D-B5C1-CFA5D52DBA22}"/>
                </a:ext>
              </a:extLst>
            </p:cNvPr>
            <p:cNvSpPr txBox="1"/>
            <p:nvPr/>
          </p:nvSpPr>
          <p:spPr>
            <a:xfrm>
              <a:off x="5038488" y="5323984"/>
              <a:ext cx="2175983" cy="369332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US" dirty="0"/>
                <a:t>Redundant Assertion</a:t>
              </a:r>
            </a:p>
          </p:txBody>
        </p: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535BDC84-CEB0-4658-B746-DFA4712A12FA}"/>
                </a:ext>
              </a:extLst>
            </p:cNvPr>
            <p:cNvCxnSpPr>
              <a:stCxn id="10" idx="1"/>
              <a:endCxn id="6" idx="3"/>
            </p:cNvCxnSpPr>
            <p:nvPr/>
          </p:nvCxnSpPr>
          <p:spPr>
            <a:xfrm rot="10800000" flipV="1">
              <a:off x="3767328" y="5508650"/>
              <a:ext cx="1271160" cy="252792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B17199-D949-4C4C-AE68-102F77EF7B0D}"/>
              </a:ext>
            </a:extLst>
          </p:cNvPr>
          <p:cNvGrpSpPr/>
          <p:nvPr/>
        </p:nvGrpSpPr>
        <p:grpSpPr>
          <a:xfrm>
            <a:off x="7860792" y="3875451"/>
            <a:ext cx="3473958" cy="1263123"/>
            <a:chOff x="7860792" y="3875451"/>
            <a:chExt cx="3473958" cy="126312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FD9BB0-657E-4337-8ADE-8D0312C05A6F}"/>
                </a:ext>
              </a:extLst>
            </p:cNvPr>
            <p:cNvSpPr/>
            <p:nvPr/>
          </p:nvSpPr>
          <p:spPr>
            <a:xfrm>
              <a:off x="7860792" y="3875451"/>
              <a:ext cx="1222918" cy="199725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9F5AD7-B6B2-4448-8042-7FF23C1AC8AC}"/>
                </a:ext>
              </a:extLst>
            </p:cNvPr>
            <p:cNvSpPr txBox="1"/>
            <p:nvPr/>
          </p:nvSpPr>
          <p:spPr>
            <a:xfrm>
              <a:off x="9083710" y="4769242"/>
              <a:ext cx="2251040" cy="369332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US" dirty="0"/>
                <a:t>Sleepy Test</a:t>
              </a:r>
            </a:p>
          </p:txBody>
        </p: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C6CFDC38-1550-41CD-BE57-DDD24DC785CD}"/>
                </a:ext>
              </a:extLst>
            </p:cNvPr>
            <p:cNvCxnSpPr>
              <a:stCxn id="13" idx="1"/>
              <a:endCxn id="8" idx="2"/>
            </p:cNvCxnSpPr>
            <p:nvPr/>
          </p:nvCxnSpPr>
          <p:spPr>
            <a:xfrm rot="10800000">
              <a:off x="8472252" y="4075176"/>
              <a:ext cx="611459" cy="87873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AF53EC0-11A6-41A6-A8F6-A65BAC25E127}"/>
              </a:ext>
            </a:extLst>
          </p:cNvPr>
          <p:cNvGrpSpPr/>
          <p:nvPr/>
        </p:nvGrpSpPr>
        <p:grpSpPr>
          <a:xfrm>
            <a:off x="7860793" y="1728390"/>
            <a:ext cx="3481456" cy="1296164"/>
            <a:chOff x="7860793" y="1728390"/>
            <a:chExt cx="3481456" cy="12961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CE56C2D-E742-4C16-B237-C95A33FC0BFE}"/>
                </a:ext>
              </a:extLst>
            </p:cNvPr>
            <p:cNvSpPr/>
            <p:nvPr/>
          </p:nvSpPr>
          <p:spPr>
            <a:xfrm>
              <a:off x="7860793" y="2862762"/>
              <a:ext cx="1946398" cy="161792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7403AB-D5CC-40F5-B277-5BAB98ABB387}"/>
                </a:ext>
              </a:extLst>
            </p:cNvPr>
            <p:cNvSpPr txBox="1"/>
            <p:nvPr/>
          </p:nvSpPr>
          <p:spPr>
            <a:xfrm>
              <a:off x="9091209" y="1728390"/>
              <a:ext cx="2251040" cy="369332"/>
            </a:xfrm>
            <a:prstGeom prst="rect">
              <a:avLst/>
            </a:prstGeom>
            <a:noFill/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US" dirty="0"/>
                <a:t>Conditional Test Logic</a:t>
              </a:r>
            </a:p>
          </p:txBody>
        </p: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46D690D8-0010-48B9-996E-D4C88C93CC7E}"/>
                </a:ext>
              </a:extLst>
            </p:cNvPr>
            <p:cNvCxnSpPr>
              <a:stCxn id="14" idx="1"/>
              <a:endCxn id="9" idx="0"/>
            </p:cNvCxnSpPr>
            <p:nvPr/>
          </p:nvCxnSpPr>
          <p:spPr>
            <a:xfrm rot="10800000" flipV="1">
              <a:off x="8833993" y="1913056"/>
              <a:ext cx="257217" cy="94970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179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25000">
        <p14:reveal/>
      </p:transition>
    </mc:Choice>
    <mc:Fallback xmlns="">
      <p:transition spd="slow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04CBAE-6456-4652-9B53-63FD8D27FFB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33525" y="2523744"/>
            <a:ext cx="9124950" cy="1810511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i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Download </a:t>
            </a:r>
            <a:r>
              <a:rPr lang="en-US" sz="3200" b="1" i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tsDetect</a:t>
            </a:r>
            <a:r>
              <a:rPr lang="en-US" sz="3200" i="1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from:</a:t>
            </a:r>
          </a:p>
          <a:p>
            <a:pPr algn="ctr"/>
            <a:r>
              <a:rPr lang="en-US" sz="3200" spc="300" dirty="0"/>
              <a:t>https://testsmells.github.io/</a:t>
            </a:r>
          </a:p>
        </p:txBody>
      </p:sp>
    </p:spTree>
    <p:extLst>
      <p:ext uri="{BB962C8B-B14F-4D97-AF65-F5344CB8AC3E}">
        <p14:creationId xmlns:p14="http://schemas.microsoft.com/office/powerpoint/2010/main" val="3663091349"/>
      </p:ext>
    </p:extLst>
  </p:cSld>
  <p:clrMapOvr>
    <a:masterClrMapping/>
  </p:clrMapOvr>
  <p:transition spd="slow" advClick="0" advTm="10000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1EC0DE-78AB-4D62-9218-B750BBE3D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16" y="92748"/>
            <a:ext cx="12192000" cy="4636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6EF2EE-49BD-427C-882B-F3D8CA74E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6031"/>
            <a:ext cx="12192000" cy="4619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78C57-C2D8-4B9D-949D-ED8FFDFA9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0584"/>
            <a:ext cx="12192000" cy="4626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C81941-200A-4851-9092-A9B966312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195" y="1140593"/>
            <a:ext cx="7621064" cy="1638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07ADBD-BDFA-49E7-A87A-AFDDB5FA1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96" y="757657"/>
            <a:ext cx="7649643" cy="1609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7B268-7576-4C16-908C-AC130A516B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2650" y="1554937"/>
            <a:ext cx="5144218" cy="39724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EA9ADB-2A0B-4D8C-B146-E4F558F3CA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1731" y="3566042"/>
            <a:ext cx="8926171" cy="35437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E7C3A6-A5EB-4F03-9129-0F5240E600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827" y="3086845"/>
            <a:ext cx="9412013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2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9C41-C366-49DB-961D-EFE6094D82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4375" y="3213894"/>
            <a:ext cx="10972800" cy="98266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/>
              <a:t>Test smells indicate potential design problems in the test source code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ED5DD2-C8BF-4BCE-9113-4E00936B5AE4}"/>
              </a:ext>
            </a:extLst>
          </p:cNvPr>
          <p:cNvSpPr txBox="1">
            <a:spLocks/>
          </p:cNvSpPr>
          <p:nvPr/>
        </p:nvSpPr>
        <p:spPr>
          <a:xfrm>
            <a:off x="714375" y="646113"/>
            <a:ext cx="10972800" cy="1725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100" dirty="0"/>
              <a:t>Test smells are defined as bad programming practices in unit test code</a:t>
            </a:r>
            <a:r>
              <a:rPr lang="en-US" sz="3300" dirty="0"/>
              <a:t> </a:t>
            </a:r>
          </a:p>
          <a:p>
            <a:endParaRPr lang="en-US" sz="800" dirty="0"/>
          </a:p>
          <a:p>
            <a:r>
              <a:rPr lang="en-US" sz="2500" dirty="0"/>
              <a:t>(such as how test cases are organized, implemented and interact with each other)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BBE8C7-601D-4490-91B3-C6BCF093FE10}"/>
              </a:ext>
            </a:extLst>
          </p:cNvPr>
          <p:cNvSpPr txBox="1">
            <a:spLocks/>
          </p:cNvSpPr>
          <p:nvPr/>
        </p:nvSpPr>
        <p:spPr>
          <a:xfrm>
            <a:off x="714375" y="5038725"/>
            <a:ext cx="10972800" cy="982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914400">
              <a:lnSpc>
                <a:spcPct val="120000"/>
              </a:lnSpc>
              <a:spcBef>
                <a:spcPct val="0"/>
              </a:spcBef>
              <a:buNone/>
              <a:defRPr sz="48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5000"/>
              </a:lnSpc>
            </a:pPr>
            <a:r>
              <a:rPr lang="en-US" sz="4000" dirty="0"/>
              <a:t>tsDetect is an open source tool that detects JUnit based unit test smells</a:t>
            </a:r>
          </a:p>
        </p:txBody>
      </p:sp>
    </p:spTree>
    <p:extLst>
      <p:ext uri="{BB962C8B-B14F-4D97-AF65-F5344CB8AC3E}">
        <p14:creationId xmlns:p14="http://schemas.microsoft.com/office/powerpoint/2010/main" val="274263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20000">
        <p14:reveal/>
      </p:transition>
    </mc:Choice>
    <mc:Fallback xmlns="">
      <p:transition spd="slow" advClick="0" advTm="2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B27C8D-692E-49FF-8F15-232803569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E56DBBE-FC0D-4C22-B599-91BFD51550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">
        <p14:reveal/>
      </p:transition>
    </mc:Choice>
    <mc:Fallback xmlns="">
      <p:transition spd="slow" advClick="0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CCBF551-86E8-4C8A-AEF1-195499FFB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288AAE-BD9A-4C2D-9F7A-B34316AD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DE6087-BD29-4728-BBC0-74F7C58B9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97102C3-0F35-4644-849F-EB2A40D32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" r="48493" b="1"/>
          <a:stretch/>
        </p:blipFill>
        <p:spPr>
          <a:xfrm>
            <a:off x="643466" y="1146387"/>
            <a:ext cx="5452533" cy="5050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C120887-8360-4B13-BA60-373AD2F093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67" b="2"/>
          <a:stretch/>
        </p:blipFill>
        <p:spPr>
          <a:xfrm>
            <a:off x="6095999" y="1146387"/>
            <a:ext cx="5452533" cy="50502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BB617FF7-EA1A-4E9F-86A3-B30C0A7DF11F}"/>
              </a:ext>
            </a:extLst>
          </p:cNvPr>
          <p:cNvGrpSpPr/>
          <p:nvPr/>
        </p:nvGrpSpPr>
        <p:grpSpPr>
          <a:xfrm>
            <a:off x="2559170" y="2374187"/>
            <a:ext cx="2346385" cy="3623760"/>
            <a:chOff x="2559170" y="1871267"/>
            <a:chExt cx="2346385" cy="36237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F635DD-BC67-49A7-8A4F-D0A9DD2B94E1}"/>
                </a:ext>
              </a:extLst>
            </p:cNvPr>
            <p:cNvSpPr/>
            <p:nvPr/>
          </p:nvSpPr>
          <p:spPr>
            <a:xfrm>
              <a:off x="2559170" y="2993367"/>
              <a:ext cx="2346385" cy="2501660"/>
            </a:xfrm>
            <a:prstGeom prst="rect">
              <a:avLst/>
            </a:prstGeom>
            <a:noFill/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047E34-F86D-4E89-8A75-225F023DBA20}"/>
                </a:ext>
              </a:extLst>
            </p:cNvPr>
            <p:cNvSpPr txBox="1"/>
            <p:nvPr/>
          </p:nvSpPr>
          <p:spPr>
            <a:xfrm>
              <a:off x="2774829" y="1871267"/>
              <a:ext cx="1915065" cy="4001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Production Files</a:t>
              </a:r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E94DE9E6-88BC-4262-981C-38E5A39C9290}"/>
                </a:ext>
              </a:extLst>
            </p:cNvPr>
            <p:cNvCxnSpPr>
              <a:cxnSpLocks/>
              <a:stCxn id="7" idx="1"/>
              <a:endCxn id="6" idx="0"/>
            </p:cNvCxnSpPr>
            <p:nvPr/>
          </p:nvCxnSpPr>
          <p:spPr>
            <a:xfrm rot="10800000" flipH="1" flipV="1">
              <a:off x="2774829" y="2071321"/>
              <a:ext cx="957534" cy="922045"/>
            </a:xfrm>
            <a:prstGeom prst="curvedConnector4">
              <a:avLst>
                <a:gd name="adj1" fmla="val -23874"/>
                <a:gd name="adj2" fmla="val 6084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117221-581A-42AA-B288-3666BA1D5249}"/>
              </a:ext>
            </a:extLst>
          </p:cNvPr>
          <p:cNvGrpSpPr/>
          <p:nvPr/>
        </p:nvGrpSpPr>
        <p:grpSpPr>
          <a:xfrm>
            <a:off x="8161864" y="2373701"/>
            <a:ext cx="2346385" cy="3629996"/>
            <a:chOff x="8161864" y="1870781"/>
            <a:chExt cx="2346385" cy="36299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0361E7-CC4E-45DA-A047-80512C51572E}"/>
                </a:ext>
              </a:extLst>
            </p:cNvPr>
            <p:cNvSpPr/>
            <p:nvPr/>
          </p:nvSpPr>
          <p:spPr>
            <a:xfrm>
              <a:off x="8161864" y="2999117"/>
              <a:ext cx="2346385" cy="2501660"/>
            </a:xfrm>
            <a:prstGeom prst="rect">
              <a:avLst/>
            </a:prstGeom>
            <a:noFill/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226769-2AA2-4641-A22F-CAD7ACDA6F33}"/>
                </a:ext>
              </a:extLst>
            </p:cNvPr>
            <p:cNvSpPr txBox="1"/>
            <p:nvPr/>
          </p:nvSpPr>
          <p:spPr>
            <a:xfrm>
              <a:off x="8377523" y="1870781"/>
              <a:ext cx="1915065" cy="4001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Unit Test Files</a:t>
              </a:r>
            </a:p>
          </p:txBody>
        </p: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F0F5389B-A957-49DF-9703-76ECFF7B08B3}"/>
                </a:ext>
              </a:extLst>
            </p:cNvPr>
            <p:cNvCxnSpPr>
              <a:stCxn id="26" idx="1"/>
              <a:endCxn id="22" idx="0"/>
            </p:cNvCxnSpPr>
            <p:nvPr/>
          </p:nvCxnSpPr>
          <p:spPr>
            <a:xfrm rot="10800000" flipH="1" flipV="1">
              <a:off x="8377523" y="2070835"/>
              <a:ext cx="957534" cy="928281"/>
            </a:xfrm>
            <a:prstGeom prst="curvedConnector4">
              <a:avLst>
                <a:gd name="adj1" fmla="val -23874"/>
                <a:gd name="adj2" fmla="val 6077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E70C6BF-1E3D-41E1-80FA-1FBA4EA61E5F}"/>
              </a:ext>
            </a:extLst>
          </p:cNvPr>
          <p:cNvCxnSpPr>
            <a:cxnSpLocks/>
          </p:cNvCxnSpPr>
          <p:nvPr/>
        </p:nvCxnSpPr>
        <p:spPr>
          <a:xfrm flipV="1">
            <a:off x="4030137" y="4540082"/>
            <a:ext cx="4347386" cy="879895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498C035-FB88-4F10-AC4B-4A6EBB22B1D3}"/>
              </a:ext>
            </a:extLst>
          </p:cNvPr>
          <p:cNvCxnSpPr/>
          <p:nvPr/>
        </p:nvCxnSpPr>
        <p:spPr>
          <a:xfrm>
            <a:off x="3907766" y="3671499"/>
            <a:ext cx="4469757" cy="635670"/>
          </a:xfrm>
          <a:prstGeom prst="curved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246BF6F-C8E2-48FC-807C-F819A1001ED7}"/>
              </a:ext>
            </a:extLst>
          </p:cNvPr>
          <p:cNvSpPr txBox="1"/>
          <p:nvPr/>
        </p:nvSpPr>
        <p:spPr>
          <a:xfrm>
            <a:off x="5005231" y="4266744"/>
            <a:ext cx="217598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Tested Production Files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C56B87D9-285A-43D1-9150-0AFCF58B8088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22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Typical Project Setup</a:t>
            </a:r>
          </a:p>
        </p:txBody>
      </p:sp>
    </p:spTree>
    <p:extLst>
      <p:ext uri="{BB962C8B-B14F-4D97-AF65-F5344CB8AC3E}">
        <p14:creationId xmlns:p14="http://schemas.microsoft.com/office/powerpoint/2010/main" val="365469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25000">
        <p14:reveal/>
      </p:transition>
    </mc:Choice>
    <mc:Fallback xmlns="">
      <p:transition spd="slow" advClick="0" advTm="2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466044F-17B8-4EBF-9F0E-ED32318429A8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22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Tool Usage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F9E590-54F4-443D-AC30-E42979C5F6DC}"/>
              </a:ext>
            </a:extLst>
          </p:cNvPr>
          <p:cNvSpPr txBox="1"/>
          <p:nvPr/>
        </p:nvSpPr>
        <p:spPr>
          <a:xfrm>
            <a:off x="894441" y="1401769"/>
            <a:ext cx="1069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 tsDetect from: https://testsmells.github.io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6AAC4E-0E83-4A75-B2A7-716DC77C4E3A}"/>
              </a:ext>
            </a:extLst>
          </p:cNvPr>
          <p:cNvSpPr txBox="1"/>
          <p:nvPr/>
        </p:nvSpPr>
        <p:spPr>
          <a:xfrm>
            <a:off x="894441" y="2187659"/>
            <a:ext cx="1069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 command line / PowerShell window in the folder containing the jar file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CAD2E9-9DD7-417B-A46A-2C8952A65CAB}"/>
              </a:ext>
            </a:extLst>
          </p:cNvPr>
          <p:cNvGrpSpPr/>
          <p:nvPr/>
        </p:nvGrpSpPr>
        <p:grpSpPr>
          <a:xfrm>
            <a:off x="894442" y="2660904"/>
            <a:ext cx="8914161" cy="2702435"/>
            <a:chOff x="894442" y="2660904"/>
            <a:chExt cx="8914161" cy="270243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38F73EF-DF5D-4389-9AEA-2B1865FC4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4442" y="2660904"/>
              <a:ext cx="8914161" cy="19165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B8B55A4-9715-41CF-B8A4-6A78DF708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0181" y="4248758"/>
              <a:ext cx="4391638" cy="111458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9502C2-1E1D-4023-8023-31BE4402F8C4}"/>
              </a:ext>
            </a:extLst>
          </p:cNvPr>
          <p:cNvGrpSpPr/>
          <p:nvPr/>
        </p:nvGrpSpPr>
        <p:grpSpPr>
          <a:xfrm>
            <a:off x="894441" y="3619176"/>
            <a:ext cx="3796432" cy="1541618"/>
            <a:chOff x="894441" y="3619176"/>
            <a:chExt cx="3796432" cy="154161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2C68E2A-AD48-45BD-9687-189566FE3A9D}"/>
                </a:ext>
              </a:extLst>
            </p:cNvPr>
            <p:cNvSpPr/>
            <p:nvPr/>
          </p:nvSpPr>
          <p:spPr>
            <a:xfrm>
              <a:off x="2752345" y="3619176"/>
              <a:ext cx="1938528" cy="349320"/>
            </a:xfrm>
            <a:prstGeom prst="rect">
              <a:avLst/>
            </a:prstGeom>
            <a:noFill/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2A15AF-1883-4334-B2C9-CF8F7FBF7E96}"/>
                </a:ext>
              </a:extLst>
            </p:cNvPr>
            <p:cNvSpPr txBox="1"/>
            <p:nvPr/>
          </p:nvSpPr>
          <p:spPr>
            <a:xfrm>
              <a:off x="894441" y="4760684"/>
              <a:ext cx="1915065" cy="4001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tsDetect jar</a:t>
              </a:r>
            </a:p>
          </p:txBody>
        </p: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659B7FB5-A62C-4673-8163-F78D17572F1F}"/>
                </a:ext>
              </a:extLst>
            </p:cNvPr>
            <p:cNvCxnSpPr>
              <a:cxnSpLocks/>
              <a:stCxn id="19" idx="0"/>
              <a:endCxn id="18" idx="1"/>
            </p:cNvCxnSpPr>
            <p:nvPr/>
          </p:nvCxnSpPr>
          <p:spPr>
            <a:xfrm rot="5400000" flipH="1" flipV="1">
              <a:off x="1818735" y="3827075"/>
              <a:ext cx="966848" cy="90037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878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Click="0" advTm="30000">
        <p14:reveal/>
      </p:transition>
    </mc:Choice>
    <mc:Fallback xmlns="">
      <p:transition spd="slow" advClick="0" advTm="3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466044F-17B8-4EBF-9F0E-ED32318429A8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22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Tool Usage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F9E590-54F4-443D-AC30-E42979C5F6DC}"/>
              </a:ext>
            </a:extLst>
          </p:cNvPr>
          <p:cNvSpPr txBox="1"/>
          <p:nvPr/>
        </p:nvSpPr>
        <p:spPr>
          <a:xfrm>
            <a:off x="894441" y="1401769"/>
            <a:ext cx="1069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tsDetect using the command: </a:t>
            </a:r>
            <a:r>
              <a:rPr lang="en-US" sz="1400" dirty="0">
                <a:latin typeface="Consolas" panose="020B0609020204030204" pitchFamily="49" charset="0"/>
              </a:rPr>
              <a:t>java -jar .\TestSmellDetector.jar pathToInputFile.csv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E4C38A-C1A0-44E9-BE06-6F6B77EBC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908" b="46197"/>
          <a:stretch/>
        </p:blipFill>
        <p:spPr>
          <a:xfrm>
            <a:off x="894441" y="1842134"/>
            <a:ext cx="6107250" cy="24947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BF4AFB-748A-4547-BC76-82B6E5905F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908" b="45996"/>
          <a:stretch/>
        </p:blipFill>
        <p:spPr>
          <a:xfrm>
            <a:off x="2409733" y="2555153"/>
            <a:ext cx="6107250" cy="24947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8D9BD7-F9C9-4475-852B-2E6D3F3E16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908" b="46072"/>
          <a:stretch/>
        </p:blipFill>
        <p:spPr>
          <a:xfrm>
            <a:off x="4255949" y="3390900"/>
            <a:ext cx="6107250" cy="249473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598F0F4-DCED-42D7-BDC5-20F66E2F3AE2}"/>
              </a:ext>
            </a:extLst>
          </p:cNvPr>
          <p:cNvGrpSpPr/>
          <p:nvPr/>
        </p:nvGrpSpPr>
        <p:grpSpPr>
          <a:xfrm>
            <a:off x="1755647" y="3390899"/>
            <a:ext cx="8607550" cy="2494735"/>
            <a:chOff x="1755647" y="3390899"/>
            <a:chExt cx="8607550" cy="249473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CFC7A9-1760-4716-929A-62974E683572}"/>
                </a:ext>
              </a:extLst>
            </p:cNvPr>
            <p:cNvSpPr/>
            <p:nvPr/>
          </p:nvSpPr>
          <p:spPr>
            <a:xfrm>
              <a:off x="4255948" y="3390899"/>
              <a:ext cx="6107249" cy="2494735"/>
            </a:xfrm>
            <a:prstGeom prst="rect">
              <a:avLst/>
            </a:prstGeom>
            <a:noFill/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F13FC7-726A-4DCF-A77B-11F2C7409C45}"/>
                </a:ext>
              </a:extLst>
            </p:cNvPr>
            <p:cNvSpPr txBox="1"/>
            <p:nvPr/>
          </p:nvSpPr>
          <p:spPr>
            <a:xfrm>
              <a:off x="1755647" y="5485524"/>
              <a:ext cx="1988219" cy="4001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tsDetect running</a:t>
              </a:r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A6ECB7B0-CFBA-4960-81EF-3F720A85A5C6}"/>
                </a:ext>
              </a:extLst>
            </p:cNvPr>
            <p:cNvCxnSpPr>
              <a:cxnSpLocks/>
              <a:stCxn id="12" idx="0"/>
              <a:endCxn id="11" idx="1"/>
            </p:cNvCxnSpPr>
            <p:nvPr/>
          </p:nvCxnSpPr>
          <p:spPr>
            <a:xfrm rot="5400000" flipH="1" flipV="1">
              <a:off x="3079224" y="4308801"/>
              <a:ext cx="847257" cy="150619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189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30000">
        <p:fade/>
      </p:transition>
    </mc:Choice>
    <mc:Fallback>
      <p:transition spd="med" advClick="0" advTm="3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466044F-17B8-4EBF-9F0E-ED32318429A8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22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Tool Usage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F9E590-54F4-443D-AC30-E42979C5F6DC}"/>
              </a:ext>
            </a:extLst>
          </p:cNvPr>
          <p:cNvSpPr txBox="1"/>
          <p:nvPr/>
        </p:nvSpPr>
        <p:spPr>
          <a:xfrm>
            <a:off x="894441" y="1401769"/>
            <a:ext cx="10691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completion, tsDetect creates a CSV file containing the results of the execution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E7AC7-757D-4ABC-A466-CC081C077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41" y="1819050"/>
            <a:ext cx="7649643" cy="16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CE7CD05-6F1D-40D8-B580-8009527C202D}"/>
              </a:ext>
            </a:extLst>
          </p:cNvPr>
          <p:cNvGrpSpPr/>
          <p:nvPr/>
        </p:nvGrpSpPr>
        <p:grpSpPr>
          <a:xfrm>
            <a:off x="674985" y="2393880"/>
            <a:ext cx="3796432" cy="1541618"/>
            <a:chOff x="894441" y="3619176"/>
            <a:chExt cx="3796432" cy="15416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B31448-FCD8-4F7C-AC38-7B470C739FA4}"/>
                </a:ext>
              </a:extLst>
            </p:cNvPr>
            <p:cNvSpPr/>
            <p:nvPr/>
          </p:nvSpPr>
          <p:spPr>
            <a:xfrm>
              <a:off x="2752345" y="3619176"/>
              <a:ext cx="1938528" cy="349320"/>
            </a:xfrm>
            <a:prstGeom prst="rect">
              <a:avLst/>
            </a:prstGeom>
            <a:noFill/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2A91E3-DDE9-4457-BEA2-B761123375F2}"/>
                </a:ext>
              </a:extLst>
            </p:cNvPr>
            <p:cNvSpPr txBox="1"/>
            <p:nvPr/>
          </p:nvSpPr>
          <p:spPr>
            <a:xfrm>
              <a:off x="894441" y="4760684"/>
              <a:ext cx="1915065" cy="4001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tsDetect output</a:t>
              </a: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71CF9646-2E75-4D8C-9613-C148DA4791A7}"/>
                </a:ext>
              </a:extLst>
            </p:cNvPr>
            <p:cNvCxnSpPr>
              <a:cxnSpLocks/>
              <a:stCxn id="10" idx="0"/>
              <a:endCxn id="9" idx="1"/>
            </p:cNvCxnSpPr>
            <p:nvPr/>
          </p:nvCxnSpPr>
          <p:spPr>
            <a:xfrm rot="5400000" flipH="1" flipV="1">
              <a:off x="1818735" y="3827075"/>
              <a:ext cx="966848" cy="900371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3721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466044F-17B8-4EBF-9F0E-ED32318429A8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22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Analyze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F9E590-54F4-443D-AC30-E42979C5F6DC}"/>
              </a:ext>
            </a:extLst>
          </p:cNvPr>
          <p:cNvSpPr txBox="1"/>
          <p:nvPr/>
        </p:nvSpPr>
        <p:spPr>
          <a:xfrm>
            <a:off x="894441" y="1401769"/>
            <a:ext cx="10691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the CSV file into a database management system for analysis or further processing </a:t>
            </a:r>
          </a:p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522317-6DA6-430C-BE24-FC18BDE2CC25}"/>
              </a:ext>
            </a:extLst>
          </p:cNvPr>
          <p:cNvGrpSpPr/>
          <p:nvPr/>
        </p:nvGrpSpPr>
        <p:grpSpPr>
          <a:xfrm>
            <a:off x="894441" y="1781360"/>
            <a:ext cx="10988146" cy="3408948"/>
            <a:chOff x="894441" y="1781360"/>
            <a:chExt cx="10988146" cy="34089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CEF6A7-5D8E-47EE-9022-AEA418187C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6716"/>
            <a:stretch/>
          </p:blipFill>
          <p:spPr>
            <a:xfrm>
              <a:off x="894441" y="1781360"/>
              <a:ext cx="5330823" cy="17818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84CD31-D555-4CE7-BDD7-0F19E4454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7247" y="3200056"/>
              <a:ext cx="10515340" cy="19902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7108B9-4115-407A-A748-1997562BA7A3}"/>
              </a:ext>
            </a:extLst>
          </p:cNvPr>
          <p:cNvGrpSpPr/>
          <p:nvPr/>
        </p:nvGrpSpPr>
        <p:grpSpPr>
          <a:xfrm>
            <a:off x="1097280" y="3803904"/>
            <a:ext cx="10785307" cy="2360213"/>
            <a:chOff x="1097280" y="3803904"/>
            <a:chExt cx="10785307" cy="236021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76368B-2F6C-4097-B42F-A07CCEC563FF}"/>
                </a:ext>
              </a:extLst>
            </p:cNvPr>
            <p:cNvSpPr/>
            <p:nvPr/>
          </p:nvSpPr>
          <p:spPr>
            <a:xfrm>
              <a:off x="5120640" y="3803904"/>
              <a:ext cx="6761947" cy="1386404"/>
            </a:xfrm>
            <a:prstGeom prst="rect">
              <a:avLst/>
            </a:prstGeom>
            <a:noFill/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5644FB-53E0-46D8-9527-539912B17313}"/>
                </a:ext>
              </a:extLst>
            </p:cNvPr>
            <p:cNvSpPr txBox="1"/>
            <p:nvPr/>
          </p:nvSpPr>
          <p:spPr>
            <a:xfrm>
              <a:off x="1097280" y="5456231"/>
              <a:ext cx="4114800" cy="70788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/>
                <a:t>Status of 'true' indicates that the associated smell exists in the test file</a:t>
              </a:r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0811DF56-4B13-419C-9936-93669B7A36B1}"/>
                </a:ext>
              </a:extLst>
            </p:cNvPr>
            <p:cNvCxnSpPr>
              <a:cxnSpLocks/>
              <a:stCxn id="11" idx="0"/>
              <a:endCxn id="10" idx="1"/>
            </p:cNvCxnSpPr>
            <p:nvPr/>
          </p:nvCxnSpPr>
          <p:spPr>
            <a:xfrm rot="5400000" flipH="1" flipV="1">
              <a:off x="3658098" y="3993689"/>
              <a:ext cx="959125" cy="1965960"/>
            </a:xfrm>
            <a:prstGeom prst="curved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266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23000">
        <p14:reveal/>
      </p:transition>
    </mc:Choice>
    <mc:Fallback>
      <p:transition spd="slow" advClick="0" advTm="2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466044F-17B8-4EBF-9F0E-ED32318429A8}"/>
              </a:ext>
            </a:extLst>
          </p:cNvPr>
          <p:cNvSpPr txBox="1">
            <a:spLocks/>
          </p:cNvSpPr>
          <p:nvPr/>
        </p:nvSpPr>
        <p:spPr>
          <a:xfrm>
            <a:off x="1097280" y="286604"/>
            <a:ext cx="10058400" cy="7220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Analyze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F9E590-54F4-443D-AC30-E42979C5F6DC}"/>
              </a:ext>
            </a:extLst>
          </p:cNvPr>
          <p:cNvSpPr txBox="1"/>
          <p:nvPr/>
        </p:nvSpPr>
        <p:spPr>
          <a:xfrm>
            <a:off x="894441" y="1401769"/>
            <a:ext cx="10691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the CSV file into a database management system for analysis or further processing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D74E4-BD51-4A63-814C-AC3757C97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41" y="1830044"/>
            <a:ext cx="8926171" cy="35437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9868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5000">
        <p:fade/>
      </p:transition>
    </mc:Choice>
    <mc:Fallback>
      <p:transition spd="med" advClick="0" advTm="1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669</TotalTime>
  <Words>213</Words>
  <Application>Microsoft Office PowerPoint</Application>
  <PresentationFormat>Widescreen</PresentationFormat>
  <Paragraphs>35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Consolas</vt:lpstr>
      <vt:lpstr>Retrospect</vt:lpstr>
      <vt:lpstr>tsDetect An Open Source Test Smells Detection Tool</vt:lpstr>
      <vt:lpstr>Test smells indicate potential design problems in the test source code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Shehan Peruma</dc:creator>
  <cp:lastModifiedBy>Anthony Peruma</cp:lastModifiedBy>
  <cp:revision>46</cp:revision>
  <dcterms:created xsi:type="dcterms:W3CDTF">2018-05-07T16:30:44Z</dcterms:created>
  <dcterms:modified xsi:type="dcterms:W3CDTF">2019-06-21T01:32:19Z</dcterms:modified>
</cp:coreProperties>
</file>