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256" r:id="rId2"/>
    <p:sldId id="257" r:id="rId3"/>
    <p:sldId id="258" r:id="rId4"/>
    <p:sldId id="259" r:id="rId5"/>
    <p:sldId id="260" r:id="rId6"/>
    <p:sldId id="261" r:id="rId7"/>
    <p:sldId id="262" r:id="rId8"/>
    <p:sldId id="271" r:id="rId9"/>
    <p:sldId id="272" r:id="rId10"/>
    <p:sldId id="273" r:id="rId11"/>
    <p:sldId id="274" r:id="rId12"/>
    <p:sldId id="276" r:id="rId13"/>
    <p:sldId id="277" r:id="rId14"/>
    <p:sldId id="278" r:id="rId15"/>
    <p:sldId id="275" r:id="rId16"/>
    <p:sldId id="279" r:id="rId17"/>
    <p:sldId id="280" r:id="rId18"/>
    <p:sldId id="281" r:id="rId19"/>
    <p:sldId id="282" r:id="rId20"/>
    <p:sldId id="284" r:id="rId21"/>
    <p:sldId id="285" r:id="rId22"/>
    <p:sldId id="286" r:id="rId23"/>
    <p:sldId id="283" r:id="rId24"/>
    <p:sldId id="287" r:id="rId25"/>
    <p:sldId id="268" r:id="rId26"/>
    <p:sldId id="288" r:id="rId27"/>
    <p:sldId id="289" r:id="rId28"/>
    <p:sldId id="290" r:id="rId29"/>
    <p:sldId id="291" r:id="rId30"/>
    <p:sldId id="270" r:id="rId31"/>
    <p:sldId id="292"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24B5C1F-0746-4AD6-9717-9517375917F5}" type="datetimeFigureOut">
              <a:rPr lang="es-CO" smtClean="0"/>
              <a:t>14/06/2017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6098919-6BAE-453F-B44E-15392921E878}" type="slidenum">
              <a:rPr lang="es-CO" smtClean="0"/>
              <a:t>‹Nº›</a:t>
            </a:fld>
            <a:endParaRPr lang="es-CO"/>
          </a:p>
        </p:txBody>
      </p:sp>
    </p:spTree>
    <p:extLst>
      <p:ext uri="{BB962C8B-B14F-4D97-AF65-F5344CB8AC3E}">
        <p14:creationId xmlns:p14="http://schemas.microsoft.com/office/powerpoint/2010/main" val="3227892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4B5C1F-0746-4AD6-9717-9517375917F5}" type="datetimeFigureOut">
              <a:rPr lang="es-CO" smtClean="0"/>
              <a:t>14/06/2017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6098919-6BAE-453F-B44E-15392921E878}" type="slidenum">
              <a:rPr lang="es-CO" smtClean="0"/>
              <a:t>‹Nº›</a:t>
            </a:fld>
            <a:endParaRPr lang="es-CO"/>
          </a:p>
        </p:txBody>
      </p:sp>
    </p:spTree>
    <p:extLst>
      <p:ext uri="{BB962C8B-B14F-4D97-AF65-F5344CB8AC3E}">
        <p14:creationId xmlns:p14="http://schemas.microsoft.com/office/powerpoint/2010/main" val="1141718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4B5C1F-0746-4AD6-9717-9517375917F5}" type="datetimeFigureOut">
              <a:rPr lang="es-CO" smtClean="0"/>
              <a:t>14/06/2017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6098919-6BAE-453F-B44E-15392921E878}"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278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4B5C1F-0746-4AD6-9717-9517375917F5}" type="datetimeFigureOut">
              <a:rPr lang="es-CO" smtClean="0"/>
              <a:t>14/06/2017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6098919-6BAE-453F-B44E-15392921E878}" type="slidenum">
              <a:rPr lang="es-CO" smtClean="0"/>
              <a:t>‹Nº›</a:t>
            </a:fld>
            <a:endParaRPr lang="es-CO"/>
          </a:p>
        </p:txBody>
      </p:sp>
    </p:spTree>
    <p:extLst>
      <p:ext uri="{BB962C8B-B14F-4D97-AF65-F5344CB8AC3E}">
        <p14:creationId xmlns:p14="http://schemas.microsoft.com/office/powerpoint/2010/main" val="408056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4B5C1F-0746-4AD6-9717-9517375917F5}" type="datetimeFigureOut">
              <a:rPr lang="es-CO" smtClean="0"/>
              <a:t>14/06/2017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6098919-6BAE-453F-B44E-15392921E878}"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8623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4B5C1F-0746-4AD6-9717-9517375917F5}" type="datetimeFigureOut">
              <a:rPr lang="es-CO" smtClean="0"/>
              <a:t>14/06/2017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6098919-6BAE-453F-B44E-15392921E878}" type="slidenum">
              <a:rPr lang="es-CO" smtClean="0"/>
              <a:t>‹Nº›</a:t>
            </a:fld>
            <a:endParaRPr lang="es-CO"/>
          </a:p>
        </p:txBody>
      </p:sp>
    </p:spTree>
    <p:extLst>
      <p:ext uri="{BB962C8B-B14F-4D97-AF65-F5344CB8AC3E}">
        <p14:creationId xmlns:p14="http://schemas.microsoft.com/office/powerpoint/2010/main" val="3667101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4B5C1F-0746-4AD6-9717-9517375917F5}" type="datetimeFigureOut">
              <a:rPr lang="es-CO" smtClean="0"/>
              <a:t>14/06/2017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6098919-6BAE-453F-B44E-15392921E878}" type="slidenum">
              <a:rPr lang="es-CO" smtClean="0"/>
              <a:t>‹Nº›</a:t>
            </a:fld>
            <a:endParaRPr lang="es-CO"/>
          </a:p>
        </p:txBody>
      </p:sp>
    </p:spTree>
    <p:extLst>
      <p:ext uri="{BB962C8B-B14F-4D97-AF65-F5344CB8AC3E}">
        <p14:creationId xmlns:p14="http://schemas.microsoft.com/office/powerpoint/2010/main" val="191261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4B5C1F-0746-4AD6-9717-9517375917F5}" type="datetimeFigureOut">
              <a:rPr lang="es-CO" smtClean="0"/>
              <a:t>14/06/2017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6098919-6BAE-453F-B44E-15392921E878}" type="slidenum">
              <a:rPr lang="es-CO" smtClean="0"/>
              <a:t>‹Nº›</a:t>
            </a:fld>
            <a:endParaRPr lang="es-CO"/>
          </a:p>
        </p:txBody>
      </p:sp>
    </p:spTree>
    <p:extLst>
      <p:ext uri="{BB962C8B-B14F-4D97-AF65-F5344CB8AC3E}">
        <p14:creationId xmlns:p14="http://schemas.microsoft.com/office/powerpoint/2010/main" val="113361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4B5C1F-0746-4AD6-9717-9517375917F5}" type="datetimeFigureOut">
              <a:rPr lang="es-CO" smtClean="0"/>
              <a:t>14/06/2017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6098919-6BAE-453F-B44E-15392921E878}" type="slidenum">
              <a:rPr lang="es-CO" smtClean="0"/>
              <a:t>‹Nº›</a:t>
            </a:fld>
            <a:endParaRPr lang="es-CO"/>
          </a:p>
        </p:txBody>
      </p:sp>
    </p:spTree>
    <p:extLst>
      <p:ext uri="{BB962C8B-B14F-4D97-AF65-F5344CB8AC3E}">
        <p14:creationId xmlns:p14="http://schemas.microsoft.com/office/powerpoint/2010/main" val="312498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4B5C1F-0746-4AD6-9717-9517375917F5}" type="datetimeFigureOut">
              <a:rPr lang="es-CO" smtClean="0"/>
              <a:t>14/06/2017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6098919-6BAE-453F-B44E-15392921E878}" type="slidenum">
              <a:rPr lang="es-CO" smtClean="0"/>
              <a:t>‹Nº›</a:t>
            </a:fld>
            <a:endParaRPr lang="es-CO"/>
          </a:p>
        </p:txBody>
      </p:sp>
    </p:spTree>
    <p:extLst>
      <p:ext uri="{BB962C8B-B14F-4D97-AF65-F5344CB8AC3E}">
        <p14:creationId xmlns:p14="http://schemas.microsoft.com/office/powerpoint/2010/main" val="103546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24B5C1F-0746-4AD6-9717-9517375917F5}" type="datetimeFigureOut">
              <a:rPr lang="es-CO" smtClean="0"/>
              <a:t>14/06/2017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6098919-6BAE-453F-B44E-15392921E878}" type="slidenum">
              <a:rPr lang="es-CO" smtClean="0"/>
              <a:t>‹Nº›</a:t>
            </a:fld>
            <a:endParaRPr lang="es-CO"/>
          </a:p>
        </p:txBody>
      </p:sp>
    </p:spTree>
    <p:extLst>
      <p:ext uri="{BB962C8B-B14F-4D97-AF65-F5344CB8AC3E}">
        <p14:creationId xmlns:p14="http://schemas.microsoft.com/office/powerpoint/2010/main" val="26268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24B5C1F-0746-4AD6-9717-9517375917F5}" type="datetimeFigureOut">
              <a:rPr lang="es-CO" smtClean="0"/>
              <a:t>14/06/2017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6098919-6BAE-453F-B44E-15392921E878}" type="slidenum">
              <a:rPr lang="es-CO" smtClean="0"/>
              <a:t>‹Nº›</a:t>
            </a:fld>
            <a:endParaRPr lang="es-CO"/>
          </a:p>
        </p:txBody>
      </p:sp>
    </p:spTree>
    <p:extLst>
      <p:ext uri="{BB962C8B-B14F-4D97-AF65-F5344CB8AC3E}">
        <p14:creationId xmlns:p14="http://schemas.microsoft.com/office/powerpoint/2010/main" val="301938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24B5C1F-0746-4AD6-9717-9517375917F5}" type="datetimeFigureOut">
              <a:rPr lang="es-CO" smtClean="0"/>
              <a:t>14/06/2017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6098919-6BAE-453F-B44E-15392921E878}" type="slidenum">
              <a:rPr lang="es-CO" smtClean="0"/>
              <a:t>‹Nº›</a:t>
            </a:fld>
            <a:endParaRPr lang="es-CO"/>
          </a:p>
        </p:txBody>
      </p:sp>
    </p:spTree>
    <p:extLst>
      <p:ext uri="{BB962C8B-B14F-4D97-AF65-F5344CB8AC3E}">
        <p14:creationId xmlns:p14="http://schemas.microsoft.com/office/powerpoint/2010/main" val="37435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B5C1F-0746-4AD6-9717-9517375917F5}" type="datetimeFigureOut">
              <a:rPr lang="es-CO" smtClean="0"/>
              <a:t>14/06/2017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86098919-6BAE-453F-B44E-15392921E878}" type="slidenum">
              <a:rPr lang="es-CO" smtClean="0"/>
              <a:t>‹Nº›</a:t>
            </a:fld>
            <a:endParaRPr lang="es-CO"/>
          </a:p>
        </p:txBody>
      </p:sp>
    </p:spTree>
    <p:extLst>
      <p:ext uri="{BB962C8B-B14F-4D97-AF65-F5344CB8AC3E}">
        <p14:creationId xmlns:p14="http://schemas.microsoft.com/office/powerpoint/2010/main" val="394854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4B5C1F-0746-4AD6-9717-9517375917F5}" type="datetimeFigureOut">
              <a:rPr lang="es-CO" smtClean="0"/>
              <a:t>14/06/2017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6098919-6BAE-453F-B44E-15392921E878}" type="slidenum">
              <a:rPr lang="es-CO" smtClean="0"/>
              <a:t>‹Nº›</a:t>
            </a:fld>
            <a:endParaRPr lang="es-CO"/>
          </a:p>
        </p:txBody>
      </p:sp>
    </p:spTree>
    <p:extLst>
      <p:ext uri="{BB962C8B-B14F-4D97-AF65-F5344CB8AC3E}">
        <p14:creationId xmlns:p14="http://schemas.microsoft.com/office/powerpoint/2010/main" val="235291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4B5C1F-0746-4AD6-9717-9517375917F5}" type="datetimeFigureOut">
              <a:rPr lang="es-CO" smtClean="0"/>
              <a:t>14/06/2017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6098919-6BAE-453F-B44E-15392921E878}" type="slidenum">
              <a:rPr lang="es-CO" smtClean="0"/>
              <a:t>‹Nº›</a:t>
            </a:fld>
            <a:endParaRPr lang="es-CO"/>
          </a:p>
        </p:txBody>
      </p:sp>
    </p:spTree>
    <p:extLst>
      <p:ext uri="{BB962C8B-B14F-4D97-AF65-F5344CB8AC3E}">
        <p14:creationId xmlns:p14="http://schemas.microsoft.com/office/powerpoint/2010/main" val="37772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4B5C1F-0746-4AD6-9717-9517375917F5}" type="datetimeFigureOut">
              <a:rPr lang="es-CO" smtClean="0"/>
              <a:t>14/06/2017</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098919-6BAE-453F-B44E-15392921E878}" type="slidenum">
              <a:rPr lang="es-CO" smtClean="0"/>
              <a:t>‹Nº›</a:t>
            </a:fld>
            <a:endParaRPr lang="es-CO"/>
          </a:p>
        </p:txBody>
      </p:sp>
    </p:spTree>
    <p:extLst>
      <p:ext uri="{BB962C8B-B14F-4D97-AF65-F5344CB8AC3E}">
        <p14:creationId xmlns:p14="http://schemas.microsoft.com/office/powerpoint/2010/main" val="494629977"/>
      </p:ext>
    </p:extLst>
  </p:cSld>
  <p:clrMap bg1="dk1" tx1="lt1" bg2="dk2" tx2="lt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7425" y="2584838"/>
            <a:ext cx="9427336" cy="1646302"/>
          </a:xfrm>
        </p:spPr>
        <p:txBody>
          <a:bodyPr/>
          <a:lstStyle/>
          <a:p>
            <a:r>
              <a:rPr lang="es-ES" b="1" dirty="0"/>
              <a:t>LA GERENCIA DE TECNOLOGIAS DE INFORMACIÓN EN CENTROS MEDICOS HOSPITALARIOS</a:t>
            </a:r>
            <a:r>
              <a:rPr lang="es-CO" b="1" dirty="0"/>
              <a:t/>
            </a:r>
            <a:br>
              <a:rPr lang="es-CO" b="1" dirty="0"/>
            </a:br>
            <a:endParaRPr lang="es-CO" dirty="0"/>
          </a:p>
        </p:txBody>
      </p:sp>
      <p:sp>
        <p:nvSpPr>
          <p:cNvPr id="3" name="Subtítulo 2"/>
          <p:cNvSpPr>
            <a:spLocks noGrp="1"/>
          </p:cNvSpPr>
          <p:nvPr>
            <p:ph type="subTitle" idx="1"/>
          </p:nvPr>
        </p:nvSpPr>
        <p:spPr/>
        <p:txBody>
          <a:bodyPr/>
          <a:lstStyle/>
          <a:p>
            <a:r>
              <a:rPr lang="es-ES" dirty="0" smtClean="0"/>
              <a:t>Julio Alejandro Cuervo Huertas</a:t>
            </a:r>
          </a:p>
          <a:p>
            <a:r>
              <a:rPr lang="es-ES" dirty="0" smtClean="0"/>
              <a:t>Víctor Hugo Medina</a:t>
            </a:r>
            <a:endParaRPr lang="es-CO" dirty="0"/>
          </a:p>
        </p:txBody>
      </p:sp>
    </p:spTree>
    <p:extLst>
      <p:ext uri="{BB962C8B-B14F-4D97-AF65-F5344CB8AC3E}">
        <p14:creationId xmlns:p14="http://schemas.microsoft.com/office/powerpoint/2010/main" val="229855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29296"/>
            <a:ext cx="8596668" cy="1320800"/>
          </a:xfrm>
        </p:spPr>
        <p:txBody>
          <a:bodyPr>
            <a:normAutofit fontScale="90000"/>
          </a:bodyPr>
          <a:lstStyle/>
          <a:p>
            <a:r>
              <a:rPr lang="es-ES" b="1" dirty="0" smtClean="0"/>
              <a:t>DISEÑO DEL SISTEMA DE SOFTWARE MEDICO </a:t>
            </a:r>
            <a:r>
              <a:rPr lang="es-ES" b="1" dirty="0"/>
              <a:t>Requerimientos Obligatorios </a:t>
            </a:r>
            <a:r>
              <a:rPr lang="es-ES" b="1" dirty="0" smtClean="0"/>
              <a:t/>
            </a:r>
            <a:br>
              <a:rPr lang="es-ES" b="1" dirty="0" smtClean="0"/>
            </a:br>
            <a:r>
              <a:rPr lang="es-CO" dirty="0" smtClean="0"/>
              <a:t/>
            </a:r>
            <a:br>
              <a:rPr lang="es-CO" dirty="0" smtClean="0"/>
            </a:br>
            <a:endParaRPr lang="es-CO" dirty="0"/>
          </a:p>
        </p:txBody>
      </p:sp>
      <p:sp>
        <p:nvSpPr>
          <p:cNvPr id="3" name="Marcador de contenido 2"/>
          <p:cNvSpPr>
            <a:spLocks noGrp="1"/>
          </p:cNvSpPr>
          <p:nvPr>
            <p:ph idx="1"/>
          </p:nvPr>
        </p:nvSpPr>
        <p:spPr/>
        <p:txBody>
          <a:bodyPr>
            <a:noAutofit/>
          </a:bodyPr>
          <a:lstStyle/>
          <a:p>
            <a:r>
              <a:rPr lang="es-ES" sz="2000" dirty="0" smtClean="0"/>
              <a:t>-</a:t>
            </a:r>
            <a:r>
              <a:rPr lang="es-ES" sz="2000" dirty="0"/>
              <a:t>	Software compilador en el cual desarrollar el programa.</a:t>
            </a:r>
          </a:p>
          <a:p>
            <a:r>
              <a:rPr lang="es-ES" sz="2000" dirty="0"/>
              <a:t>-	Pantalla estándar.</a:t>
            </a:r>
          </a:p>
          <a:p>
            <a:r>
              <a:rPr lang="es-ES" sz="2000" dirty="0"/>
              <a:t>-	Seguridad del programa.</a:t>
            </a:r>
          </a:p>
          <a:p>
            <a:r>
              <a:rPr lang="es-ES" sz="2000" dirty="0"/>
              <a:t>-	Proyector de imágenes.</a:t>
            </a:r>
          </a:p>
          <a:p>
            <a:r>
              <a:rPr lang="es-ES" sz="2000" dirty="0"/>
              <a:t>-	Computadores.</a:t>
            </a:r>
          </a:p>
          <a:p>
            <a:r>
              <a:rPr lang="es-ES" sz="2000" dirty="0"/>
              <a:t>-	Mousse</a:t>
            </a:r>
          </a:p>
          <a:p>
            <a:r>
              <a:rPr lang="es-ES" sz="2000" dirty="0"/>
              <a:t>-	Teclados.</a:t>
            </a:r>
          </a:p>
          <a:p>
            <a:r>
              <a:rPr lang="es-ES" sz="2000" dirty="0"/>
              <a:t>-	Sillas.</a:t>
            </a:r>
          </a:p>
        </p:txBody>
      </p:sp>
    </p:spTree>
    <p:extLst>
      <p:ext uri="{BB962C8B-B14F-4D97-AF65-F5344CB8AC3E}">
        <p14:creationId xmlns:p14="http://schemas.microsoft.com/office/powerpoint/2010/main" val="3808718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29296"/>
            <a:ext cx="8596668" cy="1320800"/>
          </a:xfrm>
        </p:spPr>
        <p:txBody>
          <a:bodyPr>
            <a:normAutofit fontScale="90000"/>
          </a:bodyPr>
          <a:lstStyle/>
          <a:p>
            <a:r>
              <a:rPr lang="es-ES" b="1" dirty="0" smtClean="0"/>
              <a:t> </a:t>
            </a:r>
            <a:r>
              <a:rPr lang="es-ES" b="1" dirty="0"/>
              <a:t>ANALISIS DE GOBIERNO TI, PROCESOS Y </a:t>
            </a:r>
            <a:r>
              <a:rPr lang="es-ES" b="1" dirty="0" smtClean="0"/>
              <a:t>POLITICAS</a:t>
            </a:r>
            <a:br>
              <a:rPr lang="es-ES" b="1" dirty="0" smtClean="0"/>
            </a:br>
            <a:r>
              <a:rPr lang="es-ES" b="1" dirty="0" smtClean="0"/>
              <a:t>Objetivo</a:t>
            </a:r>
            <a:r>
              <a:rPr lang="es-CO" dirty="0" smtClean="0"/>
              <a:t/>
            </a:r>
            <a:br>
              <a:rPr lang="es-CO" dirty="0" smtClean="0"/>
            </a:br>
            <a:endParaRPr lang="es-CO" dirty="0"/>
          </a:p>
        </p:txBody>
      </p:sp>
      <p:sp>
        <p:nvSpPr>
          <p:cNvPr id="3" name="Marcador de contenido 2"/>
          <p:cNvSpPr>
            <a:spLocks noGrp="1"/>
          </p:cNvSpPr>
          <p:nvPr>
            <p:ph idx="1"/>
          </p:nvPr>
        </p:nvSpPr>
        <p:spPr/>
        <p:txBody>
          <a:bodyPr>
            <a:noAutofit/>
          </a:bodyPr>
          <a:lstStyle/>
          <a:p>
            <a:pPr marL="0" indent="0">
              <a:buNone/>
            </a:pPr>
            <a:r>
              <a:rPr lang="es-ES" sz="3200" dirty="0"/>
              <a:t>El objetivo del gobierno TI a tener en cuenta </a:t>
            </a:r>
            <a:r>
              <a:rPr lang="es-ES" sz="3200" dirty="0" smtClean="0"/>
              <a:t>será:</a:t>
            </a:r>
          </a:p>
          <a:p>
            <a:pPr marL="0" indent="0">
              <a:buNone/>
            </a:pPr>
            <a:r>
              <a:rPr lang="es-ES" sz="3200" dirty="0" smtClean="0"/>
              <a:t>Implementar un sistema de tecnologías de información que permita al hospital descongestionar los centros de atención de medicina general y urgencias.</a:t>
            </a:r>
            <a:endParaRPr lang="es-ES" sz="3200" dirty="0"/>
          </a:p>
        </p:txBody>
      </p:sp>
    </p:spTree>
    <p:extLst>
      <p:ext uri="{BB962C8B-B14F-4D97-AF65-F5344CB8AC3E}">
        <p14:creationId xmlns:p14="http://schemas.microsoft.com/office/powerpoint/2010/main" val="1314442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4083" y="145960"/>
            <a:ext cx="8596668" cy="1320800"/>
          </a:xfrm>
        </p:spPr>
        <p:txBody>
          <a:bodyPr>
            <a:normAutofit fontScale="90000"/>
          </a:bodyPr>
          <a:lstStyle/>
          <a:p>
            <a:r>
              <a:rPr lang="es-ES" b="1" dirty="0" smtClean="0"/>
              <a:t> </a:t>
            </a:r>
            <a:r>
              <a:rPr lang="es-ES" b="1" dirty="0"/>
              <a:t>ANALISIS DE GOBIERNO TI, PROCESOS Y </a:t>
            </a:r>
            <a:r>
              <a:rPr lang="es-ES" b="1" dirty="0" smtClean="0"/>
              <a:t>POLITICAS.            Procesos</a:t>
            </a:r>
            <a:r>
              <a:rPr lang="es-CO" dirty="0" smtClean="0"/>
              <a:t/>
            </a:r>
            <a:br>
              <a:rPr lang="es-CO" dirty="0" smtClean="0"/>
            </a:br>
            <a:endParaRPr lang="es-CO" dirty="0"/>
          </a:p>
        </p:txBody>
      </p:sp>
      <p:pic>
        <p:nvPicPr>
          <p:cNvPr id="2050" name="Picture 2" descr="mapa-de-proces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34" y="1171977"/>
            <a:ext cx="11056148" cy="550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8053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29296"/>
            <a:ext cx="8596668" cy="1320800"/>
          </a:xfrm>
        </p:spPr>
        <p:txBody>
          <a:bodyPr>
            <a:normAutofit fontScale="90000"/>
          </a:bodyPr>
          <a:lstStyle/>
          <a:p>
            <a:r>
              <a:rPr lang="es-ES" b="1" dirty="0" smtClean="0"/>
              <a:t>ANALISIS </a:t>
            </a:r>
            <a:r>
              <a:rPr lang="es-ES" b="1" dirty="0"/>
              <a:t>DE GOBIERNO TI, PROCESOS Y </a:t>
            </a:r>
            <a:r>
              <a:rPr lang="es-ES" b="1" dirty="0" smtClean="0"/>
              <a:t>POLITICAS</a:t>
            </a:r>
            <a:br>
              <a:rPr lang="es-ES" b="1" dirty="0" smtClean="0"/>
            </a:br>
            <a:r>
              <a:rPr lang="es-ES" b="1" dirty="0" smtClean="0"/>
              <a:t>Políticas</a:t>
            </a:r>
            <a:r>
              <a:rPr lang="es-CO" dirty="0" smtClean="0"/>
              <a:t/>
            </a:r>
            <a:br>
              <a:rPr lang="es-CO" dirty="0" smtClean="0"/>
            </a:br>
            <a:endParaRPr lang="es-CO" dirty="0"/>
          </a:p>
        </p:txBody>
      </p:sp>
      <p:sp>
        <p:nvSpPr>
          <p:cNvPr id="3" name="Marcador de contenido 2"/>
          <p:cNvSpPr>
            <a:spLocks noGrp="1"/>
          </p:cNvSpPr>
          <p:nvPr>
            <p:ph idx="1"/>
          </p:nvPr>
        </p:nvSpPr>
        <p:spPr>
          <a:xfrm>
            <a:off x="677334" y="2160589"/>
            <a:ext cx="8596668" cy="4072786"/>
          </a:xfrm>
        </p:spPr>
        <p:txBody>
          <a:bodyPr>
            <a:noAutofit/>
          </a:bodyPr>
          <a:lstStyle/>
          <a:p>
            <a:pPr marL="0" indent="0">
              <a:buNone/>
            </a:pPr>
            <a:r>
              <a:rPr lang="es-ES" sz="2000" dirty="0"/>
              <a:t>L</a:t>
            </a:r>
            <a:r>
              <a:rPr lang="es-ES" sz="2000" dirty="0" smtClean="0"/>
              <a:t>as </a:t>
            </a:r>
            <a:r>
              <a:rPr lang="es-ES" sz="2000" dirty="0"/>
              <a:t>políticas solo se basa en las relacionadas con la gestión tecnológica del </a:t>
            </a:r>
            <a:r>
              <a:rPr lang="es-ES" sz="2000" dirty="0" smtClean="0"/>
              <a:t>hospital:</a:t>
            </a:r>
            <a:endParaRPr lang="es-ES" sz="2000" dirty="0"/>
          </a:p>
          <a:p>
            <a:r>
              <a:rPr lang="es-ES" sz="2000" dirty="0" smtClean="0"/>
              <a:t>-Incorporación </a:t>
            </a:r>
            <a:r>
              <a:rPr lang="es-ES" sz="2000" dirty="0"/>
              <a:t>de la gestión de la tecnología en el direccionamiento estratégico (misión, visión, política, programa del plan de desarrollo institucional).</a:t>
            </a:r>
          </a:p>
          <a:p>
            <a:r>
              <a:rPr lang="es-ES" sz="2000" dirty="0" smtClean="0"/>
              <a:t>- </a:t>
            </a:r>
            <a:r>
              <a:rPr lang="es-ES" sz="2000" dirty="0"/>
              <a:t>Diseño de un modelo de gestión de tecnología que permita identificar de forma sistemática, las etapas que componen la gestión de tecnología y el tipo de tecnología a las cuales aplican.</a:t>
            </a:r>
          </a:p>
          <a:p>
            <a:pPr marL="0" indent="0">
              <a:buNone/>
            </a:pPr>
            <a:endParaRPr lang="es-ES" sz="2000" dirty="0"/>
          </a:p>
          <a:p>
            <a:r>
              <a:rPr lang="es-ES" sz="2000" dirty="0"/>
              <a:t>- Estandarización de procesos y procedimientos con enfoque de riesgos.</a:t>
            </a:r>
          </a:p>
        </p:txBody>
      </p:sp>
    </p:spTree>
    <p:extLst>
      <p:ext uri="{BB962C8B-B14F-4D97-AF65-F5344CB8AC3E}">
        <p14:creationId xmlns:p14="http://schemas.microsoft.com/office/powerpoint/2010/main" val="636217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29296"/>
            <a:ext cx="8596668" cy="1320800"/>
          </a:xfrm>
        </p:spPr>
        <p:txBody>
          <a:bodyPr>
            <a:normAutofit fontScale="90000"/>
          </a:bodyPr>
          <a:lstStyle/>
          <a:p>
            <a:r>
              <a:rPr lang="es-ES" b="1" dirty="0" smtClean="0"/>
              <a:t>ANALISIS </a:t>
            </a:r>
            <a:r>
              <a:rPr lang="es-ES" b="1" dirty="0"/>
              <a:t>DE GOBIERNO TI, PROCESOS Y </a:t>
            </a:r>
            <a:r>
              <a:rPr lang="es-ES" b="1" dirty="0" smtClean="0"/>
              <a:t>POLITICAS</a:t>
            </a:r>
            <a:br>
              <a:rPr lang="es-ES" b="1" dirty="0" smtClean="0"/>
            </a:br>
            <a:r>
              <a:rPr lang="es-ES" b="1" dirty="0" smtClean="0"/>
              <a:t>Políticas</a:t>
            </a:r>
            <a:r>
              <a:rPr lang="es-CO" dirty="0" smtClean="0"/>
              <a:t/>
            </a:r>
            <a:br>
              <a:rPr lang="es-CO" dirty="0" smtClean="0"/>
            </a:br>
            <a:endParaRPr lang="es-CO" dirty="0"/>
          </a:p>
        </p:txBody>
      </p:sp>
      <p:sp>
        <p:nvSpPr>
          <p:cNvPr id="3" name="Marcador de contenido 2"/>
          <p:cNvSpPr>
            <a:spLocks noGrp="1"/>
          </p:cNvSpPr>
          <p:nvPr>
            <p:ph idx="1"/>
          </p:nvPr>
        </p:nvSpPr>
        <p:spPr>
          <a:xfrm>
            <a:off x="677334" y="2328014"/>
            <a:ext cx="8596668" cy="4072786"/>
          </a:xfrm>
        </p:spPr>
        <p:txBody>
          <a:bodyPr>
            <a:noAutofit/>
          </a:bodyPr>
          <a:lstStyle/>
          <a:p>
            <a:pPr algn="just"/>
            <a:r>
              <a:rPr lang="es-ES" sz="2000" dirty="0" smtClean="0"/>
              <a:t>- </a:t>
            </a:r>
            <a:r>
              <a:rPr lang="es-ES" sz="2000" dirty="0"/>
              <a:t>Fortalecimiento de proceso de capacitación y entrenamiento en uso seguro de tecnologías de todo el personal de la institución</a:t>
            </a:r>
            <a:r>
              <a:rPr lang="es-ES" sz="2000" dirty="0" smtClean="0"/>
              <a:t>.</a:t>
            </a:r>
          </a:p>
          <a:p>
            <a:pPr algn="just"/>
            <a:endParaRPr lang="es-ES" sz="2000" dirty="0"/>
          </a:p>
          <a:p>
            <a:pPr algn="just"/>
            <a:r>
              <a:rPr lang="es-ES" sz="2000" dirty="0" smtClean="0"/>
              <a:t>- </a:t>
            </a:r>
            <a:r>
              <a:rPr lang="es-ES" sz="2000" dirty="0"/>
              <a:t>La incorporación de nuevas tecnologías se hace de acuerdo con la normatividad vigente según las necesidades institucionales y a lo definido en los planes de acción del plan de desarrollo y depende de los presupuestos asignados por el hospital y de los adquiridos a través de proyectos 	presentados a otras entidades</a:t>
            </a:r>
            <a:r>
              <a:rPr lang="es-ES" sz="2000" dirty="0" smtClean="0"/>
              <a:t>.</a:t>
            </a:r>
          </a:p>
          <a:p>
            <a:pPr algn="just"/>
            <a:endParaRPr lang="es-ES" sz="2000" dirty="0"/>
          </a:p>
          <a:p>
            <a:pPr algn="just"/>
            <a:r>
              <a:rPr lang="es-ES" sz="2000" dirty="0" smtClean="0"/>
              <a:t>- </a:t>
            </a:r>
            <a:r>
              <a:rPr lang="es-ES" sz="2000" dirty="0"/>
              <a:t>Evaluación, seguimiento y control sistemático a través de los indicadores definidos para la gestión de la tecnología.</a:t>
            </a:r>
          </a:p>
        </p:txBody>
      </p:sp>
    </p:spTree>
    <p:extLst>
      <p:ext uri="{BB962C8B-B14F-4D97-AF65-F5344CB8AC3E}">
        <p14:creationId xmlns:p14="http://schemas.microsoft.com/office/powerpoint/2010/main" val="3853932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29296"/>
            <a:ext cx="8596668" cy="1320800"/>
          </a:xfrm>
        </p:spPr>
        <p:txBody>
          <a:bodyPr>
            <a:normAutofit fontScale="90000"/>
          </a:bodyPr>
          <a:lstStyle/>
          <a:p>
            <a:r>
              <a:rPr lang="es-ES" b="1" dirty="0" smtClean="0"/>
              <a:t>DISEÑO </a:t>
            </a:r>
            <a:r>
              <a:rPr lang="es-ES" b="1" dirty="0"/>
              <a:t>DEL SERVICIO DE TECNOLOGIAS DE </a:t>
            </a:r>
            <a:r>
              <a:rPr lang="es-ES" b="1" dirty="0" smtClean="0"/>
              <a:t>INFORMACIÓN</a:t>
            </a:r>
            <a:br>
              <a:rPr lang="es-ES" b="1" dirty="0" smtClean="0"/>
            </a:br>
            <a:r>
              <a:rPr lang="es-ES" b="1" dirty="0"/>
              <a:t>Análisis de Riesgos</a:t>
            </a:r>
            <a:r>
              <a:rPr lang="es-CO" dirty="0" smtClean="0"/>
              <a:t/>
            </a:r>
            <a:br>
              <a:rPr lang="es-CO" dirty="0" smtClean="0"/>
            </a:br>
            <a:endParaRPr lang="es-CO" dirty="0"/>
          </a:p>
        </p:txBody>
      </p:sp>
      <p:sp>
        <p:nvSpPr>
          <p:cNvPr id="3" name="Marcador de contenido 2"/>
          <p:cNvSpPr>
            <a:spLocks noGrp="1"/>
          </p:cNvSpPr>
          <p:nvPr>
            <p:ph idx="1"/>
          </p:nvPr>
        </p:nvSpPr>
        <p:spPr/>
        <p:txBody>
          <a:bodyPr>
            <a:noAutofit/>
          </a:bodyPr>
          <a:lstStyle/>
          <a:p>
            <a:pPr marL="0" indent="0">
              <a:buNone/>
            </a:pPr>
            <a:r>
              <a:rPr lang="es-ES" sz="2000" dirty="0"/>
              <a:t>Los riesgos los clasificamos en los siguientes niveles, y son tenidos en cuenta en la ejecución de todo el proyecto, para su diseño, operación, soporte y medidas de contingencia.</a:t>
            </a:r>
          </a:p>
          <a:p>
            <a:pPr marL="0" indent="0">
              <a:buNone/>
            </a:pPr>
            <a:r>
              <a:rPr lang="es-ES" sz="2000" dirty="0" smtClean="0"/>
              <a:t>El </a:t>
            </a:r>
            <a:r>
              <a:rPr lang="es-ES" sz="2000" dirty="0"/>
              <a:t>nivel de los riesgos según su puntuación en catastrófico, alto, medio, bajo y muy bajo.</a:t>
            </a:r>
          </a:p>
          <a:p>
            <a:r>
              <a:rPr lang="es-ES" sz="2000" dirty="0" smtClean="0"/>
              <a:t>Catastrófico</a:t>
            </a:r>
            <a:r>
              <a:rPr lang="es-ES" sz="2000" dirty="0"/>
              <a:t>: 13 a 16</a:t>
            </a:r>
          </a:p>
          <a:p>
            <a:r>
              <a:rPr lang="es-ES" sz="2000" dirty="0"/>
              <a:t>Alto: 9 a 12.</a:t>
            </a:r>
          </a:p>
          <a:p>
            <a:r>
              <a:rPr lang="es-ES" sz="2000" dirty="0"/>
              <a:t>Medio: 5 a 8.</a:t>
            </a:r>
          </a:p>
          <a:p>
            <a:r>
              <a:rPr lang="es-ES" sz="2000" dirty="0"/>
              <a:t>Bajo: 2 a 4</a:t>
            </a:r>
          </a:p>
          <a:p>
            <a:r>
              <a:rPr lang="es-ES" sz="2000" dirty="0"/>
              <a:t>Muy Bajo: 1 o 0.</a:t>
            </a:r>
          </a:p>
        </p:txBody>
      </p:sp>
    </p:spTree>
    <p:extLst>
      <p:ext uri="{BB962C8B-B14F-4D97-AF65-F5344CB8AC3E}">
        <p14:creationId xmlns:p14="http://schemas.microsoft.com/office/powerpoint/2010/main" val="465473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8395" y="111244"/>
            <a:ext cx="8596668" cy="1320800"/>
          </a:xfrm>
        </p:spPr>
        <p:txBody>
          <a:bodyPr>
            <a:normAutofit fontScale="90000"/>
          </a:bodyPr>
          <a:lstStyle/>
          <a:p>
            <a:r>
              <a:rPr lang="es-ES" b="1" dirty="0" smtClean="0"/>
              <a:t>DISEÑO </a:t>
            </a:r>
            <a:r>
              <a:rPr lang="es-ES" b="1" dirty="0"/>
              <a:t>DEL SERVICIO DE TECNOLOGIAS DE </a:t>
            </a:r>
            <a:r>
              <a:rPr lang="es-ES" b="1" dirty="0" smtClean="0"/>
              <a:t>INFORMACIÓN</a:t>
            </a:r>
            <a:br>
              <a:rPr lang="es-ES" b="1" dirty="0" smtClean="0"/>
            </a:br>
            <a:r>
              <a:rPr lang="es-ES" dirty="0"/>
              <a:t>Riesgos Técnicos</a:t>
            </a:r>
            <a:r>
              <a:rPr lang="es-CO" dirty="0" smtClean="0"/>
              <a:t/>
            </a:r>
            <a:br>
              <a:rPr lang="es-CO" dirty="0" smtClean="0"/>
            </a:b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4122824280"/>
              </p:ext>
            </p:extLst>
          </p:nvPr>
        </p:nvGraphicFramePr>
        <p:xfrm>
          <a:off x="726350" y="1709535"/>
          <a:ext cx="9756120" cy="4949685"/>
        </p:xfrm>
        <a:graphic>
          <a:graphicData uri="http://schemas.openxmlformats.org/drawingml/2006/table">
            <a:tbl>
              <a:tblPr firstRow="1" firstCol="1" bandRow="1">
                <a:tableStyleId>{5C22544A-7EE6-4342-B048-85BDC9FD1C3A}</a:tableStyleId>
              </a:tblPr>
              <a:tblGrid>
                <a:gridCol w="8347087"/>
                <a:gridCol w="1409033"/>
              </a:tblGrid>
              <a:tr h="275684">
                <a:tc>
                  <a:txBody>
                    <a:bodyPr/>
                    <a:lstStyle/>
                    <a:p>
                      <a:pPr>
                        <a:spcAft>
                          <a:spcPts val="0"/>
                        </a:spcAft>
                      </a:pPr>
                      <a:r>
                        <a:rPr lang="es-ES" sz="1000" dirty="0">
                          <a:effectLst/>
                        </a:rPr>
                        <a:t>Posible Riesgo</a:t>
                      </a:r>
                      <a:endParaRPr lang="es-ES" sz="1000" dirty="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1000" dirty="0">
                          <a:effectLst/>
                        </a:rPr>
                        <a:t>Nivel</a:t>
                      </a:r>
                      <a:endParaRPr lang="es-ES" sz="1000" dirty="0">
                        <a:effectLst/>
                        <a:latin typeface="Times New Roman" panose="02020603050405020304" pitchFamily="18" charset="0"/>
                        <a:ea typeface="Times New Roman" panose="02020603050405020304" pitchFamily="18" charset="0"/>
                      </a:endParaRPr>
                    </a:p>
                  </a:txBody>
                  <a:tcPr marL="38660" marR="38660" marT="0" marB="0" anchor="ctr"/>
                </a:tc>
              </a:tr>
              <a:tr h="333224">
                <a:tc>
                  <a:txBody>
                    <a:bodyPr/>
                    <a:lstStyle/>
                    <a:p>
                      <a:pPr>
                        <a:spcAft>
                          <a:spcPts val="0"/>
                        </a:spcAft>
                      </a:pPr>
                      <a:r>
                        <a:rPr lang="es-ES" sz="800">
                          <a:effectLst/>
                        </a:rPr>
                        <a:t>Computadores mal funcionando atrasando el trabajo.</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1000">
                          <a:effectLst/>
                        </a:rPr>
                        <a:t>5</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153253">
                <a:tc>
                  <a:txBody>
                    <a:bodyPr/>
                    <a:lstStyle/>
                    <a:p>
                      <a:pPr>
                        <a:spcAft>
                          <a:spcPts val="0"/>
                        </a:spcAft>
                      </a:pPr>
                      <a:r>
                        <a:rPr lang="es-ES" sz="800">
                          <a:effectLst/>
                        </a:rPr>
                        <a:t>Cables rotos  de redes y de computadores.</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4</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192298">
                <a:tc>
                  <a:txBody>
                    <a:bodyPr/>
                    <a:lstStyle/>
                    <a:p>
                      <a:pPr>
                        <a:spcAft>
                          <a:spcPts val="0"/>
                        </a:spcAft>
                      </a:pPr>
                      <a:r>
                        <a:rPr lang="es-ES" sz="800">
                          <a:effectLst/>
                        </a:rPr>
                        <a:t>Mal construcción de la sede de trabajo.</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3</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193687">
                <a:tc>
                  <a:txBody>
                    <a:bodyPr/>
                    <a:lstStyle/>
                    <a:p>
                      <a:pPr>
                        <a:spcAft>
                          <a:spcPts val="0"/>
                        </a:spcAft>
                      </a:pPr>
                      <a:r>
                        <a:rPr lang="es-ES" sz="800">
                          <a:effectLst/>
                        </a:rPr>
                        <a:t>Corte del suministro eléctrico</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7</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186745">
                <a:tc>
                  <a:txBody>
                    <a:bodyPr/>
                    <a:lstStyle/>
                    <a:p>
                      <a:pPr>
                        <a:spcAft>
                          <a:spcPts val="0"/>
                        </a:spcAft>
                      </a:pPr>
                      <a:r>
                        <a:rPr lang="es-ES" sz="800">
                          <a:effectLst/>
                        </a:rPr>
                        <a:t>Falta de pago de factura del teléfono y internet.</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8</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189521">
                <a:tc>
                  <a:txBody>
                    <a:bodyPr/>
                    <a:lstStyle/>
                    <a:p>
                      <a:pPr>
                        <a:spcAft>
                          <a:spcPts val="0"/>
                        </a:spcAft>
                      </a:pPr>
                      <a:r>
                        <a:rPr lang="es-ES" sz="800">
                          <a:effectLst/>
                        </a:rPr>
                        <a:t>Problemas del proveedor de internet.</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4</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299903">
                <a:tc>
                  <a:txBody>
                    <a:bodyPr/>
                    <a:lstStyle/>
                    <a:p>
                      <a:pPr>
                        <a:spcAft>
                          <a:spcPts val="0"/>
                        </a:spcAft>
                      </a:pPr>
                      <a:r>
                        <a:rPr lang="es-ES" sz="800">
                          <a:effectLst/>
                        </a:rPr>
                        <a:t>Interrupción de otros servicios y suministros esenciales</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4</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299903">
                <a:tc>
                  <a:txBody>
                    <a:bodyPr/>
                    <a:lstStyle/>
                    <a:p>
                      <a:pPr>
                        <a:spcAft>
                          <a:spcPts val="0"/>
                        </a:spcAft>
                      </a:pPr>
                      <a:r>
                        <a:rPr lang="es-ES" sz="800">
                          <a:effectLst/>
                        </a:rPr>
                        <a:t>Avería de discos duros de información importante.</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7</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190910">
                <a:tc>
                  <a:txBody>
                    <a:bodyPr/>
                    <a:lstStyle/>
                    <a:p>
                      <a:pPr>
                        <a:spcAft>
                          <a:spcPts val="0"/>
                        </a:spcAft>
                      </a:pPr>
                      <a:r>
                        <a:rPr lang="es-ES" sz="800">
                          <a:effectLst/>
                        </a:rPr>
                        <a:t>Falta de mantenimiento constante de equipos.</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8</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299903">
                <a:tc>
                  <a:txBody>
                    <a:bodyPr/>
                    <a:lstStyle/>
                    <a:p>
                      <a:pPr>
                        <a:spcAft>
                          <a:spcPts val="0"/>
                        </a:spcAft>
                      </a:pPr>
                      <a:r>
                        <a:rPr lang="es-ES" sz="800">
                          <a:effectLst/>
                        </a:rPr>
                        <a:t>Fallos no detectados que pueden volverse peores.</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11</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333224">
                <a:tc>
                  <a:txBody>
                    <a:bodyPr/>
                    <a:lstStyle/>
                    <a:p>
                      <a:pPr>
                        <a:spcAft>
                          <a:spcPts val="0"/>
                        </a:spcAft>
                      </a:pPr>
                      <a:r>
                        <a:rPr lang="es-ES" sz="800">
                          <a:effectLst/>
                        </a:rPr>
                        <a:t>Configuración poco conveniente para el sistema actual.</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13</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333224">
                <a:tc>
                  <a:txBody>
                    <a:bodyPr/>
                    <a:lstStyle/>
                    <a:p>
                      <a:pPr>
                        <a:spcAft>
                          <a:spcPts val="0"/>
                        </a:spcAft>
                      </a:pPr>
                      <a:r>
                        <a:rPr lang="es-ES" sz="800">
                          <a:effectLst/>
                        </a:rPr>
                        <a:t>Constante personal nuevo por falta de tolerancia de gerentes.</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13</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208265">
                <a:tc>
                  <a:txBody>
                    <a:bodyPr/>
                    <a:lstStyle/>
                    <a:p>
                      <a:pPr>
                        <a:spcAft>
                          <a:spcPts val="0"/>
                        </a:spcAft>
                      </a:pPr>
                      <a:r>
                        <a:rPr lang="es-ES" sz="800">
                          <a:effectLst/>
                        </a:rPr>
                        <a:t>Virus sin detectar.</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16</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208265">
                <a:tc>
                  <a:txBody>
                    <a:bodyPr/>
                    <a:lstStyle/>
                    <a:p>
                      <a:pPr>
                        <a:spcAft>
                          <a:spcPts val="0"/>
                        </a:spcAft>
                      </a:pPr>
                      <a:r>
                        <a:rPr lang="es-ES" sz="800">
                          <a:effectLst/>
                        </a:rPr>
                        <a:t>Falta de control en el manejo de redes.</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8</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299903">
                <a:tc>
                  <a:txBody>
                    <a:bodyPr/>
                    <a:lstStyle/>
                    <a:p>
                      <a:pPr>
                        <a:spcAft>
                          <a:spcPts val="0"/>
                        </a:spcAft>
                      </a:pPr>
                      <a:r>
                        <a:rPr lang="es-ES" sz="800">
                          <a:effectLst/>
                        </a:rPr>
                        <a:t>Falta de protocolos con el manejo de información.</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9</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218680">
                <a:tc>
                  <a:txBody>
                    <a:bodyPr/>
                    <a:lstStyle/>
                    <a:p>
                      <a:pPr>
                        <a:spcAft>
                          <a:spcPts val="0"/>
                        </a:spcAft>
                      </a:pPr>
                      <a:r>
                        <a:rPr lang="es-ES" sz="800">
                          <a:effectLst/>
                        </a:rPr>
                        <a:t>Información sin protocolos de seguridad.</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12</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183273">
                <a:tc>
                  <a:txBody>
                    <a:bodyPr/>
                    <a:lstStyle/>
                    <a:p>
                      <a:pPr>
                        <a:spcAft>
                          <a:spcPts val="0"/>
                        </a:spcAft>
                      </a:pPr>
                      <a:r>
                        <a:rPr lang="es-ES" sz="800">
                          <a:effectLst/>
                        </a:rPr>
                        <a:t>Emanaciones electromagnéticas</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5</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165917">
                <a:tc>
                  <a:txBody>
                    <a:bodyPr/>
                    <a:lstStyle/>
                    <a:p>
                      <a:pPr>
                        <a:spcAft>
                          <a:spcPts val="0"/>
                        </a:spcAft>
                      </a:pPr>
                      <a:r>
                        <a:rPr lang="es-ES" sz="800">
                          <a:effectLst/>
                        </a:rPr>
                        <a:t>Información eliminada.</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11</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204795">
                <a:tc>
                  <a:txBody>
                    <a:bodyPr/>
                    <a:lstStyle/>
                    <a:p>
                      <a:pPr>
                        <a:spcAft>
                          <a:spcPts val="0"/>
                        </a:spcAft>
                      </a:pPr>
                      <a:r>
                        <a:rPr lang="es-ES" sz="800">
                          <a:effectLst/>
                        </a:rPr>
                        <a:t>Información sin controles en software.</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a:effectLst/>
                        </a:rPr>
                        <a:t>4</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r>
              <a:tr h="179108">
                <a:tc>
                  <a:txBody>
                    <a:bodyPr/>
                    <a:lstStyle/>
                    <a:p>
                      <a:pPr>
                        <a:spcAft>
                          <a:spcPts val="0"/>
                        </a:spcAft>
                      </a:pPr>
                      <a:r>
                        <a:rPr lang="es-ES" sz="800">
                          <a:effectLst/>
                        </a:rPr>
                        <a:t>Programas sin seguridad de la información.</a:t>
                      </a:r>
                      <a:endParaRPr lang="es-ES" sz="1000">
                        <a:effectLst/>
                        <a:latin typeface="Times New Roman" panose="02020603050405020304" pitchFamily="18" charset="0"/>
                        <a:ea typeface="Times New Roman" panose="02020603050405020304" pitchFamily="18" charset="0"/>
                      </a:endParaRPr>
                    </a:p>
                  </a:txBody>
                  <a:tcPr marL="38660" marR="38660" marT="0" marB="0" anchor="ctr"/>
                </a:tc>
                <a:tc>
                  <a:txBody>
                    <a:bodyPr/>
                    <a:lstStyle/>
                    <a:p>
                      <a:pPr algn="ctr">
                        <a:spcAft>
                          <a:spcPts val="0"/>
                        </a:spcAft>
                      </a:pPr>
                      <a:r>
                        <a:rPr lang="es-ES" sz="800" dirty="0">
                          <a:effectLst/>
                        </a:rPr>
                        <a:t>7</a:t>
                      </a:r>
                      <a:endParaRPr lang="es-ES" sz="1000" dirty="0">
                        <a:effectLst/>
                        <a:latin typeface="Times New Roman" panose="02020603050405020304" pitchFamily="18" charset="0"/>
                        <a:ea typeface="Times New Roman" panose="02020603050405020304" pitchFamily="18" charset="0"/>
                      </a:endParaRPr>
                    </a:p>
                  </a:txBody>
                  <a:tcPr marL="38660" marR="38660" marT="0" marB="0" anchor="ctr"/>
                </a:tc>
              </a:tr>
            </a:tbl>
          </a:graphicData>
        </a:graphic>
      </p:graphicFrame>
    </p:spTree>
    <p:extLst>
      <p:ext uri="{BB962C8B-B14F-4D97-AF65-F5344CB8AC3E}">
        <p14:creationId xmlns:p14="http://schemas.microsoft.com/office/powerpoint/2010/main" val="2091585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8395" y="111244"/>
            <a:ext cx="8596668" cy="1320800"/>
          </a:xfrm>
        </p:spPr>
        <p:txBody>
          <a:bodyPr>
            <a:normAutofit fontScale="90000"/>
          </a:bodyPr>
          <a:lstStyle/>
          <a:p>
            <a:r>
              <a:rPr lang="es-ES" b="1" dirty="0" smtClean="0"/>
              <a:t>DISEÑO </a:t>
            </a:r>
            <a:r>
              <a:rPr lang="es-ES" b="1" dirty="0"/>
              <a:t>DEL SERVICIO DE TECNOLOGIAS DE </a:t>
            </a:r>
            <a:r>
              <a:rPr lang="es-ES" b="1" dirty="0" smtClean="0"/>
              <a:t>INFORMACIÓN</a:t>
            </a:r>
            <a:br>
              <a:rPr lang="es-ES" b="1" dirty="0" smtClean="0"/>
            </a:br>
            <a:r>
              <a:rPr lang="es-ES" dirty="0"/>
              <a:t>Riesgos </a:t>
            </a:r>
            <a:r>
              <a:rPr lang="es-ES" dirty="0" smtClean="0"/>
              <a:t>de Objetivos</a:t>
            </a:r>
            <a:r>
              <a:rPr lang="es-CO" dirty="0" smtClean="0"/>
              <a:t/>
            </a:r>
            <a:br>
              <a:rPr lang="es-CO" dirty="0" smtClean="0"/>
            </a:b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1753261082"/>
              </p:ext>
            </p:extLst>
          </p:nvPr>
        </p:nvGraphicFramePr>
        <p:xfrm>
          <a:off x="1048395" y="1661373"/>
          <a:ext cx="10062534" cy="5016323"/>
        </p:xfrm>
        <a:graphic>
          <a:graphicData uri="http://schemas.openxmlformats.org/drawingml/2006/table">
            <a:tbl>
              <a:tblPr firstRow="1" firstCol="1" bandRow="1">
                <a:tableStyleId>{5C22544A-7EE6-4342-B048-85BDC9FD1C3A}</a:tableStyleId>
              </a:tblPr>
              <a:tblGrid>
                <a:gridCol w="8176918"/>
                <a:gridCol w="1885616"/>
              </a:tblGrid>
              <a:tr h="270957">
                <a:tc>
                  <a:txBody>
                    <a:bodyPr/>
                    <a:lstStyle/>
                    <a:p>
                      <a:pPr>
                        <a:spcAft>
                          <a:spcPts val="0"/>
                        </a:spcAft>
                      </a:pPr>
                      <a:r>
                        <a:rPr lang="es-ES" sz="1100" dirty="0">
                          <a:effectLst/>
                        </a:rPr>
                        <a:t>Posible Riesgo</a:t>
                      </a:r>
                      <a:endParaRPr lang="es-CO" sz="12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spcAft>
                          <a:spcPts val="0"/>
                        </a:spcAft>
                      </a:pPr>
                      <a:r>
                        <a:rPr lang="es-ES" sz="1100">
                          <a:effectLst/>
                        </a:rPr>
                        <a:t>Nivel</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r>
              <a:tr h="271860">
                <a:tc>
                  <a:txBody>
                    <a:bodyPr/>
                    <a:lstStyle/>
                    <a:p>
                      <a:pPr>
                        <a:spcAft>
                          <a:spcPts val="0"/>
                        </a:spcAft>
                      </a:pPr>
                      <a:r>
                        <a:rPr lang="es-ES" sz="900">
                          <a:effectLst/>
                        </a:rPr>
                        <a:t>Incendio total del sitio de trabajo.</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S" sz="900">
                          <a:effectLst/>
                        </a:rPr>
                        <a:t>14</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r>
              <a:tr h="250184">
                <a:tc>
                  <a:txBody>
                    <a:bodyPr/>
                    <a:lstStyle/>
                    <a:p>
                      <a:pPr>
                        <a:spcAft>
                          <a:spcPts val="0"/>
                        </a:spcAft>
                      </a:pPr>
                      <a:r>
                        <a:rPr lang="es-ES" sz="900" dirty="0">
                          <a:effectLst/>
                        </a:rPr>
                        <a:t>Inundación del sitio de trabajo.</a:t>
                      </a:r>
                      <a:endParaRPr lang="es-CO" sz="12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S" sz="900">
                          <a:effectLst/>
                        </a:rPr>
                        <a:t>11</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r>
              <a:tr h="433532">
                <a:tc>
                  <a:txBody>
                    <a:bodyPr/>
                    <a:lstStyle/>
                    <a:p>
                      <a:pPr>
                        <a:spcAft>
                          <a:spcPts val="0"/>
                        </a:spcAft>
                      </a:pPr>
                      <a:r>
                        <a:rPr lang="es-ES" sz="900">
                          <a:effectLst/>
                        </a:rPr>
                        <a:t>Destrucción por terremoto del sitio de trabajo.</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S" sz="900">
                          <a:effectLst/>
                        </a:rPr>
                        <a:t>9</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r>
              <a:tr h="433532">
                <a:tc>
                  <a:txBody>
                    <a:bodyPr/>
                    <a:lstStyle/>
                    <a:p>
                      <a:pPr>
                        <a:spcAft>
                          <a:spcPts val="0"/>
                        </a:spcAft>
                      </a:pPr>
                      <a:r>
                        <a:rPr lang="es-ES" sz="900">
                          <a:effectLst/>
                        </a:rPr>
                        <a:t>Desalojo de médicos  por contaminación del sitio de trabajo.</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S" sz="900">
                          <a:effectLst/>
                        </a:rPr>
                        <a:t>3</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r>
              <a:tr h="475078">
                <a:tc>
                  <a:txBody>
                    <a:bodyPr/>
                    <a:lstStyle/>
                    <a:p>
                      <a:pPr>
                        <a:spcAft>
                          <a:spcPts val="0"/>
                        </a:spcAft>
                      </a:pPr>
                      <a:r>
                        <a:rPr lang="es-ES" sz="900">
                          <a:effectLst/>
                        </a:rPr>
                        <a:t>Replicación de la información de pacientes, tratamientos y enfermedades.</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S" sz="900">
                          <a:effectLst/>
                        </a:rPr>
                        <a:t>5</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r>
              <a:tr h="433532">
                <a:tc>
                  <a:txBody>
                    <a:bodyPr/>
                    <a:lstStyle/>
                    <a:p>
                      <a:pPr>
                        <a:spcAft>
                          <a:spcPts val="0"/>
                        </a:spcAft>
                      </a:pPr>
                      <a:r>
                        <a:rPr lang="es-ES" sz="900">
                          <a:effectLst/>
                        </a:rPr>
                        <a:t>Información dada por los pacientes errónea y sin integridad.</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S" sz="900">
                          <a:effectLst/>
                        </a:rPr>
                        <a:t>4</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r>
              <a:tr h="578042">
                <a:tc>
                  <a:txBody>
                    <a:bodyPr/>
                    <a:lstStyle/>
                    <a:p>
                      <a:pPr>
                        <a:spcAft>
                          <a:spcPts val="0"/>
                        </a:spcAft>
                      </a:pPr>
                      <a:r>
                        <a:rPr lang="es-ES" sz="900">
                          <a:effectLst/>
                        </a:rPr>
                        <a:t>Capacidad del paciente de poder ingresar números en el espacio para su nombre al momento de registrarse en el programa.</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S" sz="900">
                          <a:effectLst/>
                        </a:rPr>
                        <a:t>5</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r>
              <a:tr h="433532">
                <a:tc>
                  <a:txBody>
                    <a:bodyPr/>
                    <a:lstStyle/>
                    <a:p>
                      <a:pPr>
                        <a:spcAft>
                          <a:spcPts val="0"/>
                        </a:spcAft>
                      </a:pPr>
                      <a:r>
                        <a:rPr lang="es-ES" sz="900">
                          <a:effectLst/>
                        </a:rPr>
                        <a:t>Falta de monitorización de objetivos generales y específicos.</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S" sz="900">
                          <a:effectLst/>
                        </a:rPr>
                        <a:t>12</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r>
              <a:tr h="306182">
                <a:tc>
                  <a:txBody>
                    <a:bodyPr/>
                    <a:lstStyle/>
                    <a:p>
                      <a:pPr>
                        <a:spcAft>
                          <a:spcPts val="0"/>
                        </a:spcAft>
                      </a:pPr>
                      <a:r>
                        <a:rPr lang="es-ES" sz="900">
                          <a:effectLst/>
                        </a:rPr>
                        <a:t>Errores de configuración</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S" sz="900">
                          <a:effectLst/>
                        </a:rPr>
                        <a:t>7</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r>
              <a:tr h="373921">
                <a:tc>
                  <a:txBody>
                    <a:bodyPr/>
                    <a:lstStyle/>
                    <a:p>
                      <a:pPr>
                        <a:spcAft>
                          <a:spcPts val="0"/>
                        </a:spcAft>
                      </a:pPr>
                      <a:r>
                        <a:rPr lang="es-ES" sz="900">
                          <a:effectLst/>
                        </a:rPr>
                        <a:t>Falta de interés por falta de empleados y gerentes por el proyecto.</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S" sz="900">
                          <a:effectLst/>
                        </a:rPr>
                        <a:t>12</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r>
              <a:tr h="433532">
                <a:tc>
                  <a:txBody>
                    <a:bodyPr/>
                    <a:lstStyle/>
                    <a:p>
                      <a:pPr>
                        <a:spcAft>
                          <a:spcPts val="0"/>
                        </a:spcAft>
                      </a:pPr>
                      <a:r>
                        <a:rPr lang="es-ES" sz="900">
                          <a:effectLst/>
                        </a:rPr>
                        <a:t>Compilador poco conveniente para los objetivos de la organización.</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S" sz="900">
                          <a:effectLst/>
                        </a:rPr>
                        <a:t>14</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r>
              <a:tr h="322439">
                <a:tc>
                  <a:txBody>
                    <a:bodyPr/>
                    <a:lstStyle/>
                    <a:p>
                      <a:pPr>
                        <a:spcAft>
                          <a:spcPts val="0"/>
                        </a:spcAft>
                      </a:pPr>
                      <a:r>
                        <a:rPr lang="es-ES" sz="900">
                          <a:effectLst/>
                        </a:rPr>
                        <a:t>Fugas de información.</a:t>
                      </a:r>
                      <a:endParaRPr lang="es-CO"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S" sz="1100" dirty="0">
                          <a:effectLst/>
                        </a:rPr>
                        <a:t>4</a:t>
                      </a:r>
                      <a:endParaRPr lang="es-CO" sz="1200" dirty="0">
                        <a:effectLst/>
                        <a:latin typeface="Times New Roman" panose="02020603050405020304" pitchFamily="18" charset="0"/>
                        <a:ea typeface="Times New Roman" panose="02020603050405020304" pitchFamily="18" charset="0"/>
                      </a:endParaRPr>
                    </a:p>
                  </a:txBody>
                  <a:tcPr marL="44450" marR="44450" marT="0" marB="0" anchor="b"/>
                </a:tc>
              </a:tr>
            </a:tbl>
          </a:graphicData>
        </a:graphic>
      </p:graphicFrame>
    </p:spTree>
    <p:extLst>
      <p:ext uri="{BB962C8B-B14F-4D97-AF65-F5344CB8AC3E}">
        <p14:creationId xmlns:p14="http://schemas.microsoft.com/office/powerpoint/2010/main" val="624634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9549" y="188517"/>
            <a:ext cx="9657942" cy="1320800"/>
          </a:xfrm>
        </p:spPr>
        <p:txBody>
          <a:bodyPr>
            <a:normAutofit fontScale="90000"/>
          </a:bodyPr>
          <a:lstStyle/>
          <a:p>
            <a:r>
              <a:rPr lang="es-ES" b="1" dirty="0" smtClean="0"/>
              <a:t>DISEÑO DEL SERVICIO DE TECNOLOGIAS DE INFORMACIÓN</a:t>
            </a:r>
            <a:br>
              <a:rPr lang="es-ES" b="1" dirty="0" smtClean="0"/>
            </a:br>
            <a:r>
              <a:rPr lang="es-ES" b="1" dirty="0" smtClean="0"/>
              <a:t> </a:t>
            </a:r>
            <a:r>
              <a:rPr lang="es-ES" b="1" dirty="0"/>
              <a:t>  </a:t>
            </a:r>
            <a:r>
              <a:rPr lang="es-ES" b="1" dirty="0" smtClean="0"/>
              <a:t>Casos </a:t>
            </a:r>
            <a:r>
              <a:rPr lang="es-ES" b="1" dirty="0"/>
              <a:t>de Uso Del Sistema De Software Medico</a:t>
            </a:r>
            <a:r>
              <a:rPr lang="es-ES" dirty="0"/>
              <a:t/>
            </a:r>
            <a:br>
              <a:rPr lang="es-ES" dirty="0"/>
            </a:br>
            <a:r>
              <a:rPr lang="es-ES" dirty="0" smtClean="0"/>
              <a:t/>
            </a:r>
            <a:br>
              <a:rPr lang="es-ES" dirty="0" smtClean="0"/>
            </a:br>
            <a:r>
              <a:rPr lang="es-CO" dirty="0" smtClean="0"/>
              <a:t/>
            </a:r>
            <a:br>
              <a:rPr lang="es-CO" dirty="0" smtClean="0"/>
            </a:br>
            <a:endParaRPr lang="es-CO" dirty="0"/>
          </a:p>
        </p:txBody>
      </p:sp>
      <p:sp>
        <p:nvSpPr>
          <p:cNvPr id="5" name="Marcador de contenido 2"/>
          <p:cNvSpPr>
            <a:spLocks noGrp="1"/>
          </p:cNvSpPr>
          <p:nvPr>
            <p:ph idx="1"/>
          </p:nvPr>
        </p:nvSpPr>
        <p:spPr>
          <a:xfrm>
            <a:off x="445514" y="1890133"/>
            <a:ext cx="10656075" cy="4703850"/>
          </a:xfrm>
        </p:spPr>
        <p:txBody>
          <a:bodyPr>
            <a:noAutofit/>
          </a:bodyPr>
          <a:lstStyle/>
          <a:p>
            <a:pPr marL="0" indent="0">
              <a:buNone/>
            </a:pPr>
            <a:r>
              <a:rPr lang="es-ES" sz="4000" dirty="0" smtClean="0"/>
              <a:t>Con </a:t>
            </a:r>
            <a:r>
              <a:rPr lang="es-ES" sz="4000" dirty="0"/>
              <a:t>ayuda de los casos de usos podemos visualizar antes de su construcción la interfaz principal de los usuarios, y las acciones que se podrían realizar en cada interfaz secundaria. </a:t>
            </a:r>
          </a:p>
        </p:txBody>
      </p:sp>
    </p:spTree>
    <p:extLst>
      <p:ext uri="{BB962C8B-B14F-4D97-AF65-F5344CB8AC3E}">
        <p14:creationId xmlns:p14="http://schemas.microsoft.com/office/powerpoint/2010/main" val="3597845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9549" y="188517"/>
            <a:ext cx="9657942" cy="1320800"/>
          </a:xfrm>
        </p:spPr>
        <p:txBody>
          <a:bodyPr>
            <a:normAutofit fontScale="90000"/>
          </a:bodyPr>
          <a:lstStyle/>
          <a:p>
            <a:r>
              <a:rPr lang="es-ES" b="1" dirty="0" smtClean="0"/>
              <a:t>DISEÑO DEL SERVICIO DE TECNOLOGIAS DE INFORMACIÓN</a:t>
            </a:r>
            <a:br>
              <a:rPr lang="es-ES" b="1" dirty="0" smtClean="0"/>
            </a:br>
            <a:r>
              <a:rPr lang="es-ES" b="1" dirty="0" smtClean="0"/>
              <a:t> </a:t>
            </a:r>
            <a:r>
              <a:rPr lang="es-ES" b="1" dirty="0"/>
              <a:t>  </a:t>
            </a:r>
            <a:r>
              <a:rPr lang="es-ES" b="1" dirty="0"/>
              <a:t>Caso de uso “Registrar Núcleo Familiar”</a:t>
            </a:r>
            <a:r>
              <a:rPr lang="es-CO" dirty="0"/>
              <a:t/>
            </a:r>
            <a:br>
              <a:rPr lang="es-CO" dirty="0"/>
            </a:br>
            <a:r>
              <a:rPr lang="es-ES" dirty="0"/>
              <a:t/>
            </a:r>
            <a:br>
              <a:rPr lang="es-ES" dirty="0"/>
            </a:br>
            <a:r>
              <a:rPr lang="es-ES" dirty="0" smtClean="0"/>
              <a:t/>
            </a:r>
            <a:br>
              <a:rPr lang="es-ES" dirty="0" smtClean="0"/>
            </a:br>
            <a:r>
              <a:rPr lang="es-CO" dirty="0" smtClean="0"/>
              <a:t/>
            </a:r>
            <a:br>
              <a:rPr lang="es-CO" dirty="0" smtClean="0"/>
            </a:br>
            <a:endParaRPr lang="es-CO" dirty="0"/>
          </a:p>
        </p:txBody>
      </p:sp>
      <p:sp>
        <p:nvSpPr>
          <p:cNvPr id="5" name="Marcador de contenido 2"/>
          <p:cNvSpPr>
            <a:spLocks noGrp="1"/>
          </p:cNvSpPr>
          <p:nvPr>
            <p:ph idx="1"/>
          </p:nvPr>
        </p:nvSpPr>
        <p:spPr>
          <a:xfrm>
            <a:off x="445514" y="1890133"/>
            <a:ext cx="10656075" cy="4703850"/>
          </a:xfrm>
        </p:spPr>
        <p:txBody>
          <a:bodyPr>
            <a:noAutofit/>
          </a:bodyPr>
          <a:lstStyle/>
          <a:p>
            <a:pPr marL="0" indent="0">
              <a:buNone/>
            </a:pPr>
            <a:r>
              <a:rPr lang="es-ES" sz="3200" dirty="0"/>
              <a:t>El usuario se tiene que registrar para acceder a los servicios del programa junto con su núcleo familiar donde tiene las diferentes opciones de agregar tantas personas lo compongan con los datos personales como son fecha de nacimiento, nombre, edad y cedula.</a:t>
            </a:r>
            <a:endParaRPr lang="es-CO" sz="3200" dirty="0"/>
          </a:p>
          <a:p>
            <a:pPr lvl="0"/>
            <a:r>
              <a:rPr lang="es-ES" sz="3200" dirty="0"/>
              <a:t>Alterno 1: Se puede registrar otro usuario en el núcleo familiar durante el proceso.</a:t>
            </a:r>
            <a:endParaRPr lang="es-CO" sz="3200" dirty="0"/>
          </a:p>
        </p:txBody>
      </p:sp>
    </p:spTree>
    <p:extLst>
      <p:ext uri="{BB962C8B-B14F-4D97-AF65-F5344CB8AC3E}">
        <p14:creationId xmlns:p14="http://schemas.microsoft.com/office/powerpoint/2010/main" val="388069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RESUMEN</a:t>
            </a:r>
            <a:endParaRPr lang="es-CO" dirty="0"/>
          </a:p>
        </p:txBody>
      </p:sp>
      <p:sp>
        <p:nvSpPr>
          <p:cNvPr id="3" name="Marcador de contenido 2"/>
          <p:cNvSpPr>
            <a:spLocks noGrp="1"/>
          </p:cNvSpPr>
          <p:nvPr>
            <p:ph idx="1"/>
          </p:nvPr>
        </p:nvSpPr>
        <p:spPr/>
        <p:txBody>
          <a:bodyPr>
            <a:noAutofit/>
          </a:bodyPr>
          <a:lstStyle/>
          <a:p>
            <a:r>
              <a:rPr lang="es-ES" sz="2800" i="1" dirty="0"/>
              <a:t>Este artículo plantea un problema muy común en los hospitales específicamente en la atención de los usuarios y la demanda interminable por un servicio rápido y efectivo. El problema se  traslada inopinadamente a una solución en base a las tecnologías de información, donde se alinean los procesos de un hospital, las políticas y los objetivos en las tecnologías de información a la resolución del problema con pautas basadas en ITIL.</a:t>
            </a:r>
            <a:endParaRPr lang="es-CO" sz="2800" dirty="0"/>
          </a:p>
        </p:txBody>
      </p:sp>
    </p:spTree>
    <p:extLst>
      <p:ext uri="{BB962C8B-B14F-4D97-AF65-F5344CB8AC3E}">
        <p14:creationId xmlns:p14="http://schemas.microsoft.com/office/powerpoint/2010/main" val="3625119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9549" y="188517"/>
            <a:ext cx="9657942" cy="1320800"/>
          </a:xfrm>
        </p:spPr>
        <p:txBody>
          <a:bodyPr>
            <a:normAutofit fontScale="90000"/>
          </a:bodyPr>
          <a:lstStyle/>
          <a:p>
            <a:r>
              <a:rPr lang="es-ES" b="1" dirty="0" smtClean="0"/>
              <a:t>DISEÑO DEL SERVICIO DE TECNOLOGIAS DE INFORMACIÓN</a:t>
            </a:r>
            <a:br>
              <a:rPr lang="es-ES" b="1" dirty="0" smtClean="0"/>
            </a:br>
            <a:r>
              <a:rPr lang="es-ES" b="1" dirty="0" smtClean="0"/>
              <a:t> </a:t>
            </a:r>
            <a:r>
              <a:rPr lang="es-ES" b="1" dirty="0"/>
              <a:t>  </a:t>
            </a:r>
            <a:r>
              <a:rPr lang="es-ES" b="1" dirty="0"/>
              <a:t>Caso de uso “Registrar Evento Enfermedad”</a:t>
            </a:r>
            <a:r>
              <a:rPr lang="es-CO" dirty="0"/>
              <a:t/>
            </a:r>
            <a:br>
              <a:rPr lang="es-CO" dirty="0"/>
            </a:br>
            <a:r>
              <a:rPr lang="es-ES" dirty="0" smtClean="0"/>
              <a:t/>
            </a:r>
            <a:br>
              <a:rPr lang="es-ES" dirty="0" smtClean="0"/>
            </a:br>
            <a:r>
              <a:rPr lang="es-CO" dirty="0" smtClean="0"/>
              <a:t/>
            </a:r>
            <a:br>
              <a:rPr lang="es-CO" dirty="0" smtClean="0"/>
            </a:br>
            <a:endParaRPr lang="es-CO" dirty="0"/>
          </a:p>
        </p:txBody>
      </p:sp>
      <p:sp>
        <p:nvSpPr>
          <p:cNvPr id="5" name="Marcador de contenido 2"/>
          <p:cNvSpPr>
            <a:spLocks noGrp="1"/>
          </p:cNvSpPr>
          <p:nvPr>
            <p:ph idx="1"/>
          </p:nvPr>
        </p:nvSpPr>
        <p:spPr>
          <a:xfrm>
            <a:off x="445514" y="1890133"/>
            <a:ext cx="10656075" cy="4703850"/>
          </a:xfrm>
        </p:spPr>
        <p:txBody>
          <a:bodyPr>
            <a:noAutofit/>
          </a:bodyPr>
          <a:lstStyle/>
          <a:p>
            <a:pPr marL="0" indent="0">
              <a:buNone/>
            </a:pPr>
            <a:r>
              <a:rPr lang="es-ES" sz="3200" dirty="0"/>
              <a:t>El paciente puede registrar su enfermedad una vez ya registrado, puede ingresar sus diferentes síntomas. </a:t>
            </a:r>
            <a:endParaRPr lang="es-CO" sz="3200" dirty="0"/>
          </a:p>
          <a:p>
            <a:r>
              <a:rPr lang="es-ES" sz="3200" dirty="0"/>
              <a:t>-	Alterno 1: El paciente debe haberse registrado antes de registrar una enfermedad.</a:t>
            </a:r>
            <a:endParaRPr lang="es-CO" sz="3200" dirty="0"/>
          </a:p>
          <a:p>
            <a:r>
              <a:rPr lang="es-ES" sz="3200" b="1" dirty="0"/>
              <a:t>-	</a:t>
            </a:r>
            <a:r>
              <a:rPr lang="es-ES" sz="3200" dirty="0"/>
              <a:t>Alterno 2: El paciente tiene que ingresar su usuario y contraseña.</a:t>
            </a:r>
            <a:endParaRPr lang="es-CO" sz="3200" dirty="0"/>
          </a:p>
        </p:txBody>
      </p:sp>
    </p:spTree>
    <p:extLst>
      <p:ext uri="{BB962C8B-B14F-4D97-AF65-F5344CB8AC3E}">
        <p14:creationId xmlns:p14="http://schemas.microsoft.com/office/powerpoint/2010/main" val="1307854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9549" y="188517"/>
            <a:ext cx="9657942" cy="1320800"/>
          </a:xfrm>
        </p:spPr>
        <p:txBody>
          <a:bodyPr>
            <a:normAutofit fontScale="90000"/>
          </a:bodyPr>
          <a:lstStyle/>
          <a:p>
            <a:r>
              <a:rPr lang="es-ES" b="1" dirty="0" smtClean="0"/>
              <a:t>DISEÑO DEL SERVICIO DE TECNOLOGIAS DE INFORMACIÓN</a:t>
            </a:r>
            <a:br>
              <a:rPr lang="es-ES" b="1" dirty="0" smtClean="0"/>
            </a:br>
            <a:r>
              <a:rPr lang="es-ES" b="1" dirty="0" smtClean="0"/>
              <a:t> </a:t>
            </a:r>
            <a:r>
              <a:rPr lang="es-ES" b="1" dirty="0"/>
              <a:t>  </a:t>
            </a:r>
            <a:r>
              <a:rPr lang="es-ES" b="1" dirty="0"/>
              <a:t>Caso de uso “Consultar tratamiento”</a:t>
            </a:r>
            <a:r>
              <a:rPr lang="es-ES" dirty="0" smtClean="0"/>
              <a:t/>
            </a:r>
            <a:br>
              <a:rPr lang="es-ES" dirty="0" smtClean="0"/>
            </a:br>
            <a:r>
              <a:rPr lang="es-CO" dirty="0" smtClean="0"/>
              <a:t/>
            </a:r>
            <a:br>
              <a:rPr lang="es-CO" dirty="0" smtClean="0"/>
            </a:br>
            <a:endParaRPr lang="es-CO" dirty="0"/>
          </a:p>
        </p:txBody>
      </p:sp>
      <p:sp>
        <p:nvSpPr>
          <p:cNvPr id="5" name="Marcador de contenido 2"/>
          <p:cNvSpPr>
            <a:spLocks noGrp="1"/>
          </p:cNvSpPr>
          <p:nvPr>
            <p:ph idx="1"/>
          </p:nvPr>
        </p:nvSpPr>
        <p:spPr>
          <a:xfrm>
            <a:off x="445514" y="1890133"/>
            <a:ext cx="10656075" cy="4703850"/>
          </a:xfrm>
        </p:spPr>
        <p:txBody>
          <a:bodyPr>
            <a:noAutofit/>
          </a:bodyPr>
          <a:lstStyle/>
          <a:p>
            <a:pPr marL="0" indent="0">
              <a:buNone/>
            </a:pPr>
            <a:r>
              <a:rPr lang="es-ES" sz="2800" dirty="0" smtClean="0"/>
              <a:t>El </a:t>
            </a:r>
            <a:r>
              <a:rPr lang="es-ES" sz="2800" dirty="0"/>
              <a:t>paciente puede ver si algún médico le dejo un tratamiento a sus síntomas una vez registrada su enfermedad e ingresado su usuario y contraseña y elegir entre las diferentes opciones. </a:t>
            </a:r>
            <a:endParaRPr lang="es-CO" sz="2800" dirty="0"/>
          </a:p>
          <a:p>
            <a:r>
              <a:rPr lang="es-ES" sz="2800" dirty="0"/>
              <a:t>-	Alterno 1: Seguir el tratamiento dado por el médico.</a:t>
            </a:r>
            <a:endParaRPr lang="es-CO" sz="2800" dirty="0"/>
          </a:p>
          <a:p>
            <a:r>
              <a:rPr lang="es-ES" sz="2800" dirty="0"/>
              <a:t>-	Alterno 2: Rechazar el tratamiento escribiendo sus razones.</a:t>
            </a:r>
            <a:endParaRPr lang="es-CO" sz="2800" dirty="0"/>
          </a:p>
          <a:p>
            <a:r>
              <a:rPr lang="es-ES" sz="2800" dirty="0"/>
              <a:t>-	Alterno 3: El paciente tiene que ingresar su usuario y contraseña.</a:t>
            </a:r>
            <a:endParaRPr lang="es-CO" sz="2800" dirty="0"/>
          </a:p>
        </p:txBody>
      </p:sp>
    </p:spTree>
    <p:extLst>
      <p:ext uri="{BB962C8B-B14F-4D97-AF65-F5344CB8AC3E}">
        <p14:creationId xmlns:p14="http://schemas.microsoft.com/office/powerpoint/2010/main" val="3002378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9549" y="188517"/>
            <a:ext cx="9657942" cy="1320800"/>
          </a:xfrm>
        </p:spPr>
        <p:txBody>
          <a:bodyPr>
            <a:normAutofit fontScale="90000"/>
          </a:bodyPr>
          <a:lstStyle/>
          <a:p>
            <a:r>
              <a:rPr lang="es-ES" b="1" dirty="0" smtClean="0"/>
              <a:t>DISEÑO DEL SERVICIO DE TECNOLOGIAS DE INFORMACIÓN</a:t>
            </a:r>
            <a:br>
              <a:rPr lang="es-ES" b="1" dirty="0" smtClean="0"/>
            </a:br>
            <a:r>
              <a:rPr lang="es-ES" b="1" dirty="0" smtClean="0"/>
              <a:t> </a:t>
            </a:r>
            <a:r>
              <a:rPr lang="es-ES" b="1" dirty="0"/>
              <a:t>  </a:t>
            </a:r>
            <a:r>
              <a:rPr lang="es-ES" b="1" dirty="0"/>
              <a:t>Caso de uso “Consultar Enfermos”</a:t>
            </a:r>
            <a:r>
              <a:rPr lang="es-CO" dirty="0"/>
              <a:t/>
            </a:r>
            <a:br>
              <a:rPr lang="es-CO" dirty="0"/>
            </a:br>
            <a:r>
              <a:rPr lang="es-CO" dirty="0"/>
              <a:t/>
            </a:r>
            <a:br>
              <a:rPr lang="es-CO" dirty="0"/>
            </a:br>
            <a:r>
              <a:rPr lang="es-ES" dirty="0"/>
              <a:t/>
            </a:r>
            <a:br>
              <a:rPr lang="es-ES" dirty="0"/>
            </a:br>
            <a:r>
              <a:rPr lang="es-ES" dirty="0" smtClean="0"/>
              <a:t/>
            </a:r>
            <a:br>
              <a:rPr lang="es-ES" dirty="0" smtClean="0"/>
            </a:br>
            <a:r>
              <a:rPr lang="es-CO" dirty="0" smtClean="0"/>
              <a:t/>
            </a:r>
            <a:br>
              <a:rPr lang="es-CO" dirty="0" smtClean="0"/>
            </a:br>
            <a:endParaRPr lang="es-CO" dirty="0"/>
          </a:p>
        </p:txBody>
      </p:sp>
      <p:sp>
        <p:nvSpPr>
          <p:cNvPr id="5" name="Marcador de contenido 2"/>
          <p:cNvSpPr>
            <a:spLocks noGrp="1"/>
          </p:cNvSpPr>
          <p:nvPr>
            <p:ph idx="1"/>
          </p:nvPr>
        </p:nvSpPr>
        <p:spPr>
          <a:xfrm>
            <a:off x="579549" y="1645434"/>
            <a:ext cx="10836379" cy="4909912"/>
          </a:xfrm>
        </p:spPr>
        <p:txBody>
          <a:bodyPr>
            <a:noAutofit/>
          </a:bodyPr>
          <a:lstStyle/>
          <a:p>
            <a:pPr marL="0" indent="0">
              <a:buNone/>
            </a:pPr>
            <a:r>
              <a:rPr lang="es-ES" sz="2400" dirty="0"/>
              <a:t>El médico actor en los casos de usos del software puede consultar los diferentes pacientes teniendo en cuenta que se le debe ser dada la clave y usuario para ingresar al programa como médico donde puede realizar las actividades de medicar o simplemente revisar.</a:t>
            </a:r>
            <a:endParaRPr lang="es-CO" sz="2400" dirty="0"/>
          </a:p>
          <a:p>
            <a:r>
              <a:rPr lang="es-ES" sz="2400" dirty="0"/>
              <a:t>-	Alterno 1: El medico tiene la posibilidad de dar un tratamiento o simplemente revisar los síntomas del paciente que quiera.</a:t>
            </a:r>
            <a:endParaRPr lang="es-CO" sz="2400" dirty="0"/>
          </a:p>
          <a:p>
            <a:r>
              <a:rPr lang="es-ES" sz="2400" dirty="0"/>
              <a:t>-	Alterno 2: El medico puede dar un tratamiento ya existente o crear uno nuevo para el caso según los síntomas.</a:t>
            </a:r>
            <a:endParaRPr lang="es-CO" sz="2400" dirty="0"/>
          </a:p>
          <a:p>
            <a:r>
              <a:rPr lang="es-ES" sz="2400" dirty="0"/>
              <a:t>-	Alterno 3: El medico tiene la opción de escribir en el historial de un paciente.</a:t>
            </a:r>
            <a:endParaRPr lang="es-CO" sz="2400" dirty="0"/>
          </a:p>
          <a:p>
            <a:r>
              <a:rPr lang="es-ES" sz="2400" dirty="0"/>
              <a:t>-	Alterno 4: El medio debe ingresar el usuario y clave que le corresponde</a:t>
            </a:r>
            <a:r>
              <a:rPr lang="es-ES" sz="2400" dirty="0" smtClean="0"/>
              <a:t>.</a:t>
            </a:r>
            <a:endParaRPr lang="es-CO" sz="2400" dirty="0"/>
          </a:p>
        </p:txBody>
      </p:sp>
    </p:spTree>
    <p:extLst>
      <p:ext uri="{BB962C8B-B14F-4D97-AF65-F5344CB8AC3E}">
        <p14:creationId xmlns:p14="http://schemas.microsoft.com/office/powerpoint/2010/main" val="3881952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9908" y="124123"/>
            <a:ext cx="9657942" cy="1320800"/>
          </a:xfrm>
        </p:spPr>
        <p:txBody>
          <a:bodyPr>
            <a:normAutofit fontScale="90000"/>
          </a:bodyPr>
          <a:lstStyle/>
          <a:p>
            <a:r>
              <a:rPr lang="es-ES" b="1" dirty="0" smtClean="0"/>
              <a:t>DISEÑO DEL SERVICIO DE TECNOLOGIAS DE INFORMACIÓN</a:t>
            </a:r>
            <a:br>
              <a:rPr lang="es-ES" b="1" dirty="0" smtClean="0"/>
            </a:br>
            <a:r>
              <a:rPr lang="es-ES" b="1" dirty="0" smtClean="0"/>
              <a:t> </a:t>
            </a:r>
            <a:r>
              <a:rPr lang="es-ES" b="1" dirty="0"/>
              <a:t>  </a:t>
            </a:r>
            <a:r>
              <a:rPr lang="es-ES" b="1" dirty="0" smtClean="0"/>
              <a:t>Diagrama de Casos de Uso</a:t>
            </a:r>
            <a:r>
              <a:rPr lang="es-ES" dirty="0"/>
              <a:t/>
            </a:r>
            <a:br>
              <a:rPr lang="es-ES" dirty="0"/>
            </a:br>
            <a:r>
              <a:rPr lang="es-ES" dirty="0" smtClean="0"/>
              <a:t/>
            </a:r>
            <a:br>
              <a:rPr lang="es-ES" dirty="0" smtClean="0"/>
            </a:br>
            <a:r>
              <a:rPr lang="es-CO" dirty="0" smtClean="0"/>
              <a:t/>
            </a:r>
            <a:br>
              <a:rPr lang="es-CO" dirty="0" smtClean="0"/>
            </a:br>
            <a:endParaRPr lang="es-CO" dirty="0"/>
          </a:p>
        </p:txBody>
      </p:sp>
      <p:pic>
        <p:nvPicPr>
          <p:cNvPr id="2052" name="Image1" descr="C:\Users\NewLife\Desktop\Use Case Diagram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712" y="1846441"/>
            <a:ext cx="9435812" cy="48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713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8941" y="124123"/>
            <a:ext cx="10728101" cy="1320800"/>
          </a:xfrm>
        </p:spPr>
        <p:txBody>
          <a:bodyPr>
            <a:normAutofit fontScale="90000"/>
          </a:bodyPr>
          <a:lstStyle/>
          <a:p>
            <a:r>
              <a:rPr lang="es-ES" b="1" dirty="0" smtClean="0"/>
              <a:t>DISEÑO DEL SERVICIO DE TECNOLOGIAS DE INFORMACIÓN</a:t>
            </a:r>
            <a:br>
              <a:rPr lang="es-ES" b="1" dirty="0" smtClean="0"/>
            </a:br>
            <a:r>
              <a:rPr lang="es-ES" b="1" dirty="0" smtClean="0"/>
              <a:t> </a:t>
            </a:r>
            <a:r>
              <a:rPr lang="es-ES" b="1" dirty="0" smtClean="0"/>
              <a:t>Diagrama </a:t>
            </a:r>
            <a:r>
              <a:rPr lang="es-ES" b="1" dirty="0"/>
              <a:t>de Clases del Sistema de Software Médico</a:t>
            </a:r>
            <a:r>
              <a:rPr lang="es-ES" dirty="0" smtClean="0"/>
              <a:t/>
            </a:r>
            <a:br>
              <a:rPr lang="es-ES" dirty="0" smtClean="0"/>
            </a:br>
            <a:r>
              <a:rPr lang="es-CO" dirty="0" smtClean="0"/>
              <a:t/>
            </a:r>
            <a:br>
              <a:rPr lang="es-CO" dirty="0" smtClean="0"/>
            </a:br>
            <a:r>
              <a:rPr lang="es-CO" dirty="0" smtClean="0"/>
              <a:t>	</a:t>
            </a:r>
            <a:endParaRPr lang="es-CO" dirty="0"/>
          </a:p>
        </p:txBody>
      </p:sp>
      <p:pic>
        <p:nvPicPr>
          <p:cNvPr id="3076" name="Picture 4" descr="ASDA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532" y="1716065"/>
            <a:ext cx="7928623" cy="4982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3207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ESTRATEGIAS DE IMPLEMENTACIÓN</a:t>
            </a:r>
            <a:endParaRPr lang="es-CO" b="1" dirty="0"/>
          </a:p>
        </p:txBody>
      </p:sp>
      <p:sp>
        <p:nvSpPr>
          <p:cNvPr id="3" name="Marcador de contenido 2"/>
          <p:cNvSpPr>
            <a:spLocks noGrp="1"/>
          </p:cNvSpPr>
          <p:nvPr>
            <p:ph idx="1"/>
          </p:nvPr>
        </p:nvSpPr>
        <p:spPr/>
        <p:txBody>
          <a:bodyPr>
            <a:noAutofit/>
          </a:bodyPr>
          <a:lstStyle/>
          <a:p>
            <a:pPr marL="0" indent="0">
              <a:buNone/>
            </a:pPr>
            <a:r>
              <a:rPr lang="es-ES" sz="2800" dirty="0"/>
              <a:t>La implementación del diseño se realizara con ayuda de servicios de </a:t>
            </a:r>
            <a:r>
              <a:rPr lang="es-ES" sz="2800" dirty="0" err="1"/>
              <a:t>outsourcing</a:t>
            </a:r>
            <a:r>
              <a:rPr lang="es-ES" sz="2800" dirty="0"/>
              <a:t> ya que no es parte de las reglas del negocio de un hospital desarrollar software y debido a la complejidad de un desarrollo de software es viable dejar la implementación a una entidad experta externa a la organización.</a:t>
            </a:r>
            <a:endParaRPr lang="es-CO" sz="2800" dirty="0"/>
          </a:p>
          <a:p>
            <a:pPr marL="0" indent="0">
              <a:buNone/>
            </a:pPr>
            <a:endParaRPr lang="es-CO" sz="2800" dirty="0"/>
          </a:p>
        </p:txBody>
      </p:sp>
    </p:spTree>
    <p:extLst>
      <p:ext uri="{BB962C8B-B14F-4D97-AF65-F5344CB8AC3E}">
        <p14:creationId xmlns:p14="http://schemas.microsoft.com/office/powerpoint/2010/main" val="898445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1729" y="118572"/>
            <a:ext cx="8596668" cy="1320800"/>
          </a:xfrm>
        </p:spPr>
        <p:txBody>
          <a:bodyPr>
            <a:normAutofit fontScale="90000"/>
          </a:bodyPr>
          <a:lstStyle/>
          <a:p>
            <a:r>
              <a:rPr lang="es-ES" b="1" dirty="0" smtClean="0"/>
              <a:t>ESTRATEGIAS </a:t>
            </a:r>
            <a:r>
              <a:rPr lang="es-ES" b="1" dirty="0"/>
              <a:t>DE </a:t>
            </a:r>
            <a:r>
              <a:rPr lang="es-ES" b="1" dirty="0" smtClean="0"/>
              <a:t>IMPLEMENTACIÓN</a:t>
            </a:r>
            <a:br>
              <a:rPr lang="es-ES" b="1" dirty="0" smtClean="0"/>
            </a:br>
            <a:r>
              <a:rPr lang="es-ES" dirty="0" smtClean="0"/>
              <a:t>Participación ITIL</a:t>
            </a:r>
            <a:r>
              <a:rPr lang="es-CO" dirty="0"/>
              <a:t/>
            </a:r>
            <a:br>
              <a:rPr lang="es-CO" dirty="0"/>
            </a:br>
            <a:endParaRPr lang="es-CO" b="1" dirty="0"/>
          </a:p>
        </p:txBody>
      </p:sp>
      <p:sp>
        <p:nvSpPr>
          <p:cNvPr id="3" name="Marcador de contenido 2"/>
          <p:cNvSpPr>
            <a:spLocks noGrp="1"/>
          </p:cNvSpPr>
          <p:nvPr>
            <p:ph idx="1"/>
          </p:nvPr>
        </p:nvSpPr>
        <p:spPr>
          <a:xfrm>
            <a:off x="445514" y="1233310"/>
            <a:ext cx="9934858" cy="3880773"/>
          </a:xfrm>
        </p:spPr>
        <p:txBody>
          <a:bodyPr>
            <a:noAutofit/>
          </a:bodyPr>
          <a:lstStyle/>
          <a:p>
            <a:r>
              <a:rPr lang="es-ES" sz="2400" dirty="0"/>
              <a:t>-ITIL se convierte en el “lenguaje común” en el que explicar las capacidades y las actividades, sobre todo con su estandarización en la ISO 20.000.</a:t>
            </a:r>
            <a:endParaRPr lang="es-CO" sz="2400" dirty="0"/>
          </a:p>
          <a:p>
            <a:pPr marL="0" indent="0">
              <a:buNone/>
            </a:pPr>
            <a:endParaRPr lang="es-CO" sz="2400" dirty="0"/>
          </a:p>
          <a:p>
            <a:r>
              <a:rPr lang="es-ES" sz="2400" dirty="0"/>
              <a:t>-Como conjunto de “Buenas Prácticas” se convierte en referencia, enlaza y da sentido a actividades que se pueden considerar disjuntas, engloba bajo una visión el ejercicio de la gestión de los sistemas de información y establece un marco de mejora amplio que trasciende </a:t>
            </a:r>
            <a:r>
              <a:rPr lang="es-ES" sz="2400" dirty="0" smtClean="0"/>
              <a:t>la</a:t>
            </a:r>
            <a:r>
              <a:rPr lang="es-CO" sz="2400" dirty="0"/>
              <a:t> </a:t>
            </a:r>
            <a:r>
              <a:rPr lang="es-ES" sz="2400" dirty="0" smtClean="0"/>
              <a:t>Tecnología</a:t>
            </a:r>
            <a:r>
              <a:rPr lang="es-ES" sz="2400" dirty="0"/>
              <a:t>.</a:t>
            </a:r>
            <a:endParaRPr lang="es-CO" sz="2400" dirty="0"/>
          </a:p>
          <a:p>
            <a:pPr marL="0" indent="0">
              <a:buNone/>
            </a:pPr>
            <a:endParaRPr lang="es-CO" sz="2400" dirty="0"/>
          </a:p>
          <a:p>
            <a:r>
              <a:rPr lang="es-ES" sz="2400" dirty="0"/>
              <a:t>- ITIL se coloca en el corazón de la gestión de las tecnologías de la información, el mensaje se difunde y llega a clientes, proveedores, técnicos; en general llega a todos los “practicantes” de gestión de IT.</a:t>
            </a:r>
            <a:endParaRPr lang="es-CO" sz="2400" dirty="0"/>
          </a:p>
          <a:p>
            <a:pPr marL="0" indent="0">
              <a:buNone/>
            </a:pPr>
            <a:endParaRPr lang="es-CO" sz="2400" dirty="0"/>
          </a:p>
        </p:txBody>
      </p:sp>
    </p:spTree>
    <p:extLst>
      <p:ext uri="{BB962C8B-B14F-4D97-AF65-F5344CB8AC3E}">
        <p14:creationId xmlns:p14="http://schemas.microsoft.com/office/powerpoint/2010/main" val="2868319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1729" y="118572"/>
            <a:ext cx="8596668" cy="1320800"/>
          </a:xfrm>
        </p:spPr>
        <p:txBody>
          <a:bodyPr>
            <a:normAutofit fontScale="90000"/>
          </a:bodyPr>
          <a:lstStyle/>
          <a:p>
            <a:r>
              <a:rPr lang="es-ES" b="1" dirty="0" smtClean="0"/>
              <a:t>ESTRATEGIAS </a:t>
            </a:r>
            <a:r>
              <a:rPr lang="es-ES" b="1" dirty="0"/>
              <a:t>DE </a:t>
            </a:r>
            <a:r>
              <a:rPr lang="es-ES" b="1" dirty="0" smtClean="0"/>
              <a:t>IMPLEMENTACIÓN</a:t>
            </a:r>
            <a:br>
              <a:rPr lang="es-ES" b="1" dirty="0" smtClean="0"/>
            </a:br>
            <a:r>
              <a:rPr lang="es-ES" dirty="0" smtClean="0"/>
              <a:t>Participación ITIL</a:t>
            </a:r>
            <a:r>
              <a:rPr lang="es-CO" dirty="0"/>
              <a:t/>
            </a:r>
            <a:br>
              <a:rPr lang="es-CO" dirty="0"/>
            </a:br>
            <a:endParaRPr lang="es-CO" b="1" dirty="0"/>
          </a:p>
        </p:txBody>
      </p:sp>
      <p:sp>
        <p:nvSpPr>
          <p:cNvPr id="3" name="Marcador de contenido 2"/>
          <p:cNvSpPr>
            <a:spLocks noGrp="1"/>
          </p:cNvSpPr>
          <p:nvPr>
            <p:ph idx="1"/>
          </p:nvPr>
        </p:nvSpPr>
        <p:spPr>
          <a:xfrm>
            <a:off x="406877" y="1439372"/>
            <a:ext cx="9934858" cy="4768245"/>
          </a:xfrm>
        </p:spPr>
        <p:txBody>
          <a:bodyPr>
            <a:noAutofit/>
          </a:bodyPr>
          <a:lstStyle/>
          <a:p>
            <a:r>
              <a:rPr lang="es-ES" sz="2400" dirty="0" smtClean="0"/>
              <a:t>ITIL </a:t>
            </a:r>
            <a:r>
              <a:rPr lang="es-ES" sz="2400" dirty="0"/>
              <a:t>es el interfaz de servicio que el área de gestión de información debe ofrecer al negocio, o a los clientes.</a:t>
            </a:r>
            <a:endParaRPr lang="es-CO" sz="2400" dirty="0"/>
          </a:p>
          <a:p>
            <a:pPr marL="0" indent="0">
              <a:buNone/>
            </a:pPr>
            <a:endParaRPr lang="es-CO" sz="2400" dirty="0"/>
          </a:p>
          <a:p>
            <a:r>
              <a:rPr lang="es-ES" sz="2400" dirty="0" smtClean="0"/>
              <a:t>Todas </a:t>
            </a:r>
            <a:r>
              <a:rPr lang="es-ES" sz="2400" dirty="0"/>
              <a:t>las actividades que se pueden llegar a hacer están analizadas y se propone la mejor solución, son “patrones” de soluciones a problemas. No hay que enumerarlos otra vez.</a:t>
            </a:r>
            <a:endParaRPr lang="es-CO" sz="2400" dirty="0"/>
          </a:p>
          <a:p>
            <a:endParaRPr lang="es-CO" sz="2400" dirty="0"/>
          </a:p>
          <a:p>
            <a:r>
              <a:rPr lang="es-ES" sz="2400" dirty="0" smtClean="0"/>
              <a:t>ITIL </a:t>
            </a:r>
            <a:r>
              <a:rPr lang="es-ES" sz="2400" dirty="0"/>
              <a:t>nos permite asegurar que la salida hacia el cliente de nuestra actividad, de nuestros procesos, cubre las necesidades de su gestión de información, incluso las que no conoce. </a:t>
            </a:r>
            <a:endParaRPr lang="es-CO" sz="2400" dirty="0"/>
          </a:p>
          <a:p>
            <a:pPr marL="0" indent="0">
              <a:buNone/>
            </a:pPr>
            <a:endParaRPr lang="es-CO" sz="2400" dirty="0"/>
          </a:p>
        </p:txBody>
      </p:sp>
    </p:spTree>
    <p:extLst>
      <p:ext uri="{BB962C8B-B14F-4D97-AF65-F5344CB8AC3E}">
        <p14:creationId xmlns:p14="http://schemas.microsoft.com/office/powerpoint/2010/main" val="1115071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1729" y="118572"/>
            <a:ext cx="8596668" cy="1320800"/>
          </a:xfrm>
        </p:spPr>
        <p:txBody>
          <a:bodyPr>
            <a:normAutofit fontScale="90000"/>
          </a:bodyPr>
          <a:lstStyle/>
          <a:p>
            <a:r>
              <a:rPr lang="es-ES" b="1" dirty="0" smtClean="0"/>
              <a:t>ESTRATEGIAS </a:t>
            </a:r>
            <a:r>
              <a:rPr lang="es-ES" b="1" dirty="0"/>
              <a:t>DE </a:t>
            </a:r>
            <a:r>
              <a:rPr lang="es-ES" b="1" dirty="0" smtClean="0"/>
              <a:t>IMPLEMENTACIÓN</a:t>
            </a:r>
            <a:br>
              <a:rPr lang="es-ES" b="1" dirty="0" smtClean="0"/>
            </a:br>
            <a:r>
              <a:rPr lang="es-ES" dirty="0"/>
              <a:t>Para cumplir con las anteriores pautas el hospital debe cumplir con los siguientes requisitos:</a:t>
            </a:r>
            <a:r>
              <a:rPr lang="es-CO" dirty="0"/>
              <a:t/>
            </a:r>
            <a:br>
              <a:rPr lang="es-CO" dirty="0"/>
            </a:br>
            <a:r>
              <a:rPr lang="es-CO" dirty="0"/>
              <a:t/>
            </a:r>
            <a:br>
              <a:rPr lang="es-CO" dirty="0"/>
            </a:br>
            <a:endParaRPr lang="es-CO" b="1" dirty="0"/>
          </a:p>
        </p:txBody>
      </p:sp>
      <p:sp>
        <p:nvSpPr>
          <p:cNvPr id="3" name="Marcador de contenido 2"/>
          <p:cNvSpPr>
            <a:spLocks noGrp="1"/>
          </p:cNvSpPr>
          <p:nvPr>
            <p:ph idx="1"/>
          </p:nvPr>
        </p:nvSpPr>
        <p:spPr>
          <a:xfrm>
            <a:off x="432635" y="2112136"/>
            <a:ext cx="10231072" cy="4289836"/>
          </a:xfrm>
        </p:spPr>
        <p:txBody>
          <a:bodyPr>
            <a:noAutofit/>
          </a:bodyPr>
          <a:lstStyle/>
          <a:p>
            <a:r>
              <a:rPr lang="es-ES" sz="2400" dirty="0"/>
              <a:t>-El hospital debe nombrar a un responsable encargado de hacer auditoria, revisar y recibir los entregables del proyecto, esta persona debe tener certificados ITIL y de considerarlo necesario tiene posibilidad de nombrar un equipo para cumplir con sus responsabilidades. </a:t>
            </a:r>
            <a:endParaRPr lang="es-CO" sz="2400" dirty="0"/>
          </a:p>
          <a:p>
            <a:endParaRPr lang="es-CO" sz="2400" dirty="0"/>
          </a:p>
          <a:p>
            <a:r>
              <a:rPr lang="es-ES" sz="2400" dirty="0"/>
              <a:t>-La empresa de servicios </a:t>
            </a:r>
            <a:r>
              <a:rPr lang="es-ES" sz="2400" dirty="0" err="1"/>
              <a:t>outsourcing</a:t>
            </a:r>
            <a:r>
              <a:rPr lang="es-ES" sz="2400" dirty="0"/>
              <a:t> de software  debe nombrar un responsable certificado en ITIL para la puesta en marcha del proyecto, esta persona será la encargada de entregar los requerimientos.</a:t>
            </a:r>
            <a:endParaRPr lang="es-CO" sz="2400" dirty="0"/>
          </a:p>
        </p:txBody>
      </p:sp>
    </p:spTree>
    <p:extLst>
      <p:ext uri="{BB962C8B-B14F-4D97-AF65-F5344CB8AC3E}">
        <p14:creationId xmlns:p14="http://schemas.microsoft.com/office/powerpoint/2010/main" val="4148921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1729" y="118572"/>
            <a:ext cx="8596668" cy="1320800"/>
          </a:xfrm>
        </p:spPr>
        <p:txBody>
          <a:bodyPr>
            <a:normAutofit fontScale="90000"/>
          </a:bodyPr>
          <a:lstStyle/>
          <a:p>
            <a:r>
              <a:rPr lang="es-ES" b="1" dirty="0" smtClean="0"/>
              <a:t>ESTRATEGIAS </a:t>
            </a:r>
            <a:r>
              <a:rPr lang="es-ES" b="1" dirty="0"/>
              <a:t>DE </a:t>
            </a:r>
            <a:r>
              <a:rPr lang="es-ES" b="1" dirty="0" smtClean="0"/>
              <a:t>IMPLEMENTACIÓN</a:t>
            </a:r>
            <a:br>
              <a:rPr lang="es-ES" b="1" dirty="0" smtClean="0"/>
            </a:br>
            <a:r>
              <a:rPr lang="es-ES" dirty="0" smtClean="0"/>
              <a:t>Mas Requisitos:</a:t>
            </a:r>
            <a:r>
              <a:rPr lang="es-CO" dirty="0"/>
              <a:t/>
            </a:r>
            <a:br>
              <a:rPr lang="es-CO" dirty="0"/>
            </a:br>
            <a:r>
              <a:rPr lang="es-CO" dirty="0"/>
              <a:t/>
            </a:r>
            <a:br>
              <a:rPr lang="es-CO" dirty="0"/>
            </a:br>
            <a:endParaRPr lang="es-CO" b="1" dirty="0"/>
          </a:p>
        </p:txBody>
      </p:sp>
      <p:sp>
        <p:nvSpPr>
          <p:cNvPr id="3" name="Marcador de contenido 2"/>
          <p:cNvSpPr>
            <a:spLocks noGrp="1"/>
          </p:cNvSpPr>
          <p:nvPr>
            <p:ph idx="1"/>
          </p:nvPr>
        </p:nvSpPr>
        <p:spPr>
          <a:xfrm>
            <a:off x="432635" y="2112136"/>
            <a:ext cx="10231072" cy="4289836"/>
          </a:xfrm>
        </p:spPr>
        <p:txBody>
          <a:bodyPr>
            <a:noAutofit/>
          </a:bodyPr>
          <a:lstStyle/>
          <a:p>
            <a:r>
              <a:rPr lang="es-ES" sz="2400" dirty="0"/>
              <a:t>-La empresa </a:t>
            </a:r>
            <a:r>
              <a:rPr lang="es-ES" sz="2400" dirty="0" err="1"/>
              <a:t>outsourcing</a:t>
            </a:r>
            <a:r>
              <a:rPr lang="es-ES" sz="2400" dirty="0"/>
              <a:t> de software </a:t>
            </a:r>
            <a:r>
              <a:rPr lang="es-ES" sz="2400" dirty="0" smtClean="0"/>
              <a:t>así </a:t>
            </a:r>
            <a:r>
              <a:rPr lang="es-ES" sz="2400" dirty="0"/>
              <a:t>como el hospital deben garantizar que los responsables de el proyecto apliquen las ‘buenas practicas’ de ITIL para el desarrollo del proyecto.</a:t>
            </a:r>
            <a:endParaRPr lang="es-CO" sz="2400" dirty="0"/>
          </a:p>
          <a:p>
            <a:endParaRPr lang="es-CO" sz="2400" dirty="0"/>
          </a:p>
          <a:p>
            <a:r>
              <a:rPr lang="es-ES" sz="2400" dirty="0"/>
              <a:t>-Los responsables del proyecto en el hospital deberán trabajar dentro de este con horario laboral para garantizar la calidad del proyecto.</a:t>
            </a:r>
            <a:endParaRPr lang="es-CO" sz="2400" dirty="0"/>
          </a:p>
          <a:p>
            <a:endParaRPr lang="es-CO" sz="2400" dirty="0"/>
          </a:p>
          <a:p>
            <a:r>
              <a:rPr lang="es-ES" sz="2400" dirty="0"/>
              <a:t>-El nombrado responsable del proyecto en el hospital tendrá que coordinar su gestión con las áreas que requieran participación como financiera, recursos humanos o calidad.</a:t>
            </a:r>
            <a:endParaRPr lang="es-CO" sz="2400" dirty="0"/>
          </a:p>
          <a:p>
            <a:endParaRPr lang="es-CO" sz="2400" dirty="0"/>
          </a:p>
        </p:txBody>
      </p:sp>
    </p:spTree>
    <p:extLst>
      <p:ext uri="{BB962C8B-B14F-4D97-AF65-F5344CB8AC3E}">
        <p14:creationId xmlns:p14="http://schemas.microsoft.com/office/powerpoint/2010/main" val="1085690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INTRODUCCIÓN</a:t>
            </a:r>
            <a:endParaRPr lang="es-CO" b="1" dirty="0"/>
          </a:p>
        </p:txBody>
      </p:sp>
      <p:sp>
        <p:nvSpPr>
          <p:cNvPr id="3" name="Marcador de contenido 2"/>
          <p:cNvSpPr>
            <a:spLocks noGrp="1"/>
          </p:cNvSpPr>
          <p:nvPr>
            <p:ph idx="1"/>
          </p:nvPr>
        </p:nvSpPr>
        <p:spPr/>
        <p:txBody>
          <a:bodyPr>
            <a:noAutofit/>
          </a:bodyPr>
          <a:lstStyle/>
          <a:p>
            <a:pPr lvl="0"/>
            <a:r>
              <a:rPr lang="es-ES" dirty="0"/>
              <a:t>Las tecnologías de información son un elemento nuevo en el </a:t>
            </a:r>
            <a:r>
              <a:rPr lang="es-ES" dirty="0" smtClean="0"/>
              <a:t>mundo.</a:t>
            </a:r>
          </a:p>
          <a:p>
            <a:pPr lvl="0"/>
            <a:r>
              <a:rPr lang="es-ES" dirty="0"/>
              <a:t>Los hospitales públicos y privados tienen distintas opiniones en torno a las tecnologías de </a:t>
            </a:r>
            <a:r>
              <a:rPr lang="es-ES" dirty="0" smtClean="0"/>
              <a:t>información.</a:t>
            </a:r>
          </a:p>
          <a:p>
            <a:pPr lvl="0"/>
            <a:r>
              <a:rPr lang="es-ES" dirty="0"/>
              <a:t>Las tecnologías de información en centros médicos hospitalarios no son para tomar a la </a:t>
            </a:r>
            <a:r>
              <a:rPr lang="es-ES" dirty="0" smtClean="0"/>
              <a:t>ligera.</a:t>
            </a:r>
          </a:p>
          <a:p>
            <a:pPr lvl="0"/>
            <a:r>
              <a:rPr lang="es-ES" dirty="0"/>
              <a:t>El problema surge al analizar las necesidades diarias del núcleo </a:t>
            </a:r>
            <a:r>
              <a:rPr lang="es-ES" dirty="0" smtClean="0"/>
              <a:t>familiar.</a:t>
            </a:r>
            <a:endParaRPr lang="es-CO" b="1" dirty="0"/>
          </a:p>
        </p:txBody>
      </p:sp>
    </p:spTree>
    <p:extLst>
      <p:ext uri="{BB962C8B-B14F-4D97-AF65-F5344CB8AC3E}">
        <p14:creationId xmlns:p14="http://schemas.microsoft.com/office/powerpoint/2010/main" val="2796474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52023"/>
            <a:ext cx="8596668" cy="1320800"/>
          </a:xfrm>
        </p:spPr>
        <p:txBody>
          <a:bodyPr/>
          <a:lstStyle/>
          <a:p>
            <a:pPr lvl="0"/>
            <a:r>
              <a:rPr lang="es-ES" b="1" dirty="0"/>
              <a:t>CONCLUSIONES</a:t>
            </a:r>
            <a:endParaRPr lang="es-CO" b="1" dirty="0"/>
          </a:p>
        </p:txBody>
      </p:sp>
      <p:sp>
        <p:nvSpPr>
          <p:cNvPr id="3" name="Marcador de contenido 2"/>
          <p:cNvSpPr>
            <a:spLocks noGrp="1"/>
          </p:cNvSpPr>
          <p:nvPr>
            <p:ph idx="1"/>
          </p:nvPr>
        </p:nvSpPr>
        <p:spPr>
          <a:xfrm>
            <a:off x="509908" y="1181794"/>
            <a:ext cx="10784863" cy="5476583"/>
          </a:xfrm>
        </p:spPr>
        <p:txBody>
          <a:bodyPr>
            <a:noAutofit/>
          </a:bodyPr>
          <a:lstStyle/>
          <a:p>
            <a:r>
              <a:rPr lang="es-ES" sz="2800" dirty="0" smtClean="0"/>
              <a:t>El </a:t>
            </a:r>
            <a:r>
              <a:rPr lang="es-ES" sz="2800" dirty="0"/>
              <a:t>planteamiento del problema basado en ITIL asegurara la aceptación final de los directivos sin recriminaciones permitiendo ahorrar gastos rediseñando todo el problema.</a:t>
            </a:r>
            <a:endParaRPr lang="es-CO" sz="2800" dirty="0"/>
          </a:p>
          <a:p>
            <a:pPr marL="0" indent="0">
              <a:buNone/>
            </a:pPr>
            <a:endParaRPr lang="es-CO" sz="2800" dirty="0"/>
          </a:p>
          <a:p>
            <a:r>
              <a:rPr lang="es-ES" sz="2800" dirty="0"/>
              <a:t>El diseño servicio final permite una implementación en los procesos misionales de un hospital, permitiendo asegurar estos procesos a la población verdaderamente necesitada</a:t>
            </a:r>
            <a:r>
              <a:rPr lang="es-ES" sz="2800" dirty="0" smtClean="0"/>
              <a:t>.</a:t>
            </a:r>
          </a:p>
          <a:p>
            <a:endParaRPr lang="es-ES" sz="2800" dirty="0" smtClean="0"/>
          </a:p>
          <a:p>
            <a:r>
              <a:rPr lang="es-ES" sz="2800" dirty="0"/>
              <a:t>Los riesgos estudiados en este documento son usados en la fase de transición de ITIL l buscar planes de contingencia contra los de mayor impacto en el proyecto.</a:t>
            </a:r>
            <a:endParaRPr lang="es-ES" sz="2800" dirty="0" smtClean="0"/>
          </a:p>
          <a:p>
            <a:endParaRPr lang="es-CO" sz="2800" dirty="0"/>
          </a:p>
          <a:p>
            <a:pPr marL="0" indent="0">
              <a:buNone/>
            </a:pPr>
            <a:endParaRPr lang="es-CO" sz="2800" dirty="0" smtClean="0"/>
          </a:p>
        </p:txBody>
      </p:sp>
    </p:spTree>
    <p:extLst>
      <p:ext uri="{BB962C8B-B14F-4D97-AF65-F5344CB8AC3E}">
        <p14:creationId xmlns:p14="http://schemas.microsoft.com/office/powerpoint/2010/main" val="2425133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52023"/>
            <a:ext cx="8596668" cy="1320800"/>
          </a:xfrm>
        </p:spPr>
        <p:txBody>
          <a:bodyPr/>
          <a:lstStyle/>
          <a:p>
            <a:pPr lvl="0"/>
            <a:r>
              <a:rPr lang="es-ES" b="1" dirty="0"/>
              <a:t>CONCLUSIONES</a:t>
            </a:r>
            <a:endParaRPr lang="es-CO" b="1" dirty="0"/>
          </a:p>
        </p:txBody>
      </p:sp>
      <p:sp>
        <p:nvSpPr>
          <p:cNvPr id="3" name="Marcador de contenido 2"/>
          <p:cNvSpPr>
            <a:spLocks noGrp="1"/>
          </p:cNvSpPr>
          <p:nvPr>
            <p:ph idx="1"/>
          </p:nvPr>
        </p:nvSpPr>
        <p:spPr>
          <a:xfrm>
            <a:off x="509908" y="1181794"/>
            <a:ext cx="10784863" cy="5476583"/>
          </a:xfrm>
        </p:spPr>
        <p:txBody>
          <a:bodyPr>
            <a:noAutofit/>
          </a:bodyPr>
          <a:lstStyle/>
          <a:p>
            <a:pPr marL="0" indent="0">
              <a:buNone/>
            </a:pPr>
            <a:endParaRPr lang="es-CO" sz="2800" dirty="0"/>
          </a:p>
          <a:p>
            <a:r>
              <a:rPr lang="es-ES" sz="2800" dirty="0"/>
              <a:t>El diagrama de casos de uso tiene utilidad al explicar o comunicar el diseño del servicio final a directivos y personal con pocas capacidades técnicas mientras que tanto el diagrama de clases como el diagrama de casos de usos es útil para la comunicación del nuevo diseño de tecnologías de información a personal técnico.</a:t>
            </a:r>
            <a:endParaRPr lang="es-CO" sz="2800" dirty="0"/>
          </a:p>
          <a:p>
            <a:pPr marL="0" indent="0">
              <a:buNone/>
            </a:pPr>
            <a:endParaRPr lang="es-CO" sz="2800" dirty="0"/>
          </a:p>
          <a:p>
            <a:r>
              <a:rPr lang="es-ES" sz="2800" dirty="0"/>
              <a:t>La estrategia de la implementación del proyecto, señala las pautas mínimas que se requieren para iniciar el proyecto y asegurar la inversión del proyecto y el éxito mínimo de este.</a:t>
            </a:r>
            <a:endParaRPr lang="es-CO" sz="2800" dirty="0"/>
          </a:p>
          <a:p>
            <a:endParaRPr lang="es-CO" sz="2800" dirty="0"/>
          </a:p>
          <a:p>
            <a:pPr marL="0" indent="0">
              <a:buNone/>
            </a:pPr>
            <a:endParaRPr lang="es-CO" sz="2800" dirty="0" smtClean="0"/>
          </a:p>
        </p:txBody>
      </p:sp>
    </p:spTree>
    <p:extLst>
      <p:ext uri="{BB962C8B-B14F-4D97-AF65-F5344CB8AC3E}">
        <p14:creationId xmlns:p14="http://schemas.microsoft.com/office/powerpoint/2010/main" val="2165908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METODOLOGIA </a:t>
            </a:r>
            <a:endParaRPr lang="es-CO" dirty="0"/>
          </a:p>
        </p:txBody>
      </p:sp>
      <p:pic>
        <p:nvPicPr>
          <p:cNvPr id="3" name="Picture 2" descr="asdas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558" y="1270000"/>
            <a:ext cx="9551360" cy="504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6316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23234"/>
            <a:ext cx="8596668" cy="1320800"/>
          </a:xfrm>
        </p:spPr>
        <p:txBody>
          <a:bodyPr>
            <a:normAutofit fontScale="90000"/>
          </a:bodyPr>
          <a:lstStyle/>
          <a:p>
            <a:pPr lvl="0"/>
            <a:r>
              <a:rPr lang="es-ES" b="1" dirty="0"/>
              <a:t>DISEÑO DEL SISTEMA DE SOFTWARE MEDICO</a:t>
            </a:r>
            <a:br>
              <a:rPr lang="es-ES" b="1" dirty="0"/>
            </a:br>
            <a:r>
              <a:rPr lang="es-ES" b="1" dirty="0" smtClean="0"/>
              <a:t>Análisis de Requerimientos</a:t>
            </a:r>
            <a:r>
              <a:rPr lang="es-CO" b="1" dirty="0" smtClean="0"/>
              <a:t/>
            </a:r>
            <a:br>
              <a:rPr lang="es-CO" b="1" dirty="0" smtClean="0"/>
            </a:br>
            <a:endParaRPr lang="es-CO" b="1" dirty="0"/>
          </a:p>
        </p:txBody>
      </p:sp>
      <p:sp>
        <p:nvSpPr>
          <p:cNvPr id="3" name="Marcador de contenido 2"/>
          <p:cNvSpPr>
            <a:spLocks noGrp="1"/>
          </p:cNvSpPr>
          <p:nvPr>
            <p:ph idx="1"/>
          </p:nvPr>
        </p:nvSpPr>
        <p:spPr>
          <a:xfrm>
            <a:off x="677334" y="1930400"/>
            <a:ext cx="8596668" cy="3880773"/>
          </a:xfrm>
        </p:spPr>
        <p:txBody>
          <a:bodyPr>
            <a:noAutofit/>
          </a:bodyPr>
          <a:lstStyle/>
          <a:p>
            <a:pPr marL="0" indent="0">
              <a:buNone/>
            </a:pPr>
            <a:r>
              <a:rPr lang="es-ES" sz="2800" dirty="0" smtClean="0"/>
              <a:t>-La </a:t>
            </a:r>
            <a:r>
              <a:rPr lang="es-ES" sz="2800" dirty="0"/>
              <a:t>propuesta consiste en la creación de un software médico familiar, es decir un software que sea fácil de utilizar para cualquier miembro de una familia común</a:t>
            </a:r>
            <a:r>
              <a:rPr lang="es-ES" sz="2800" dirty="0" smtClean="0"/>
              <a:t>.</a:t>
            </a:r>
          </a:p>
          <a:p>
            <a:pPr marL="0" indent="0">
              <a:buNone/>
            </a:pPr>
            <a:r>
              <a:rPr lang="es-ES" sz="2800" dirty="0" smtClean="0"/>
              <a:t>-</a:t>
            </a:r>
            <a:r>
              <a:rPr lang="es-ES" sz="2800" dirty="0"/>
              <a:t>También habrá una base de datos con todas las enfermedades posibles y a su vez sus tratamientos y medicamentos (si existen). </a:t>
            </a:r>
            <a:endParaRPr lang="es-ES" sz="2800" dirty="0" smtClean="0"/>
          </a:p>
          <a:p>
            <a:pPr marL="0" indent="0">
              <a:buNone/>
            </a:pPr>
            <a:r>
              <a:rPr lang="es-ES" sz="2800" dirty="0" smtClean="0"/>
              <a:t>-Hay </a:t>
            </a:r>
            <a:r>
              <a:rPr lang="es-ES" sz="2800" dirty="0"/>
              <a:t>que aclarar que el software no reemplaza a un médico ya que este se basa en datos para hacer </a:t>
            </a:r>
            <a:r>
              <a:rPr lang="es-ES" sz="2800" dirty="0" smtClean="0"/>
              <a:t>recomendaciones.</a:t>
            </a:r>
            <a:endParaRPr lang="es-CO" sz="2800" dirty="0"/>
          </a:p>
          <a:p>
            <a:pPr marL="0" indent="0">
              <a:buNone/>
            </a:pPr>
            <a:endParaRPr lang="es-CO" sz="2800" dirty="0"/>
          </a:p>
        </p:txBody>
      </p:sp>
    </p:spTree>
    <p:extLst>
      <p:ext uri="{BB962C8B-B14F-4D97-AF65-F5344CB8AC3E}">
        <p14:creationId xmlns:p14="http://schemas.microsoft.com/office/powerpoint/2010/main" val="4137207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a:t>DISEÑO DEL SISTEMA DE SOFTWARE MEDICO Requerimientos Funcionales</a:t>
            </a:r>
            <a:br>
              <a:rPr lang="es-ES" b="1" dirty="0"/>
            </a:br>
            <a:r>
              <a:rPr lang="es-ES" b="1" dirty="0"/>
              <a:t>Requerimientos Generales </a:t>
            </a:r>
            <a:r>
              <a:rPr lang="es-CO" dirty="0"/>
              <a:t/>
            </a:r>
            <a:br>
              <a:rPr lang="es-CO" dirty="0"/>
            </a:br>
            <a:endParaRPr lang="es-CO" dirty="0"/>
          </a:p>
        </p:txBody>
      </p:sp>
      <p:sp>
        <p:nvSpPr>
          <p:cNvPr id="3" name="Marcador de contenido 2"/>
          <p:cNvSpPr>
            <a:spLocks noGrp="1"/>
          </p:cNvSpPr>
          <p:nvPr>
            <p:ph idx="1"/>
          </p:nvPr>
        </p:nvSpPr>
        <p:spPr>
          <a:xfrm>
            <a:off x="677333" y="2160589"/>
            <a:ext cx="8840153" cy="4175817"/>
          </a:xfrm>
        </p:spPr>
        <p:txBody>
          <a:bodyPr>
            <a:noAutofit/>
          </a:bodyPr>
          <a:lstStyle/>
          <a:p>
            <a:r>
              <a:rPr lang="es-ES" sz="2000" dirty="0"/>
              <a:t>-Interfaz que ayude al acceso de las diferentes funciones del programa.</a:t>
            </a:r>
            <a:endParaRPr lang="es-CO" sz="2000" dirty="0"/>
          </a:p>
          <a:p>
            <a:r>
              <a:rPr lang="es-ES" sz="2000" dirty="0"/>
              <a:t>-Documentación o manuales sobre el programa.</a:t>
            </a:r>
            <a:endParaRPr lang="es-CO" sz="2000" dirty="0"/>
          </a:p>
          <a:p>
            <a:r>
              <a:rPr lang="es-ES" sz="2000" dirty="0"/>
              <a:t>-Aspectos legales y fiscales necesarios para el funcionamiento de software.</a:t>
            </a:r>
            <a:endParaRPr lang="es-CO" sz="2000" dirty="0"/>
          </a:p>
          <a:p>
            <a:r>
              <a:rPr lang="es-ES" sz="2000" dirty="0"/>
              <a:t>-Integración de las diferentes funciones del programa.</a:t>
            </a:r>
            <a:endParaRPr lang="es-CO" sz="2000" dirty="0"/>
          </a:p>
          <a:p>
            <a:r>
              <a:rPr lang="es-ES" sz="2000" dirty="0"/>
              <a:t>-Requerimientos Específicos</a:t>
            </a:r>
            <a:endParaRPr lang="es-CO" sz="2000" dirty="0"/>
          </a:p>
          <a:p>
            <a:r>
              <a:rPr lang="es-ES" sz="2000" dirty="0"/>
              <a:t>-Mostrar datos de la persona (nombre, cedula, edad).</a:t>
            </a:r>
            <a:endParaRPr lang="es-CO" sz="2000" dirty="0"/>
          </a:p>
          <a:p>
            <a:r>
              <a:rPr lang="es-ES" sz="2000" dirty="0"/>
              <a:t>-Organizar categorías (citas, enfermedades, medicamentos)</a:t>
            </a:r>
            <a:endParaRPr lang="es-CO" sz="2000" dirty="0"/>
          </a:p>
          <a:p>
            <a:r>
              <a:rPr lang="es-ES" sz="2000" dirty="0"/>
              <a:t>-Mostrar estado actual de la persona.</a:t>
            </a:r>
            <a:endParaRPr lang="es-CO" sz="2000" dirty="0"/>
          </a:p>
        </p:txBody>
      </p:sp>
    </p:spTree>
    <p:extLst>
      <p:ext uri="{BB962C8B-B14F-4D97-AF65-F5344CB8AC3E}">
        <p14:creationId xmlns:p14="http://schemas.microsoft.com/office/powerpoint/2010/main" val="4119165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7486" y="455054"/>
            <a:ext cx="8596668" cy="1320800"/>
          </a:xfrm>
        </p:spPr>
        <p:txBody>
          <a:bodyPr>
            <a:normAutofit fontScale="90000"/>
          </a:bodyPr>
          <a:lstStyle/>
          <a:p>
            <a:r>
              <a:rPr lang="es-ES" b="1" dirty="0"/>
              <a:t>DISEÑO DEL SISTEMA DE SOFTWARE MEDICO Requerimientos Funcionales</a:t>
            </a:r>
            <a:br>
              <a:rPr lang="es-ES" b="1" dirty="0"/>
            </a:br>
            <a:r>
              <a:rPr lang="es-ES" b="1" dirty="0" smtClean="0"/>
              <a:t>Requerimientos </a:t>
            </a:r>
            <a:r>
              <a:rPr lang="es-ES" b="1" dirty="0"/>
              <a:t>Opcionales </a:t>
            </a:r>
            <a:r>
              <a:rPr lang="es-CO" dirty="0"/>
              <a:t/>
            </a:r>
            <a:br>
              <a:rPr lang="es-CO" dirty="0"/>
            </a:br>
            <a:endParaRPr lang="es-CO" dirty="0"/>
          </a:p>
        </p:txBody>
      </p:sp>
      <p:sp>
        <p:nvSpPr>
          <p:cNvPr id="3" name="Marcador de contenido 2"/>
          <p:cNvSpPr>
            <a:spLocks noGrp="1"/>
          </p:cNvSpPr>
          <p:nvPr>
            <p:ph idx="1"/>
          </p:nvPr>
        </p:nvSpPr>
        <p:spPr/>
        <p:txBody>
          <a:bodyPr>
            <a:noAutofit/>
          </a:bodyPr>
          <a:lstStyle/>
          <a:p>
            <a:r>
              <a:rPr lang="es-ES" sz="2400" dirty="0" smtClean="0"/>
              <a:t>-</a:t>
            </a:r>
            <a:r>
              <a:rPr lang="es-ES" sz="2400" dirty="0"/>
              <a:t>Permitir que se agreguen nuevos eventos.</a:t>
            </a:r>
            <a:endParaRPr lang="es-CO" sz="2400" dirty="0"/>
          </a:p>
          <a:p>
            <a:r>
              <a:rPr lang="es-ES" sz="2400" dirty="0"/>
              <a:t>-Agregar medicamentos.</a:t>
            </a:r>
            <a:endParaRPr lang="es-CO" sz="2400" dirty="0"/>
          </a:p>
          <a:p>
            <a:r>
              <a:rPr lang="es-ES" sz="2400" dirty="0"/>
              <a:t>-Borrar medicamentos.</a:t>
            </a:r>
            <a:endParaRPr lang="es-CO" sz="2400" dirty="0"/>
          </a:p>
          <a:p>
            <a:r>
              <a:rPr lang="es-ES" sz="2400" dirty="0"/>
              <a:t>-Dar aviso de recordatorio del evento</a:t>
            </a:r>
            <a:endParaRPr lang="es-CO" sz="2400" dirty="0"/>
          </a:p>
          <a:p>
            <a:r>
              <a:rPr lang="es-ES" sz="2400" dirty="0"/>
              <a:t>-Clasificar ítems como ya cumplidos o no cumplidos</a:t>
            </a:r>
            <a:endParaRPr lang="es-CO" sz="2400" dirty="0"/>
          </a:p>
          <a:p>
            <a:r>
              <a:rPr lang="es-ES" sz="2400" dirty="0"/>
              <a:t>-Organizar citas por categorías</a:t>
            </a:r>
            <a:endParaRPr lang="es-CO" sz="2400" dirty="0"/>
          </a:p>
          <a:p>
            <a:r>
              <a:rPr lang="es-ES" sz="2400" dirty="0"/>
              <a:t>-Control medicamentos debido a enfermedades donde perjudican</a:t>
            </a:r>
            <a:r>
              <a:rPr lang="es-ES" sz="2400" dirty="0" smtClean="0"/>
              <a:t>.</a:t>
            </a:r>
            <a:endParaRPr lang="es-CO" sz="2400" dirty="0"/>
          </a:p>
        </p:txBody>
      </p:sp>
    </p:spTree>
    <p:extLst>
      <p:ext uri="{BB962C8B-B14F-4D97-AF65-F5344CB8AC3E}">
        <p14:creationId xmlns:p14="http://schemas.microsoft.com/office/powerpoint/2010/main" val="4143250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29296"/>
            <a:ext cx="8596668" cy="1320800"/>
          </a:xfrm>
        </p:spPr>
        <p:txBody>
          <a:bodyPr>
            <a:normAutofit fontScale="90000"/>
          </a:bodyPr>
          <a:lstStyle/>
          <a:p>
            <a:r>
              <a:rPr lang="es-ES" b="1" dirty="0"/>
              <a:t>DISEÑO DEL SISTEMA DE SOFTWARE MEDICO Requerimientos Funcionales</a:t>
            </a:r>
            <a:br>
              <a:rPr lang="es-ES" b="1" dirty="0"/>
            </a:br>
            <a:r>
              <a:rPr lang="es-ES" b="1" dirty="0" smtClean="0"/>
              <a:t>Requerimientos </a:t>
            </a:r>
            <a:r>
              <a:rPr lang="es-ES" b="1" dirty="0"/>
              <a:t>Opcionales </a:t>
            </a:r>
            <a:r>
              <a:rPr lang="es-CO" dirty="0"/>
              <a:t/>
            </a:r>
            <a:br>
              <a:rPr lang="es-CO" dirty="0"/>
            </a:br>
            <a:endParaRPr lang="es-CO" dirty="0"/>
          </a:p>
        </p:txBody>
      </p:sp>
      <p:sp>
        <p:nvSpPr>
          <p:cNvPr id="3" name="Marcador de contenido 2"/>
          <p:cNvSpPr>
            <a:spLocks noGrp="1"/>
          </p:cNvSpPr>
          <p:nvPr>
            <p:ph idx="1"/>
          </p:nvPr>
        </p:nvSpPr>
        <p:spPr/>
        <p:txBody>
          <a:bodyPr>
            <a:noAutofit/>
          </a:bodyPr>
          <a:lstStyle/>
          <a:p>
            <a:r>
              <a:rPr lang="es-ES" sz="2000" dirty="0" smtClean="0"/>
              <a:t>-</a:t>
            </a:r>
            <a:r>
              <a:rPr lang="es-ES" sz="2000" dirty="0"/>
              <a:t>Requerimientos Obligatorios.</a:t>
            </a:r>
            <a:endParaRPr lang="es-CO" sz="2000" dirty="0"/>
          </a:p>
          <a:p>
            <a:r>
              <a:rPr lang="es-ES" sz="2000" dirty="0"/>
              <a:t>-Solicitar ingreso del nombre de la persona. </a:t>
            </a:r>
            <a:endParaRPr lang="es-CO" sz="2000" dirty="0"/>
          </a:p>
          <a:p>
            <a:r>
              <a:rPr lang="es-ES" sz="2000" dirty="0"/>
              <a:t>-Solicitar </a:t>
            </a:r>
            <a:r>
              <a:rPr lang="es-ES" sz="2000" dirty="0" err="1"/>
              <a:t>password</a:t>
            </a:r>
            <a:r>
              <a:rPr lang="es-ES" sz="2000" dirty="0"/>
              <a:t> de la persona.</a:t>
            </a:r>
            <a:endParaRPr lang="es-CO" sz="2000" dirty="0"/>
          </a:p>
          <a:p>
            <a:r>
              <a:rPr lang="es-ES" sz="2000" dirty="0"/>
              <a:t>-Agregar nuevas citas médicas.</a:t>
            </a:r>
            <a:endParaRPr lang="es-CO" sz="2000" dirty="0"/>
          </a:p>
          <a:p>
            <a:r>
              <a:rPr lang="es-ES" sz="2000" dirty="0"/>
              <a:t>-Agregar enfermedades.</a:t>
            </a:r>
            <a:endParaRPr lang="es-CO" sz="2000" dirty="0"/>
          </a:p>
          <a:p>
            <a:r>
              <a:rPr lang="es-ES" sz="2000" dirty="0"/>
              <a:t>-Borrar enfermedades.</a:t>
            </a:r>
            <a:endParaRPr lang="es-CO" sz="2000" dirty="0"/>
          </a:p>
          <a:p>
            <a:r>
              <a:rPr lang="es-ES" sz="2000" dirty="0"/>
              <a:t>-Permitir que se agreguen nuevas personas.</a:t>
            </a:r>
            <a:endParaRPr lang="es-CO" sz="2000" dirty="0"/>
          </a:p>
          <a:p>
            <a:r>
              <a:rPr lang="es-ES" sz="2000" dirty="0"/>
              <a:t>-Permitir la modificación del estado de las personas.</a:t>
            </a:r>
            <a:endParaRPr lang="es-CO" sz="2000" dirty="0"/>
          </a:p>
        </p:txBody>
      </p:sp>
    </p:spTree>
    <p:extLst>
      <p:ext uri="{BB962C8B-B14F-4D97-AF65-F5344CB8AC3E}">
        <p14:creationId xmlns:p14="http://schemas.microsoft.com/office/powerpoint/2010/main" val="808552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29296"/>
            <a:ext cx="8596668" cy="1320800"/>
          </a:xfrm>
        </p:spPr>
        <p:txBody>
          <a:bodyPr>
            <a:normAutofit fontScale="90000"/>
          </a:bodyPr>
          <a:lstStyle/>
          <a:p>
            <a:r>
              <a:rPr lang="es-ES" b="1" dirty="0"/>
              <a:t>DISEÑO DEL SISTEMA DE SOFTWARE MEDICO Requerimientos </a:t>
            </a:r>
            <a:r>
              <a:rPr lang="es-ES" b="1" dirty="0" smtClean="0"/>
              <a:t>No Funcionales</a:t>
            </a:r>
            <a:r>
              <a:rPr lang="es-CO" dirty="0"/>
              <a:t/>
            </a:r>
            <a:br>
              <a:rPr lang="es-CO" dirty="0"/>
            </a:br>
            <a:endParaRPr lang="es-CO" dirty="0"/>
          </a:p>
        </p:txBody>
      </p:sp>
      <p:sp>
        <p:nvSpPr>
          <p:cNvPr id="3" name="Marcador de contenido 2"/>
          <p:cNvSpPr>
            <a:spLocks noGrp="1"/>
          </p:cNvSpPr>
          <p:nvPr>
            <p:ph idx="1"/>
          </p:nvPr>
        </p:nvSpPr>
        <p:spPr/>
        <p:txBody>
          <a:bodyPr>
            <a:noAutofit/>
          </a:bodyPr>
          <a:lstStyle/>
          <a:p>
            <a:r>
              <a:rPr lang="es-ES" sz="2000" dirty="0"/>
              <a:t>-	Requerimientos Generales </a:t>
            </a:r>
          </a:p>
          <a:p>
            <a:r>
              <a:rPr lang="es-ES" sz="2000" dirty="0"/>
              <a:t>-	Pruebas preventivas y totales del software.</a:t>
            </a:r>
          </a:p>
          <a:p>
            <a:r>
              <a:rPr lang="es-ES" sz="2000" dirty="0"/>
              <a:t>-	Tecnología necesaria para creación del software.</a:t>
            </a:r>
          </a:p>
          <a:p>
            <a:r>
              <a:rPr lang="es-ES" sz="2000" dirty="0"/>
              <a:t>-	Costos y precio de venta del software.</a:t>
            </a:r>
          </a:p>
          <a:p>
            <a:r>
              <a:rPr lang="es-ES" sz="2000" dirty="0"/>
              <a:t>-	Base de datos para el manejo de información.</a:t>
            </a:r>
          </a:p>
          <a:p>
            <a:r>
              <a:rPr lang="es-ES" sz="2000" dirty="0"/>
              <a:t>-	Requerimientos Opcionales</a:t>
            </a:r>
          </a:p>
          <a:p>
            <a:r>
              <a:rPr lang="es-ES" sz="2000" dirty="0"/>
              <a:t>-	Televisor LED.</a:t>
            </a:r>
          </a:p>
          <a:p>
            <a:r>
              <a:rPr lang="es-ES" sz="2000" dirty="0"/>
              <a:t>-	Sillas ergonómicas.</a:t>
            </a:r>
          </a:p>
        </p:txBody>
      </p:sp>
    </p:spTree>
    <p:extLst>
      <p:ext uri="{BB962C8B-B14F-4D97-AF65-F5344CB8AC3E}">
        <p14:creationId xmlns:p14="http://schemas.microsoft.com/office/powerpoint/2010/main" val="3886220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52</TotalTime>
  <Words>1911</Words>
  <Application>Microsoft Office PowerPoint</Application>
  <PresentationFormat>Panorámica</PresentationFormat>
  <Paragraphs>210</Paragraphs>
  <Slides>31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Times New Roman</vt:lpstr>
      <vt:lpstr>Trebuchet MS</vt:lpstr>
      <vt:lpstr>Wingdings 3</vt:lpstr>
      <vt:lpstr>Faceta</vt:lpstr>
      <vt:lpstr>LA GERENCIA DE TECNOLOGIAS DE INFORMACIÓN EN CENTROS MEDICOS HOSPITALARIOS </vt:lpstr>
      <vt:lpstr>RESUMEN</vt:lpstr>
      <vt:lpstr>INTRODUCCIÓN</vt:lpstr>
      <vt:lpstr>METODOLOGIA </vt:lpstr>
      <vt:lpstr>DISEÑO DEL SISTEMA DE SOFTWARE MEDICO Análisis de Requerimientos </vt:lpstr>
      <vt:lpstr>DISEÑO DEL SISTEMA DE SOFTWARE MEDICO Requerimientos Funcionales Requerimientos Generales  </vt:lpstr>
      <vt:lpstr>DISEÑO DEL SISTEMA DE SOFTWARE MEDICO Requerimientos Funcionales Requerimientos Opcionales  </vt:lpstr>
      <vt:lpstr>DISEÑO DEL SISTEMA DE SOFTWARE MEDICO Requerimientos Funcionales Requerimientos Opcionales  </vt:lpstr>
      <vt:lpstr>DISEÑO DEL SISTEMA DE SOFTWARE MEDICO Requerimientos No Funcionales </vt:lpstr>
      <vt:lpstr>DISEÑO DEL SISTEMA DE SOFTWARE MEDICO Requerimientos Obligatorios   </vt:lpstr>
      <vt:lpstr> ANALISIS DE GOBIERNO TI, PROCESOS Y POLITICAS Objetivo </vt:lpstr>
      <vt:lpstr> ANALISIS DE GOBIERNO TI, PROCESOS Y POLITICAS.            Procesos </vt:lpstr>
      <vt:lpstr>ANALISIS DE GOBIERNO TI, PROCESOS Y POLITICAS Políticas </vt:lpstr>
      <vt:lpstr>ANALISIS DE GOBIERNO TI, PROCESOS Y POLITICAS Políticas </vt:lpstr>
      <vt:lpstr>DISEÑO DEL SERVICIO DE TECNOLOGIAS DE INFORMACIÓN Análisis de Riesgos </vt:lpstr>
      <vt:lpstr>DISEÑO DEL SERVICIO DE TECNOLOGIAS DE INFORMACIÓN Riesgos Técnicos </vt:lpstr>
      <vt:lpstr>DISEÑO DEL SERVICIO DE TECNOLOGIAS DE INFORMACIÓN Riesgos de Objetivos </vt:lpstr>
      <vt:lpstr>DISEÑO DEL SERVICIO DE TECNOLOGIAS DE INFORMACIÓN    Casos de Uso Del Sistema De Software Medico   </vt:lpstr>
      <vt:lpstr>DISEÑO DEL SERVICIO DE TECNOLOGIAS DE INFORMACIÓN    Caso de uso “Registrar Núcleo Familiar”    </vt:lpstr>
      <vt:lpstr>DISEÑO DEL SERVICIO DE TECNOLOGIAS DE INFORMACIÓN    Caso de uso “Registrar Evento Enfermedad”   </vt:lpstr>
      <vt:lpstr>DISEÑO DEL SERVICIO DE TECNOLOGIAS DE INFORMACIÓN    Caso de uso “Consultar tratamiento”  </vt:lpstr>
      <vt:lpstr>DISEÑO DEL SERVICIO DE TECNOLOGIAS DE INFORMACIÓN    Caso de uso “Consultar Enfermos”     </vt:lpstr>
      <vt:lpstr>DISEÑO DEL SERVICIO DE TECNOLOGIAS DE INFORMACIÓN    Diagrama de Casos de Uso   </vt:lpstr>
      <vt:lpstr>DISEÑO DEL SERVICIO DE TECNOLOGIAS DE INFORMACIÓN  Diagrama de Clases del Sistema de Software Médico   </vt:lpstr>
      <vt:lpstr>ESTRATEGIAS DE IMPLEMENTACIÓN</vt:lpstr>
      <vt:lpstr>ESTRATEGIAS DE IMPLEMENTACIÓN Participación ITIL </vt:lpstr>
      <vt:lpstr>ESTRATEGIAS DE IMPLEMENTACIÓN Participación ITIL </vt:lpstr>
      <vt:lpstr>ESTRATEGIAS DE IMPLEMENTACIÓN Para cumplir con las anteriores pautas el hospital debe cumplir con los siguientes requisitos:  </vt:lpstr>
      <vt:lpstr>ESTRATEGIAS DE IMPLEMENTACIÓN Mas Requisitos:  </vt:lpstr>
      <vt:lpstr>CONCLUSIONES</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GERENCIA DE TECNOLOGIAS DE INFORMACIÓN EN CENTROS MEDICOS HOSPITALARIOS</dc:title>
  <dc:creator>Alejandro Cuervo</dc:creator>
  <cp:lastModifiedBy>Julio Alejandro Cuervo Huertas</cp:lastModifiedBy>
  <cp:revision>27</cp:revision>
  <dcterms:created xsi:type="dcterms:W3CDTF">2017-06-03T00:53:56Z</dcterms:created>
  <dcterms:modified xsi:type="dcterms:W3CDTF">2017-06-14T13:37:55Z</dcterms:modified>
</cp:coreProperties>
</file>