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5" r:id="rId16"/>
    <p:sldId id="279" r:id="rId17"/>
    <p:sldId id="280" r:id="rId18"/>
    <p:sldId id="281" r:id="rId19"/>
    <p:sldId id="282" r:id="rId20"/>
    <p:sldId id="283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89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171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78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56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623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10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261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361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9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46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8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938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5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854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91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2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5C1F-0746-4AD6-9717-9517375917F5}" type="datetimeFigureOut">
              <a:rPr lang="es-CO" smtClean="0"/>
              <a:t>13/06/2017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098919-6BAE-453F-B44E-15392921E8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4629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425" y="2584838"/>
            <a:ext cx="9427336" cy="1646302"/>
          </a:xfrm>
        </p:spPr>
        <p:txBody>
          <a:bodyPr/>
          <a:lstStyle/>
          <a:p>
            <a:r>
              <a:rPr lang="es-ES" b="1" dirty="0"/>
              <a:t>LA GERENCIA DE TECNOLOGIAS DE INFORMACIÓN EN CENTROS MEDICOS HOSPITALARIOS</a:t>
            </a:r>
            <a:r>
              <a:rPr lang="es-CO" b="1" dirty="0"/>
              <a:t/>
            </a:r>
            <a:br>
              <a:rPr lang="es-CO" b="1" dirty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Julio Alejandro Cuervo </a:t>
            </a:r>
            <a:r>
              <a:rPr lang="es-ES" dirty="0" smtClean="0"/>
              <a:t>Huertas</a:t>
            </a:r>
          </a:p>
          <a:p>
            <a:r>
              <a:rPr lang="es-ES" dirty="0" smtClean="0"/>
              <a:t>Víctor Hugo Medina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8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DISEÑO DEL SISTEMA DE SOFTWARE MEDICO </a:t>
            </a:r>
            <a:r>
              <a:rPr lang="es-ES" b="1" dirty="0"/>
              <a:t>Requerimientos Obligatorios </a:t>
            </a:r>
            <a:r>
              <a:rPr lang="es-ES" b="1" dirty="0" smtClean="0"/>
              <a:t/>
            </a:r>
            <a:br>
              <a:rPr lang="es-ES" b="1" dirty="0" smtClean="0"/>
            </a:b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000" dirty="0" smtClean="0"/>
              <a:t>-</a:t>
            </a:r>
            <a:r>
              <a:rPr lang="es-ES" sz="2000" dirty="0"/>
              <a:t>	Software compilador en el cual desarrollar el programa.</a:t>
            </a:r>
          </a:p>
          <a:p>
            <a:r>
              <a:rPr lang="es-ES" sz="2000" dirty="0"/>
              <a:t>-	Pantalla estándar.</a:t>
            </a:r>
          </a:p>
          <a:p>
            <a:r>
              <a:rPr lang="es-ES" sz="2000" dirty="0"/>
              <a:t>-	Seguridad del programa.</a:t>
            </a:r>
          </a:p>
          <a:p>
            <a:r>
              <a:rPr lang="es-ES" sz="2000" dirty="0"/>
              <a:t>-	Proyector de imágenes.</a:t>
            </a:r>
          </a:p>
          <a:p>
            <a:r>
              <a:rPr lang="es-ES" sz="2000" dirty="0"/>
              <a:t>-	Computadores.</a:t>
            </a:r>
          </a:p>
          <a:p>
            <a:r>
              <a:rPr lang="es-ES" sz="2000" dirty="0"/>
              <a:t>-	Mousse</a:t>
            </a:r>
          </a:p>
          <a:p>
            <a:r>
              <a:rPr lang="es-ES" sz="2000" dirty="0"/>
              <a:t>-	Teclados.</a:t>
            </a:r>
          </a:p>
          <a:p>
            <a:r>
              <a:rPr lang="es-ES" sz="2000" dirty="0"/>
              <a:t>-	Sillas.</a:t>
            </a:r>
          </a:p>
        </p:txBody>
      </p:sp>
    </p:spTree>
    <p:extLst>
      <p:ext uri="{BB962C8B-B14F-4D97-AF65-F5344CB8AC3E}">
        <p14:creationId xmlns:p14="http://schemas.microsoft.com/office/powerpoint/2010/main" val="38087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 </a:t>
            </a:r>
            <a:r>
              <a:rPr lang="es-ES" b="1" dirty="0"/>
              <a:t>ANALISIS DE GOBIERNO TI, PROCESOS Y </a:t>
            </a:r>
            <a:r>
              <a:rPr lang="es-ES" b="1" dirty="0" smtClean="0"/>
              <a:t>POLITICAS</a:t>
            </a:r>
            <a:br>
              <a:rPr lang="es-ES" b="1" dirty="0" smtClean="0"/>
            </a:br>
            <a:r>
              <a:rPr lang="es-ES" b="1" dirty="0" smtClean="0"/>
              <a:t>Objetivo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200" dirty="0"/>
              <a:t>El objetivo del gobierno TI a tener en cuenta </a:t>
            </a:r>
            <a:r>
              <a:rPr lang="es-ES" sz="3200" dirty="0" smtClean="0"/>
              <a:t>será:</a:t>
            </a:r>
          </a:p>
          <a:p>
            <a:pPr marL="0" indent="0">
              <a:buNone/>
            </a:pPr>
            <a:r>
              <a:rPr lang="es-ES" sz="3200" dirty="0" smtClean="0"/>
              <a:t>Implementar un sistema de tecnologías de información que permita al hospital descongestionar los centros de atención de medicina general y urgencias.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3144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083" y="14596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 </a:t>
            </a:r>
            <a:r>
              <a:rPr lang="es-ES" b="1" dirty="0"/>
              <a:t>ANALISIS DE GOBIERNO TI, PROCESOS Y </a:t>
            </a:r>
            <a:r>
              <a:rPr lang="es-ES" b="1" dirty="0" smtClean="0"/>
              <a:t>POLITICAS.            Procesos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2050" name="Picture 2" descr="mapa-de-proces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4" y="1171977"/>
            <a:ext cx="11056148" cy="5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0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ANALISIS </a:t>
            </a:r>
            <a:r>
              <a:rPr lang="es-ES" b="1" dirty="0"/>
              <a:t>DE GOBIERNO TI, PROCESOS Y </a:t>
            </a:r>
            <a:r>
              <a:rPr lang="es-ES" b="1" dirty="0" smtClean="0"/>
              <a:t>POLITICAS</a:t>
            </a:r>
            <a:br>
              <a:rPr lang="es-ES" b="1" dirty="0" smtClean="0"/>
            </a:br>
            <a:r>
              <a:rPr lang="es-ES" b="1" dirty="0" smtClean="0"/>
              <a:t>Políticas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72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dirty="0"/>
              <a:t>L</a:t>
            </a:r>
            <a:r>
              <a:rPr lang="es-ES" sz="2000" dirty="0" smtClean="0"/>
              <a:t>as </a:t>
            </a:r>
            <a:r>
              <a:rPr lang="es-ES" sz="2000" dirty="0"/>
              <a:t>políticas solo se basa en las relacionadas con la gestión tecnológica del </a:t>
            </a:r>
            <a:r>
              <a:rPr lang="es-ES" sz="2000" dirty="0" smtClean="0"/>
              <a:t>hospital:</a:t>
            </a:r>
            <a:endParaRPr lang="es-ES" sz="2000" dirty="0"/>
          </a:p>
          <a:p>
            <a:r>
              <a:rPr lang="es-ES" sz="2000" dirty="0" smtClean="0"/>
              <a:t>-Incorporación </a:t>
            </a:r>
            <a:r>
              <a:rPr lang="es-ES" sz="2000" dirty="0"/>
              <a:t>de la gestión de la tecnología en el direccionamiento estratégico (misión, visión, política, programa del plan de desarrollo institucional).</a:t>
            </a:r>
          </a:p>
          <a:p>
            <a:r>
              <a:rPr lang="es-ES" sz="2000" dirty="0" smtClean="0"/>
              <a:t>- </a:t>
            </a:r>
            <a:r>
              <a:rPr lang="es-ES" sz="2000" dirty="0"/>
              <a:t>Diseño de un modelo de gestión de tecnología que permita identificar de forma sistemática, las etapas que componen la gestión de tecnología y el tipo de tecnología a las cuales aplican.</a:t>
            </a:r>
          </a:p>
          <a:p>
            <a:pPr marL="0" indent="0">
              <a:buNone/>
            </a:pPr>
            <a:endParaRPr lang="es-ES" sz="2000" dirty="0"/>
          </a:p>
          <a:p>
            <a:r>
              <a:rPr lang="es-ES" sz="2000" dirty="0"/>
              <a:t>- Estandarización de procesos y procedimientos con enfoque de riesgos.</a:t>
            </a:r>
          </a:p>
        </p:txBody>
      </p:sp>
    </p:spTree>
    <p:extLst>
      <p:ext uri="{BB962C8B-B14F-4D97-AF65-F5344CB8AC3E}">
        <p14:creationId xmlns:p14="http://schemas.microsoft.com/office/powerpoint/2010/main" val="6362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ANALISIS </a:t>
            </a:r>
            <a:r>
              <a:rPr lang="es-ES" b="1" dirty="0"/>
              <a:t>DE GOBIERNO TI, PROCESOS Y </a:t>
            </a:r>
            <a:r>
              <a:rPr lang="es-ES" b="1" dirty="0" smtClean="0"/>
              <a:t>POLITICAS</a:t>
            </a:r>
            <a:br>
              <a:rPr lang="es-ES" b="1" dirty="0" smtClean="0"/>
            </a:br>
            <a:r>
              <a:rPr lang="es-ES" b="1" dirty="0" smtClean="0"/>
              <a:t>Políticas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328014"/>
            <a:ext cx="8596668" cy="4072786"/>
          </a:xfrm>
        </p:spPr>
        <p:txBody>
          <a:bodyPr>
            <a:noAutofit/>
          </a:bodyPr>
          <a:lstStyle/>
          <a:p>
            <a:pPr algn="just"/>
            <a:r>
              <a:rPr lang="es-ES" sz="2000" dirty="0" smtClean="0"/>
              <a:t>- </a:t>
            </a:r>
            <a:r>
              <a:rPr lang="es-ES" sz="2000" dirty="0"/>
              <a:t>Fortalecimiento de proceso de capacitación y entrenamiento en uso seguro de tecnologías de todo el personal de la institución</a:t>
            </a:r>
            <a:r>
              <a:rPr lang="es-ES" sz="2000" dirty="0" smtClean="0"/>
              <a:t>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- </a:t>
            </a:r>
            <a:r>
              <a:rPr lang="es-ES" sz="2000" dirty="0"/>
              <a:t>La incorporación de nuevas tecnologías se hace de acuerdo con la normatividad vigente según las necesidades institucionales y a lo definido en los planes de acción del plan de desarrollo y depende de los presupuestos asignados por el hospital y de los adquiridos a través de proyectos 	presentados a otras entidades</a:t>
            </a:r>
            <a:r>
              <a:rPr lang="es-ES" sz="2000" dirty="0" smtClean="0"/>
              <a:t>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- </a:t>
            </a:r>
            <a:r>
              <a:rPr lang="es-ES" sz="2000" dirty="0"/>
              <a:t>Evaluación, seguimiento y control sistemático a través de los indicadores definidos para la gestión de la tecnología.</a:t>
            </a:r>
          </a:p>
        </p:txBody>
      </p:sp>
    </p:spTree>
    <p:extLst>
      <p:ext uri="{BB962C8B-B14F-4D97-AF65-F5344CB8AC3E}">
        <p14:creationId xmlns:p14="http://schemas.microsoft.com/office/powerpoint/2010/main" val="38539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DISEÑO </a:t>
            </a:r>
            <a:r>
              <a:rPr lang="es-ES" b="1" dirty="0"/>
              <a:t>DEL SERVICIO DE TECNOLOGIAS DE </a:t>
            </a:r>
            <a:r>
              <a:rPr lang="es-ES" b="1" dirty="0" smtClean="0"/>
              <a:t>INFORMACIÓN</a:t>
            </a:r>
            <a:br>
              <a:rPr lang="es-ES" b="1" dirty="0" smtClean="0"/>
            </a:br>
            <a:r>
              <a:rPr lang="es-ES" b="1" dirty="0"/>
              <a:t>Análisis de Riesgos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dirty="0"/>
              <a:t>Los riesgos los clasificamos en los siguientes niveles, y son tenidos en cuenta en la ejecución de todo el proyecto, para su diseño, operación, soporte y medidas de contingencia.</a:t>
            </a:r>
          </a:p>
          <a:p>
            <a:pPr marL="0" indent="0">
              <a:buNone/>
            </a:pPr>
            <a:r>
              <a:rPr lang="es-ES" sz="2000" dirty="0" smtClean="0"/>
              <a:t>El </a:t>
            </a:r>
            <a:r>
              <a:rPr lang="es-ES" sz="2000" dirty="0"/>
              <a:t>nivel de los riesgos según su puntuación en catastrófico, alto, medio, bajo y muy bajo.</a:t>
            </a:r>
          </a:p>
          <a:p>
            <a:r>
              <a:rPr lang="es-ES" sz="2000" dirty="0" smtClean="0"/>
              <a:t>Catastrófico</a:t>
            </a:r>
            <a:r>
              <a:rPr lang="es-ES" sz="2000" dirty="0"/>
              <a:t>: 13 a 16</a:t>
            </a:r>
          </a:p>
          <a:p>
            <a:r>
              <a:rPr lang="es-ES" sz="2000" dirty="0"/>
              <a:t>Alto: 9 a 12.</a:t>
            </a:r>
          </a:p>
          <a:p>
            <a:r>
              <a:rPr lang="es-ES" sz="2000" dirty="0"/>
              <a:t>Medio: 5 a 8.</a:t>
            </a:r>
          </a:p>
          <a:p>
            <a:r>
              <a:rPr lang="es-ES" sz="2000" dirty="0"/>
              <a:t>Bajo: 2 a 4</a:t>
            </a:r>
          </a:p>
          <a:p>
            <a:r>
              <a:rPr lang="es-ES" sz="2000" dirty="0"/>
              <a:t>Muy Bajo: 1 o 0.</a:t>
            </a:r>
          </a:p>
        </p:txBody>
      </p:sp>
    </p:spTree>
    <p:extLst>
      <p:ext uri="{BB962C8B-B14F-4D97-AF65-F5344CB8AC3E}">
        <p14:creationId xmlns:p14="http://schemas.microsoft.com/office/powerpoint/2010/main" val="4654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8395" y="11124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DISEÑO </a:t>
            </a:r>
            <a:r>
              <a:rPr lang="es-ES" b="1" dirty="0"/>
              <a:t>DEL SERVICIO DE TECNOLOGIAS DE </a:t>
            </a:r>
            <a:r>
              <a:rPr lang="es-ES" b="1" dirty="0" smtClean="0"/>
              <a:t>INFORMACIÓN</a:t>
            </a:r>
            <a:br>
              <a:rPr lang="es-ES" b="1" dirty="0" smtClean="0"/>
            </a:br>
            <a:r>
              <a:rPr lang="es-ES" dirty="0"/>
              <a:t>Riesgos Técnicos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24280"/>
              </p:ext>
            </p:extLst>
          </p:nvPr>
        </p:nvGraphicFramePr>
        <p:xfrm>
          <a:off x="726350" y="1709535"/>
          <a:ext cx="9756120" cy="4949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7087"/>
                <a:gridCol w="1409033"/>
              </a:tblGrid>
              <a:tr h="2756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Posible Riesgo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Nivel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3332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Computadores mal funcionando atrasando el trabajo.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532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Cables rotos  de redes y de computadores.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92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Mal construcción de la sede de trabajo.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93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Corte del suministro eléctrico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7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67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pago de factura del teléfono y internet.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9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Problemas del proveedor de internet.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9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Interrupción de otros servicios y suministros esenciales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9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Avería de discos duros de información importante.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7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909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mantenimiento constante de equipos.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9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Fallos no detectados que pueden volverse peores.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11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3332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Configuración poco conveniente para el sistema actual.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3332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Constante personal nuevo por falta de tolerancia de gerentes.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08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Virus sin detectar.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16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08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control en el manejo de redes.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9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protocolos con el manejo de información.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9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18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Información sin protocolos de seguridad.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12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32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Emanaciones electromagnéticas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5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659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Información eliminada.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11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047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Información sin controles en software.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791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Programas sin seguridad de la información.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7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8395" y="11124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DISEÑO </a:t>
            </a:r>
            <a:r>
              <a:rPr lang="es-ES" b="1" dirty="0"/>
              <a:t>DEL SERVICIO DE TECNOLOGIAS DE </a:t>
            </a:r>
            <a:r>
              <a:rPr lang="es-ES" b="1" dirty="0" smtClean="0"/>
              <a:t>INFORMACIÓN</a:t>
            </a:r>
            <a:br>
              <a:rPr lang="es-ES" b="1" dirty="0" smtClean="0"/>
            </a:br>
            <a:r>
              <a:rPr lang="es-ES" dirty="0"/>
              <a:t>Riesgos </a:t>
            </a:r>
            <a:r>
              <a:rPr lang="es-ES" dirty="0" smtClean="0"/>
              <a:t>de Objetivos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70052"/>
              </p:ext>
            </p:extLst>
          </p:nvPr>
        </p:nvGraphicFramePr>
        <p:xfrm>
          <a:off x="1048394" y="1777287"/>
          <a:ext cx="9589555" cy="4726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4579"/>
                <a:gridCol w="1384976"/>
              </a:tblGrid>
              <a:tr h="2016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Posible Riesgo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Nivel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3225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Computadores mal funcionando atrasando el trabajo.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483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Cables rotos  de redes y de computadores.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61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Mal construcción de la sede de trabajo.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75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Corte del suministro eléctrico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7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0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pago de factura del teléfono y internet.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3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Problemas del proveedor de internet.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0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Interrupción de otros servicios y suministros esenciales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0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Avería de discos duros de información importante.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7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4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mantenimiento constante de equipos.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0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Fallos no detectados que pueden volverse peores.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11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3225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Configuración poco conveniente para el sistema actual.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3225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Constante personal nuevo por falta de tolerancia de gerentes.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016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Virus sin detectar.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16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016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control en el manejo de redes.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0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protocolos con el manejo de información.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9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11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Información sin protocolos de seguridad.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12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774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Emanaciones electromagnéticas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5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60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Información eliminada.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11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98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Información sin controles en software.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733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Programas sin seguridad de la información.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7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6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9549" y="188517"/>
            <a:ext cx="9657942" cy="13208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DISEÑO DEL SERVICIO DE TECNOLOGIAS DE INFORMACIÓN</a:t>
            </a:r>
            <a:br>
              <a:rPr lang="es-ES" b="1" dirty="0" smtClean="0"/>
            </a:br>
            <a:r>
              <a:rPr lang="es-ES" b="1" dirty="0" smtClean="0"/>
              <a:t> </a:t>
            </a:r>
            <a:r>
              <a:rPr lang="es-ES" b="1" dirty="0"/>
              <a:t>  </a:t>
            </a:r>
            <a:r>
              <a:rPr lang="es-ES" b="1" dirty="0" smtClean="0"/>
              <a:t>Casos </a:t>
            </a:r>
            <a:r>
              <a:rPr lang="es-ES" b="1" dirty="0"/>
              <a:t>de Uso Del Sistema De Software Medico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45514" y="1890133"/>
            <a:ext cx="10656075" cy="4703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dirty="0" smtClean="0"/>
              <a:t>Con </a:t>
            </a:r>
            <a:r>
              <a:rPr lang="es-ES" sz="2000" dirty="0"/>
              <a:t>ayuda de los casos de usos podemos visualizar antes de su construcción la interfaz principal de los usuarios, y las acciones que se podrían realizar en cada interfaz secundaria. </a:t>
            </a:r>
          </a:p>
        </p:txBody>
      </p:sp>
    </p:spTree>
    <p:extLst>
      <p:ext uri="{BB962C8B-B14F-4D97-AF65-F5344CB8AC3E}">
        <p14:creationId xmlns:p14="http://schemas.microsoft.com/office/powerpoint/2010/main" val="35978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8395" y="11124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DISEÑO </a:t>
            </a:r>
            <a:r>
              <a:rPr lang="es-ES" b="1" dirty="0"/>
              <a:t>DEL SERVICIO DE TECNOLOGIAS DE </a:t>
            </a:r>
            <a:r>
              <a:rPr lang="es-ES" b="1" dirty="0" smtClean="0"/>
              <a:t>INFORMACIÓN</a:t>
            </a:r>
            <a:br>
              <a:rPr lang="es-ES" b="1" dirty="0" smtClean="0"/>
            </a:br>
            <a:r>
              <a:rPr lang="es-ES" dirty="0"/>
              <a:t>Riesgos </a:t>
            </a:r>
            <a:r>
              <a:rPr lang="es-ES" dirty="0" smtClean="0"/>
              <a:t>de Objetivos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70052"/>
              </p:ext>
            </p:extLst>
          </p:nvPr>
        </p:nvGraphicFramePr>
        <p:xfrm>
          <a:off x="1048394" y="1777287"/>
          <a:ext cx="9589555" cy="4726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4579"/>
                <a:gridCol w="1384976"/>
              </a:tblGrid>
              <a:tr h="2016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Posible Riesgo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Nivel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3225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Computadores mal funcionando atrasando el trabajo.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483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Cables rotos  de redes y de computadores.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61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Mal construcción de la sede de trabajo.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75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Corte del suministro eléctrico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7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0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pago de factura del teléfono y internet.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3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Problemas del proveedor de internet.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0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Interrupción de otros servicios y suministros esenciales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0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Avería de discos duros de información importante.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7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4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mantenimiento constante de equipos.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0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Fallos no detectados que pueden volverse peores.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11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3225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Configuración poco conveniente para el sistema actual.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3225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Constante personal nuevo por falta de tolerancia de gerentes.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016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Virus sin detectar.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16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016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control en el manejo de redes.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0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protocolos con el manejo de información.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9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11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Información sin protocolos de seguridad.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12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774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Emanaciones electromagnéticas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5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60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Información eliminada.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11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98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Información sin controles en software.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733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Programas sin seguridad de la información.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7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0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RESUMEN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i="1" dirty="0"/>
              <a:t>Este artículo plantea un problema muy común en los hospitales específicamente en la atención de los usuarios y la demanda interminable por un servicio rápido y efectivo. El problema se  traslada inopinadamente a una solución en base a las tecnologías de información, donde se alinean los procesos de un hospital, las políticas y los objetivos en las tecnologías de información a la resolución del problema con pautas basadas en ITIL.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6251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8395" y="11124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DISEÑO </a:t>
            </a:r>
            <a:r>
              <a:rPr lang="es-ES" b="1" dirty="0"/>
              <a:t>DEL SERVICIO DE TECNOLOGIAS DE </a:t>
            </a:r>
            <a:r>
              <a:rPr lang="es-ES" b="1" dirty="0" smtClean="0"/>
              <a:t>INFORMACIÓN</a:t>
            </a:r>
            <a:br>
              <a:rPr lang="es-ES" b="1" dirty="0" smtClean="0"/>
            </a:br>
            <a:r>
              <a:rPr lang="es-ES" dirty="0"/>
              <a:t>Riesgos </a:t>
            </a:r>
            <a:r>
              <a:rPr lang="es-ES" dirty="0" smtClean="0"/>
              <a:t>de Objetivos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70052"/>
              </p:ext>
            </p:extLst>
          </p:nvPr>
        </p:nvGraphicFramePr>
        <p:xfrm>
          <a:off x="1048394" y="1777287"/>
          <a:ext cx="9589555" cy="4726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4579"/>
                <a:gridCol w="1384976"/>
              </a:tblGrid>
              <a:tr h="2016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Posible Riesgo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Nivel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3225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Computadores mal funcionando atrasando el trabajo.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483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Cables rotos  de redes y de computadores.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61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Mal construcción de la sede de trabajo.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75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Corte del suministro eléctrico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7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0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pago de factura del teléfono y internet.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3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Problemas del proveedor de internet.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0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Interrupción de otros servicios y suministros esenciales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0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Avería de discos duros de información importante.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7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84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mantenimiento constante de equipos.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0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Fallos no detectados que pueden volverse peores.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11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3225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Configuración poco conveniente para el sistema actual.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3225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Constante personal nuevo por falta de tolerancia de gerentes.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016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Virus sin detectar.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16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016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control en el manejo de redes.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90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Falta de protocolos con el manejo de información.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9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211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Información sin protocolos de seguridad.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12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774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Emanaciones electromagnéticas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5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60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Información eliminada.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11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98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Información sin controles en software.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  <a:tr h="1733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Programas sin seguridad de la información.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7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660" marR="3866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9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RESUMEN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i="1" dirty="0"/>
              <a:t>Este artículo plantea un problema muy común en los hospitales específicamente en la atención de los usuarios y la demanda interminable por un servicio rápido y efectivo. El problema se  traslada inopinadamente a una solución en base a las tecnologías de información, donde se alinean los procesos de un hospital, las políticas y los objetivos en las tecnologías de información a la resolución del problema con pautas basadas en ITIL.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8984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RESUMEN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i="1" dirty="0"/>
              <a:t>Este artículo plantea un problema muy común en los hospitales específicamente en la atención de los usuarios y la demanda interminable por un servicio rápido y efectivo. El problema se  traslada inopinadamente a una solución en base a las tecnologías de información, donde se alinean los procesos de un hospital, las políticas y los objetivos en las tecnologías de información a la resolución del problema con pautas basadas en ITIL.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8826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RESUMEN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i="1" dirty="0"/>
              <a:t>Este artículo plantea un problema muy común en los hospitales específicamente en la atención de los usuarios y la demanda interminable por un servicio rápido y efectivo. El problema se  traslada inopinadamente a una solución en base a las tecnologías de información, donde se alinean los procesos de un hospital, las políticas y los objetivos en las tecnologías de información a la resolución del problema con pautas basadas en ITIL.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4251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 dirty="0"/>
              <a:t>INTRODUCCIÓN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ES" dirty="0"/>
              <a:t>Las tecnologías de información son un elemento nuevo en el </a:t>
            </a:r>
            <a:r>
              <a:rPr lang="es-ES" dirty="0" smtClean="0"/>
              <a:t>mundo.</a:t>
            </a:r>
          </a:p>
          <a:p>
            <a:pPr lvl="0"/>
            <a:r>
              <a:rPr lang="es-ES" dirty="0"/>
              <a:t>Los hospitales públicos y privados tienen distintas opiniones en torno a las tecnologías de </a:t>
            </a:r>
            <a:r>
              <a:rPr lang="es-ES" dirty="0" smtClean="0"/>
              <a:t>información.</a:t>
            </a:r>
          </a:p>
          <a:p>
            <a:pPr lvl="0"/>
            <a:r>
              <a:rPr lang="es-ES" dirty="0"/>
              <a:t>Las tecnologías de información en centros médicos hospitalarios no son para tomar a la </a:t>
            </a:r>
            <a:r>
              <a:rPr lang="es-ES" dirty="0" smtClean="0"/>
              <a:t>ligera.</a:t>
            </a:r>
          </a:p>
          <a:p>
            <a:pPr lvl="0"/>
            <a:r>
              <a:rPr lang="es-ES" dirty="0"/>
              <a:t>El problema surge al analizar las necesidades diarias del núcleo </a:t>
            </a:r>
            <a:r>
              <a:rPr lang="es-ES" dirty="0" smtClean="0"/>
              <a:t>familiar.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7964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METODOLOGIA </a:t>
            </a:r>
            <a:endParaRPr lang="es-CO" dirty="0"/>
          </a:p>
        </p:txBody>
      </p:sp>
      <p:pic>
        <p:nvPicPr>
          <p:cNvPr id="3" name="Picture 2" descr="asdas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8" y="1270000"/>
            <a:ext cx="9551360" cy="504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3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23234"/>
            <a:ext cx="8596668" cy="1320800"/>
          </a:xfrm>
        </p:spPr>
        <p:txBody>
          <a:bodyPr>
            <a:normAutofit fontScale="90000"/>
          </a:bodyPr>
          <a:lstStyle/>
          <a:p>
            <a:pPr lvl="0"/>
            <a:r>
              <a:rPr lang="es-ES" b="1" dirty="0"/>
              <a:t>DISEÑO DEL SISTEMA DE SOFTWARE MEDICO</a:t>
            </a:r>
            <a:br>
              <a:rPr lang="es-ES" b="1" dirty="0"/>
            </a:br>
            <a:r>
              <a:rPr lang="es-ES" b="1" dirty="0" smtClean="0"/>
              <a:t>Análisis de Requerimientos</a:t>
            </a:r>
            <a:r>
              <a:rPr lang="es-CO" b="1" dirty="0" smtClean="0"/>
              <a:t/>
            </a:r>
            <a:br>
              <a:rPr lang="es-CO" b="1" dirty="0" smtClean="0"/>
            </a:b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 smtClean="0"/>
              <a:t>-La </a:t>
            </a:r>
            <a:r>
              <a:rPr lang="es-ES" sz="2800" dirty="0"/>
              <a:t>propuesta consiste en la creación de un software médico familiar, es decir un software que sea fácil de utilizar para cualquier miembro de una familia común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r>
              <a:rPr lang="es-ES" sz="2800" dirty="0" smtClean="0"/>
              <a:t>-</a:t>
            </a:r>
            <a:r>
              <a:rPr lang="es-ES" sz="2800" dirty="0"/>
              <a:t>También habrá una base de datos con todas las enfermedades posibles y a su vez sus tratamientos y medicamentos (si existen). 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-Hay </a:t>
            </a:r>
            <a:r>
              <a:rPr lang="es-ES" sz="2800" dirty="0"/>
              <a:t>que aclarar que el software no reemplaza a un médico ya que este se basa en datos para hacer </a:t>
            </a:r>
            <a:r>
              <a:rPr lang="es-ES" sz="2800" dirty="0" smtClean="0"/>
              <a:t>recomendaciones.</a:t>
            </a:r>
            <a:endParaRPr lang="es-CO" sz="2800" dirty="0"/>
          </a:p>
          <a:p>
            <a:pPr marL="0" indent="0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1372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DISEÑO DEL SISTEMA DE SOFTWARE MEDICO </a:t>
            </a:r>
            <a:r>
              <a:rPr lang="es-ES" b="1" dirty="0"/>
              <a:t>Requerimientos Funcionales</a:t>
            </a:r>
            <a:br>
              <a:rPr lang="es-ES" b="1" dirty="0"/>
            </a:br>
            <a:r>
              <a:rPr lang="es-ES" b="1" dirty="0"/>
              <a:t>Requerimientos Generales 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160589"/>
            <a:ext cx="8840153" cy="4175817"/>
          </a:xfrm>
        </p:spPr>
        <p:txBody>
          <a:bodyPr>
            <a:noAutofit/>
          </a:bodyPr>
          <a:lstStyle/>
          <a:p>
            <a:r>
              <a:rPr lang="es-ES" sz="2000" dirty="0"/>
              <a:t>-Interfaz que ayude al acceso de las diferentes funciones del programa.</a:t>
            </a:r>
            <a:endParaRPr lang="es-CO" sz="2000" dirty="0"/>
          </a:p>
          <a:p>
            <a:r>
              <a:rPr lang="es-ES" sz="2000" dirty="0"/>
              <a:t>-Documentación o manuales sobre el programa.</a:t>
            </a:r>
            <a:endParaRPr lang="es-CO" sz="2000" dirty="0"/>
          </a:p>
          <a:p>
            <a:r>
              <a:rPr lang="es-ES" sz="2000" dirty="0"/>
              <a:t>-Aspectos legales y fiscales necesarios para el funcionamiento de software.</a:t>
            </a:r>
            <a:endParaRPr lang="es-CO" sz="2000" dirty="0"/>
          </a:p>
          <a:p>
            <a:r>
              <a:rPr lang="es-ES" sz="2000" dirty="0"/>
              <a:t>-Integración de las diferentes funciones del programa.</a:t>
            </a:r>
            <a:endParaRPr lang="es-CO" sz="2000" dirty="0"/>
          </a:p>
          <a:p>
            <a:r>
              <a:rPr lang="es-ES" sz="2000" dirty="0"/>
              <a:t>-Requerimientos Específicos</a:t>
            </a:r>
            <a:endParaRPr lang="es-CO" sz="2000" dirty="0"/>
          </a:p>
          <a:p>
            <a:r>
              <a:rPr lang="es-ES" sz="2000" dirty="0"/>
              <a:t>-Mostrar datos de la persona (nombre, cedula, edad).</a:t>
            </a:r>
            <a:endParaRPr lang="es-CO" sz="2000" dirty="0"/>
          </a:p>
          <a:p>
            <a:r>
              <a:rPr lang="es-ES" sz="2000" dirty="0"/>
              <a:t>-Organizar categorías (citas, enfermedades, medicamentos)</a:t>
            </a:r>
            <a:endParaRPr lang="es-CO" sz="2000" dirty="0"/>
          </a:p>
          <a:p>
            <a:r>
              <a:rPr lang="es-ES" sz="2000" dirty="0"/>
              <a:t>-Mostrar estado actual de la persona.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1191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486" y="45505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DISEÑO DEL SISTEMA DE SOFTWARE MEDICO </a:t>
            </a:r>
            <a:r>
              <a:rPr lang="es-ES" b="1" dirty="0"/>
              <a:t>Requerimientos Funcionales</a:t>
            </a:r>
            <a:br>
              <a:rPr lang="es-ES" b="1" dirty="0"/>
            </a:br>
            <a:r>
              <a:rPr lang="es-ES" b="1" dirty="0" smtClean="0"/>
              <a:t>Requerimientos </a:t>
            </a:r>
            <a:r>
              <a:rPr lang="es-ES" b="1" dirty="0"/>
              <a:t>Opcionales 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 smtClean="0"/>
              <a:t>-</a:t>
            </a:r>
            <a:r>
              <a:rPr lang="es-ES" sz="2400" dirty="0"/>
              <a:t>Permitir que se agreguen nuevos eventos.</a:t>
            </a:r>
            <a:endParaRPr lang="es-CO" sz="2400" dirty="0"/>
          </a:p>
          <a:p>
            <a:r>
              <a:rPr lang="es-ES" sz="2400" dirty="0"/>
              <a:t>-Agregar medicamentos.</a:t>
            </a:r>
            <a:endParaRPr lang="es-CO" sz="2400" dirty="0"/>
          </a:p>
          <a:p>
            <a:r>
              <a:rPr lang="es-ES" sz="2400" dirty="0"/>
              <a:t>-Borrar medicamentos.</a:t>
            </a:r>
            <a:endParaRPr lang="es-CO" sz="2400" dirty="0"/>
          </a:p>
          <a:p>
            <a:r>
              <a:rPr lang="es-ES" sz="2400" dirty="0"/>
              <a:t>-Dar aviso de recordatorio del evento</a:t>
            </a:r>
            <a:endParaRPr lang="es-CO" sz="2400" dirty="0"/>
          </a:p>
          <a:p>
            <a:r>
              <a:rPr lang="es-ES" sz="2400" dirty="0"/>
              <a:t>-Clasificar ítems como ya cumplidos o no cumplidos</a:t>
            </a:r>
            <a:endParaRPr lang="es-CO" sz="2400" dirty="0"/>
          </a:p>
          <a:p>
            <a:r>
              <a:rPr lang="es-ES" sz="2400" dirty="0"/>
              <a:t>-Organizar citas por categorías</a:t>
            </a:r>
            <a:endParaRPr lang="es-CO" sz="2400" dirty="0"/>
          </a:p>
          <a:p>
            <a:r>
              <a:rPr lang="es-ES" sz="2400" dirty="0"/>
              <a:t>-Control medicamentos debido a enfermedades donde perjudican</a:t>
            </a:r>
            <a:r>
              <a:rPr lang="es-ES" sz="2400" dirty="0" smtClean="0"/>
              <a:t>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1432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DISEÑO DEL SISTEMA DE SOFTWARE MEDICO </a:t>
            </a:r>
            <a:r>
              <a:rPr lang="es-ES" b="1" dirty="0"/>
              <a:t>Requerimientos Funcionales</a:t>
            </a:r>
            <a:br>
              <a:rPr lang="es-ES" b="1" dirty="0"/>
            </a:br>
            <a:r>
              <a:rPr lang="es-ES" b="1" dirty="0" smtClean="0"/>
              <a:t>Requerimientos </a:t>
            </a:r>
            <a:r>
              <a:rPr lang="es-ES" b="1" dirty="0"/>
              <a:t>Opcionales 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000" dirty="0" smtClean="0"/>
              <a:t>-</a:t>
            </a:r>
            <a:r>
              <a:rPr lang="es-ES" sz="2000" dirty="0"/>
              <a:t>Requerimientos Obligatorios.</a:t>
            </a:r>
            <a:endParaRPr lang="es-CO" sz="2000" dirty="0"/>
          </a:p>
          <a:p>
            <a:r>
              <a:rPr lang="es-ES" sz="2000" dirty="0"/>
              <a:t>-Solicitar ingreso del nombre de la persona. </a:t>
            </a:r>
            <a:endParaRPr lang="es-CO" sz="2000" dirty="0"/>
          </a:p>
          <a:p>
            <a:r>
              <a:rPr lang="es-ES" sz="2000" dirty="0"/>
              <a:t>-Solicitar </a:t>
            </a:r>
            <a:r>
              <a:rPr lang="es-ES" sz="2000" dirty="0" err="1"/>
              <a:t>password</a:t>
            </a:r>
            <a:r>
              <a:rPr lang="es-ES" sz="2000" dirty="0"/>
              <a:t> de la persona.</a:t>
            </a:r>
            <a:endParaRPr lang="es-CO" sz="2000" dirty="0"/>
          </a:p>
          <a:p>
            <a:r>
              <a:rPr lang="es-ES" sz="2000" dirty="0"/>
              <a:t>-Agregar nuevas citas médicas.</a:t>
            </a:r>
            <a:endParaRPr lang="es-CO" sz="2000" dirty="0"/>
          </a:p>
          <a:p>
            <a:r>
              <a:rPr lang="es-ES" sz="2000" dirty="0"/>
              <a:t>-Agregar enfermedades.</a:t>
            </a:r>
            <a:endParaRPr lang="es-CO" sz="2000" dirty="0"/>
          </a:p>
          <a:p>
            <a:r>
              <a:rPr lang="es-ES" sz="2000" dirty="0"/>
              <a:t>-Borrar enfermedades.</a:t>
            </a:r>
            <a:endParaRPr lang="es-CO" sz="2000" dirty="0"/>
          </a:p>
          <a:p>
            <a:r>
              <a:rPr lang="es-ES" sz="2000" dirty="0"/>
              <a:t>-Permitir que se agreguen nuevas personas.</a:t>
            </a:r>
            <a:endParaRPr lang="es-CO" sz="2000" dirty="0"/>
          </a:p>
          <a:p>
            <a:r>
              <a:rPr lang="es-ES" sz="2000" dirty="0"/>
              <a:t>-Permitir la modificación del estado de las personas.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8085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DISEÑO DEL SISTEMA DE SOFTWARE MEDICO </a:t>
            </a:r>
            <a:r>
              <a:rPr lang="es-ES" b="1" dirty="0"/>
              <a:t>Requerimientos </a:t>
            </a:r>
            <a:r>
              <a:rPr lang="es-ES" b="1" dirty="0" smtClean="0"/>
              <a:t>No Funcionales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-	Requerimientos Generales </a:t>
            </a:r>
          </a:p>
          <a:p>
            <a:r>
              <a:rPr lang="es-ES" sz="2000" dirty="0"/>
              <a:t>-	Pruebas preventivas y totales del software.</a:t>
            </a:r>
          </a:p>
          <a:p>
            <a:r>
              <a:rPr lang="es-ES" sz="2000" dirty="0"/>
              <a:t>-	Tecnología necesaria para creación del software.</a:t>
            </a:r>
          </a:p>
          <a:p>
            <a:r>
              <a:rPr lang="es-ES" sz="2000" dirty="0"/>
              <a:t>-	Costos y precio de venta del software.</a:t>
            </a:r>
          </a:p>
          <a:p>
            <a:r>
              <a:rPr lang="es-ES" sz="2000" dirty="0"/>
              <a:t>-	Base de datos para el manejo de información.</a:t>
            </a:r>
          </a:p>
          <a:p>
            <a:r>
              <a:rPr lang="es-ES" sz="2000" dirty="0"/>
              <a:t>-	Requerimientos Opcionales</a:t>
            </a:r>
          </a:p>
          <a:p>
            <a:r>
              <a:rPr lang="es-ES" sz="2000" dirty="0"/>
              <a:t>-	Televisor LED.</a:t>
            </a:r>
          </a:p>
          <a:p>
            <a:r>
              <a:rPr lang="es-ES" sz="2000" dirty="0"/>
              <a:t>-	Sillas ergonómicas.</a:t>
            </a:r>
          </a:p>
        </p:txBody>
      </p:sp>
    </p:spTree>
    <p:extLst>
      <p:ext uri="{BB962C8B-B14F-4D97-AF65-F5344CB8AC3E}">
        <p14:creationId xmlns:p14="http://schemas.microsoft.com/office/powerpoint/2010/main" val="38862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1696</Words>
  <Application>Microsoft Office PowerPoint</Application>
  <PresentationFormat>Panorámica</PresentationFormat>
  <Paragraphs>263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Trebuchet MS</vt:lpstr>
      <vt:lpstr>Wingdings 3</vt:lpstr>
      <vt:lpstr>Faceta</vt:lpstr>
      <vt:lpstr>LA GERENCIA DE TECNOLOGIAS DE INFORMACIÓN EN CENTROS MEDICOS HOSPITALARIOS </vt:lpstr>
      <vt:lpstr>RESUMEN</vt:lpstr>
      <vt:lpstr>INTRODUCCIÓN</vt:lpstr>
      <vt:lpstr>METODOLOGIA </vt:lpstr>
      <vt:lpstr>DISEÑO DEL SISTEMA DE SOFTWARE MEDICO Análisis de Requerimientos </vt:lpstr>
      <vt:lpstr>DISEÑO DEL SISTEMA DE SOFTWARE MEDICO Requerimientos Funcionales Requerimientos Generales  </vt:lpstr>
      <vt:lpstr>DISEÑO DEL SISTEMA DE SOFTWARE MEDICO Requerimientos Funcionales Requerimientos Opcionales  </vt:lpstr>
      <vt:lpstr>DISEÑO DEL SISTEMA DE SOFTWARE MEDICO Requerimientos Funcionales Requerimientos Opcionales  </vt:lpstr>
      <vt:lpstr>DISEÑO DEL SISTEMA DE SOFTWARE MEDICO Requerimientos No Funcionales </vt:lpstr>
      <vt:lpstr>DISEÑO DEL SISTEMA DE SOFTWARE MEDICO Requerimientos Obligatorios   </vt:lpstr>
      <vt:lpstr> ANALISIS DE GOBIERNO TI, PROCESOS Y POLITICAS Objetivo </vt:lpstr>
      <vt:lpstr> ANALISIS DE GOBIERNO TI, PROCESOS Y POLITICAS.            Procesos </vt:lpstr>
      <vt:lpstr>ANALISIS DE GOBIERNO TI, PROCESOS Y POLITICAS Políticas </vt:lpstr>
      <vt:lpstr>ANALISIS DE GOBIERNO TI, PROCESOS Y POLITICAS Políticas </vt:lpstr>
      <vt:lpstr>DISEÑO DEL SERVICIO DE TECNOLOGIAS DE INFORMACIÓN Análisis de Riesgos </vt:lpstr>
      <vt:lpstr>DISEÑO DEL SERVICIO DE TECNOLOGIAS DE INFORMACIÓN Riesgos Técnicos </vt:lpstr>
      <vt:lpstr>DISEÑO DEL SERVICIO DE TECNOLOGIAS DE INFORMACIÓN Riesgos de Objetivos </vt:lpstr>
      <vt:lpstr>DISEÑO DEL SERVICIO DE TECNOLOGIAS DE INFORMACIÓN    Casos de Uso Del Sistema De Software Medico   </vt:lpstr>
      <vt:lpstr>DISEÑO DEL SERVICIO DE TECNOLOGIAS DE INFORMACIÓN Riesgos de Objetivos </vt:lpstr>
      <vt:lpstr>DISEÑO DEL SERVICIO DE TECNOLOGIAS DE INFORMACIÓN Riesgos de Objetivos </vt:lpstr>
      <vt:lpstr>RESUMEN</vt:lpstr>
      <vt:lpstr>RESUMEN</vt:lpstr>
      <vt:lpstr>RESUMEN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GERENCIA DE TECNOLOGIAS DE INFORMACIÓN EN CENTROS MEDICOS HOSPITALARIOS</dc:title>
  <dc:creator>Alejandro Cuervo</dc:creator>
  <cp:lastModifiedBy>Alejandro Cuervo</cp:lastModifiedBy>
  <cp:revision>17</cp:revision>
  <dcterms:created xsi:type="dcterms:W3CDTF">2017-06-03T00:53:56Z</dcterms:created>
  <dcterms:modified xsi:type="dcterms:W3CDTF">2017-06-13T17:59:08Z</dcterms:modified>
</cp:coreProperties>
</file>