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36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34" r:id="rId17"/>
    <p:sldId id="335" r:id="rId18"/>
    <p:sldId id="330" r:id="rId19"/>
    <p:sldId id="331" r:id="rId20"/>
    <p:sldId id="332" r:id="rId21"/>
    <p:sldId id="333" r:id="rId22"/>
    <p:sldId id="340" r:id="rId23"/>
    <p:sldId id="342" r:id="rId24"/>
    <p:sldId id="338" r:id="rId25"/>
    <p:sldId id="339" r:id="rId26"/>
    <p:sldId id="343" r:id="rId27"/>
    <p:sldId id="344" r:id="rId28"/>
    <p:sldId id="301" r:id="rId29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808080"/>
    <a:srgbClr val="FF0000"/>
    <a:srgbClr val="B2B2B2"/>
    <a:srgbClr val="990033"/>
    <a:srgbClr val="00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4660"/>
  </p:normalViewPr>
  <p:slideViewPr>
    <p:cSldViewPr>
      <p:cViewPr>
        <p:scale>
          <a:sx n="100" d="100"/>
          <a:sy n="100" d="100"/>
        </p:scale>
        <p:origin x="-426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86CD84-686F-4196-B65E-6C4963CD7616}" type="datetime1">
              <a:rPr lang="el-GR"/>
              <a:pPr>
                <a:defRPr/>
              </a:pPr>
              <a:t>15/10/2015</a:t>
            </a:fld>
            <a:endParaRPr lang="el-G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16A5CE-CE80-4D81-8F18-F9F5FB5D5DD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341306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47323A7-6EA3-4EC3-953D-DE6682E0C1F8}" type="datetime1">
              <a:rPr lang="el-GR"/>
              <a:pPr>
                <a:defRPr/>
              </a:pPr>
              <a:t>15/10/2015</a:t>
            </a:fld>
            <a:endParaRPr lang="el-G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smtClean="0"/>
              <a:t>Click to edit Master text styles</a:t>
            </a:r>
          </a:p>
          <a:p>
            <a:pPr lvl="1"/>
            <a:r>
              <a:rPr lang="el-GR" noProof="0" smtClean="0"/>
              <a:t>Second level</a:t>
            </a:r>
          </a:p>
          <a:p>
            <a:pPr lvl="2"/>
            <a:r>
              <a:rPr lang="el-GR" noProof="0" smtClean="0"/>
              <a:t>Third level</a:t>
            </a:r>
          </a:p>
          <a:p>
            <a:pPr lvl="3"/>
            <a:r>
              <a:rPr lang="el-GR" noProof="0" smtClean="0"/>
              <a:t>Fourth level</a:t>
            </a:r>
          </a:p>
          <a:p>
            <a:pPr lvl="4"/>
            <a:r>
              <a:rPr lang="el-GR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83A087-D74B-4C70-8C98-AA51A15CC99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60242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0400" y="6156325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6248400"/>
            <a:ext cx="1079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150" y="6343650"/>
            <a:ext cx="20002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63638" y="4689475"/>
            <a:ext cx="1655762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495800"/>
            <a:ext cx="5580063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43608" y="476672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l-GR" smtClean="0"/>
              <a:t>Kλικ για επεξεργασία του τίτλου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pPr lvl="0"/>
            <a:endParaRPr lang="el-G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48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600200"/>
            <a:ext cx="38481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938588"/>
            <a:ext cx="38481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97357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906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9906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949825" y="1524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949825" y="2163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03028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114800" y="273050"/>
            <a:ext cx="4572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030287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l-GR" noProof="0" smtClean="0"/>
              <a:t>Κάντε κλικ στο εικονίδιο για να προσθέσετε μια εικόνα</a:t>
            </a:r>
            <a:endParaRPr lang="el-GR" noProof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25750" y="-14890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1 - Θέση τίτλου"/>
          <p:cNvSpPr>
            <a:spLocks noGrp="1"/>
          </p:cNvSpPr>
          <p:nvPr>
            <p:ph type="title"/>
          </p:nvPr>
        </p:nvSpPr>
        <p:spPr bwMode="auto">
          <a:xfrm>
            <a:off x="838200" y="274638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Kλικ για επεξεργασία του τίτλου</a:t>
            </a:r>
          </a:p>
        </p:txBody>
      </p:sp>
      <p:sp>
        <p:nvSpPr>
          <p:cNvPr id="1028" name="2 - Θέση κειμένου"/>
          <p:cNvSpPr>
            <a:spLocks noGrp="1"/>
          </p:cNvSpPr>
          <p:nvPr>
            <p:ph type="body" idx="1"/>
          </p:nvPr>
        </p:nvSpPr>
        <p:spPr bwMode="auto">
          <a:xfrm>
            <a:off x="838200" y="1600200"/>
            <a:ext cx="784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</a:p>
        </p:txBody>
      </p:sp>
      <p:pic>
        <p:nvPicPr>
          <p:cNvPr id="1029" name="Picture 8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01000" y="6172200"/>
            <a:ext cx="1079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0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9150" y="6343650"/>
            <a:ext cx="20002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2819400" y="6400800"/>
            <a:ext cx="518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1200" dirty="0" smtClean="0">
                <a:solidFill>
                  <a:srgbClr val="808080"/>
                </a:solidFill>
                <a:latin typeface="Calibri" pitchFamily="34" charset="0"/>
              </a:rPr>
              <a:t>1</a:t>
            </a:r>
            <a:r>
              <a:rPr lang="en-GB" sz="1200" baseline="30000" dirty="0" smtClean="0">
                <a:solidFill>
                  <a:srgbClr val="808080"/>
                </a:solidFill>
                <a:latin typeface="Calibri" pitchFamily="34" charset="0"/>
              </a:rPr>
              <a:t>st</a:t>
            </a:r>
            <a:r>
              <a:rPr lang="en-GB" sz="1200" dirty="0" smtClean="0">
                <a:solidFill>
                  <a:srgbClr val="808080"/>
                </a:solidFill>
                <a:latin typeface="Calibri" pitchFamily="34" charset="0"/>
              </a:rPr>
              <a:t> MOVESMART Workshop – 15 October 2015 – Bilbao, Spain</a:t>
            </a:r>
            <a:endParaRPr lang="el-GR" sz="1200" dirty="0">
              <a:solidFill>
                <a:srgbClr val="808080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6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- Τίτλος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sz="3600" dirty="0"/>
              <a:t>Crowd sourcing techniques </a:t>
            </a:r>
            <a:r>
              <a:rPr lang="en-US" sz="3600" dirty="0" smtClean="0"/>
              <a:t>and applications </a:t>
            </a:r>
            <a:r>
              <a:rPr lang="en-US" sz="3600" dirty="0"/>
              <a:t>for </a:t>
            </a:r>
            <a:r>
              <a:rPr lang="en-US" sz="3600" dirty="0" smtClean="0"/>
              <a:t>ITS </a:t>
            </a:r>
            <a:br>
              <a:rPr lang="en-US" sz="3600" dirty="0" smtClean="0"/>
            </a:br>
            <a:r>
              <a:rPr lang="en-US" sz="2800" i="1" dirty="0" smtClean="0"/>
              <a:t>Limitations </a:t>
            </a:r>
            <a:r>
              <a:rPr lang="en-US" sz="2800" i="1" dirty="0"/>
              <a:t>and </a:t>
            </a:r>
            <a:r>
              <a:rPr lang="en-US" sz="2800" i="1" dirty="0" smtClean="0"/>
              <a:t>possibilities</a:t>
            </a:r>
            <a:endParaRPr lang="el-GR" sz="2800" i="1" dirty="0" smtClean="0"/>
          </a:p>
        </p:txBody>
      </p:sp>
      <p:sp>
        <p:nvSpPr>
          <p:cNvPr id="16386" name="2 - Υπότιτλος"/>
          <p:cNvSpPr>
            <a:spLocks noGrp="1"/>
          </p:cNvSpPr>
          <p:nvPr>
            <p:ph type="subTitle" idx="4294967295"/>
          </p:nvPr>
        </p:nvSpPr>
        <p:spPr>
          <a:xfrm>
            <a:off x="1295400" y="2514600"/>
            <a:ext cx="7391400" cy="12954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800" i="1" dirty="0" smtClean="0">
                <a:solidFill>
                  <a:srgbClr val="7F7F7F"/>
                </a:solidFill>
              </a:rPr>
              <a:t>Dionisis Kehagias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400" i="1" dirty="0" smtClean="0">
                <a:solidFill>
                  <a:srgbClr val="7F7F7F"/>
                </a:solidFill>
              </a:rPr>
              <a:t>Senior Researcher at Information Technologies Institute / 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400" i="1" dirty="0" smtClean="0">
                <a:solidFill>
                  <a:srgbClr val="7F7F7F"/>
                </a:solidFill>
              </a:rPr>
              <a:t>Centre for Research and Technology Hellas (CERTH/ITI)</a:t>
            </a:r>
            <a:endParaRPr lang="el-GR" sz="2400" dirty="0" smtClean="0">
              <a:solidFill>
                <a:srgbClr val="7F7F7F"/>
              </a:solidFill>
            </a:endParaRPr>
          </a:p>
        </p:txBody>
      </p:sp>
      <p:sp>
        <p:nvSpPr>
          <p:cNvPr id="16387" name="2 - Υπότιτλος"/>
          <p:cNvSpPr>
            <a:spLocks noGrp="1"/>
          </p:cNvSpPr>
          <p:nvPr>
            <p:ph type="subTitle" idx="4294967295"/>
          </p:nvPr>
        </p:nvSpPr>
        <p:spPr>
          <a:xfrm>
            <a:off x="3124200" y="5791200"/>
            <a:ext cx="5638800" cy="838200"/>
          </a:xfrm>
        </p:spPr>
        <p:txBody>
          <a:bodyPr/>
          <a:lstStyle/>
          <a:p>
            <a:pPr marL="0" indent="0" algn="r" eaLnBrk="1" hangingPunct="1">
              <a:buFont typeface="Arial" charset="0"/>
              <a:buNone/>
            </a:pPr>
            <a:r>
              <a:rPr lang="en-US" sz="2000" i="1" dirty="0" smtClean="0">
                <a:solidFill>
                  <a:srgbClr val="7F7F7F"/>
                </a:solidFill>
              </a:rPr>
              <a:t>1</a:t>
            </a:r>
            <a:r>
              <a:rPr lang="en-US" sz="2000" i="1" baseline="30000" dirty="0" smtClean="0">
                <a:solidFill>
                  <a:srgbClr val="7F7F7F"/>
                </a:solidFill>
              </a:rPr>
              <a:t>st</a:t>
            </a:r>
            <a:r>
              <a:rPr lang="en-US" sz="2000" i="1" dirty="0" smtClean="0">
                <a:solidFill>
                  <a:srgbClr val="7F7F7F"/>
                </a:solidFill>
              </a:rPr>
              <a:t> MOVESMART Workshop,</a:t>
            </a:r>
            <a:br>
              <a:rPr lang="en-US" sz="2000" i="1" dirty="0" smtClean="0">
                <a:solidFill>
                  <a:srgbClr val="7F7F7F"/>
                </a:solidFill>
              </a:rPr>
            </a:br>
            <a:r>
              <a:rPr lang="en-US" sz="2000" i="1" dirty="0" smtClean="0">
                <a:solidFill>
                  <a:srgbClr val="7F7F7F"/>
                </a:solidFill>
              </a:rPr>
              <a:t>15 October 2015, Bilbao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2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b="1" i="1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R</a:t>
            </a:r>
            <a:r>
              <a:rPr lang="en-US" sz="3200" b="1" i="1" baseline="-25000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d </a:t>
            </a:r>
            <a:r>
              <a:rPr lang="en-US" sz="3200" b="1" i="1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– Relevance Feedback</a:t>
            </a:r>
          </a:p>
        </p:txBody>
      </p:sp>
      <p:sp>
        <p:nvSpPr>
          <p:cNvPr id="113674" name="Text Box 5"/>
          <p:cNvSpPr txBox="1">
            <a:spLocks noChangeArrowheads="1"/>
          </p:cNvSpPr>
          <p:nvPr/>
        </p:nvSpPr>
        <p:spPr bwMode="auto">
          <a:xfrm>
            <a:off x="1123950" y="2347913"/>
            <a:ext cx="78486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latin typeface="Calibri" pitchFamily="34" charset="0"/>
              </a:rPr>
              <a:t>The </a:t>
            </a:r>
            <a:r>
              <a:rPr lang="en-US" sz="2000" i="1" dirty="0">
                <a:latin typeface="Calibri" pitchFamily="34" charset="0"/>
              </a:rPr>
              <a:t>R</a:t>
            </a:r>
            <a:r>
              <a:rPr lang="en-US" sz="2000" i="1" baseline="-25000" dirty="0">
                <a:latin typeface="Calibri" pitchFamily="34" charset="0"/>
              </a:rPr>
              <a:t>d</a:t>
            </a:r>
            <a:r>
              <a:rPr lang="en-US" sz="2000" dirty="0">
                <a:latin typeface="Calibri" pitchFamily="34" charset="0"/>
              </a:rPr>
              <a:t> factor represents the relevance feedback from users about a specific </a:t>
            </a:r>
            <a:r>
              <a:rPr lang="en-US" sz="2000" dirty="0" smtClean="0">
                <a:latin typeface="Calibri" pitchFamily="34" charset="0"/>
              </a:rPr>
              <a:t>alert. </a:t>
            </a:r>
            <a:r>
              <a:rPr lang="en-US" sz="2000" dirty="0">
                <a:latin typeface="Calibri" pitchFamily="34" charset="0"/>
              </a:rPr>
              <a:t>Users can either </a:t>
            </a: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confirm or reject every event report that is submitted to the system. </a:t>
            </a:r>
            <a:endParaRPr lang="en-GB" sz="2000" dirty="0" smtClean="0">
              <a:solidFill>
                <a:srgbClr val="000000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For </a:t>
            </a: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a </a:t>
            </a: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user alert: 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i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	</a:t>
            </a:r>
            <a:r>
              <a:rPr lang="en-GB" sz="2000" i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C </a:t>
            </a: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confirmations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i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	</a:t>
            </a:r>
            <a:r>
              <a:rPr lang="en-GB" sz="2000" i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R</a:t>
            </a: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rejections from other </a:t>
            </a: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users </a:t>
            </a:r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113675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1798486"/>
              </p:ext>
            </p:extLst>
          </p:nvPr>
        </p:nvGraphicFramePr>
        <p:xfrm>
          <a:off x="4114800" y="4419600"/>
          <a:ext cx="1752600" cy="990600"/>
        </p:xfrm>
        <a:graphic>
          <a:graphicData uri="http://schemas.openxmlformats.org/presentationml/2006/ole">
            <p:oleObj spid="_x0000_s7184" name="Equation" r:id="rId3" imgW="723586" imgH="393529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103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4111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b="1" i="1" dirty="0" err="1" smtClean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R</a:t>
            </a:r>
            <a:r>
              <a:rPr lang="en-US" sz="3200" b="1" i="1" baseline="-25000" dirty="0" err="1" smtClean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t</a:t>
            </a:r>
            <a:r>
              <a:rPr lang="en-US" sz="3200" b="1" i="1" baseline="-25000" dirty="0" smtClean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 </a:t>
            </a:r>
            <a:r>
              <a:rPr lang="en-US" sz="3200" b="1" i="1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– </a:t>
            </a:r>
            <a:r>
              <a:rPr lang="en-US" sz="3200" b="1" i="1" dirty="0" smtClean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Response </a:t>
            </a:r>
            <a:r>
              <a:rPr lang="en-US" sz="3200" b="1" i="1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Time</a:t>
            </a:r>
          </a:p>
        </p:txBody>
      </p:sp>
      <p:sp>
        <p:nvSpPr>
          <p:cNvPr id="33796" name="Content Placeholder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90600" y="1412875"/>
            <a:ext cx="7772400" cy="3921125"/>
          </a:xfrm>
          <a:prstGeom prst="rect">
            <a:avLst/>
          </a:prstGeom>
          <a:blipFill rotWithShape="0">
            <a:blip r:embed="rId2" cstate="print"/>
            <a:stretch>
              <a:fillRect l="-1255" t="-1244" b="-15241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l-G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7867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/>
          </p:cNvSpPr>
          <p:nvPr>
            <p:ph type="title"/>
          </p:nvPr>
        </p:nvSpPr>
        <p:spPr>
          <a:xfrm>
            <a:off x="762000" y="76200"/>
            <a:ext cx="83058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4000" dirty="0"/>
              <a:t>Credibility estimation</a:t>
            </a:r>
          </a:p>
        </p:txBody>
      </p:sp>
      <p:sp>
        <p:nvSpPr>
          <p:cNvPr id="151554" name="Rectangle 3"/>
          <p:cNvSpPr>
            <a:spLocks noGrp="1"/>
          </p:cNvSpPr>
          <p:nvPr>
            <p:ph type="body" idx="1"/>
          </p:nvPr>
        </p:nvSpPr>
        <p:spPr>
          <a:xfrm>
            <a:off x="914400" y="2209800"/>
            <a:ext cx="7848600" cy="2438400"/>
          </a:xfrm>
        </p:spPr>
        <p:txBody>
          <a:bodyPr/>
          <a:lstStyle/>
          <a:p>
            <a:r>
              <a:rPr lang="en-GB" sz="2000" dirty="0" smtClean="0"/>
              <a:t>What if the user is not in an optimal position to </a:t>
            </a:r>
            <a:r>
              <a:rPr lang="en-GB" sz="2000" dirty="0" smtClean="0"/>
              <a:t>send an alert?</a:t>
            </a:r>
            <a:endParaRPr lang="en-GB" sz="2000" dirty="0" smtClean="0"/>
          </a:p>
          <a:p>
            <a:r>
              <a:rPr lang="en-GB" sz="2000" dirty="0" smtClean="0"/>
              <a:t>What if not a sufficient number of users submit feedback?</a:t>
            </a:r>
          </a:p>
          <a:p>
            <a:r>
              <a:rPr lang="en-GB" sz="2000" dirty="0" smtClean="0"/>
              <a:t>How to deal with malicious users?</a:t>
            </a:r>
          </a:p>
          <a:p>
            <a:r>
              <a:rPr lang="en-GB" sz="2000" dirty="0" smtClean="0"/>
              <a:t>How to deal with a reliable user who turned to be malicious?</a:t>
            </a:r>
          </a:p>
          <a:p>
            <a:r>
              <a:rPr lang="en-US" sz="2000" dirty="0" smtClean="0"/>
              <a:t>How often should feedback be updated?</a:t>
            </a:r>
            <a:endParaRPr lang="el-GR" sz="2000" dirty="0" smtClean="0"/>
          </a:p>
        </p:txBody>
      </p:sp>
      <p:sp>
        <p:nvSpPr>
          <p:cNvPr id="151555" name="Text Box 1032"/>
          <p:cNvSpPr txBox="1">
            <a:spLocks noChangeArrowheads="1"/>
          </p:cNvSpPr>
          <p:nvPr/>
        </p:nvSpPr>
        <p:spPr bwMode="auto">
          <a:xfrm>
            <a:off x="990600" y="1524000"/>
            <a:ext cx="754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ＭＳ Ｐゴシック"/>
                <a:cs typeface="ＭＳ Ｐゴシック"/>
              </a:rPr>
              <a:t>Crowd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ＭＳ Ｐゴシック"/>
                <a:cs typeface="ＭＳ Ｐゴシック"/>
              </a:rPr>
              <a:t>sourcing challenges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1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 Box 1032"/>
          <p:cNvSpPr txBox="1">
            <a:spLocks noChangeArrowheads="1"/>
          </p:cNvSpPr>
          <p:nvPr/>
        </p:nvSpPr>
        <p:spPr bwMode="auto">
          <a:xfrm>
            <a:off x="1066800" y="4876800"/>
            <a:ext cx="7543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ＭＳ Ｐゴシック"/>
                <a:cs typeface="ＭＳ Ｐゴシック"/>
              </a:rPr>
              <a:t>In order to deal with those challenges we need a feedback resolution mechanism: e.g. majority vote</a:t>
            </a:r>
            <a:endParaRPr lang="en-GB" sz="2000" b="1" dirty="0">
              <a:solidFill>
                <a:srgbClr val="C00000"/>
              </a:solidFill>
              <a:latin typeface="+mj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2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/>
              <a:t>Crowd </a:t>
            </a:r>
            <a:r>
              <a:rPr lang="en-US" sz="4000" dirty="0"/>
              <a:t>sourcing collected </a:t>
            </a:r>
            <a:r>
              <a:rPr lang="en-US" sz="4000" dirty="0" smtClean="0"/>
              <a:t>data</a:t>
            </a:r>
            <a:endParaRPr lang="en-GB" sz="4000" dirty="0"/>
          </a:p>
        </p:txBody>
      </p:sp>
      <p:sp>
        <p:nvSpPr>
          <p:cNvPr id="152578" name="Rectangle 3"/>
          <p:cNvSpPr>
            <a:spLocks noGrp="1"/>
          </p:cNvSpPr>
          <p:nvPr>
            <p:ph type="body" idx="1"/>
          </p:nvPr>
        </p:nvSpPr>
        <p:spPr>
          <a:xfrm>
            <a:off x="914400" y="1545431"/>
            <a:ext cx="7848600" cy="399256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b="1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/>
              <a:t>On-route data </a:t>
            </a:r>
            <a:r>
              <a:rPr lang="en-US" sz="2400" dirty="0" smtClean="0"/>
              <a:t>(collected by the user’s device as the user is moving on user’s consent):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user location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user speed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Post-route data: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Relevance Feedback: 1-5 stars rating 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Emergency data: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Weather info (e.g. sudden change of weather conditions)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Incidents (e.g., accidents, demonstrations, etc.)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Public Transport info (e.g. bus delays)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Traffic info (e.g. report of high congestion).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152580" name="Picture 6" descr="gp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590800"/>
            <a:ext cx="8080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7" descr="5-Gold-Star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1694" y="3429000"/>
            <a:ext cx="9906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2" name="Picture 9" descr="f8ce6495-2bc3-4fd7-89e7-c40eff08777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5029200"/>
            <a:ext cx="73025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2583" name="Group 10"/>
          <p:cNvGrpSpPr>
            <a:grpSpLocks/>
          </p:cNvGrpSpPr>
          <p:nvPr/>
        </p:nvGrpSpPr>
        <p:grpSpPr bwMode="auto">
          <a:xfrm flipH="1">
            <a:off x="7620000" y="5029200"/>
            <a:ext cx="785813" cy="685800"/>
            <a:chOff x="-591" y="2736"/>
            <a:chExt cx="1536" cy="1536"/>
          </a:xfrm>
        </p:grpSpPr>
        <p:pic>
          <p:nvPicPr>
            <p:cNvPr id="152585" name="Picture 11" descr="public_transportati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591" y="2736"/>
              <a:ext cx="153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2586" name="Picture 12" descr="info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384" y="2928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2584" name="Picture 8" descr="weather-153703_64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7600" y="4495800"/>
            <a:ext cx="59372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642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000" dirty="0"/>
              <a:t>Credibility estimation</a:t>
            </a:r>
          </a:p>
        </p:txBody>
      </p:sp>
      <p:graphicFrame>
        <p:nvGraphicFramePr>
          <p:cNvPr id="147483" name="Object 27"/>
          <p:cNvGraphicFramePr>
            <a:graphicFrameLocks noGrp="1" noChangeAspect="1"/>
          </p:cNvGraphicFramePr>
          <p:nvPr>
            <p:ph sz="half" idx="1"/>
          </p:nvPr>
        </p:nvGraphicFramePr>
        <p:xfrm>
          <a:off x="2705100" y="3792538"/>
          <a:ext cx="114300" cy="139700"/>
        </p:xfrm>
        <a:graphic>
          <a:graphicData uri="http://schemas.openxmlformats.org/presentationml/2006/ole">
            <p:oleObj spid="_x0000_s8222" name="Equation" r:id="rId3" imgW="114201" imgH="139579" progId="Equation.DSMT4">
              <p:embed/>
            </p:oleObj>
          </a:graphicData>
        </a:graphic>
      </p:graphicFrame>
      <p:sp>
        <p:nvSpPr>
          <p:cNvPr id="147487" name="Text Box 1032"/>
          <p:cNvSpPr txBox="1">
            <a:spLocks noChangeArrowheads="1"/>
          </p:cNvSpPr>
          <p:nvPr/>
        </p:nvSpPr>
        <p:spPr bwMode="auto">
          <a:xfrm>
            <a:off x="762000" y="1371600"/>
            <a:ext cx="7543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hlink"/>
                </a:solidFill>
                <a:latin typeface="Calibri" pitchFamily="34" charset="0"/>
              </a:rPr>
              <a:t>Conceptual </a:t>
            </a:r>
            <a:r>
              <a:rPr lang="en-US" sz="2000" b="1" dirty="0">
                <a:solidFill>
                  <a:schemeClr val="hlink"/>
                </a:solidFill>
                <a:latin typeface="Calibri" pitchFamily="34" charset="0"/>
              </a:rPr>
              <a:t>Idea</a:t>
            </a:r>
            <a:endParaRPr lang="en-GB" sz="2000" b="1" dirty="0">
              <a:solidFill>
                <a:schemeClr val="hlink"/>
              </a:solidFill>
              <a:latin typeface="Calibri" pitchFamily="34" charset="0"/>
            </a:endParaRPr>
          </a:p>
          <a:p>
            <a:pPr algn="ctr">
              <a:spcBef>
                <a:spcPct val="50000"/>
              </a:spcBef>
            </a:pPr>
            <a:endParaRPr lang="en-US" sz="2000" b="1" i="1" dirty="0">
              <a:solidFill>
                <a:schemeClr val="hlink"/>
              </a:solidFill>
              <a:latin typeface="Calibri" pitchFamily="34" charset="0"/>
              <a:ea typeface="ＭＳ Ｐゴシック"/>
              <a:cs typeface="ＭＳ Ｐゴシック"/>
            </a:endParaRPr>
          </a:p>
        </p:txBody>
      </p:sp>
      <p:grpSp>
        <p:nvGrpSpPr>
          <p:cNvPr id="147488" name="Group 14"/>
          <p:cNvGrpSpPr>
            <a:grpSpLocks/>
          </p:cNvGrpSpPr>
          <p:nvPr/>
        </p:nvGrpSpPr>
        <p:grpSpPr bwMode="auto">
          <a:xfrm>
            <a:off x="1981200" y="2362200"/>
            <a:ext cx="5995988" cy="2411413"/>
            <a:chOff x="336" y="1039"/>
            <a:chExt cx="5867" cy="3152"/>
          </a:xfrm>
        </p:grpSpPr>
        <p:grpSp>
          <p:nvGrpSpPr>
            <p:cNvPr id="147490" name="Group 21"/>
            <p:cNvGrpSpPr>
              <a:grpSpLocks/>
            </p:cNvGrpSpPr>
            <p:nvPr/>
          </p:nvGrpSpPr>
          <p:grpSpPr bwMode="auto">
            <a:xfrm>
              <a:off x="336" y="1039"/>
              <a:ext cx="5867" cy="3152"/>
              <a:chOff x="384" y="991"/>
              <a:chExt cx="5806" cy="3541"/>
            </a:xfrm>
          </p:grpSpPr>
          <p:pic>
            <p:nvPicPr>
              <p:cNvPr id="14749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4" y="1241"/>
                <a:ext cx="4722" cy="2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7498" name="Line 8"/>
              <p:cNvSpPr>
                <a:spLocks noChangeShapeType="1"/>
              </p:cNvSpPr>
              <p:nvPr/>
            </p:nvSpPr>
            <p:spPr bwMode="auto">
              <a:xfrm flipV="1">
                <a:off x="546" y="4025"/>
                <a:ext cx="4560" cy="0"/>
              </a:xfrm>
              <a:prstGeom prst="line">
                <a:avLst/>
              </a:prstGeom>
              <a:noFill/>
              <a:ln w="38100">
                <a:solidFill>
                  <a:srgbClr val="C60D2C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147499" name="Rectangle 9"/>
              <p:cNvSpPr>
                <a:spLocks noChangeArrowheads="1"/>
              </p:cNvSpPr>
              <p:nvPr/>
            </p:nvSpPr>
            <p:spPr bwMode="auto">
              <a:xfrm>
                <a:off x="2286" y="4038"/>
                <a:ext cx="2431" cy="4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l-GR" sz="1600" b="1"/>
                  <a:t>Decreasing Creditability</a:t>
                </a:r>
                <a:endParaRPr lang="el-GR" altLang="el-GR" sz="1600" b="1"/>
              </a:p>
            </p:txBody>
          </p:sp>
          <p:sp>
            <p:nvSpPr>
              <p:cNvPr id="147500" name="Oval 10"/>
              <p:cNvSpPr>
                <a:spLocks noChangeArrowheads="1"/>
              </p:cNvSpPr>
              <p:nvPr/>
            </p:nvSpPr>
            <p:spPr bwMode="auto">
              <a:xfrm>
                <a:off x="450" y="3161"/>
                <a:ext cx="1056" cy="768"/>
              </a:xfrm>
              <a:prstGeom prst="ellipse">
                <a:avLst/>
              </a:prstGeom>
              <a:noFill/>
              <a:ln w="38100" algn="ctr">
                <a:solidFill>
                  <a:srgbClr val="333333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rgbClr val="595959"/>
                  </a:solidFill>
                </a:endParaRPr>
              </a:p>
            </p:txBody>
          </p:sp>
          <p:sp>
            <p:nvSpPr>
              <p:cNvPr id="147501" name="Oval 11"/>
              <p:cNvSpPr>
                <a:spLocks noChangeArrowheads="1"/>
              </p:cNvSpPr>
              <p:nvPr/>
            </p:nvSpPr>
            <p:spPr bwMode="auto">
              <a:xfrm>
                <a:off x="1554" y="3161"/>
                <a:ext cx="1056" cy="768"/>
              </a:xfrm>
              <a:prstGeom prst="ellipse">
                <a:avLst/>
              </a:prstGeom>
              <a:noFill/>
              <a:ln w="38100" algn="ctr">
                <a:solidFill>
                  <a:srgbClr val="333333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rgbClr val="595959"/>
                  </a:solidFill>
                </a:endParaRPr>
              </a:p>
            </p:txBody>
          </p:sp>
          <p:sp>
            <p:nvSpPr>
              <p:cNvPr id="147502" name="Oval 12"/>
              <p:cNvSpPr>
                <a:spLocks noChangeArrowheads="1"/>
              </p:cNvSpPr>
              <p:nvPr/>
            </p:nvSpPr>
            <p:spPr bwMode="auto">
              <a:xfrm>
                <a:off x="3906" y="3161"/>
                <a:ext cx="1056" cy="768"/>
              </a:xfrm>
              <a:prstGeom prst="ellipse">
                <a:avLst/>
              </a:prstGeom>
              <a:noFill/>
              <a:ln w="38100" algn="ctr">
                <a:solidFill>
                  <a:srgbClr val="333333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rgbClr val="595959"/>
                  </a:solidFill>
                </a:endParaRPr>
              </a:p>
            </p:txBody>
          </p:sp>
          <p:sp>
            <p:nvSpPr>
              <p:cNvPr id="147503" name="Oval 13"/>
              <p:cNvSpPr>
                <a:spLocks noChangeArrowheads="1"/>
              </p:cNvSpPr>
              <p:nvPr/>
            </p:nvSpPr>
            <p:spPr bwMode="auto">
              <a:xfrm>
                <a:off x="2466" y="1337"/>
                <a:ext cx="1584" cy="2592"/>
              </a:xfrm>
              <a:prstGeom prst="ellipse">
                <a:avLst/>
              </a:prstGeom>
              <a:noFill/>
              <a:ln w="38100" algn="ctr">
                <a:solidFill>
                  <a:srgbClr val="333333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rgbClr val="595959"/>
                  </a:solidFill>
                </a:endParaRPr>
              </a:p>
            </p:txBody>
          </p:sp>
          <p:sp>
            <p:nvSpPr>
              <p:cNvPr id="147504" name="Line 14"/>
              <p:cNvSpPr>
                <a:spLocks noChangeShapeType="1"/>
              </p:cNvSpPr>
              <p:nvPr/>
            </p:nvSpPr>
            <p:spPr bwMode="auto">
              <a:xfrm>
                <a:off x="3186" y="1097"/>
                <a:ext cx="48" cy="2928"/>
              </a:xfrm>
              <a:prstGeom prst="line">
                <a:avLst/>
              </a:prstGeom>
              <a:noFill/>
              <a:ln w="38100">
                <a:solidFill>
                  <a:srgbClr val="C60D2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147505" name="Rectangle 15"/>
              <p:cNvSpPr>
                <a:spLocks noChangeArrowheads="1"/>
              </p:cNvSpPr>
              <p:nvPr/>
            </p:nvSpPr>
            <p:spPr bwMode="auto">
              <a:xfrm>
                <a:off x="3168" y="991"/>
                <a:ext cx="3022" cy="4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l-GR" sz="1600" b="1">
                    <a:solidFill>
                      <a:srgbClr val="C60D2C"/>
                    </a:solidFill>
                  </a:rPr>
                  <a:t>Location of the declared event</a:t>
                </a:r>
                <a:endParaRPr lang="el-GR" altLang="el-GR" sz="1600" b="1">
                  <a:solidFill>
                    <a:srgbClr val="C60D2C"/>
                  </a:solidFill>
                </a:endParaRPr>
              </a:p>
            </p:txBody>
          </p:sp>
          <p:sp>
            <p:nvSpPr>
              <p:cNvPr id="147506" name="Rectangle 16"/>
              <p:cNvSpPr>
                <a:spLocks noChangeArrowheads="1"/>
              </p:cNvSpPr>
              <p:nvPr/>
            </p:nvSpPr>
            <p:spPr bwMode="auto">
              <a:xfrm>
                <a:off x="814" y="2879"/>
                <a:ext cx="446" cy="44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l-GR" sz="1400" b="1">
                    <a:solidFill>
                      <a:srgbClr val="333333"/>
                    </a:solidFill>
                  </a:rPr>
                  <a:t>Far</a:t>
                </a:r>
                <a:endParaRPr lang="el-GR" altLang="el-GR" sz="14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147507" name="Rectangle 17"/>
              <p:cNvSpPr>
                <a:spLocks noChangeArrowheads="1"/>
              </p:cNvSpPr>
              <p:nvPr/>
            </p:nvSpPr>
            <p:spPr bwMode="auto">
              <a:xfrm>
                <a:off x="1701" y="2737"/>
                <a:ext cx="893" cy="7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l-GR" sz="1400" b="1">
                    <a:solidFill>
                      <a:srgbClr val="333333"/>
                    </a:solidFill>
                  </a:rPr>
                  <a:t>Average</a:t>
                </a:r>
              </a:p>
              <a:p>
                <a:r>
                  <a:rPr lang="en-US" altLang="el-GR" sz="1400" b="1">
                    <a:solidFill>
                      <a:srgbClr val="333333"/>
                    </a:solidFill>
                  </a:rPr>
                  <a:t>Distance</a:t>
                </a:r>
                <a:endParaRPr lang="el-GR" altLang="el-GR" sz="14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147508" name="Rectangle 19"/>
              <p:cNvSpPr>
                <a:spLocks noChangeArrowheads="1"/>
              </p:cNvSpPr>
              <p:nvPr/>
            </p:nvSpPr>
            <p:spPr bwMode="auto">
              <a:xfrm>
                <a:off x="4129" y="2737"/>
                <a:ext cx="893" cy="7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l-GR" sz="1400" b="1">
                    <a:solidFill>
                      <a:srgbClr val="333333"/>
                    </a:solidFill>
                  </a:rPr>
                  <a:t>Average</a:t>
                </a:r>
              </a:p>
              <a:p>
                <a:r>
                  <a:rPr lang="en-US" altLang="el-GR" sz="1400" b="1">
                    <a:solidFill>
                      <a:srgbClr val="333333"/>
                    </a:solidFill>
                  </a:rPr>
                  <a:t>Distance</a:t>
                </a:r>
                <a:endParaRPr lang="el-GR" altLang="el-GR" sz="1400" b="1">
                  <a:solidFill>
                    <a:srgbClr val="333333"/>
                  </a:solidFill>
                </a:endParaRPr>
              </a:p>
            </p:txBody>
          </p:sp>
          <p:sp>
            <p:nvSpPr>
              <p:cNvPr id="147509" name="Rectangle 20"/>
              <p:cNvSpPr>
                <a:spLocks noChangeArrowheads="1"/>
              </p:cNvSpPr>
              <p:nvPr/>
            </p:nvSpPr>
            <p:spPr bwMode="auto">
              <a:xfrm>
                <a:off x="3840" y="1441"/>
                <a:ext cx="713" cy="4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l-GR" sz="1600" b="1" u="sng">
                    <a:solidFill>
                      <a:srgbClr val="333333"/>
                    </a:solidFill>
                  </a:rPr>
                  <a:t>Close</a:t>
                </a:r>
                <a:endParaRPr lang="el-GR" altLang="el-GR" sz="1600" b="1" u="sng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47491" name="Group 29"/>
            <p:cNvGrpSpPr>
              <a:grpSpLocks/>
            </p:cNvGrpSpPr>
            <p:nvPr/>
          </p:nvGrpSpPr>
          <p:grpSpPr bwMode="auto">
            <a:xfrm>
              <a:off x="912" y="1951"/>
              <a:ext cx="1749" cy="785"/>
              <a:chOff x="912" y="1951"/>
              <a:chExt cx="1749" cy="785"/>
            </a:xfrm>
          </p:grpSpPr>
          <p:sp>
            <p:nvSpPr>
              <p:cNvPr id="147495" name="Rectangle 27"/>
              <p:cNvSpPr>
                <a:spLocks noChangeArrowheads="1"/>
              </p:cNvSpPr>
              <p:nvPr/>
            </p:nvSpPr>
            <p:spPr bwMode="auto">
              <a:xfrm>
                <a:off x="912" y="1951"/>
                <a:ext cx="1749" cy="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altLang="el-GR" sz="1600" b="1">
                    <a:solidFill>
                      <a:srgbClr val="FF0000"/>
                    </a:solidFill>
                  </a:rPr>
                  <a:t>Unreliable Users</a:t>
                </a:r>
                <a:endParaRPr lang="el-GR" altLang="el-GR" sz="16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7496" name="Line 28"/>
              <p:cNvSpPr>
                <a:spLocks noChangeShapeType="1"/>
              </p:cNvSpPr>
              <p:nvPr/>
            </p:nvSpPr>
            <p:spPr bwMode="auto">
              <a:xfrm flipH="1">
                <a:off x="912" y="2160"/>
                <a:ext cx="288" cy="57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l-GR"/>
              </a:p>
            </p:txBody>
          </p:sp>
        </p:grpSp>
        <p:grpSp>
          <p:nvGrpSpPr>
            <p:cNvPr id="147492" name="Group 32"/>
            <p:cNvGrpSpPr>
              <a:grpSpLocks/>
            </p:cNvGrpSpPr>
            <p:nvPr/>
          </p:nvGrpSpPr>
          <p:grpSpPr bwMode="auto">
            <a:xfrm>
              <a:off x="4032" y="1756"/>
              <a:ext cx="1935" cy="440"/>
              <a:chOff x="4032" y="1756"/>
              <a:chExt cx="1935" cy="440"/>
            </a:xfrm>
          </p:grpSpPr>
          <p:sp>
            <p:nvSpPr>
              <p:cNvPr id="147493" name="Rectangle 29"/>
              <p:cNvSpPr>
                <a:spLocks noChangeArrowheads="1"/>
              </p:cNvSpPr>
              <p:nvPr/>
            </p:nvSpPr>
            <p:spPr bwMode="auto">
              <a:xfrm>
                <a:off x="4416" y="1756"/>
                <a:ext cx="1551" cy="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altLang="el-GR" sz="1600" b="1">
                    <a:solidFill>
                      <a:srgbClr val="0066FF"/>
                    </a:solidFill>
                  </a:rPr>
                  <a:t>Reliable Users</a:t>
                </a:r>
                <a:endParaRPr lang="el-GR" altLang="el-GR" sz="1600" b="1">
                  <a:solidFill>
                    <a:srgbClr val="0066FF"/>
                  </a:solidFill>
                </a:endParaRPr>
              </a:p>
            </p:txBody>
          </p:sp>
          <p:sp>
            <p:nvSpPr>
              <p:cNvPr id="147494" name="Line 30"/>
              <p:cNvSpPr>
                <a:spLocks noChangeShapeType="1"/>
              </p:cNvSpPr>
              <p:nvPr/>
            </p:nvSpPr>
            <p:spPr bwMode="auto">
              <a:xfrm flipH="1">
                <a:off x="4032" y="1872"/>
                <a:ext cx="432" cy="14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l-GR"/>
              </a:p>
            </p:txBody>
          </p:sp>
        </p:grpSp>
      </p:grpSp>
      <p:sp>
        <p:nvSpPr>
          <p:cNvPr id="147489" name="Rectangle 36"/>
          <p:cNvSpPr>
            <a:spLocks noChangeArrowheads="1"/>
          </p:cNvSpPr>
          <p:nvPr/>
        </p:nvSpPr>
        <p:spPr bwMode="auto">
          <a:xfrm>
            <a:off x="914400" y="4800600"/>
            <a:ext cx="8229600" cy="1258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l-GR" sz="1400" u="sng">
                <a:latin typeface="Calibri" pitchFamily="34" charset="0"/>
              </a:rPr>
              <a:t>Definition:</a:t>
            </a:r>
            <a:r>
              <a:rPr lang="en-US" altLang="el-GR" sz="1400">
                <a:latin typeface="Calibri" pitchFamily="34" charset="0"/>
              </a:rPr>
              <a:t> </a:t>
            </a:r>
            <a:r>
              <a:rPr lang="en-US" altLang="el-GR" sz="1400" i="1">
                <a:latin typeface="Calibri" pitchFamily="34" charset="0"/>
              </a:rPr>
              <a:t>We define the probability of an event </a:t>
            </a:r>
            <a:r>
              <a:rPr lang="el-GR" altLang="el-GR" sz="1400" b="1" i="1">
                <a:latin typeface="Calibri" pitchFamily="34" charset="0"/>
              </a:rPr>
              <a:t> </a:t>
            </a:r>
            <a:r>
              <a:rPr lang="en-US" altLang="el-GR" b="1" i="1">
                <a:latin typeface="Calibri" pitchFamily="34" charset="0"/>
              </a:rPr>
              <a:t>e</a:t>
            </a:r>
            <a:r>
              <a:rPr lang="el-GR" altLang="el-GR" b="1" i="1">
                <a:latin typeface="Calibri" pitchFamily="34" charset="0"/>
              </a:rPr>
              <a:t> </a:t>
            </a:r>
            <a:r>
              <a:rPr lang="en-US" altLang="el-GR" sz="1400" i="1">
                <a:latin typeface="Calibri" pitchFamily="34" charset="0"/>
              </a:rPr>
              <a:t>to be true </a:t>
            </a:r>
            <a:r>
              <a:rPr lang="el-GR" altLang="el-GR" sz="1400" i="1">
                <a:latin typeface="Calibri" pitchFamily="34" charset="0"/>
              </a:rPr>
              <a:t>a</a:t>
            </a:r>
            <a:r>
              <a:rPr lang="en-US" altLang="el-GR" sz="1400" i="1">
                <a:latin typeface="Calibri" pitchFamily="34" charset="0"/>
              </a:rPr>
              <a:t>s </a:t>
            </a:r>
            <a:r>
              <a:rPr lang="en-US" altLang="el-GR" sz="1400" b="1" i="1">
                <a:latin typeface="Calibri" pitchFamily="34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sz="1400" u="sng">
                <a:latin typeface="Calibri" pitchFamily="34" charset="0"/>
              </a:rPr>
              <a:t>Assumption 1:</a:t>
            </a:r>
            <a:r>
              <a:rPr lang="en-US" sz="1400">
                <a:latin typeface="Calibri" pitchFamily="34" charset="0"/>
              </a:rPr>
              <a:t> </a:t>
            </a:r>
            <a:r>
              <a:rPr lang="en-US" sz="1400" i="1">
                <a:latin typeface="Calibri" pitchFamily="34" charset="0"/>
              </a:rPr>
              <a:t>Specific contextual conditions, occurring at the time instant an event is declared, are expected to evaluate the user’s perception capacity (intended or not).</a:t>
            </a:r>
          </a:p>
          <a:p>
            <a:pPr>
              <a:spcBef>
                <a:spcPct val="10000"/>
              </a:spcBef>
            </a:pPr>
            <a:r>
              <a:rPr lang="en-US" sz="1400" u="sng">
                <a:latin typeface="Calibri" pitchFamily="34" charset="0"/>
              </a:rPr>
              <a:t>Assumption 2:</a:t>
            </a:r>
            <a:r>
              <a:rPr lang="en-US" sz="1400">
                <a:latin typeface="Calibri" pitchFamily="34" charset="0"/>
              </a:rPr>
              <a:t> </a:t>
            </a:r>
            <a:r>
              <a:rPr lang="en-US" sz="1400" i="1">
                <a:latin typeface="Calibri" pitchFamily="34" charset="0"/>
              </a:rPr>
              <a:t>The contextual parameters are considered statistically independent (i.e. 1D distributions), unless declared/proven otherwise (i.e. joint probabilities)</a:t>
            </a:r>
            <a:endParaRPr lang="el-GR" sz="1400" i="1">
              <a:latin typeface="Calibri" pitchFamily="34" charset="0"/>
            </a:endParaRPr>
          </a:p>
        </p:txBody>
      </p:sp>
      <p:graphicFrame>
        <p:nvGraphicFramePr>
          <p:cNvPr id="147485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1200" y="4876800"/>
          <a:ext cx="990600" cy="273050"/>
        </p:xfrm>
        <a:graphic>
          <a:graphicData uri="http://schemas.openxmlformats.org/presentationml/2006/ole">
            <p:oleObj spid="_x0000_s8223" name="Equation" r:id="rId5" imgW="736600" imgH="203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824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7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76200"/>
            <a:ext cx="83058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4000" dirty="0"/>
              <a:t>Credibility Estimation - 1D Distributions</a:t>
            </a:r>
            <a:endParaRPr lang="en-GB" sz="4000" dirty="0"/>
          </a:p>
        </p:txBody>
      </p:sp>
      <p:sp>
        <p:nvSpPr>
          <p:cNvPr id="921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2200" name="Group 6"/>
          <p:cNvGrpSpPr>
            <a:grpSpLocks/>
          </p:cNvGrpSpPr>
          <p:nvPr/>
        </p:nvGrpSpPr>
        <p:grpSpPr bwMode="auto">
          <a:xfrm>
            <a:off x="762000" y="1066800"/>
            <a:ext cx="4959447" cy="3048000"/>
            <a:chOff x="48" y="960"/>
            <a:chExt cx="2582" cy="1488"/>
          </a:xfrm>
        </p:grpSpPr>
        <p:grpSp>
          <p:nvGrpSpPr>
            <p:cNvPr id="92213" name="Group 56"/>
            <p:cNvGrpSpPr>
              <a:grpSpLocks/>
            </p:cNvGrpSpPr>
            <p:nvPr/>
          </p:nvGrpSpPr>
          <p:grpSpPr bwMode="auto">
            <a:xfrm>
              <a:off x="2016" y="1296"/>
              <a:ext cx="614" cy="1104"/>
              <a:chOff x="2016" y="1056"/>
              <a:chExt cx="614" cy="1104"/>
            </a:xfrm>
          </p:grpSpPr>
          <p:sp>
            <p:nvSpPr>
              <p:cNvPr id="92219" name="Line 33"/>
              <p:cNvSpPr>
                <a:spLocks noChangeShapeType="1"/>
              </p:cNvSpPr>
              <p:nvPr/>
            </p:nvSpPr>
            <p:spPr bwMode="auto">
              <a:xfrm flipV="1">
                <a:off x="2016" y="1056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C60D2C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2220" name="Rectangle 34"/>
              <p:cNvSpPr>
                <a:spLocks noChangeArrowheads="1"/>
              </p:cNvSpPr>
              <p:nvPr/>
            </p:nvSpPr>
            <p:spPr bwMode="auto">
              <a:xfrm>
                <a:off x="2101" y="1357"/>
                <a:ext cx="529" cy="25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l-GR" sz="1400" dirty="0">
                    <a:latin typeface="Calibri" pitchFamily="34" charset="0"/>
                  </a:rPr>
                  <a:t>Decreasing</a:t>
                </a:r>
              </a:p>
              <a:p>
                <a:pPr algn="ctr"/>
                <a:r>
                  <a:rPr lang="en-US" altLang="el-GR" sz="1400" dirty="0" smtClean="0">
                    <a:latin typeface="Calibri" pitchFamily="34" charset="0"/>
                  </a:rPr>
                  <a:t>Credibility</a:t>
                </a:r>
                <a:endParaRPr lang="el-GR" altLang="el-GR" sz="1400" dirty="0">
                  <a:latin typeface="Calibri" pitchFamily="34" charset="0"/>
                </a:endParaRPr>
              </a:p>
            </p:txBody>
          </p:sp>
        </p:grpSp>
        <p:grpSp>
          <p:nvGrpSpPr>
            <p:cNvPr id="92214" name="Group 10"/>
            <p:cNvGrpSpPr>
              <a:grpSpLocks/>
            </p:cNvGrpSpPr>
            <p:nvPr/>
          </p:nvGrpSpPr>
          <p:grpSpPr bwMode="auto">
            <a:xfrm>
              <a:off x="48" y="960"/>
              <a:ext cx="1920" cy="1488"/>
              <a:chOff x="48" y="960"/>
              <a:chExt cx="1920" cy="1488"/>
            </a:xfrm>
          </p:grpSpPr>
          <p:grpSp>
            <p:nvGrpSpPr>
              <p:cNvPr id="92215" name="Group 55"/>
              <p:cNvGrpSpPr>
                <a:grpSpLocks/>
              </p:cNvGrpSpPr>
              <p:nvPr/>
            </p:nvGrpSpPr>
            <p:grpSpPr bwMode="auto">
              <a:xfrm>
                <a:off x="48" y="1246"/>
                <a:ext cx="1920" cy="1202"/>
                <a:chOff x="48" y="1006"/>
                <a:chExt cx="1920" cy="1202"/>
              </a:xfrm>
            </p:grpSpPr>
            <p:pic>
              <p:nvPicPr>
                <p:cNvPr id="92217" name="Picture 2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8" y="1006"/>
                  <a:ext cx="1920" cy="1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2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8" y="1104"/>
                  <a:ext cx="684" cy="25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l-GR" sz="1400" b="1" i="1">
                      <a:latin typeface="Calibri" pitchFamily="34" charset="0"/>
                    </a:rPr>
                    <a:t>d</a:t>
                  </a:r>
                  <a:r>
                    <a:rPr lang="en-US" altLang="el-GR" sz="1400" b="1" i="1" baseline="-25000">
                      <a:latin typeface="Calibri" pitchFamily="34" charset="0"/>
                    </a:rPr>
                    <a:t>1</a:t>
                  </a:r>
                  <a:r>
                    <a:rPr lang="en-US" altLang="el-GR" sz="1400" b="1" i="1">
                      <a:latin typeface="Calibri" pitchFamily="34" charset="0"/>
                    </a:rPr>
                    <a:t>: Normalized</a:t>
                  </a:r>
                  <a:r>
                    <a:rPr lang="en-US" altLang="el-GR" sz="1400" b="1">
                      <a:latin typeface="Calibri" pitchFamily="34" charset="0"/>
                    </a:rPr>
                    <a:t> </a:t>
                  </a:r>
                </a:p>
                <a:p>
                  <a:pPr algn="ctr"/>
                  <a:r>
                    <a:rPr lang="en-US" altLang="el-GR" sz="1400" b="1">
                      <a:latin typeface="Calibri" pitchFamily="34" charset="0"/>
                    </a:rPr>
                    <a:t>average </a:t>
                  </a:r>
                  <a:r>
                    <a:rPr lang="en-US" altLang="el-GR" sz="1400" b="1" i="1">
                      <a:latin typeface="Calibri" pitchFamily="34" charset="0"/>
                    </a:rPr>
                    <a:t>speed</a:t>
                  </a:r>
                  <a:endParaRPr lang="el-GR" altLang="el-GR" sz="1400" b="1" i="1">
                    <a:latin typeface="Calibri" pitchFamily="34" charset="0"/>
                  </a:endParaRPr>
                </a:p>
              </p:txBody>
            </p:sp>
          </p:grpSp>
          <p:sp>
            <p:nvSpPr>
              <p:cNvPr id="92216" name="Rectangle 25"/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870" cy="25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l-GR" sz="1400" i="1">
                    <a:latin typeface="Calibri" pitchFamily="34" charset="0"/>
                  </a:rPr>
                  <a:t>Average speed of </a:t>
                </a:r>
              </a:p>
              <a:p>
                <a:r>
                  <a:rPr lang="en-US" altLang="el-GR" sz="1400" i="1">
                    <a:latin typeface="Calibri" pitchFamily="34" charset="0"/>
                  </a:rPr>
                  <a:t>the reporting vehicle</a:t>
                </a:r>
                <a:endParaRPr lang="el-GR" altLang="el-GR" sz="1400" i="1">
                  <a:latin typeface="Calibri" pitchFamily="34" charset="0"/>
                </a:endParaRPr>
              </a:p>
            </p:txBody>
          </p:sp>
        </p:grpSp>
      </p:grpSp>
      <p:grpSp>
        <p:nvGrpSpPr>
          <p:cNvPr id="92201" name="Group 15"/>
          <p:cNvGrpSpPr>
            <a:grpSpLocks/>
          </p:cNvGrpSpPr>
          <p:nvPr/>
        </p:nvGrpSpPr>
        <p:grpSpPr bwMode="auto">
          <a:xfrm>
            <a:off x="4800600" y="2844800"/>
            <a:ext cx="4343400" cy="3343275"/>
            <a:chOff x="2736" y="2064"/>
            <a:chExt cx="2736" cy="2106"/>
          </a:xfrm>
        </p:grpSpPr>
        <p:grpSp>
          <p:nvGrpSpPr>
            <p:cNvPr id="92204" name="Group 16"/>
            <p:cNvGrpSpPr>
              <a:grpSpLocks/>
            </p:cNvGrpSpPr>
            <p:nvPr/>
          </p:nvGrpSpPr>
          <p:grpSpPr bwMode="auto">
            <a:xfrm>
              <a:off x="2736" y="2064"/>
              <a:ext cx="2736" cy="1776"/>
              <a:chOff x="69" y="2602"/>
              <a:chExt cx="1890" cy="1343"/>
            </a:xfrm>
          </p:grpSpPr>
          <p:grpSp>
            <p:nvGrpSpPr>
              <p:cNvPr id="92208" name="Group 29"/>
              <p:cNvGrpSpPr>
                <a:grpSpLocks/>
              </p:cNvGrpSpPr>
              <p:nvPr/>
            </p:nvGrpSpPr>
            <p:grpSpPr bwMode="auto">
              <a:xfrm>
                <a:off x="69" y="2890"/>
                <a:ext cx="1890" cy="1028"/>
                <a:chOff x="165" y="2602"/>
                <a:chExt cx="1890" cy="1028"/>
              </a:xfrm>
            </p:grpSpPr>
            <p:pic>
              <p:nvPicPr>
                <p:cNvPr id="92211" name="Picture 2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65" y="2602"/>
                  <a:ext cx="1890" cy="10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212" name="Rectangle 18"/>
                <p:cNvSpPr>
                  <a:spLocks noChangeArrowheads="1"/>
                </p:cNvSpPr>
                <p:nvPr/>
              </p:nvSpPr>
              <p:spPr bwMode="auto">
                <a:xfrm>
                  <a:off x="288" y="2842"/>
                  <a:ext cx="509" cy="2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el-GR" sz="1400" b="1" i="1">
                      <a:latin typeface="Calibri" pitchFamily="34" charset="0"/>
                    </a:rPr>
                    <a:t>d</a:t>
                  </a:r>
                  <a:r>
                    <a:rPr lang="en-US" altLang="el-GR" sz="1400" b="1" i="1" baseline="-25000">
                      <a:latin typeface="Calibri" pitchFamily="34" charset="0"/>
                    </a:rPr>
                    <a:t>2</a:t>
                  </a:r>
                  <a:r>
                    <a:rPr lang="en-US" altLang="el-GR" sz="1400" b="1" i="1">
                      <a:latin typeface="Calibri" pitchFamily="34" charset="0"/>
                    </a:rPr>
                    <a:t>: Distance </a:t>
                  </a:r>
                </a:p>
                <a:p>
                  <a:r>
                    <a:rPr lang="en-US" altLang="el-GR" sz="1400" b="1" i="1">
                      <a:latin typeface="Calibri" pitchFamily="34" charset="0"/>
                    </a:rPr>
                    <a:t>from incident</a:t>
                  </a:r>
                  <a:endParaRPr lang="el-GR" altLang="el-GR" sz="1400" b="1" i="1">
                    <a:latin typeface="Calibri" pitchFamily="34" charset="0"/>
                  </a:endParaRPr>
                </a:p>
              </p:txBody>
            </p:sp>
          </p:grpSp>
          <p:sp>
            <p:nvSpPr>
              <p:cNvPr id="92209" name="Rectangle 25"/>
              <p:cNvSpPr>
                <a:spLocks noChangeArrowheads="1"/>
              </p:cNvSpPr>
              <p:nvPr/>
            </p:nvSpPr>
            <p:spPr bwMode="auto">
              <a:xfrm>
                <a:off x="784" y="2602"/>
                <a:ext cx="548" cy="24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l-GR" sz="1400" i="1">
                    <a:latin typeface="Calibri" pitchFamily="34" charset="0"/>
                  </a:rPr>
                  <a:t>Location of the</a:t>
                </a:r>
              </a:p>
              <a:p>
                <a:r>
                  <a:rPr lang="en-US" altLang="el-GR" sz="1400" i="1">
                    <a:latin typeface="Calibri" pitchFamily="34" charset="0"/>
                  </a:rPr>
                  <a:t>declared event</a:t>
                </a:r>
                <a:endParaRPr lang="el-GR" altLang="el-GR" sz="1400" i="1">
                  <a:latin typeface="Calibri" pitchFamily="34" charset="0"/>
                </a:endParaRPr>
              </a:p>
            </p:txBody>
          </p:sp>
          <p:sp>
            <p:nvSpPr>
              <p:cNvPr id="92210" name="Line 30"/>
              <p:cNvSpPr>
                <a:spLocks noChangeShapeType="1"/>
              </p:cNvSpPr>
              <p:nvPr/>
            </p:nvSpPr>
            <p:spPr bwMode="auto">
              <a:xfrm>
                <a:off x="1191" y="2889"/>
                <a:ext cx="0" cy="1056"/>
              </a:xfrm>
              <a:prstGeom prst="line">
                <a:avLst/>
              </a:prstGeom>
              <a:noFill/>
              <a:ln w="38100">
                <a:solidFill>
                  <a:srgbClr val="C60D2C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</p:grpSp>
        <p:grpSp>
          <p:nvGrpSpPr>
            <p:cNvPr id="92205" name="Group 37"/>
            <p:cNvGrpSpPr>
              <a:grpSpLocks/>
            </p:cNvGrpSpPr>
            <p:nvPr/>
          </p:nvGrpSpPr>
          <p:grpSpPr bwMode="auto">
            <a:xfrm>
              <a:off x="2832" y="3896"/>
              <a:ext cx="2544" cy="274"/>
              <a:chOff x="192" y="3840"/>
              <a:chExt cx="1872" cy="165"/>
            </a:xfrm>
          </p:grpSpPr>
          <p:sp>
            <p:nvSpPr>
              <p:cNvPr id="92206" name="Line 31"/>
              <p:cNvSpPr>
                <a:spLocks noChangeShapeType="1"/>
              </p:cNvSpPr>
              <p:nvPr/>
            </p:nvSpPr>
            <p:spPr bwMode="auto">
              <a:xfrm>
                <a:off x="192" y="3840"/>
                <a:ext cx="1872" cy="0"/>
              </a:xfrm>
              <a:prstGeom prst="line">
                <a:avLst/>
              </a:prstGeom>
              <a:noFill/>
              <a:ln w="38100">
                <a:solidFill>
                  <a:srgbClr val="C60D2C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2207" name="Rectangle 32"/>
              <p:cNvSpPr>
                <a:spLocks noChangeArrowheads="1"/>
              </p:cNvSpPr>
              <p:nvPr/>
            </p:nvSpPr>
            <p:spPr bwMode="auto">
              <a:xfrm>
                <a:off x="528" y="3888"/>
                <a:ext cx="822" cy="1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l-GR" sz="1400" dirty="0">
                    <a:latin typeface="Calibri" pitchFamily="34" charset="0"/>
                  </a:rPr>
                  <a:t>Decreasing </a:t>
                </a:r>
                <a:r>
                  <a:rPr lang="en-US" altLang="el-GR" sz="1400" dirty="0" smtClean="0">
                    <a:latin typeface="Calibri" pitchFamily="34" charset="0"/>
                  </a:rPr>
                  <a:t>Credibility</a:t>
                </a:r>
                <a:endParaRPr lang="el-GR" altLang="el-GR" sz="1400" dirty="0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92195" name="Object 35"/>
          <p:cNvGraphicFramePr>
            <a:graphicFrameLocks noChangeAspect="1"/>
          </p:cNvGraphicFramePr>
          <p:nvPr/>
        </p:nvGraphicFramePr>
        <p:xfrm>
          <a:off x="914400" y="4191000"/>
          <a:ext cx="1017588" cy="427038"/>
        </p:xfrm>
        <a:graphic>
          <a:graphicData uri="http://schemas.openxmlformats.org/presentationml/2006/ole">
            <p:oleObj spid="_x0000_s9246" name="Equation" r:id="rId5" imgW="545863" imgH="228501" progId="Equation.DSMT4">
              <p:embed/>
            </p:oleObj>
          </a:graphicData>
        </a:graphic>
      </p:graphicFrame>
      <p:graphicFrame>
        <p:nvGraphicFramePr>
          <p:cNvPr id="92196" name="Object 36"/>
          <p:cNvGraphicFramePr>
            <a:graphicFrameLocks noChangeAspect="1"/>
          </p:cNvGraphicFramePr>
          <p:nvPr/>
        </p:nvGraphicFramePr>
        <p:xfrm>
          <a:off x="863600" y="5300663"/>
          <a:ext cx="1065213" cy="427037"/>
        </p:xfrm>
        <a:graphic>
          <a:graphicData uri="http://schemas.openxmlformats.org/presentationml/2006/ole">
            <p:oleObj spid="_x0000_s9247" name="Equation" r:id="rId6" imgW="571252" imgH="228501" progId="Equation.DSMT4">
              <p:embed/>
            </p:oleObj>
          </a:graphicData>
        </a:graphic>
      </p:graphicFrame>
      <p:sp>
        <p:nvSpPr>
          <p:cNvPr id="92202" name="Rectangle 27"/>
          <p:cNvSpPr>
            <a:spLocks noChangeArrowheads="1"/>
          </p:cNvSpPr>
          <p:nvPr/>
        </p:nvSpPr>
        <p:spPr bwMode="auto">
          <a:xfrm>
            <a:off x="1905000" y="5346700"/>
            <a:ext cx="289560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latin typeface="Calibri" pitchFamily="34" charset="0"/>
              </a:rPr>
              <a:t>denotes the probability of a distant user is reporting a false event</a:t>
            </a:r>
            <a:endParaRPr lang="el-GR" sz="1600" i="1">
              <a:latin typeface="Calibri" pitchFamily="34" charset="0"/>
            </a:endParaRPr>
          </a:p>
        </p:txBody>
      </p:sp>
      <p:sp>
        <p:nvSpPr>
          <p:cNvPr id="92203" name="Rectangle 28"/>
          <p:cNvSpPr>
            <a:spLocks noChangeArrowheads="1"/>
          </p:cNvSpPr>
          <p:nvPr/>
        </p:nvSpPr>
        <p:spPr bwMode="auto">
          <a:xfrm>
            <a:off x="1905000" y="4267200"/>
            <a:ext cx="289560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latin typeface="Calibri" pitchFamily="34" charset="0"/>
              </a:rPr>
              <a:t>denotes the probability of a fast moving vehicle/user is reporting a false event</a:t>
            </a:r>
            <a:endParaRPr lang="el-GR" sz="1600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5" name="Rectangle 3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7848600" cy="3992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Let </a:t>
            </a:r>
            <a:r>
              <a:rPr lang="en-US" sz="2400" i="1" dirty="0" smtClean="0"/>
              <a:t>r</a:t>
            </a:r>
            <a:r>
              <a:rPr lang="en-US" sz="2400" dirty="0" smtClean="0"/>
              <a:t> be an incoming user’s traffic report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Define event:</a:t>
            </a:r>
          </a:p>
          <a:p>
            <a:pPr>
              <a:lnSpc>
                <a:spcPct val="80000"/>
              </a:lnSpc>
            </a:pPr>
            <a:r>
              <a:rPr lang="en-US" sz="2400" u="sng" dirty="0" smtClean="0"/>
              <a:t>Assumption</a:t>
            </a:r>
            <a:r>
              <a:rPr lang="en-US" sz="2400" dirty="0" smtClean="0"/>
              <a:t>: The probability of </a:t>
            </a:r>
            <a:r>
              <a:rPr lang="en-US" sz="2400" i="1" dirty="0" smtClean="0"/>
              <a:t>r</a:t>
            </a:r>
            <a:r>
              <a:rPr lang="en-US" sz="2400" dirty="0" smtClean="0"/>
              <a:t> being true depends on reporter’s traits (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si</a:t>
            </a:r>
            <a:r>
              <a:rPr lang="en-US" sz="2400" dirty="0" smtClean="0"/>
              <a:t>) e.g. the speed of the reporter at the time of the report submission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Conditional probability of the report being true: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dirty="0" smtClean="0"/>
              <a:t>At this point 3 reporter’s traits are used:</a:t>
            </a:r>
          </a:p>
          <a:p>
            <a:pPr lvl="1">
              <a:lnSpc>
                <a:spcPct val="80000"/>
              </a:lnSpc>
            </a:pPr>
            <a:r>
              <a:rPr lang="en-US" sz="2000" i="1" dirty="0" smtClean="0"/>
              <a:t>X</a:t>
            </a:r>
            <a:r>
              <a:rPr lang="en-US" sz="2000" i="1" baseline="-25000" dirty="0" smtClean="0"/>
              <a:t>s1</a:t>
            </a:r>
            <a:r>
              <a:rPr lang="en-US" sz="2000" i="1" dirty="0" smtClean="0"/>
              <a:t>: The distance of the reporter from the location of the reported event</a:t>
            </a:r>
          </a:p>
          <a:p>
            <a:pPr lvl="1">
              <a:lnSpc>
                <a:spcPct val="80000"/>
              </a:lnSpc>
            </a:pPr>
            <a:r>
              <a:rPr lang="en-US" sz="2000" i="1" dirty="0" smtClean="0"/>
              <a:t>X</a:t>
            </a:r>
            <a:r>
              <a:rPr lang="en-US" sz="2000" i="1" baseline="-25000" dirty="0" smtClean="0"/>
              <a:t>s2</a:t>
            </a:r>
            <a:r>
              <a:rPr lang="en-US" sz="2000" i="1" dirty="0" smtClean="0"/>
              <a:t>: The speed of the reporter at the time of the report submission</a:t>
            </a:r>
          </a:p>
          <a:p>
            <a:pPr lvl="1">
              <a:lnSpc>
                <a:spcPct val="80000"/>
              </a:lnSpc>
            </a:pPr>
            <a:r>
              <a:rPr lang="en-US" sz="2000" i="1" dirty="0" smtClean="0"/>
              <a:t>X</a:t>
            </a:r>
            <a:r>
              <a:rPr lang="en-US" sz="2000" i="1" baseline="-25000" dirty="0" smtClean="0"/>
              <a:t>s3</a:t>
            </a:r>
            <a:r>
              <a:rPr lang="en-US" sz="2000" i="1" dirty="0" smtClean="0"/>
              <a:t>: The number of negative evaluations of the report from other users</a:t>
            </a:r>
            <a:endParaRPr lang="en-US" sz="2000" dirty="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2000" dirty="0" smtClean="0"/>
          </a:p>
        </p:txBody>
      </p:sp>
      <p:sp>
        <p:nvSpPr>
          <p:cNvPr id="38927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6820890"/>
              </p:ext>
            </p:extLst>
          </p:nvPr>
        </p:nvGraphicFramePr>
        <p:xfrm>
          <a:off x="3048000" y="1952625"/>
          <a:ext cx="2362200" cy="409575"/>
        </p:xfrm>
        <a:graphic>
          <a:graphicData uri="http://schemas.openxmlformats.org/presentationml/2006/ole">
            <p:oleObj spid="_x0000_s15386" name="Equation" r:id="rId3" imgW="1435100" imgH="254000" progId="Equation.DSMT4">
              <p:embed/>
            </p:oleObj>
          </a:graphicData>
        </a:graphic>
      </p:graphicFrame>
      <p:sp>
        <p:nvSpPr>
          <p:cNvPr id="38928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/>
          </a:p>
        </p:txBody>
      </p:sp>
      <p:sp>
        <p:nvSpPr>
          <p:cNvPr id="3892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/>
          </a:p>
        </p:txBody>
      </p:sp>
      <p:sp>
        <p:nvSpPr>
          <p:cNvPr id="38930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/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0036511"/>
              </p:ext>
            </p:extLst>
          </p:nvPr>
        </p:nvGraphicFramePr>
        <p:xfrm>
          <a:off x="2705100" y="3657600"/>
          <a:ext cx="3733800" cy="381000"/>
        </p:xfrm>
        <a:graphic>
          <a:graphicData uri="http://schemas.openxmlformats.org/presentationml/2006/ole">
            <p:oleObj spid="_x0000_s15387" name="Equation" r:id="rId4" imgW="2743200" imgH="2794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229600" cy="1143000"/>
          </a:xfrm>
        </p:spPr>
        <p:txBody>
          <a:bodyPr/>
          <a:lstStyle/>
          <a:p>
            <a:r>
              <a:rPr lang="en-GB" dirty="0"/>
              <a:t>Reliability Assessment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02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2"/>
          <p:cNvSpPr>
            <a:spLocks noGrp="1"/>
          </p:cNvSpPr>
          <p:nvPr>
            <p:ph type="title"/>
          </p:nvPr>
        </p:nvSpPr>
        <p:spPr>
          <a:xfrm>
            <a:off x="762000" y="-76200"/>
            <a:ext cx="8305800" cy="1143000"/>
          </a:xfrm>
        </p:spPr>
        <p:txBody>
          <a:bodyPr/>
          <a:lstStyle/>
          <a:p>
            <a:r>
              <a:rPr lang="en-GB" sz="4000" dirty="0" smtClean="0"/>
              <a:t>Probability Calculation Model</a:t>
            </a:r>
            <a:endParaRPr lang="en-US" sz="4000" dirty="0" smtClean="0"/>
          </a:p>
        </p:txBody>
      </p:sp>
      <p:sp>
        <p:nvSpPr>
          <p:cNvPr id="3091" name="Rectangle 6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1905000" y="1676400"/>
          <a:ext cx="6553200" cy="3276600"/>
        </p:xfrm>
        <a:graphic>
          <a:graphicData uri="http://schemas.openxmlformats.org/presentationml/2006/ole">
            <p:oleObj spid="_x0000_s16410" name="Equation" r:id="rId3" imgW="4546600" imgH="2755900" progId="Equation.DSMT4">
              <p:embed/>
            </p:oleObj>
          </a:graphicData>
        </a:graphic>
      </p:graphicFrame>
      <p:sp>
        <p:nvSpPr>
          <p:cNvPr id="3092" name="Rectangle 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3657600" y="5334000"/>
          <a:ext cx="3962400" cy="533400"/>
        </p:xfrm>
        <a:graphic>
          <a:graphicData uri="http://schemas.openxmlformats.org/presentationml/2006/ole">
            <p:oleObj spid="_x0000_s16411" name="Equation" r:id="rId4" imgW="3962400" imgH="533400" progId="Equation.DSMT4">
              <p:embed/>
            </p:oleObj>
          </a:graphicData>
        </a:graphic>
      </p:graphicFrame>
      <p:sp>
        <p:nvSpPr>
          <p:cNvPr id="3093" name="Text Box 9"/>
          <p:cNvSpPr txBox="1">
            <a:spLocks noChangeArrowheads="1"/>
          </p:cNvSpPr>
          <p:nvPr/>
        </p:nvSpPr>
        <p:spPr bwMode="auto">
          <a:xfrm>
            <a:off x="2133600" y="5410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where</a:t>
            </a:r>
          </a:p>
        </p:txBody>
      </p:sp>
      <p:sp>
        <p:nvSpPr>
          <p:cNvPr id="3094" name="Rectangle 10"/>
          <p:cNvSpPr>
            <a:spLocks noChangeArrowheads="1"/>
          </p:cNvSpPr>
          <p:nvPr/>
        </p:nvSpPr>
        <p:spPr bwMode="auto">
          <a:xfrm>
            <a:off x="1676400" y="4419600"/>
            <a:ext cx="7010400" cy="1752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990600" y="914399"/>
            <a:ext cx="495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u="sng" dirty="0">
                <a:latin typeface="+mj-lt"/>
              </a:rPr>
              <a:t>Traffic incident report probability of being true</a:t>
            </a:r>
          </a:p>
        </p:txBody>
      </p:sp>
      <p:sp>
        <p:nvSpPr>
          <p:cNvPr id="3096" name="Text Box 25"/>
          <p:cNvSpPr txBox="1">
            <a:spLocks noChangeArrowheads="1"/>
          </p:cNvSpPr>
          <p:nvPr/>
        </p:nvSpPr>
        <p:spPr bwMode="auto">
          <a:xfrm>
            <a:off x="1219200" y="12954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alibri" pitchFamily="34" charset="0"/>
              </a:rPr>
              <a:t>Based on Bayes </a:t>
            </a:r>
            <a:r>
              <a:rPr lang="en-US" sz="1400" dirty="0">
                <a:latin typeface="Calibri" pitchFamily="34" charset="0"/>
              </a:rPr>
              <a:t>theorem:</a:t>
            </a:r>
          </a:p>
        </p:txBody>
      </p:sp>
    </p:spTree>
    <p:extLst>
      <p:ext uri="{BB962C8B-B14F-4D97-AF65-F5344CB8AC3E}">
        <p14:creationId xmlns:p14="http://schemas.microsoft.com/office/powerpoint/2010/main" xmlns="" val="41259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sz="4000" dirty="0" smtClean="0"/>
              <a:t>Simulation Framework</a:t>
            </a:r>
          </a:p>
        </p:txBody>
      </p:sp>
      <p:sp>
        <p:nvSpPr>
          <p:cNvPr id="173059" name="Rectangle 3"/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7848600" cy="3916363"/>
          </a:xfrm>
        </p:spPr>
        <p:txBody>
          <a:bodyPr/>
          <a:lstStyle/>
          <a:p>
            <a:r>
              <a:rPr lang="en-US" sz="2800" dirty="0" smtClean="0"/>
              <a:t>Report</a:t>
            </a:r>
          </a:p>
          <a:p>
            <a:pPr lvl="1">
              <a:buFont typeface="Arial" charset="0"/>
              <a:buNone/>
            </a:pPr>
            <a:r>
              <a:rPr lang="en-US" sz="1800" dirty="0" smtClean="0"/>
              <a:t>The report send from the user has the following format:</a:t>
            </a:r>
          </a:p>
          <a:p>
            <a:pPr lvl="1" algn="ctr">
              <a:buFont typeface="Arial" charset="0"/>
              <a:buNone/>
            </a:pPr>
            <a:r>
              <a:rPr lang="en-US" sz="1800" i="1" dirty="0" err="1" smtClean="0"/>
              <a:t>ReportID</a:t>
            </a:r>
            <a:r>
              <a:rPr lang="en-US" sz="1800" i="1" dirty="0" smtClean="0"/>
              <a:t>, Timestamp, </a:t>
            </a:r>
            <a:r>
              <a:rPr lang="en-US" sz="1800" i="1" dirty="0" smtClean="0"/>
              <a:t>Longitude</a:t>
            </a:r>
            <a:r>
              <a:rPr lang="en-US" sz="1800" i="1" dirty="0" smtClean="0"/>
              <a:t>, </a:t>
            </a:r>
            <a:r>
              <a:rPr lang="en-US" sz="1800" i="1" dirty="0" smtClean="0"/>
              <a:t>Latitude</a:t>
            </a:r>
            <a:endParaRPr lang="en-US" sz="1800" i="1" dirty="0" smtClean="0"/>
          </a:p>
          <a:p>
            <a:r>
              <a:rPr lang="en-US" sz="2800" dirty="0" smtClean="0"/>
              <a:t>Reporter</a:t>
            </a:r>
          </a:p>
          <a:p>
            <a:pPr lvl="1">
              <a:buFont typeface="Arial" charset="0"/>
              <a:buNone/>
            </a:pPr>
            <a:r>
              <a:rPr lang="en-US" sz="1800" dirty="0" smtClean="0"/>
              <a:t>The reporter traffic information recorded at time of the report have the following format:</a:t>
            </a:r>
          </a:p>
          <a:p>
            <a:pPr lvl="1" algn="ctr">
              <a:buFont typeface="Arial" charset="0"/>
              <a:buNone/>
            </a:pPr>
            <a:r>
              <a:rPr lang="en-US" sz="1800" i="1" dirty="0" err="1" smtClean="0"/>
              <a:t>UserID</a:t>
            </a:r>
            <a:r>
              <a:rPr lang="en-US" sz="1800" i="1" dirty="0" smtClean="0"/>
              <a:t>, Timestamp, </a:t>
            </a:r>
            <a:r>
              <a:rPr lang="en-US" sz="1800" i="1" dirty="0" smtClean="0"/>
              <a:t>Longitude</a:t>
            </a:r>
            <a:r>
              <a:rPr lang="en-US" sz="1800" i="1" dirty="0" smtClean="0"/>
              <a:t>, </a:t>
            </a:r>
            <a:r>
              <a:rPr lang="en-US" sz="1800" i="1" dirty="0" smtClean="0"/>
              <a:t>Latitude</a:t>
            </a:r>
            <a:r>
              <a:rPr lang="en-US" sz="1800" i="1" dirty="0" smtClean="0"/>
              <a:t>, Speed</a:t>
            </a:r>
          </a:p>
          <a:p>
            <a:r>
              <a:rPr lang="en-US" sz="2800" dirty="0" smtClean="0"/>
              <a:t>User traffic records</a:t>
            </a:r>
          </a:p>
          <a:p>
            <a:pPr lvl="1">
              <a:buFont typeface="Arial" charset="0"/>
              <a:buNone/>
            </a:pPr>
            <a:r>
              <a:rPr lang="en-US" sz="2000" dirty="0" smtClean="0"/>
              <a:t>The users traffic records have the following format:</a:t>
            </a:r>
          </a:p>
          <a:p>
            <a:pPr lvl="1" algn="ctr">
              <a:buFont typeface="Arial" charset="0"/>
              <a:buNone/>
            </a:pPr>
            <a:r>
              <a:rPr lang="en-US" sz="1800" i="1" dirty="0" err="1" smtClean="0"/>
              <a:t>UserID</a:t>
            </a:r>
            <a:r>
              <a:rPr lang="en-US" sz="1800" i="1" dirty="0" smtClean="0"/>
              <a:t>, Timestamp, </a:t>
            </a:r>
            <a:r>
              <a:rPr lang="en-US" sz="1800" i="1" dirty="0" smtClean="0"/>
              <a:t>Longitude</a:t>
            </a:r>
            <a:r>
              <a:rPr lang="en-US" sz="1800" i="1" dirty="0" smtClean="0"/>
              <a:t>, </a:t>
            </a:r>
            <a:r>
              <a:rPr lang="en-US" sz="1800" i="1" dirty="0" smtClean="0"/>
              <a:t>Latitude</a:t>
            </a:r>
            <a:r>
              <a:rPr lang="en-US" sz="1800" i="1" dirty="0" smtClean="0"/>
              <a:t>, Speed</a:t>
            </a:r>
          </a:p>
        </p:txBody>
      </p:sp>
      <p:sp>
        <p:nvSpPr>
          <p:cNvPr id="173060" name="Text Box 1032"/>
          <p:cNvSpPr txBox="1">
            <a:spLocks noChangeArrowheads="1"/>
          </p:cNvSpPr>
          <p:nvPr/>
        </p:nvSpPr>
        <p:spPr bwMode="auto">
          <a:xfrm>
            <a:off x="914400" y="1568797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 smtClean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Data </a:t>
            </a:r>
            <a:r>
              <a:rPr lang="en-US" sz="2400" b="1" i="1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derived through simulation process</a:t>
            </a:r>
            <a:endParaRPr lang="en-GB" sz="2400" b="1" i="1" dirty="0">
              <a:solidFill>
                <a:schemeClr val="hlink"/>
              </a:solidFill>
              <a:latin typeface="Calibri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9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5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sz="4000" dirty="0" smtClean="0"/>
              <a:t>Results after Running the Simulation</a:t>
            </a:r>
          </a:p>
        </p:txBody>
      </p:sp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7363600"/>
              </p:ext>
            </p:extLst>
          </p:nvPr>
        </p:nvGraphicFramePr>
        <p:xfrm>
          <a:off x="1066800" y="2209800"/>
          <a:ext cx="7458075" cy="3592513"/>
        </p:xfrm>
        <a:graphic>
          <a:graphicData uri="http://schemas.openxmlformats.org/presentationml/2006/ole">
            <p:oleObj spid="_x0000_s11279" name="Worksheet" r:id="rId3" imgW="7734346" imgH="3114764" progId="Excel.Sheet.8">
              <p:embed/>
            </p:oleObj>
          </a:graphicData>
        </a:graphic>
      </p:graphicFrame>
      <p:sp>
        <p:nvSpPr>
          <p:cNvPr id="5" name="Text Box 1032"/>
          <p:cNvSpPr txBox="1">
            <a:spLocks noChangeArrowheads="1"/>
          </p:cNvSpPr>
          <p:nvPr/>
        </p:nvSpPr>
        <p:spPr bwMode="auto">
          <a:xfrm>
            <a:off x="914400" y="1568797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 smtClean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Probability of being true vs. user speed</a:t>
            </a:r>
            <a:endParaRPr lang="en-GB" sz="2400" b="1" i="1" dirty="0">
              <a:solidFill>
                <a:schemeClr val="hlink"/>
              </a:solidFill>
              <a:latin typeface="Calibri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01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smtClean="0"/>
              <a:t>Crowd Sourcing Scenarios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7848600" cy="4373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 smtClean="0"/>
              <a:t>The system incentivise users so that they provide consent on the collection of location data anonymously.</a:t>
            </a:r>
          </a:p>
          <a:p>
            <a:pPr>
              <a:lnSpc>
                <a:spcPct val="80000"/>
              </a:lnSpc>
            </a:pPr>
            <a:endParaRPr lang="en-GB" sz="2000" dirty="0" smtClean="0"/>
          </a:p>
          <a:p>
            <a:pPr>
              <a:lnSpc>
                <a:spcPct val="80000"/>
              </a:lnSpc>
            </a:pPr>
            <a:r>
              <a:rPr lang="en-GB" sz="2000" dirty="0" smtClean="0"/>
              <a:t>As </a:t>
            </a:r>
            <a:r>
              <a:rPr lang="en-GB" sz="2000" dirty="0" smtClean="0"/>
              <a:t>the users are moving, spatiotemporal data (position, speed) are collected </a:t>
            </a:r>
            <a:r>
              <a:rPr lang="en-GB" sz="2000" b="1" dirty="0" smtClean="0"/>
              <a:t>passively, through the traveller monitoring </a:t>
            </a:r>
            <a:r>
              <a:rPr lang="en-GB" sz="2000" dirty="0" smtClean="0"/>
              <a:t>cloud service and stored to the UTKB, on their consent.</a:t>
            </a:r>
          </a:p>
          <a:p>
            <a:pPr>
              <a:lnSpc>
                <a:spcPct val="80000"/>
              </a:lnSpc>
            </a:pPr>
            <a:endParaRPr lang="en-GB" sz="2000" dirty="0" smtClean="0"/>
          </a:p>
          <a:p>
            <a:pPr>
              <a:lnSpc>
                <a:spcPct val="80000"/>
              </a:lnSpc>
            </a:pPr>
            <a:r>
              <a:rPr lang="en-GB" sz="2000" dirty="0" smtClean="0"/>
              <a:t>User </a:t>
            </a:r>
            <a:r>
              <a:rPr lang="en-GB" sz="2000" dirty="0" smtClean="0"/>
              <a:t>real-time traffic data are used by: </a:t>
            </a:r>
          </a:p>
          <a:p>
            <a:pPr lvl="1">
              <a:lnSpc>
                <a:spcPct val="80000"/>
              </a:lnSpc>
            </a:pPr>
            <a:r>
              <a:rPr lang="en-GB" sz="1800" dirty="0" smtClean="0"/>
              <a:t>The </a:t>
            </a:r>
            <a:r>
              <a:rPr lang="en-GB" sz="1800" dirty="0" smtClean="0"/>
              <a:t>user </a:t>
            </a:r>
            <a:r>
              <a:rPr lang="en-GB" sz="1800" dirty="0" smtClean="0"/>
              <a:t>feedback assessment </a:t>
            </a:r>
            <a:r>
              <a:rPr lang="en-GB" sz="1800" dirty="0" smtClean="0"/>
              <a:t>operation</a:t>
            </a:r>
            <a:endParaRPr lang="en-GB" sz="1800" dirty="0" smtClean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Traffic prediction module for:</a:t>
            </a:r>
          </a:p>
          <a:p>
            <a:pPr lvl="2">
              <a:lnSpc>
                <a:spcPct val="80000"/>
              </a:lnSpc>
            </a:pPr>
            <a:r>
              <a:rPr lang="en-GB" sz="1600" dirty="0" smtClean="0"/>
              <a:t>U</a:t>
            </a:r>
            <a:r>
              <a:rPr lang="en-GB" sz="1600" dirty="0" smtClean="0"/>
              <a:t>pdating </a:t>
            </a:r>
            <a:r>
              <a:rPr lang="en-GB" sz="1600" dirty="0" smtClean="0"/>
              <a:t>historical database</a:t>
            </a:r>
          </a:p>
          <a:p>
            <a:pPr lvl="2">
              <a:lnSpc>
                <a:spcPct val="80000"/>
              </a:lnSpc>
            </a:pPr>
            <a:r>
              <a:rPr lang="en-GB" sz="1600" dirty="0" smtClean="0"/>
              <a:t>Performing real time predictions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19459" name="Text Box 1032"/>
          <p:cNvSpPr txBox="1">
            <a:spLocks noChangeArrowheads="1"/>
          </p:cNvSpPr>
          <p:nvPr/>
        </p:nvSpPr>
        <p:spPr bwMode="auto">
          <a:xfrm>
            <a:off x="990600" y="11430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On-route working scenario</a:t>
            </a:r>
            <a:endParaRPr lang="en-GB" sz="2400" b="1">
              <a:solidFill>
                <a:schemeClr val="hlink"/>
              </a:solidFill>
              <a:latin typeface="Calibri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5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sz="4000" dirty="0"/>
              <a:t>Results after Running the Simulation</a:t>
            </a:r>
            <a:endParaRPr lang="en-US" sz="4000" dirty="0" smtClean="0"/>
          </a:p>
        </p:txBody>
      </p:sp>
      <p:graphicFrame>
        <p:nvGraphicFramePr>
          <p:cNvPr id="15667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49245452"/>
              </p:ext>
            </p:extLst>
          </p:nvPr>
        </p:nvGraphicFramePr>
        <p:xfrm>
          <a:off x="1085850" y="2565400"/>
          <a:ext cx="7580313" cy="3022600"/>
        </p:xfrm>
        <a:graphic>
          <a:graphicData uri="http://schemas.openxmlformats.org/presentationml/2006/ole">
            <p:oleObj spid="_x0000_s12303" name="Worksheet" r:id="rId3" imgW="7810469" imgH="3114764" progId="Excel.Sheet.8">
              <p:embed/>
            </p:oleObj>
          </a:graphicData>
        </a:graphic>
      </p:graphicFrame>
      <p:sp>
        <p:nvSpPr>
          <p:cNvPr id="5" name="Text Box 1032"/>
          <p:cNvSpPr txBox="1">
            <a:spLocks noChangeArrowheads="1"/>
          </p:cNvSpPr>
          <p:nvPr/>
        </p:nvSpPr>
        <p:spPr bwMode="auto">
          <a:xfrm>
            <a:off x="914400" y="1568797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 smtClean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Probability of being true vs. user distance from the event</a:t>
            </a:r>
            <a:endParaRPr lang="en-GB" sz="2400" b="1" i="1" dirty="0">
              <a:solidFill>
                <a:schemeClr val="hlink"/>
              </a:solidFill>
              <a:latin typeface="Calibri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5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6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Rule Generation</a:t>
            </a:r>
          </a:p>
        </p:txBody>
      </p:sp>
      <p:graphicFrame>
        <p:nvGraphicFramePr>
          <p:cNvPr id="15872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981200"/>
          <a:ext cx="7439025" cy="3581400"/>
        </p:xfrm>
        <a:graphic>
          <a:graphicData uri="http://schemas.openxmlformats.org/presentationml/2006/ole">
            <p:oleObj spid="_x0000_s13327" name="Chart" r:id="rId3" imgW="7439156" imgH="3267009" progId="Excel.Char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79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Traffic Prediction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7848600" cy="4525963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The Goal</a:t>
            </a:r>
            <a:r>
              <a:rPr lang="en-US" altLang="en-US" sz="2800" dirty="0"/>
              <a:t>: Use traffic prediction for better routing</a:t>
            </a:r>
          </a:p>
          <a:p>
            <a:pPr lvl="1" eaLnBrk="1" hangingPunct="1"/>
            <a:r>
              <a:rPr lang="en-US" altLang="en-US" sz="2400" dirty="0"/>
              <a:t>Avoid major delays due to traffic jams</a:t>
            </a:r>
          </a:p>
          <a:p>
            <a:pPr lvl="1" eaLnBrk="1" hangingPunct="1"/>
            <a:r>
              <a:rPr lang="en-US" altLang="en-US" sz="2400" dirty="0"/>
              <a:t>Consume less energy / produce less pollution</a:t>
            </a:r>
          </a:p>
          <a:p>
            <a:pPr eaLnBrk="1" hangingPunct="1"/>
            <a:r>
              <a:rPr lang="en-US" altLang="en-US" sz="2800" b="1" dirty="0" smtClean="0"/>
              <a:t>Objective of Classic Traffic </a:t>
            </a:r>
            <a:r>
              <a:rPr lang="en-US" altLang="en-US" sz="2800" b="1" dirty="0"/>
              <a:t>Prediction </a:t>
            </a:r>
            <a:r>
              <a:rPr lang="en-US" altLang="en-US" sz="2800" b="1" dirty="0" smtClean="0"/>
              <a:t>Techniques:</a:t>
            </a:r>
            <a:endParaRPr lang="en-US" altLang="en-US" sz="2800" b="1" dirty="0"/>
          </a:p>
          <a:p>
            <a:pPr lvl="1" eaLnBrk="1" hangingPunct="1"/>
            <a:r>
              <a:rPr lang="en-US" altLang="en-US" sz="2400" dirty="0"/>
              <a:t>Predict </a:t>
            </a:r>
            <a:r>
              <a:rPr lang="en-US" altLang="en-US" sz="2400" b="1" dirty="0"/>
              <a:t>travel time</a:t>
            </a:r>
            <a:r>
              <a:rPr lang="en-US" altLang="en-US" sz="2400" dirty="0"/>
              <a:t> (time required to traverse the </a:t>
            </a:r>
            <a:r>
              <a:rPr lang="en-US" altLang="en-US" sz="2400" dirty="0" smtClean="0"/>
              <a:t>link) based on historical </a:t>
            </a:r>
            <a:r>
              <a:rPr lang="en-US" altLang="en-US" sz="2400" dirty="0"/>
              <a:t>and real time data drawn from </a:t>
            </a:r>
            <a:r>
              <a:rPr lang="en-US" altLang="en-US" sz="2400" b="1" dirty="0"/>
              <a:t>GPS </a:t>
            </a:r>
            <a:r>
              <a:rPr lang="en-US" altLang="en-US" sz="2400" b="1" dirty="0" smtClean="0"/>
              <a:t>devices, etc. </a:t>
            </a:r>
          </a:p>
          <a:p>
            <a:pPr eaLnBrk="1" hangingPunct="1"/>
            <a:r>
              <a:rPr lang="en-US" altLang="en-US" sz="2800" b="1" dirty="0"/>
              <a:t>Objective of </a:t>
            </a:r>
            <a:r>
              <a:rPr lang="en-US" altLang="en-US" sz="2800" b="1" dirty="0" smtClean="0"/>
              <a:t>CS-based Traffic Prediction</a:t>
            </a:r>
            <a:endParaRPr lang="en-US" altLang="en-US" sz="2800" b="1" dirty="0"/>
          </a:p>
          <a:p>
            <a:pPr lvl="1" eaLnBrk="1" hangingPunct="1"/>
            <a:r>
              <a:rPr lang="en-US" sz="2400" dirty="0" smtClean="0"/>
              <a:t>Implement efficient algorithms for predicting traffic under atypical conditions and test with historical/real traffic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1814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28575"/>
            <a:ext cx="7772400" cy="1143000"/>
          </a:xfrm>
        </p:spPr>
        <p:txBody>
          <a:bodyPr/>
          <a:lstStyle/>
          <a:p>
            <a:r>
              <a:rPr lang="en-US" altLang="en-US" sz="3200" dirty="0"/>
              <a:t>Taxonomy of Classic Traffic Prediction Techniques</a:t>
            </a:r>
          </a:p>
        </p:txBody>
      </p:sp>
      <p:sp>
        <p:nvSpPr>
          <p:cNvPr id="153604" name="Rectangle 3"/>
          <p:cNvSpPr>
            <a:spLocks noChangeArrowheads="1"/>
          </p:cNvSpPr>
          <p:nvPr/>
        </p:nvSpPr>
        <p:spPr bwMode="auto">
          <a:xfrm>
            <a:off x="3633787" y="1268413"/>
            <a:ext cx="2443163" cy="819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i="1" dirty="0" smtClean="0"/>
              <a:t>Classic </a:t>
            </a:r>
            <a:br>
              <a:rPr lang="en-US" altLang="en-US" i="1" dirty="0" smtClean="0"/>
            </a:br>
            <a:r>
              <a:rPr lang="en-US" altLang="en-US" i="1" dirty="0" smtClean="0"/>
              <a:t>Traffic </a:t>
            </a:r>
            <a:r>
              <a:rPr lang="en-US" altLang="en-US" i="1" dirty="0"/>
              <a:t>Prediction </a:t>
            </a:r>
            <a:br>
              <a:rPr lang="en-US" altLang="en-US" i="1" dirty="0"/>
            </a:br>
            <a:r>
              <a:rPr lang="en-US" altLang="en-US" i="1" dirty="0"/>
              <a:t>Techniques</a:t>
            </a:r>
            <a:endParaRPr lang="el-GR" altLang="en-US" i="1" dirty="0"/>
          </a:p>
        </p:txBody>
      </p:sp>
      <p:sp>
        <p:nvSpPr>
          <p:cNvPr id="153605" name="Rectangle 4"/>
          <p:cNvSpPr>
            <a:spLocks noChangeArrowheads="1"/>
          </p:cNvSpPr>
          <p:nvPr/>
        </p:nvSpPr>
        <p:spPr bwMode="auto">
          <a:xfrm>
            <a:off x="1114425" y="2420938"/>
            <a:ext cx="19446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</a:rPr>
              <a:t>Parametric</a:t>
            </a:r>
            <a:endParaRPr lang="el-GR" altLang="en-US" b="1">
              <a:solidFill>
                <a:schemeClr val="bg1"/>
              </a:solidFill>
            </a:endParaRP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>
            <a:off x="2049462" y="1700213"/>
            <a:ext cx="1584325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6081713" y="1700213"/>
            <a:ext cx="1614488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08" name="Line 10"/>
          <p:cNvSpPr>
            <a:spLocks noChangeShapeType="1"/>
          </p:cNvSpPr>
          <p:nvPr/>
        </p:nvSpPr>
        <p:spPr bwMode="auto">
          <a:xfrm>
            <a:off x="2049462" y="3213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09" name="Line 11"/>
          <p:cNvSpPr>
            <a:spLocks noChangeShapeType="1"/>
          </p:cNvSpPr>
          <p:nvPr/>
        </p:nvSpPr>
        <p:spPr bwMode="auto">
          <a:xfrm flipH="1">
            <a:off x="7581900" y="3141663"/>
            <a:ext cx="114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10" name="Line 13"/>
          <p:cNvSpPr>
            <a:spLocks noChangeShapeType="1"/>
          </p:cNvSpPr>
          <p:nvPr/>
        </p:nvSpPr>
        <p:spPr bwMode="auto">
          <a:xfrm>
            <a:off x="2049462" y="4581525"/>
            <a:ext cx="165735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11" name="Line 14"/>
          <p:cNvSpPr>
            <a:spLocks noChangeShapeType="1"/>
          </p:cNvSpPr>
          <p:nvPr/>
        </p:nvSpPr>
        <p:spPr bwMode="auto">
          <a:xfrm flipH="1">
            <a:off x="5794375" y="4814887"/>
            <a:ext cx="1901826" cy="701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12" name="Rectangle 15"/>
          <p:cNvSpPr>
            <a:spLocks noChangeArrowheads="1"/>
          </p:cNvSpPr>
          <p:nvPr/>
        </p:nvSpPr>
        <p:spPr bwMode="auto">
          <a:xfrm>
            <a:off x="3706812" y="2420938"/>
            <a:ext cx="2232025" cy="7921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</a:rPr>
              <a:t>Naive</a:t>
            </a:r>
            <a:endParaRPr lang="el-GR" altLang="en-US" b="1">
              <a:solidFill>
                <a:schemeClr val="bg1"/>
              </a:solidFill>
            </a:endParaRP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959224" y="3644900"/>
            <a:ext cx="1727200" cy="863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en-US" sz="1600"/>
              <a:t>Historic average</a:t>
            </a:r>
          </a:p>
        </p:txBody>
      </p:sp>
      <p:sp>
        <p:nvSpPr>
          <p:cNvPr id="153614" name="Line 17"/>
          <p:cNvSpPr>
            <a:spLocks noChangeShapeType="1"/>
          </p:cNvSpPr>
          <p:nvPr/>
        </p:nvSpPr>
        <p:spPr bwMode="auto">
          <a:xfrm flipH="1">
            <a:off x="4800600" y="21336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15" name="Line 18"/>
          <p:cNvSpPr>
            <a:spLocks noChangeShapeType="1"/>
          </p:cNvSpPr>
          <p:nvPr/>
        </p:nvSpPr>
        <p:spPr bwMode="auto">
          <a:xfrm>
            <a:off x="4800600" y="32131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16" name="Line 19"/>
          <p:cNvSpPr>
            <a:spLocks noChangeShapeType="1"/>
          </p:cNvSpPr>
          <p:nvPr/>
        </p:nvSpPr>
        <p:spPr bwMode="auto">
          <a:xfrm>
            <a:off x="4786312" y="45815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644900"/>
            <a:ext cx="2781300" cy="936625"/>
          </a:xfrm>
          <a:solidFill>
            <a:srgbClr val="CCFF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sz="1500" dirty="0"/>
              <a:t>AR/MA/ARMA/ARIMA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1500" dirty="0"/>
              <a:t>STARIMA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1500" dirty="0"/>
              <a:t>Lag-based STARIMA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6172200" y="3625850"/>
            <a:ext cx="2819400" cy="11890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400" dirty="0"/>
              <a:t>k-Nearest Neighbor (</a:t>
            </a:r>
            <a:r>
              <a:rPr lang="en-US" altLang="en-US" sz="1400" dirty="0" err="1"/>
              <a:t>kNN</a:t>
            </a:r>
            <a:r>
              <a:rPr lang="en-US" altLang="en-US" sz="1400" dirty="0"/>
              <a:t>)</a:t>
            </a: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400" dirty="0"/>
              <a:t>Artificial Neural Networks (ANN)</a:t>
            </a: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400" dirty="0"/>
              <a:t>Support Vector Regression (SVR)</a:t>
            </a:r>
          </a:p>
        </p:txBody>
      </p:sp>
      <p:sp>
        <p:nvSpPr>
          <p:cNvPr id="153619" name="Rectangle 12"/>
          <p:cNvSpPr>
            <a:spLocks noChangeArrowheads="1"/>
          </p:cNvSpPr>
          <p:nvPr/>
        </p:nvSpPr>
        <p:spPr bwMode="auto">
          <a:xfrm>
            <a:off x="3706812" y="5084763"/>
            <a:ext cx="2087563" cy="79216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/>
              <a:t>Hybrid</a:t>
            </a:r>
            <a:endParaRPr lang="el-GR" altLang="en-US" b="1"/>
          </a:p>
        </p:txBody>
      </p:sp>
      <p:sp>
        <p:nvSpPr>
          <p:cNvPr id="153621" name="Rectangle 5"/>
          <p:cNvSpPr>
            <a:spLocks noChangeArrowheads="1"/>
          </p:cNvSpPr>
          <p:nvPr/>
        </p:nvSpPr>
        <p:spPr bwMode="auto">
          <a:xfrm>
            <a:off x="6705600" y="2420938"/>
            <a:ext cx="1944687" cy="7921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Non-Parametric</a:t>
            </a:r>
            <a:endParaRPr lang="el-G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4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848600" cy="1143000"/>
          </a:xfrm>
        </p:spPr>
        <p:txBody>
          <a:bodyPr/>
          <a:lstStyle/>
          <a:p>
            <a:r>
              <a:rPr lang="en-US" sz="4000" dirty="0"/>
              <a:t>Use of </a:t>
            </a:r>
            <a:r>
              <a:rPr lang="en-US" sz="4000" dirty="0" smtClean="0"/>
              <a:t>Crowd Sourcing </a:t>
            </a:r>
            <a:r>
              <a:rPr lang="en-US" sz="4000" dirty="0"/>
              <a:t>for Traffic </a:t>
            </a:r>
            <a:r>
              <a:rPr lang="en-US" sz="4000" dirty="0" smtClean="0"/>
              <a:t>Prediction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848600" cy="2316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953735"/>
                </a:solidFill>
              </a:rPr>
              <a:t>Main idea: </a:t>
            </a:r>
            <a:r>
              <a:rPr lang="en-US" sz="2400" dirty="0" smtClean="0"/>
              <a:t>Identify the traffic pattern of specific type of atypical conditions (e.g. sports events) and dissociate it from the “typical” one.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1" name="Picture 9" descr="400190_t_weekdays_Internal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124200"/>
            <a:ext cx="33528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10" descr="400190_t_weekends_InternalStru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124200"/>
            <a:ext cx="35052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Line 11"/>
          <p:cNvSpPr>
            <a:spLocks noChangeShapeType="1"/>
          </p:cNvSpPr>
          <p:nvPr/>
        </p:nvSpPr>
        <p:spPr bwMode="auto">
          <a:xfrm>
            <a:off x="2590800" y="3276600"/>
            <a:ext cx="762000" cy="2057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l-GR"/>
          </a:p>
        </p:txBody>
      </p:sp>
      <p:sp>
        <p:nvSpPr>
          <p:cNvPr id="19464" name="Line 12"/>
          <p:cNvSpPr>
            <a:spLocks noChangeShapeType="1"/>
          </p:cNvSpPr>
          <p:nvPr/>
        </p:nvSpPr>
        <p:spPr bwMode="auto">
          <a:xfrm>
            <a:off x="6781800" y="3352800"/>
            <a:ext cx="0" cy="1981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l-GR"/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1981200" y="28956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Weekdays</a:t>
            </a:r>
            <a:endParaRPr lang="en-US">
              <a:latin typeface="Calibri" pitchFamily="34" charset="0"/>
            </a:endParaRPr>
          </a:p>
        </p:txBody>
      </p:sp>
      <p:sp>
        <p:nvSpPr>
          <p:cNvPr id="19466" name="Text Box 14"/>
          <p:cNvSpPr txBox="1">
            <a:spLocks noChangeArrowheads="1"/>
          </p:cNvSpPr>
          <p:nvPr/>
        </p:nvSpPr>
        <p:spPr bwMode="auto">
          <a:xfrm>
            <a:off x="5867400" y="2895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Weekends</a:t>
            </a:r>
            <a:endParaRPr lang="en-US">
              <a:latin typeface="Calibri" pitchFamily="34" charset="0"/>
            </a:endParaRPr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1981200" y="4191000"/>
            <a:ext cx="1066800" cy="838200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9468" name="Oval 16"/>
          <p:cNvSpPr>
            <a:spLocks noChangeArrowheads="1"/>
          </p:cNvSpPr>
          <p:nvPr/>
        </p:nvSpPr>
        <p:spPr bwMode="auto">
          <a:xfrm>
            <a:off x="3124200" y="3200400"/>
            <a:ext cx="762000" cy="2209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9469" name="Text Box 18"/>
          <p:cNvSpPr txBox="1">
            <a:spLocks noChangeArrowheads="1"/>
          </p:cNvSpPr>
          <p:nvPr/>
        </p:nvSpPr>
        <p:spPr bwMode="auto">
          <a:xfrm>
            <a:off x="1447800" y="5638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Typical</a:t>
            </a:r>
            <a:endParaRPr lang="en-US">
              <a:latin typeface="Calibri" pitchFamily="34" charset="0"/>
            </a:endParaRPr>
          </a:p>
        </p:txBody>
      </p:sp>
      <p:sp>
        <p:nvSpPr>
          <p:cNvPr id="19470" name="Text Box 19"/>
          <p:cNvSpPr txBox="1">
            <a:spLocks noChangeArrowheads="1"/>
          </p:cNvSpPr>
          <p:nvPr/>
        </p:nvSpPr>
        <p:spPr bwMode="auto">
          <a:xfrm>
            <a:off x="3276600" y="5638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Atypical</a:t>
            </a:r>
            <a:endParaRPr lang="en-US">
              <a:latin typeface="Calibri" pitchFamily="34" charset="0"/>
            </a:endParaRPr>
          </a:p>
        </p:txBody>
      </p:sp>
      <p:sp>
        <p:nvSpPr>
          <p:cNvPr id="19471" name="Line 20"/>
          <p:cNvSpPr>
            <a:spLocks noChangeShapeType="1"/>
          </p:cNvSpPr>
          <p:nvPr/>
        </p:nvSpPr>
        <p:spPr bwMode="auto">
          <a:xfrm flipV="1">
            <a:off x="2209800" y="5029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9472" name="Line 21"/>
          <p:cNvSpPr>
            <a:spLocks noChangeShapeType="1"/>
          </p:cNvSpPr>
          <p:nvPr/>
        </p:nvSpPr>
        <p:spPr bwMode="auto">
          <a:xfrm flipH="1" flipV="1">
            <a:off x="3810000" y="5181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9473" name="Oval 22"/>
          <p:cNvSpPr>
            <a:spLocks noChangeArrowheads="1"/>
          </p:cNvSpPr>
          <p:nvPr/>
        </p:nvSpPr>
        <p:spPr bwMode="auto">
          <a:xfrm>
            <a:off x="5562600" y="4114800"/>
            <a:ext cx="12192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9474" name="Oval 23"/>
          <p:cNvSpPr>
            <a:spLocks noChangeArrowheads="1"/>
          </p:cNvSpPr>
          <p:nvPr/>
        </p:nvSpPr>
        <p:spPr bwMode="auto">
          <a:xfrm>
            <a:off x="6858000" y="3429000"/>
            <a:ext cx="381000" cy="1752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9475" name="Oval 24"/>
          <p:cNvSpPr>
            <a:spLocks noChangeArrowheads="1"/>
          </p:cNvSpPr>
          <p:nvPr/>
        </p:nvSpPr>
        <p:spPr bwMode="auto">
          <a:xfrm>
            <a:off x="8001000" y="3352800"/>
            <a:ext cx="228600" cy="304800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9476" name="Oval 25"/>
          <p:cNvSpPr>
            <a:spLocks noChangeArrowheads="1"/>
          </p:cNvSpPr>
          <p:nvPr/>
        </p:nvSpPr>
        <p:spPr bwMode="auto">
          <a:xfrm>
            <a:off x="3962400" y="5181600"/>
            <a:ext cx="228600" cy="304800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9477" name="Text Box 26"/>
          <p:cNvSpPr txBox="1">
            <a:spLocks noChangeArrowheads="1"/>
          </p:cNvSpPr>
          <p:nvPr/>
        </p:nvSpPr>
        <p:spPr bwMode="auto">
          <a:xfrm>
            <a:off x="5410200" y="5638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Typical</a:t>
            </a:r>
            <a:endParaRPr lang="en-US">
              <a:latin typeface="Calibri" pitchFamily="34" charset="0"/>
            </a:endParaRPr>
          </a:p>
        </p:txBody>
      </p:sp>
      <p:sp>
        <p:nvSpPr>
          <p:cNvPr id="19478" name="Line 27"/>
          <p:cNvSpPr>
            <a:spLocks noChangeShapeType="1"/>
          </p:cNvSpPr>
          <p:nvPr/>
        </p:nvSpPr>
        <p:spPr bwMode="auto">
          <a:xfrm flipV="1">
            <a:off x="6019800" y="47244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9479" name="Text Box 28"/>
          <p:cNvSpPr txBox="1">
            <a:spLocks noChangeArrowheads="1"/>
          </p:cNvSpPr>
          <p:nvPr/>
        </p:nvSpPr>
        <p:spPr bwMode="auto">
          <a:xfrm>
            <a:off x="6781800" y="5638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Atypical</a:t>
            </a:r>
            <a:endParaRPr lang="en-US">
              <a:latin typeface="Calibri" pitchFamily="34" charset="0"/>
            </a:endParaRPr>
          </a:p>
        </p:txBody>
      </p:sp>
      <p:sp>
        <p:nvSpPr>
          <p:cNvPr id="19480" name="Line 29"/>
          <p:cNvSpPr>
            <a:spLocks noChangeShapeType="1"/>
          </p:cNvSpPr>
          <p:nvPr/>
        </p:nvSpPr>
        <p:spPr bwMode="auto">
          <a:xfrm flipH="1" flipV="1">
            <a:off x="7239000" y="5029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9481" name="Text Box 30"/>
          <p:cNvSpPr txBox="1">
            <a:spLocks noChangeArrowheads="1"/>
          </p:cNvSpPr>
          <p:nvPr/>
        </p:nvSpPr>
        <p:spPr bwMode="auto">
          <a:xfrm>
            <a:off x="4343400" y="3733800"/>
            <a:ext cx="9906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>
                <a:latin typeface="Calibri" pitchFamily="34" charset="0"/>
              </a:rPr>
              <a:t>Neither typical nor atypical (e.g. “close to atypical”)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19482" name="Line 31"/>
          <p:cNvSpPr>
            <a:spLocks noChangeShapeType="1"/>
          </p:cNvSpPr>
          <p:nvPr/>
        </p:nvSpPr>
        <p:spPr bwMode="auto">
          <a:xfrm flipH="1">
            <a:off x="4114800" y="44196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9483" name="Line 32"/>
          <p:cNvSpPr>
            <a:spLocks noChangeShapeType="1"/>
          </p:cNvSpPr>
          <p:nvPr/>
        </p:nvSpPr>
        <p:spPr bwMode="auto">
          <a:xfrm flipV="1">
            <a:off x="5181600" y="3505200"/>
            <a:ext cx="2743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0417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848600" cy="1143000"/>
          </a:xfrm>
        </p:spPr>
        <p:txBody>
          <a:bodyPr/>
          <a:lstStyle/>
          <a:p>
            <a:r>
              <a:rPr lang="en-US" dirty="0"/>
              <a:t>Traffic Predictor Under Atypical Conditions </a:t>
            </a:r>
            <a:r>
              <a:rPr lang="en-US" dirty="0" smtClean="0"/>
              <a:t>Algorithm (TPUAC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914400" y="1828800"/>
            <a:ext cx="7848600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b="1" dirty="0" smtClean="0">
                <a:latin typeface="Calibri" pitchFamily="34" charset="0"/>
              </a:rPr>
              <a:t>Step </a:t>
            </a:r>
            <a:r>
              <a:rPr lang="en-US" sz="2000" b="1" dirty="0">
                <a:latin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</a:rPr>
              <a:t>: Separate weekdays </a:t>
            </a:r>
            <a:r>
              <a:rPr lang="en-US" sz="2000">
                <a:latin typeface="Calibri" pitchFamily="34" charset="0"/>
              </a:rPr>
              <a:t>and </a:t>
            </a:r>
            <a:r>
              <a:rPr lang="en-US" sz="2000" smtClean="0">
                <a:latin typeface="Calibri" pitchFamily="34" charset="0"/>
              </a:rPr>
              <a:t>weekends</a:t>
            </a:r>
            <a:endParaRPr lang="en-US" sz="2000" dirty="0">
              <a:latin typeface="Calibri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b="1" dirty="0">
                <a:latin typeface="Calibri" pitchFamily="34" charset="0"/>
              </a:rPr>
              <a:t>Step 2</a:t>
            </a:r>
            <a:r>
              <a:rPr lang="en-US" sz="2000" dirty="0">
                <a:latin typeface="Calibri" pitchFamily="34" charset="0"/>
              </a:rPr>
              <a:t>: Determine optimal number of clusters for each set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Elbow method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Silhouette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b="1" dirty="0">
                <a:latin typeface="Calibri" pitchFamily="34" charset="0"/>
              </a:rPr>
              <a:t>Step 3</a:t>
            </a:r>
            <a:r>
              <a:rPr lang="en-US" sz="2000" dirty="0">
                <a:latin typeface="Calibri" pitchFamily="34" charset="0"/>
              </a:rPr>
              <a:t>: K-means clustering for identifying typical and atypical traffic patterns as well as “close to typical”, “close to atypical”, etc. ones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b="1" dirty="0">
                <a:latin typeface="Calibri" pitchFamily="34" charset="0"/>
              </a:rPr>
              <a:t>Step 4</a:t>
            </a:r>
            <a:r>
              <a:rPr lang="en-US" sz="2000" dirty="0">
                <a:latin typeface="Calibri" pitchFamily="34" charset="0"/>
              </a:rPr>
              <a:t>: Implement a different set of prediction models for each cluster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K-Nearest Neighbor (</a:t>
            </a:r>
            <a:r>
              <a:rPr lang="en-US" dirty="0" err="1">
                <a:latin typeface="Calibri" pitchFamily="34" charset="0"/>
              </a:rPr>
              <a:t>kNN</a:t>
            </a:r>
            <a:r>
              <a:rPr lang="en-US" dirty="0">
                <a:latin typeface="Calibri" pitchFamily="34" charset="0"/>
              </a:rPr>
              <a:t>) or Support Vector Regression (SVR)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1 model per time interval</a:t>
            </a:r>
          </a:p>
        </p:txBody>
      </p:sp>
    </p:spTree>
    <p:extLst>
      <p:ext uri="{BB962C8B-B14F-4D97-AF65-F5344CB8AC3E}">
        <p14:creationId xmlns:p14="http://schemas.microsoft.com/office/powerpoint/2010/main" xmlns="" val="27232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Future/Ongoing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functionality using more real traffic data from </a:t>
            </a:r>
            <a:r>
              <a:rPr lang="en-US" dirty="0" smtClean="0"/>
              <a:t>the cities of </a:t>
            </a:r>
          </a:p>
          <a:p>
            <a:pPr lvl="1"/>
            <a:r>
              <a:rPr lang="en-US" dirty="0" smtClean="0"/>
              <a:t>Vitoria-</a:t>
            </a:r>
            <a:r>
              <a:rPr lang="en-US" dirty="0" err="1" smtClean="0"/>
              <a:t>Gasteiz</a:t>
            </a:r>
            <a:endParaRPr lang="en-US" dirty="0" smtClean="0"/>
          </a:p>
          <a:p>
            <a:pPr lvl="1"/>
            <a:r>
              <a:rPr lang="en-US" dirty="0" smtClean="0"/>
              <a:t>Pula-</a:t>
            </a:r>
            <a:r>
              <a:rPr lang="en-US" dirty="0" err="1" smtClean="0"/>
              <a:t>Pola</a:t>
            </a:r>
            <a:endParaRPr lang="en-US" dirty="0" smtClean="0"/>
          </a:p>
          <a:p>
            <a:r>
              <a:rPr lang="en-U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including the acquisition of historical data for training Traffic Prediction </a:t>
            </a:r>
            <a:r>
              <a:rPr lang="en-US" dirty="0"/>
              <a:t>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40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real data (both traffic and incident reports) from pilot cities to test the TPUAC model. Not sufficient data </a:t>
            </a:r>
            <a:r>
              <a:rPr lang="en-US" dirty="0" smtClean="0"/>
              <a:t>exist yet</a:t>
            </a:r>
            <a:r>
              <a:rPr lang="en-US" dirty="0"/>
              <a:t>.</a:t>
            </a:r>
          </a:p>
          <a:p>
            <a:r>
              <a:rPr lang="en-GB" dirty="0"/>
              <a:t>Implement a new algorithm for predicting traffic under atypical conditions that will exploit information from </a:t>
            </a:r>
            <a:r>
              <a:rPr lang="en-GB" b="1" dirty="0"/>
              <a:t>social media </a:t>
            </a:r>
            <a:r>
              <a:rPr lang="en-GB" dirty="0"/>
              <a:t>(e.g. Twitter)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4715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3074" name="Picture 2" descr="http://www.xconomy.com/wordpress/wp-content/images/2011/11/question-mark-stock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3914775" cy="340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244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smtClean="0"/>
              <a:t>Crowd Sourcing Scenarios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7848600" cy="437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A random </a:t>
            </a:r>
            <a:r>
              <a:rPr lang="en-GB" sz="2400" b="1" dirty="0" smtClean="0"/>
              <a:t>user sends a report </a:t>
            </a:r>
            <a:r>
              <a:rPr lang="en-GB" sz="2400" dirty="0" smtClean="0"/>
              <a:t>(e.g. “high congestion on Elm Street</a:t>
            </a:r>
            <a:r>
              <a:rPr lang="en-GB" sz="2400" dirty="0" smtClean="0"/>
              <a:t>”).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The CSM retrieves </a:t>
            </a:r>
            <a:r>
              <a:rPr lang="en-GB" sz="2400" b="1" dirty="0" smtClean="0"/>
              <a:t>user </a:t>
            </a:r>
            <a:r>
              <a:rPr lang="en-GB" sz="2400" b="1" dirty="0" smtClean="0"/>
              <a:t>credibility </a:t>
            </a:r>
            <a:r>
              <a:rPr lang="en-GB" sz="2400" dirty="0" smtClean="0"/>
              <a:t>by looking up the </a:t>
            </a:r>
            <a:r>
              <a:rPr lang="en-GB" sz="2400" b="1" dirty="0" smtClean="0"/>
              <a:t>user feedback database </a:t>
            </a:r>
            <a:r>
              <a:rPr lang="en-GB" sz="2400" dirty="0" smtClean="0"/>
              <a:t>(UFDB</a:t>
            </a:r>
            <a:r>
              <a:rPr lang="en-GB" sz="2400" dirty="0" smtClean="0"/>
              <a:t>).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If the user is </a:t>
            </a:r>
            <a:r>
              <a:rPr lang="en-GB" sz="2400" b="1" dirty="0" smtClean="0"/>
              <a:t>credible</a:t>
            </a:r>
            <a:r>
              <a:rPr lang="en-GB" sz="2400" dirty="0" smtClean="0"/>
              <a:t>, CSM sends out the reported information to </a:t>
            </a:r>
            <a:r>
              <a:rPr lang="en-GB" sz="2400" b="1" dirty="0" smtClean="0"/>
              <a:t>all users </a:t>
            </a:r>
            <a:r>
              <a:rPr lang="en-GB" sz="2400" dirty="0" smtClean="0"/>
              <a:t>that are </a:t>
            </a:r>
            <a:r>
              <a:rPr lang="en-GB" sz="2400" b="1" dirty="0" smtClean="0"/>
              <a:t>located around the reporting user</a:t>
            </a:r>
            <a:r>
              <a:rPr lang="en-GB" sz="2400" dirty="0" smtClean="0"/>
              <a:t>. It requests users to evaluate the reported information at a later stage.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Otherwise, the system sends a </a:t>
            </a:r>
            <a:r>
              <a:rPr lang="en-GB" sz="2400" b="1" dirty="0" smtClean="0"/>
              <a:t>feedback request </a:t>
            </a:r>
            <a:r>
              <a:rPr lang="en-GB" sz="2400" dirty="0" smtClean="0"/>
              <a:t>message about the incoming report.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It collects </a:t>
            </a:r>
            <a:r>
              <a:rPr lang="en-US" sz="2400" b="1" dirty="0" smtClean="0"/>
              <a:t>user feedback </a:t>
            </a:r>
            <a:r>
              <a:rPr lang="en-US" sz="2400" dirty="0" smtClean="0"/>
              <a:t>to assess the </a:t>
            </a:r>
            <a:r>
              <a:rPr lang="en-US" sz="2400" dirty="0" smtClean="0"/>
              <a:t>credibility </a:t>
            </a:r>
            <a:r>
              <a:rPr lang="en-US" sz="2400" dirty="0" smtClean="0"/>
              <a:t>of the reporting </a:t>
            </a:r>
            <a:r>
              <a:rPr lang="en-US" sz="2400" dirty="0" smtClean="0"/>
              <a:t>user.</a:t>
            </a:r>
            <a:endParaRPr lang="el-GR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0483" name="Text Box 1032"/>
          <p:cNvSpPr txBox="1">
            <a:spLocks noChangeArrowheads="1"/>
          </p:cNvSpPr>
          <p:nvPr/>
        </p:nvSpPr>
        <p:spPr bwMode="auto">
          <a:xfrm>
            <a:off x="990600" y="11430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Calibri" pitchFamily="34" charset="0"/>
              </a:rPr>
              <a:t>Emergency report</a:t>
            </a:r>
            <a:r>
              <a:rPr lang="en-US"/>
              <a:t> </a:t>
            </a:r>
            <a:r>
              <a:rPr lang="en-US" sz="2400" b="1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working scenario</a:t>
            </a:r>
            <a:endParaRPr lang="en-GB" sz="2400" b="1">
              <a:solidFill>
                <a:schemeClr val="hlink"/>
              </a:solidFill>
              <a:latin typeface="Calibri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9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Crowd Sourcing Scenarios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7848600" cy="437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A random </a:t>
            </a:r>
            <a:r>
              <a:rPr lang="en-GB" sz="2800" b="1" dirty="0" smtClean="0"/>
              <a:t>user </a:t>
            </a:r>
            <a:r>
              <a:rPr lang="en-GB" sz="2800" b="1" dirty="0" smtClean="0"/>
              <a:t>is asked to </a:t>
            </a:r>
            <a:r>
              <a:rPr lang="en-GB" sz="2800" b="1" dirty="0" smtClean="0"/>
              <a:t>evaluate the provided </a:t>
            </a:r>
            <a:r>
              <a:rPr lang="en-GB" sz="2800" b="1" dirty="0" smtClean="0"/>
              <a:t>alerts</a:t>
            </a:r>
            <a:endParaRPr lang="en-GB" sz="2800" b="1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True or False 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Based on the user’s feedback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CSM collects </a:t>
            </a:r>
            <a:r>
              <a:rPr lang="en-US" sz="2400" b="1" dirty="0" smtClean="0"/>
              <a:t>user feedback </a:t>
            </a:r>
            <a:r>
              <a:rPr lang="en-US" sz="2400" dirty="0" smtClean="0"/>
              <a:t>to assess the </a:t>
            </a:r>
            <a:r>
              <a:rPr lang="en-US" sz="2400" dirty="0" smtClean="0"/>
              <a:t>credibility </a:t>
            </a:r>
            <a:r>
              <a:rPr lang="en-US" sz="2400" dirty="0" smtClean="0"/>
              <a:t>of the </a:t>
            </a:r>
            <a:r>
              <a:rPr lang="en-US" sz="2400" dirty="0" smtClean="0"/>
              <a:t>reporting user providers.</a:t>
            </a:r>
            <a:endParaRPr lang="el-GR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21507" name="Text Box 1032"/>
          <p:cNvSpPr txBox="1">
            <a:spLocks noChangeArrowheads="1"/>
          </p:cNvSpPr>
          <p:nvPr/>
        </p:nvSpPr>
        <p:spPr bwMode="auto">
          <a:xfrm>
            <a:off x="990600" y="11430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Calibri" pitchFamily="34" charset="0"/>
              </a:rPr>
              <a:t>Post-route </a:t>
            </a:r>
            <a:r>
              <a:rPr lang="en-US" sz="2400" b="1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report scenario</a:t>
            </a:r>
            <a:endParaRPr lang="en-GB" sz="2400" b="1">
              <a:solidFill>
                <a:schemeClr val="hlink"/>
              </a:solidFill>
              <a:latin typeface="Calibri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55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5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sz="4000" dirty="0" smtClean="0"/>
              <a:t>Crowd Sourcing Framework: Structure and Functionalities</a:t>
            </a: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1066800" y="16002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C00000"/>
                </a:solidFill>
                <a:latin typeface="+mj-lt"/>
                <a:ea typeface="ＭＳ Ｐゴシック"/>
                <a:cs typeface="ＭＳ Ｐゴシック"/>
              </a:rPr>
              <a:t>Crowd sourcing module architecture</a:t>
            </a:r>
            <a:endParaRPr lang="en-GB" sz="2000" b="1" u="sng" dirty="0">
              <a:solidFill>
                <a:srgbClr val="C00000"/>
              </a:solidFill>
              <a:latin typeface="+mj-lt"/>
              <a:ea typeface="ＭＳ Ｐゴシック"/>
              <a:cs typeface="ＭＳ Ｐゴシック"/>
            </a:endParaRPr>
          </a:p>
        </p:txBody>
      </p:sp>
      <p:graphicFrame>
        <p:nvGraphicFramePr>
          <p:cNvPr id="14029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185863" y="2209800"/>
          <a:ext cx="7153275" cy="3916363"/>
        </p:xfrm>
        <a:graphic>
          <a:graphicData uri="http://schemas.openxmlformats.org/presentationml/2006/ole">
            <p:oleObj spid="_x0000_s3088" name="Visio" r:id="rId3" imgW="8799057" imgH="5567931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97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76200"/>
            <a:ext cx="8305800" cy="1143000"/>
          </a:xfrm>
        </p:spPr>
        <p:txBody>
          <a:bodyPr/>
          <a:lstStyle/>
          <a:p>
            <a:r>
              <a:rPr lang="en-US" sz="3200" smtClean="0"/>
              <a:t>Users Ranking Mechanism and Credibility Estimation: the Movesmart approach</a:t>
            </a:r>
            <a:endParaRPr lang="el-GR" sz="3200" smtClean="0"/>
          </a:p>
        </p:txBody>
      </p:sp>
      <p:sp>
        <p:nvSpPr>
          <p:cNvPr id="33803" name="Text Box 1032"/>
          <p:cNvSpPr txBox="1">
            <a:spLocks noChangeArrowheads="1"/>
          </p:cNvSpPr>
          <p:nvPr/>
        </p:nvSpPr>
        <p:spPr bwMode="auto">
          <a:xfrm>
            <a:off x="990600" y="10668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 Ranking mechanism</a:t>
            </a:r>
          </a:p>
        </p:txBody>
      </p:sp>
      <p:sp>
        <p:nvSpPr>
          <p:cNvPr id="338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5" name="Content Placeholder 7"/>
          <p:cNvSpPr>
            <a:spLocks/>
          </p:cNvSpPr>
          <p:nvPr/>
        </p:nvSpPr>
        <p:spPr bwMode="auto">
          <a:xfrm>
            <a:off x="990600" y="1412875"/>
            <a:ext cx="7772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b="1">
                <a:latin typeface="Calibri" pitchFamily="34" charset="0"/>
                <a:cs typeface="Arial" charset="0"/>
              </a:rPr>
              <a:t>Criteria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b="1" i="1">
                <a:solidFill>
                  <a:srgbClr val="C00000"/>
                </a:solidFill>
                <a:latin typeface="Calibri" pitchFamily="34" charset="0"/>
                <a:cs typeface="Arial" charset="0"/>
              </a:rPr>
              <a:t>Semantic Similarity</a:t>
            </a:r>
            <a:r>
              <a:rPr lang="en-US" sz="1600">
                <a:latin typeface="Calibri" pitchFamily="34" charset="0"/>
                <a:cs typeface="Arial" charset="0"/>
              </a:rPr>
              <a:t> (</a:t>
            </a:r>
            <a:r>
              <a:rPr lang="en-US" sz="1600" i="1">
                <a:latin typeface="Times New Roman" pitchFamily="18" charset="0"/>
                <a:cs typeface="Arial" charset="0"/>
              </a:rPr>
              <a:t>R</a:t>
            </a:r>
            <a:r>
              <a:rPr lang="en-US" sz="1600" i="1" baseline="-25000">
                <a:latin typeface="Times New Roman" pitchFamily="18" charset="0"/>
                <a:cs typeface="Arial" charset="0"/>
              </a:rPr>
              <a:t>s</a:t>
            </a:r>
            <a:r>
              <a:rPr lang="en-US" sz="1600">
                <a:latin typeface="Calibri" pitchFamily="34" charset="0"/>
                <a:cs typeface="Arial" charset="0"/>
              </a:rPr>
              <a:t>): represents the similarity of the information provided by a user with respect to other information submitted in the same time window by nearby located users.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b="1" i="1">
                <a:solidFill>
                  <a:srgbClr val="C00000"/>
                </a:solidFill>
                <a:latin typeface="Calibri" pitchFamily="34" charset="0"/>
                <a:cs typeface="Arial" charset="0"/>
              </a:rPr>
              <a:t>User’s Credibility </a:t>
            </a:r>
            <a:r>
              <a:rPr lang="en-US" sz="1600" i="1">
                <a:latin typeface="Calibri" pitchFamily="34" charset="0"/>
                <a:cs typeface="Arial" charset="0"/>
              </a:rPr>
              <a:t>(</a:t>
            </a:r>
            <a:r>
              <a:rPr lang="en-US" sz="1600" i="1">
                <a:latin typeface="Times New Roman" pitchFamily="18" charset="0"/>
                <a:cs typeface="Arial" charset="0"/>
              </a:rPr>
              <a:t>R</a:t>
            </a:r>
            <a:r>
              <a:rPr lang="en-US" sz="1600" i="1" baseline="-25000">
                <a:latin typeface="Times New Roman" pitchFamily="18" charset="0"/>
                <a:cs typeface="Arial" charset="0"/>
              </a:rPr>
              <a:t>r</a:t>
            </a:r>
            <a:r>
              <a:rPr lang="en-US" sz="1600">
                <a:latin typeface="Calibri" pitchFamily="34" charset="0"/>
                <a:cs typeface="Arial" charset="0"/>
              </a:rPr>
              <a:t>): each user has a dynamic score that represents their Degree of Reliability, based also on other user’s feedback.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b="1" i="1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Call Frequency</a:t>
            </a:r>
            <a:r>
              <a:rPr lang="en-US" sz="1600" b="1" i="1">
                <a:latin typeface="Calibri" pitchFamily="34" charset="0"/>
                <a:cs typeface="Arial" charset="0"/>
              </a:rPr>
              <a:t> </a:t>
            </a:r>
            <a:r>
              <a:rPr lang="en-US" sz="1600">
                <a:latin typeface="Calibri" pitchFamily="34" charset="0"/>
                <a:cs typeface="Arial" charset="0"/>
              </a:rPr>
              <a:t>(</a:t>
            </a:r>
            <a:r>
              <a:rPr lang="en-US" sz="1600" i="1">
                <a:latin typeface="Times New Roman" pitchFamily="18" charset="0"/>
                <a:cs typeface="Arial" charset="0"/>
              </a:rPr>
              <a:t>R</a:t>
            </a:r>
            <a:r>
              <a:rPr lang="en-US" sz="1600" i="1" baseline="-25000">
                <a:latin typeface="Times New Roman" pitchFamily="18" charset="0"/>
                <a:cs typeface="Arial" charset="0"/>
              </a:rPr>
              <a:t>f</a:t>
            </a:r>
            <a:r>
              <a:rPr lang="en-US" sz="1600">
                <a:latin typeface="Calibri" pitchFamily="34" charset="0"/>
                <a:cs typeface="Arial" charset="0"/>
              </a:rPr>
              <a:t>): each user has a dynamic score that represents the reporting frequency of the user. A user that reports rarely gets a low score as opposed to a frequent reporter.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b="1" i="1">
                <a:solidFill>
                  <a:srgbClr val="C00000"/>
                </a:solidFill>
                <a:latin typeface="Calibri" pitchFamily="34" charset="0"/>
                <a:cs typeface="Arial" charset="0"/>
              </a:rPr>
              <a:t>Relevance Feedback</a:t>
            </a:r>
            <a:r>
              <a:rPr lang="en-US" sz="1600" b="1" i="1">
                <a:latin typeface="Calibri" pitchFamily="34" charset="0"/>
                <a:cs typeface="Arial" charset="0"/>
              </a:rPr>
              <a:t> </a:t>
            </a:r>
            <a:r>
              <a:rPr lang="en-US" sz="1600">
                <a:latin typeface="Calibri" pitchFamily="34" charset="0"/>
                <a:cs typeface="Arial" charset="0"/>
              </a:rPr>
              <a:t>(</a:t>
            </a:r>
            <a:r>
              <a:rPr lang="en-US" sz="1600" i="1">
                <a:latin typeface="Times New Roman" pitchFamily="18" charset="0"/>
                <a:cs typeface="Arial" charset="0"/>
              </a:rPr>
              <a:t>R</a:t>
            </a:r>
            <a:r>
              <a:rPr lang="en-US" sz="1600" i="1" baseline="-25000">
                <a:latin typeface="Times New Roman" pitchFamily="18" charset="0"/>
                <a:cs typeface="Arial" charset="0"/>
              </a:rPr>
              <a:t>d</a:t>
            </a:r>
            <a:r>
              <a:rPr lang="en-US" sz="1600">
                <a:latin typeface="Calibri" pitchFamily="34" charset="0"/>
                <a:cs typeface="Arial" charset="0"/>
              </a:rPr>
              <a:t>): a score of how the other users evaluate the reported information.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600" b="1" i="1">
                <a:solidFill>
                  <a:srgbClr val="CC3300"/>
                </a:solidFill>
                <a:latin typeface="Calibri" pitchFamily="34" charset="0"/>
                <a:cs typeface="Arial" charset="0"/>
              </a:rPr>
              <a:t>Response Time</a:t>
            </a:r>
            <a:r>
              <a:rPr lang="en-US" sz="1600">
                <a:latin typeface="Calibri" pitchFamily="34" charset="0"/>
                <a:cs typeface="Arial" charset="0"/>
              </a:rPr>
              <a:t> (</a:t>
            </a:r>
            <a:r>
              <a:rPr lang="en-US" sz="1600" i="1">
                <a:latin typeface="Calibri" pitchFamily="34" charset="0"/>
                <a:cs typeface="Arial" charset="0"/>
              </a:rPr>
              <a:t>R</a:t>
            </a:r>
            <a:r>
              <a:rPr lang="en-US" sz="1600" i="1" baseline="-25000">
                <a:latin typeface="Calibri" pitchFamily="34" charset="0"/>
                <a:cs typeface="Arial" charset="0"/>
              </a:rPr>
              <a:t>t</a:t>
            </a:r>
            <a:r>
              <a:rPr lang="en-US" sz="1600">
                <a:latin typeface="Calibri" pitchFamily="34" charset="0"/>
                <a:cs typeface="Arial" charset="0"/>
              </a:rPr>
              <a:t>): A score that illustrates if the user responded on time.  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  <a:cs typeface="Arial" charset="0"/>
              </a:rPr>
              <a:t> </a:t>
            </a:r>
            <a:r>
              <a:rPr lang="en-US" sz="2400" b="1">
                <a:latin typeface="Calibri" pitchFamily="34" charset="0"/>
                <a:cs typeface="Arial" charset="0"/>
              </a:rPr>
              <a:t>Overall Score</a:t>
            </a:r>
          </a:p>
        </p:txBody>
      </p:sp>
      <p:sp>
        <p:nvSpPr>
          <p:cNvPr id="33806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7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8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590800" y="5486400"/>
          <a:ext cx="5181600" cy="528638"/>
        </p:xfrm>
        <a:graphic>
          <a:graphicData uri="http://schemas.openxmlformats.org/presentationml/2006/ole">
            <p:oleObj spid="_x0000_s4111" name="Equation" r:id="rId3" imgW="2336800" imgH="241300" progId="Equation.DSMT4">
              <p:embed/>
            </p:oleObj>
          </a:graphicData>
        </a:graphic>
      </p:graphicFrame>
      <p:sp>
        <p:nvSpPr>
          <p:cNvPr id="33809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34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3200" b="1" i="1" dirty="0" err="1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R</a:t>
            </a:r>
            <a:r>
              <a:rPr lang="en-US" sz="3200" b="1" i="1" baseline="-25000" dirty="0" err="1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s</a:t>
            </a:r>
            <a:r>
              <a:rPr lang="en-US" sz="3200" b="1" i="1" baseline="-25000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 </a:t>
            </a:r>
            <a:r>
              <a:rPr lang="en-US" sz="3200" b="1" i="1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- Semantic similarity</a:t>
            </a:r>
          </a:p>
        </p:txBody>
      </p:sp>
      <p:sp>
        <p:nvSpPr>
          <p:cNvPr id="1095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957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76600" y="3271837"/>
          <a:ext cx="2819400" cy="842963"/>
        </p:xfrm>
        <a:graphic>
          <a:graphicData uri="http://schemas.openxmlformats.org/presentationml/2006/ole">
            <p:oleObj spid="_x0000_s5150" name="Equation" r:id="rId3" imgW="1612900" imgH="482600" progId="Equation.DSMT4">
              <p:embed/>
            </p:oleObj>
          </a:graphicData>
        </a:graphic>
      </p:graphicFrame>
      <p:sp>
        <p:nvSpPr>
          <p:cNvPr id="109585" name="Text Box 11"/>
          <p:cNvSpPr txBox="1">
            <a:spLocks noChangeArrowheads="1"/>
          </p:cNvSpPr>
          <p:nvPr/>
        </p:nvSpPr>
        <p:spPr bwMode="auto">
          <a:xfrm>
            <a:off x="1295400" y="4419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3886200" y="4800600"/>
          <a:ext cx="1752600" cy="1038225"/>
        </p:xfrm>
        <a:graphic>
          <a:graphicData uri="http://schemas.openxmlformats.org/presentationml/2006/ole">
            <p:oleObj spid="_x0000_s5151" name="Equation" r:id="rId4" imgW="1028700" imgH="609600" progId="Equation.DSMT4">
              <p:embed/>
            </p:oleObj>
          </a:graphicData>
        </a:graphic>
      </p:graphicFrame>
      <p:sp>
        <p:nvSpPr>
          <p:cNvPr id="109586" name="Text Box 15"/>
          <p:cNvSpPr txBox="1">
            <a:spLocks noChangeArrowheads="1"/>
          </p:cNvSpPr>
          <p:nvPr/>
        </p:nvSpPr>
        <p:spPr bwMode="auto">
          <a:xfrm>
            <a:off x="838200" y="1447800"/>
            <a:ext cx="80010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pitchFamily="34" charset="0"/>
              </a:rPr>
              <a:t>Each report is characterized by a tag </a:t>
            </a:r>
            <a:r>
              <a:rPr lang="en-US" sz="1600" i="1" dirty="0">
                <a:latin typeface="Calibri" pitchFamily="34" charset="0"/>
              </a:rPr>
              <a:t>t</a:t>
            </a:r>
            <a:r>
              <a:rPr lang="en-US" sz="1600" dirty="0">
                <a:latin typeface="Calibri" pitchFamily="34" charset="0"/>
              </a:rPr>
              <a:t> that describes the type of the event e.g. </a:t>
            </a:r>
            <a:r>
              <a:rPr lang="en-US" sz="1600" i="1" dirty="0">
                <a:latin typeface="Calibri" pitchFamily="34" charset="0"/>
              </a:rPr>
              <a:t>Incident, Weather, Traffic Jam. </a:t>
            </a:r>
            <a:endParaRPr lang="en-US" sz="1600" i="1" dirty="0" smtClean="0">
              <a:latin typeface="Calibri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i="1" dirty="0" err="1" smtClean="0">
                <a:latin typeface="Calibri" pitchFamily="34" charset="0"/>
              </a:rPr>
              <a:t>u</a:t>
            </a:r>
            <a:r>
              <a:rPr lang="en-US" sz="1600" i="1" baseline="-25000" dirty="0" err="1" smtClean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 is the </a:t>
            </a:r>
            <a:r>
              <a:rPr lang="en-US" sz="1600" dirty="0">
                <a:latin typeface="Calibri" pitchFamily="34" charset="0"/>
              </a:rPr>
              <a:t>current user that makes a report for an event at a specific place in a specific time window </a:t>
            </a:r>
            <a:endParaRPr lang="en-US" sz="1600" dirty="0" smtClean="0">
              <a:latin typeface="Calibri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i="1" dirty="0" err="1" smtClean="0">
                <a:latin typeface="Calibri" pitchFamily="34" charset="0"/>
              </a:rPr>
              <a:t>t</a:t>
            </a:r>
            <a:r>
              <a:rPr lang="en-US" sz="1600" i="1" baseline="-25000" dirty="0" err="1" smtClean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</a:rPr>
              <a:t>the tag of the event. </a:t>
            </a:r>
            <a:endParaRPr lang="en-US" sz="1600" dirty="0" smtClean="0">
              <a:latin typeface="Calibri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i="1" dirty="0" smtClean="0">
                <a:latin typeface="Calibri" pitchFamily="34" charset="0"/>
              </a:rPr>
              <a:t>u</a:t>
            </a:r>
            <a:r>
              <a:rPr lang="en-US" sz="1600" i="1" baseline="-25000" dirty="0" smtClean="0">
                <a:latin typeface="Calibri" pitchFamily="34" charset="0"/>
              </a:rPr>
              <a:t>1</a:t>
            </a:r>
            <a:r>
              <a:rPr lang="en-US" sz="1600" i="1" dirty="0">
                <a:latin typeface="Calibri" pitchFamily="34" charset="0"/>
              </a:rPr>
              <a:t>, u</a:t>
            </a:r>
            <a:r>
              <a:rPr lang="en-US" sz="1600" i="1" baseline="-25000" dirty="0">
                <a:latin typeface="Calibri" pitchFamily="34" charset="0"/>
              </a:rPr>
              <a:t>2</a:t>
            </a:r>
            <a:r>
              <a:rPr lang="en-US" sz="1600" i="1" dirty="0">
                <a:latin typeface="Calibri" pitchFamily="34" charset="0"/>
              </a:rPr>
              <a:t>,</a:t>
            </a:r>
            <a:r>
              <a:rPr lang="en-US" sz="1600" i="1" baseline="-25000" dirty="0">
                <a:latin typeface="Calibri" pitchFamily="34" charset="0"/>
              </a:rPr>
              <a:t> </a:t>
            </a:r>
            <a:r>
              <a:rPr lang="en-US" sz="1600" i="1" dirty="0">
                <a:latin typeface="Calibri" pitchFamily="34" charset="0"/>
              </a:rPr>
              <a:t>…, </a:t>
            </a:r>
            <a:r>
              <a:rPr lang="en-US" sz="1600" i="1" dirty="0" err="1">
                <a:latin typeface="Calibri" pitchFamily="34" charset="0"/>
              </a:rPr>
              <a:t>u</a:t>
            </a:r>
            <a:r>
              <a:rPr lang="en-US" sz="1600" i="1" baseline="-25000" dirty="0" err="1">
                <a:latin typeface="Calibri" pitchFamily="34" charset="0"/>
              </a:rPr>
              <a:t>N</a:t>
            </a:r>
            <a:r>
              <a:rPr lang="en-US" sz="1600" dirty="0">
                <a:latin typeface="Calibri" pitchFamily="34" charset="0"/>
              </a:rPr>
              <a:t> other nearby located users that report events at the same time window with tags </a:t>
            </a:r>
            <a:r>
              <a:rPr lang="en-US" sz="1600" i="1" dirty="0">
                <a:latin typeface="Calibri" pitchFamily="34" charset="0"/>
              </a:rPr>
              <a:t>t</a:t>
            </a:r>
            <a:r>
              <a:rPr lang="en-US" sz="1600" i="1" baseline="-25000" dirty="0">
                <a:latin typeface="Calibri" pitchFamily="34" charset="0"/>
              </a:rPr>
              <a:t>1</a:t>
            </a:r>
            <a:r>
              <a:rPr lang="en-US" sz="1600" i="1" dirty="0">
                <a:latin typeface="Calibri" pitchFamily="34" charset="0"/>
              </a:rPr>
              <a:t>, t</a:t>
            </a:r>
            <a:r>
              <a:rPr lang="en-US" sz="1600" i="1" baseline="-25000" dirty="0">
                <a:latin typeface="Calibri" pitchFamily="34" charset="0"/>
              </a:rPr>
              <a:t>2</a:t>
            </a:r>
            <a:r>
              <a:rPr lang="en-US" sz="1600" i="1" dirty="0">
                <a:latin typeface="Calibri" pitchFamily="34" charset="0"/>
              </a:rPr>
              <a:t>, …, </a:t>
            </a:r>
            <a:r>
              <a:rPr lang="en-US" sz="1600" i="1" dirty="0" err="1">
                <a:latin typeface="Calibri" pitchFamily="34" charset="0"/>
              </a:rPr>
              <a:t>t</a:t>
            </a:r>
            <a:r>
              <a:rPr lang="en-US" sz="1600" i="1" baseline="-25000" dirty="0" err="1">
                <a:latin typeface="Calibri" pitchFamily="34" charset="0"/>
              </a:rPr>
              <a:t>N</a:t>
            </a:r>
            <a:r>
              <a:rPr lang="en-US" sz="1600" dirty="0" err="1">
                <a:latin typeface="Calibri" pitchFamily="34" charset="0"/>
              </a:rPr>
              <a:t>.</a:t>
            </a:r>
            <a:r>
              <a:rPr lang="en-US" sz="1600" dirty="0">
                <a:latin typeface="Calibri" pitchFamily="34" charset="0"/>
              </a:rPr>
              <a:t> </a:t>
            </a:r>
            <a:endParaRPr lang="en-US" dirty="0"/>
          </a:p>
        </p:txBody>
      </p:sp>
      <p:sp>
        <p:nvSpPr>
          <p:cNvPr id="109587" name="Text Box 16"/>
          <p:cNvSpPr txBox="1">
            <a:spLocks noChangeArrowheads="1"/>
          </p:cNvSpPr>
          <p:nvPr/>
        </p:nvSpPr>
        <p:spPr bwMode="auto">
          <a:xfrm>
            <a:off x="838200" y="4114800"/>
            <a:ext cx="8153400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The tag  </a:t>
            </a:r>
            <a:r>
              <a:rPr lang="en-US" sz="1600" i="1" dirty="0" err="1">
                <a:latin typeface="Calibri" pitchFamily="34" charset="0"/>
              </a:rPr>
              <a:t>t</a:t>
            </a:r>
            <a:r>
              <a:rPr lang="en-US" sz="1600" i="1" baseline="-25000" dirty="0" err="1">
                <a:latin typeface="Calibri" pitchFamily="34" charset="0"/>
              </a:rPr>
              <a:t>c</a:t>
            </a:r>
            <a:r>
              <a:rPr lang="en-US" sz="1600" dirty="0">
                <a:latin typeface="Calibri" pitchFamily="34" charset="0"/>
              </a:rPr>
              <a:t> is compared with all the tags </a:t>
            </a:r>
            <a:r>
              <a:rPr lang="en-US" sz="1600" i="1" dirty="0">
                <a:latin typeface="Calibri" pitchFamily="34" charset="0"/>
              </a:rPr>
              <a:t>t</a:t>
            </a:r>
            <a:r>
              <a:rPr lang="en-US" sz="1600" i="1" baseline="-25000" dirty="0">
                <a:latin typeface="Calibri" pitchFamily="34" charset="0"/>
              </a:rPr>
              <a:t>1</a:t>
            </a:r>
            <a:r>
              <a:rPr lang="en-US" sz="1600" i="1" dirty="0">
                <a:latin typeface="Calibri" pitchFamily="34" charset="0"/>
              </a:rPr>
              <a:t>, t</a:t>
            </a:r>
            <a:r>
              <a:rPr lang="en-US" sz="1600" i="1" baseline="-25000" dirty="0">
                <a:latin typeface="Calibri" pitchFamily="34" charset="0"/>
              </a:rPr>
              <a:t>2</a:t>
            </a:r>
            <a:r>
              <a:rPr lang="en-US" sz="1600" i="1" dirty="0">
                <a:latin typeface="Calibri" pitchFamily="34" charset="0"/>
              </a:rPr>
              <a:t>, …, </a:t>
            </a:r>
            <a:r>
              <a:rPr lang="en-US" sz="1600" i="1" dirty="0" err="1">
                <a:latin typeface="Calibri" pitchFamily="34" charset="0"/>
              </a:rPr>
              <a:t>t</a:t>
            </a:r>
            <a:r>
              <a:rPr lang="en-US" sz="1600" i="1" baseline="-25000" dirty="0" err="1">
                <a:latin typeface="Calibri" pitchFamily="34" charset="0"/>
              </a:rPr>
              <a:t>N</a:t>
            </a:r>
            <a:r>
              <a:rPr lang="en-US" sz="1600" dirty="0">
                <a:latin typeface="Calibri" pitchFamily="34" charset="0"/>
              </a:rPr>
              <a:t> and the mean value of the results gives the factor </a:t>
            </a:r>
            <a:r>
              <a:rPr lang="en-US" sz="1600" i="1" dirty="0">
                <a:latin typeface="Calibri" pitchFamily="34" charset="0"/>
              </a:rPr>
              <a:t>R</a:t>
            </a:r>
            <a:r>
              <a:rPr lang="en-US" sz="1600" i="1" baseline="-25000" dirty="0">
                <a:latin typeface="Calibri" pitchFamily="34" charset="0"/>
              </a:rPr>
              <a:t>s</a:t>
            </a:r>
            <a:r>
              <a:rPr lang="en-US" sz="1600" dirty="0">
                <a:latin typeface="Calibri" pitchFamily="34" charset="0"/>
              </a:rPr>
              <a:t>. Hence the factor </a:t>
            </a:r>
            <a:r>
              <a:rPr lang="en-US" sz="1600" i="1" dirty="0">
                <a:latin typeface="Calibri" pitchFamily="34" charset="0"/>
              </a:rPr>
              <a:t>R</a:t>
            </a:r>
            <a:r>
              <a:rPr lang="en-US" sz="1600" i="1" baseline="-25000" dirty="0">
                <a:latin typeface="Calibri" pitchFamily="34" charset="0"/>
              </a:rPr>
              <a:t>s</a:t>
            </a:r>
            <a:r>
              <a:rPr lang="en-US" sz="1600" baseline="-25000" dirty="0">
                <a:latin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</a:rPr>
              <a:t>is given by:</a:t>
            </a: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3426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2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b="1" i="1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R</a:t>
            </a:r>
            <a:r>
              <a:rPr lang="en-US" sz="3200" b="1" i="1" baseline="-25000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r </a:t>
            </a:r>
            <a:r>
              <a:rPr lang="en-US" sz="3200" b="1" i="1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– User’s credibility</a:t>
            </a:r>
          </a:p>
        </p:txBody>
      </p:sp>
      <p:sp>
        <p:nvSpPr>
          <p:cNvPr id="112654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4114800" y="2667000"/>
          <a:ext cx="1295400" cy="873125"/>
        </p:xfrm>
        <a:graphic>
          <a:graphicData uri="http://schemas.openxmlformats.org/presentationml/2006/ole">
            <p:oleObj spid="_x0000_s14350" name="Equation" r:id="rId3" imgW="901309" imgH="609336" progId="Equation.DSMT4">
              <p:embed/>
            </p:oleObj>
          </a:graphicData>
        </a:graphic>
      </p:graphicFrame>
      <p:sp>
        <p:nvSpPr>
          <p:cNvPr id="112655" name="Text Box 7"/>
          <p:cNvSpPr txBox="1">
            <a:spLocks noChangeArrowheads="1"/>
          </p:cNvSpPr>
          <p:nvPr/>
        </p:nvSpPr>
        <p:spPr bwMode="auto">
          <a:xfrm>
            <a:off x="838200" y="3657600"/>
            <a:ext cx="830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smtClean="0">
                <a:latin typeface="Calibri" pitchFamily="34" charset="0"/>
              </a:rPr>
              <a:t>p(e</a:t>
            </a:r>
            <a:r>
              <a:rPr lang="en-US" sz="1600" i="1" baseline="-25000" dirty="0" smtClean="0">
                <a:latin typeface="Calibri" pitchFamily="34" charset="0"/>
              </a:rPr>
              <a:t>1</a:t>
            </a:r>
            <a:r>
              <a:rPr lang="en-US" sz="1600" i="1" dirty="0">
                <a:latin typeface="Calibri" pitchFamily="34" charset="0"/>
              </a:rPr>
              <a:t>), p(e</a:t>
            </a:r>
            <a:r>
              <a:rPr lang="en-US" sz="1600" i="1" baseline="-25000" dirty="0">
                <a:latin typeface="Calibri" pitchFamily="34" charset="0"/>
              </a:rPr>
              <a:t>2</a:t>
            </a:r>
            <a:r>
              <a:rPr lang="en-US" sz="1600" i="1" dirty="0">
                <a:latin typeface="Calibri" pitchFamily="34" charset="0"/>
              </a:rPr>
              <a:t>), … , p(</a:t>
            </a:r>
            <a:r>
              <a:rPr lang="en-US" sz="1600" i="1" dirty="0" err="1">
                <a:latin typeface="Calibri" pitchFamily="34" charset="0"/>
              </a:rPr>
              <a:t>e</a:t>
            </a:r>
            <a:r>
              <a:rPr lang="en-US" sz="1600" i="1" baseline="-25000" dirty="0" err="1">
                <a:latin typeface="Calibri" pitchFamily="34" charset="0"/>
              </a:rPr>
              <a:t>N</a:t>
            </a:r>
            <a:r>
              <a:rPr lang="en-US" sz="1600" i="1" dirty="0">
                <a:latin typeface="Calibri" pitchFamily="34" charset="0"/>
              </a:rPr>
              <a:t>)</a:t>
            </a:r>
            <a:r>
              <a:rPr lang="en-US" sz="1600" dirty="0">
                <a:latin typeface="Calibri" pitchFamily="34" charset="0"/>
              </a:rPr>
              <a:t>  are calculated </a:t>
            </a:r>
            <a:r>
              <a:rPr lang="en-US" sz="1600" dirty="0" smtClean="0">
                <a:latin typeface="Calibri" pitchFamily="34" charset="0"/>
              </a:rPr>
              <a:t>using a probabilistic framework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12658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59" name="Text Box 13"/>
          <p:cNvSpPr txBox="1">
            <a:spLocks noChangeArrowheads="1"/>
          </p:cNvSpPr>
          <p:nvPr/>
        </p:nvSpPr>
        <p:spPr bwMode="auto">
          <a:xfrm>
            <a:off x="838200" y="1905000"/>
            <a:ext cx="8305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alibri" pitchFamily="34" charset="0"/>
              </a:rPr>
              <a:t>The factor </a:t>
            </a:r>
            <a:r>
              <a:rPr lang="en-US" sz="1600" i="1">
                <a:latin typeface="Calibri" pitchFamily="34" charset="0"/>
              </a:rPr>
              <a:t>R</a:t>
            </a:r>
            <a:r>
              <a:rPr lang="en-US" sz="1600" i="1" baseline="-25000">
                <a:latin typeface="Calibri" pitchFamily="34" charset="0"/>
              </a:rPr>
              <a:t>r</a:t>
            </a:r>
            <a:r>
              <a:rPr lang="en-US" sz="1600">
                <a:latin typeface="Calibri" pitchFamily="34" charset="0"/>
              </a:rPr>
              <a:t> represents a reliability degree of a user. If a user </a:t>
            </a:r>
            <a:r>
              <a:rPr lang="en-US" sz="1600" i="1">
                <a:latin typeface="Calibri" pitchFamily="34" charset="0"/>
              </a:rPr>
              <a:t>u</a:t>
            </a:r>
            <a:r>
              <a:rPr lang="en-US" sz="1600">
                <a:latin typeface="Calibri" pitchFamily="34" charset="0"/>
              </a:rPr>
              <a:t> has submitted </a:t>
            </a:r>
            <a:r>
              <a:rPr lang="en-US" sz="1600" i="1">
                <a:latin typeface="Calibri" pitchFamily="34" charset="0"/>
              </a:rPr>
              <a:t>N</a:t>
            </a:r>
            <a:r>
              <a:rPr lang="en-US" sz="1600">
                <a:latin typeface="Calibri" pitchFamily="34" charset="0"/>
              </a:rPr>
              <a:t> event reports </a:t>
            </a:r>
            <a:r>
              <a:rPr lang="en-US" sz="1600" i="1">
                <a:latin typeface="Calibri" pitchFamily="34" charset="0"/>
              </a:rPr>
              <a:t>e</a:t>
            </a:r>
            <a:r>
              <a:rPr lang="en-US" sz="1600" i="1" baseline="-25000">
                <a:latin typeface="Calibri" pitchFamily="34" charset="0"/>
              </a:rPr>
              <a:t>1</a:t>
            </a:r>
            <a:r>
              <a:rPr lang="en-US" sz="1600" i="1">
                <a:latin typeface="Calibri" pitchFamily="34" charset="0"/>
              </a:rPr>
              <a:t>, e</a:t>
            </a:r>
            <a:r>
              <a:rPr lang="en-US" sz="1600" i="1" baseline="-25000">
                <a:latin typeface="Calibri" pitchFamily="34" charset="0"/>
              </a:rPr>
              <a:t>2</a:t>
            </a:r>
            <a:r>
              <a:rPr lang="en-US" sz="1600" i="1">
                <a:latin typeface="Calibri" pitchFamily="34" charset="0"/>
              </a:rPr>
              <a:t>, … , e</a:t>
            </a:r>
            <a:r>
              <a:rPr lang="en-US" sz="1600" i="1" baseline="-25000">
                <a:latin typeface="Calibri" pitchFamily="34" charset="0"/>
              </a:rPr>
              <a:t>N</a:t>
            </a:r>
            <a:r>
              <a:rPr lang="en-US" sz="1600">
                <a:latin typeface="Calibri" pitchFamily="34" charset="0"/>
              </a:rPr>
              <a:t> until now, with probabilities </a:t>
            </a:r>
            <a:r>
              <a:rPr lang="en-US" sz="1600" i="1">
                <a:latin typeface="Calibri" pitchFamily="34" charset="0"/>
              </a:rPr>
              <a:t>p(e</a:t>
            </a:r>
            <a:r>
              <a:rPr lang="en-US" sz="1600" i="1" baseline="-25000">
                <a:latin typeface="Calibri" pitchFamily="34" charset="0"/>
              </a:rPr>
              <a:t>1</a:t>
            </a:r>
            <a:r>
              <a:rPr lang="en-US" sz="1600" i="1">
                <a:latin typeface="Calibri" pitchFamily="34" charset="0"/>
              </a:rPr>
              <a:t>), p(e</a:t>
            </a:r>
            <a:r>
              <a:rPr lang="en-US" sz="1600" i="1" baseline="-25000">
                <a:latin typeface="Calibri" pitchFamily="34" charset="0"/>
              </a:rPr>
              <a:t>2</a:t>
            </a:r>
            <a:r>
              <a:rPr lang="en-US" sz="1600" i="1">
                <a:latin typeface="Calibri" pitchFamily="34" charset="0"/>
              </a:rPr>
              <a:t>), … , p(e</a:t>
            </a:r>
            <a:r>
              <a:rPr lang="en-US" sz="1600" i="1" baseline="-25000">
                <a:latin typeface="Calibri" pitchFamily="34" charset="0"/>
              </a:rPr>
              <a:t>N</a:t>
            </a:r>
            <a:r>
              <a:rPr lang="en-US" sz="1600" i="1">
                <a:latin typeface="Calibri" pitchFamily="34" charset="0"/>
              </a:rPr>
              <a:t>)</a:t>
            </a:r>
            <a:r>
              <a:rPr lang="en-US" sz="1600">
                <a:latin typeface="Calibri" pitchFamily="34" charset="0"/>
              </a:rPr>
              <a:t> of being true, then the </a:t>
            </a:r>
            <a:r>
              <a:rPr lang="en-US" sz="1600" i="1">
                <a:latin typeface="Calibri" pitchFamily="34" charset="0"/>
              </a:rPr>
              <a:t>R</a:t>
            </a:r>
            <a:r>
              <a:rPr lang="en-US" sz="1600" i="1" baseline="-25000">
                <a:latin typeface="Calibri" pitchFamily="34" charset="0"/>
              </a:rPr>
              <a:t>r</a:t>
            </a:r>
            <a:r>
              <a:rPr lang="en-US" sz="1600">
                <a:latin typeface="Calibri" pitchFamily="34" charset="0"/>
              </a:rPr>
              <a:t> factor is calculated by the following equation: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269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2" name="Rectang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b="1" i="1" dirty="0" err="1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R</a:t>
            </a:r>
            <a:r>
              <a:rPr lang="en-US" sz="3200" b="1" i="1" baseline="-25000" dirty="0" err="1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f</a:t>
            </a:r>
            <a:r>
              <a:rPr lang="en-US" sz="3200" b="1" i="1" baseline="-25000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 </a:t>
            </a:r>
            <a:r>
              <a:rPr lang="en-US" sz="3200" b="1" i="1" dirty="0">
                <a:solidFill>
                  <a:schemeClr val="hlink"/>
                </a:solidFill>
                <a:latin typeface="Calibri" pitchFamily="34" charset="0"/>
                <a:ea typeface="ＭＳ Ｐゴシック"/>
                <a:cs typeface="ＭＳ Ｐゴシック"/>
              </a:rPr>
              <a:t>– Call frequency</a:t>
            </a:r>
          </a:p>
        </p:txBody>
      </p:sp>
      <p:sp>
        <p:nvSpPr>
          <p:cNvPr id="112654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57" name="Text Box 10"/>
          <p:cNvSpPr txBox="1">
            <a:spLocks noChangeArrowheads="1"/>
          </p:cNvSpPr>
          <p:nvPr/>
        </p:nvSpPr>
        <p:spPr bwMode="auto">
          <a:xfrm>
            <a:off x="771525" y="1860550"/>
            <a:ext cx="8382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The factor </a:t>
            </a:r>
            <a:r>
              <a:rPr lang="en-US" sz="1600" i="1" dirty="0" err="1">
                <a:latin typeface="Calibri" pitchFamily="34" charset="0"/>
              </a:rPr>
              <a:t>R</a:t>
            </a:r>
            <a:r>
              <a:rPr lang="en-US" sz="1600" i="1" baseline="-25000" dirty="0" err="1">
                <a:latin typeface="Calibri" pitchFamily="34" charset="0"/>
              </a:rPr>
              <a:t>f</a:t>
            </a:r>
            <a:r>
              <a:rPr lang="en-US" sz="1600" dirty="0">
                <a:latin typeface="Calibri" pitchFamily="34" charset="0"/>
              </a:rPr>
              <a:t> refers to the frequency with which a user submits reports. If </a:t>
            </a:r>
            <a:r>
              <a:rPr lang="en-US" sz="1600" i="1" dirty="0">
                <a:latin typeface="Calibri" pitchFamily="34" charset="0"/>
              </a:rPr>
              <a:t>N</a:t>
            </a:r>
            <a:r>
              <a:rPr lang="en-US" sz="1600" dirty="0">
                <a:latin typeface="Calibri" pitchFamily="34" charset="0"/>
              </a:rPr>
              <a:t> is the total number of reports that have been submitted to the system until now, and </a:t>
            </a:r>
            <a:r>
              <a:rPr lang="en-US" sz="1600" i="1" dirty="0">
                <a:latin typeface="Calibri" pitchFamily="34" charset="0"/>
              </a:rPr>
              <a:t>M</a:t>
            </a:r>
            <a:r>
              <a:rPr lang="en-US" sz="1600" dirty="0">
                <a:latin typeface="Calibri" pitchFamily="34" charset="0"/>
              </a:rPr>
              <a:t> is the number of reports that the user </a:t>
            </a:r>
            <a:r>
              <a:rPr lang="en-US" sz="1600" i="1" dirty="0">
                <a:latin typeface="Calibri" pitchFamily="34" charset="0"/>
              </a:rPr>
              <a:t>u</a:t>
            </a:r>
            <a:r>
              <a:rPr lang="en-US" sz="1600" dirty="0">
                <a:latin typeface="Calibri" pitchFamily="34" charset="0"/>
              </a:rPr>
              <a:t> have submitted the </a:t>
            </a:r>
            <a:r>
              <a:rPr lang="en-US" sz="1600" i="1" dirty="0" err="1">
                <a:latin typeface="Calibri" pitchFamily="34" charset="0"/>
              </a:rPr>
              <a:t>R</a:t>
            </a:r>
            <a:r>
              <a:rPr lang="en-US" sz="1600" i="1" baseline="-25000" dirty="0" err="1">
                <a:latin typeface="Calibri" pitchFamily="34" charset="0"/>
              </a:rPr>
              <a:t>f</a:t>
            </a:r>
            <a:r>
              <a:rPr lang="en-US" sz="1600" dirty="0">
                <a:latin typeface="Calibri" pitchFamily="34" charset="0"/>
              </a:rPr>
              <a:t> is given by:</a:t>
            </a:r>
          </a:p>
        </p:txBody>
      </p:sp>
      <p:sp>
        <p:nvSpPr>
          <p:cNvPr id="112658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6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3612298"/>
              </p:ext>
            </p:extLst>
          </p:nvPr>
        </p:nvGraphicFramePr>
        <p:xfrm>
          <a:off x="4267200" y="3233738"/>
          <a:ext cx="1143000" cy="657225"/>
        </p:xfrm>
        <a:graphic>
          <a:graphicData uri="http://schemas.openxmlformats.org/presentationml/2006/ole">
            <p:oleObj spid="_x0000_s6162" name="Equation" r:id="rId3" imgW="545863" imgH="393529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96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VESMART Presentation Template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1544</Words>
  <Application>Microsoft Office PowerPoint</Application>
  <PresentationFormat>On-screen Show (4:3)</PresentationFormat>
  <Paragraphs>186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MOVESMART Presentation Template_v2</vt:lpstr>
      <vt:lpstr>Visio</vt:lpstr>
      <vt:lpstr>Equation</vt:lpstr>
      <vt:lpstr>Microsoft Office Excel 97-2003 Worksheet</vt:lpstr>
      <vt:lpstr>Chart</vt:lpstr>
      <vt:lpstr>Crowd sourcing techniques and applications for ITS  Limitations and possibilities</vt:lpstr>
      <vt:lpstr>Crowd Sourcing Scenarios</vt:lpstr>
      <vt:lpstr>Crowd Sourcing Scenarios</vt:lpstr>
      <vt:lpstr>Crowd Sourcing Scenarios</vt:lpstr>
      <vt:lpstr>Crowd Sourcing Framework: Structure and Functionalities</vt:lpstr>
      <vt:lpstr>Users Ranking Mechanism and Credibility Estimation: the Movesmart approach</vt:lpstr>
      <vt:lpstr>Rs - Semantic similarity</vt:lpstr>
      <vt:lpstr>Rr – User’s credibility</vt:lpstr>
      <vt:lpstr>Rf – Call frequency</vt:lpstr>
      <vt:lpstr>Rd – Relevance Feedback</vt:lpstr>
      <vt:lpstr>Rt – Response Time</vt:lpstr>
      <vt:lpstr>Credibility estimation</vt:lpstr>
      <vt:lpstr>Crowd sourcing collected data</vt:lpstr>
      <vt:lpstr>Credibility estimation</vt:lpstr>
      <vt:lpstr>Credibility Estimation - 1D Distributions</vt:lpstr>
      <vt:lpstr>Reliability Assessment Framework</vt:lpstr>
      <vt:lpstr>Probability Calculation Model</vt:lpstr>
      <vt:lpstr>Simulation Framework</vt:lpstr>
      <vt:lpstr>Results after Running the Simulation</vt:lpstr>
      <vt:lpstr>Results after Running the Simulation</vt:lpstr>
      <vt:lpstr>Rule Generation</vt:lpstr>
      <vt:lpstr>Traffic Prediction</vt:lpstr>
      <vt:lpstr>Taxonomy of Classic Traffic Prediction Techniques</vt:lpstr>
      <vt:lpstr>Use of Crowd Sourcing for Traffic Prediction</vt:lpstr>
      <vt:lpstr>Traffic Predictor Under Atypical Conditions Algorithm (TPUAC) </vt:lpstr>
      <vt:lpstr>Future/Ongoing Work</vt:lpstr>
      <vt:lpstr>Potential Extensions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Dio</dc:creator>
  <cp:lastModifiedBy>UD</cp:lastModifiedBy>
  <cp:revision>86</cp:revision>
  <dcterms:created xsi:type="dcterms:W3CDTF">2013-11-04T17:58:11Z</dcterms:created>
  <dcterms:modified xsi:type="dcterms:W3CDTF">2015-10-15T09:54:16Z</dcterms:modified>
</cp:coreProperties>
</file>