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6" r:id="rId12"/>
    <p:sldId id="273" r:id="rId13"/>
    <p:sldId id="272" r:id="rId14"/>
    <p:sldId id="274" r:id="rId15"/>
    <p:sldId id="277" r:id="rId16"/>
    <p:sldId id="275" r:id="rId17"/>
    <p:sldId id="278" r:id="rId18"/>
    <p:sldId id="279" r:id="rId19"/>
    <p:sldId id="280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4A4"/>
    <a:srgbClr val="00646C"/>
    <a:srgbClr val="204C82"/>
    <a:srgbClr val="2A65AC"/>
    <a:srgbClr val="97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6" autoAdjust="0"/>
    <p:restoredTop sz="94676" autoAdjust="0"/>
  </p:normalViewPr>
  <p:slideViewPr>
    <p:cSldViewPr>
      <p:cViewPr varScale="1">
        <p:scale>
          <a:sx n="67" d="100"/>
          <a:sy n="6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DD2DF-FA45-4A65-8308-7EA7C1F90A6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E2D6D-670A-4A58-9485-2B8999EE9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50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D8387-2429-41E5-A37F-B204DA34D1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ADC26-7D78-4A62-B2E4-9C35294B5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ADC26-7D78-4A62-B2E4-9C35294B5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6453336"/>
            <a:ext cx="9143999" cy="404664"/>
          </a:xfrm>
          <a:prstGeom prst="rect">
            <a:avLst/>
          </a:prstGeom>
          <a:solidFill>
            <a:srgbClr val="395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618" y="4221088"/>
            <a:ext cx="7772400" cy="864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899" y="5301208"/>
            <a:ext cx="6400800" cy="648072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95" y="6553200"/>
            <a:ext cx="8142733" cy="260175"/>
          </a:xfrm>
        </p:spPr>
        <p:txBody>
          <a:bodyPr/>
          <a:lstStyle/>
          <a:p>
            <a:r>
              <a:rPr lang="en-US" smtClean="0"/>
              <a:t>MODUM Conference | 24 September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23379" y="6526050"/>
            <a:ext cx="3241675" cy="290338"/>
          </a:xfrm>
        </p:spPr>
        <p:txBody>
          <a:bodyPr lIns="0" anchor="ctr" anchorCtr="0"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8" y="620688"/>
            <a:ext cx="799941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4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DE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MODUM Conference | 24 September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453336"/>
            <a:ext cx="9143999" cy="404664"/>
          </a:xfrm>
          <a:prstGeom prst="rect">
            <a:avLst/>
          </a:prstGeom>
          <a:solidFill>
            <a:srgbClr val="395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23379" y="6526050"/>
            <a:ext cx="8841109" cy="290338"/>
          </a:xfrm>
        </p:spPr>
        <p:txBody>
          <a:bodyPr lIns="0" anchor="ctr" anchorCtr="0"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49618" y="4005064"/>
            <a:ext cx="7772400" cy="11207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34899" y="5301208"/>
            <a:ext cx="6400800" cy="648072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8" y="620688"/>
            <a:ext cx="799941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23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9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96322" cy="864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040560"/>
          </a:xfrm>
        </p:spPr>
        <p:txBody>
          <a:bodyPr/>
          <a:lstStyle>
            <a:lvl3pPr marL="1143000" indent="-228600">
              <a:buFont typeface="Verdana" pitchFamily="34" charset="0"/>
              <a:buChar char="●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MODUM Conference | 24 September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fld id="{DA637B55-056B-4657-AEEE-471B7C2BDA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120680" cy="864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040560"/>
          </a:xfrm>
        </p:spPr>
        <p:txBody>
          <a:bodyPr/>
          <a:lstStyle>
            <a:lvl3pPr marL="1143000" indent="-228600">
              <a:buFont typeface="Verdana" pitchFamily="34" charset="0"/>
              <a:buChar char="●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MODUM Conference | 24 September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fld id="{DA637B55-056B-4657-AEEE-471B7C2BDAD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444208" y="116037"/>
            <a:ext cx="0" cy="864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>
          <a:xfrm>
            <a:off x="6588224" y="115889"/>
            <a:ext cx="2555776" cy="962898"/>
          </a:xfrm>
        </p:spPr>
        <p:txBody>
          <a:bodyPr lIns="0">
            <a:noAutofit/>
          </a:bodyPr>
          <a:lstStyle>
            <a:lvl1pPr marL="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00B050"/>
                </a:solidFill>
              </a:defRPr>
            </a:lvl1pPr>
            <a:lvl2pPr marL="45720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00B050"/>
                </a:solidFill>
              </a:defRPr>
            </a:lvl2pPr>
            <a:lvl3pPr marL="91440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00B050"/>
                </a:solidFill>
              </a:defRPr>
            </a:lvl3pPr>
            <a:lvl4pPr marL="137160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00B050"/>
                </a:solidFill>
              </a:defRPr>
            </a:lvl4pPr>
            <a:lvl5pPr marL="182880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00B05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66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96322" cy="864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MODUM Conference | 24 September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fld id="{DA637B55-056B-4657-AEEE-471B7C2BDA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6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nu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120680" cy="864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MODUM Conference | 24 September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fld id="{DA637B55-056B-4657-AEEE-471B7C2BDAD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444208" y="116037"/>
            <a:ext cx="0" cy="864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>
          <a:xfrm>
            <a:off x="6588224" y="115889"/>
            <a:ext cx="2555776" cy="962898"/>
          </a:xfrm>
        </p:spPr>
        <p:txBody>
          <a:bodyPr lIns="0">
            <a:noAutofit/>
          </a:bodyPr>
          <a:lstStyle>
            <a:lvl1pPr marL="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97BF0D"/>
                </a:solidFill>
              </a:defRPr>
            </a:lvl1pPr>
            <a:lvl2pPr marL="45720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97BF0D"/>
                </a:solidFill>
              </a:defRPr>
            </a:lvl2pPr>
            <a:lvl3pPr marL="91440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97BF0D"/>
                </a:solidFill>
              </a:defRPr>
            </a:lvl3pPr>
            <a:lvl4pPr marL="137160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97BF0D"/>
                </a:solidFill>
              </a:defRPr>
            </a:lvl4pPr>
            <a:lvl5pPr marL="1828800" indent="0" defTabSz="180000"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</a:tabLst>
              <a:defRPr sz="1000" b="1">
                <a:solidFill>
                  <a:srgbClr val="97BF0D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808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443" y="116632"/>
            <a:ext cx="8796322" cy="8640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84976" cy="5040560"/>
          </a:xfrm>
          <a:prstGeom prst="rect">
            <a:avLst/>
          </a:prstGeom>
        </p:spPr>
        <p:txBody>
          <a:bodyPr vert="horz" lIns="7200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96" y="6553200"/>
            <a:ext cx="6624736" cy="260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MODUM Conference | 24 September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548101"/>
            <a:ext cx="69344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00646C"/>
                </a:solidFill>
                <a:latin typeface="Verdana" pitchFamily="34" charset="0"/>
              </a:defRPr>
            </a:lvl1pPr>
          </a:lstStyle>
          <a:p>
            <a:fld id="{DA637B55-056B-4657-AEEE-471B7C2BDAD6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389159"/>
            <a:ext cx="2154951" cy="46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 userDrawn="1"/>
        </p:nvCxnSpPr>
        <p:spPr>
          <a:xfrm>
            <a:off x="0" y="6516454"/>
            <a:ext cx="6228184" cy="0"/>
          </a:xfrm>
          <a:prstGeom prst="line">
            <a:avLst/>
          </a:prstGeom>
          <a:ln w="63500">
            <a:solidFill>
              <a:srgbClr val="395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453336"/>
            <a:ext cx="6228184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8383134" y="6516454"/>
            <a:ext cx="760865" cy="0"/>
          </a:xfrm>
          <a:prstGeom prst="line">
            <a:avLst/>
          </a:prstGeom>
          <a:ln w="63500">
            <a:solidFill>
              <a:srgbClr val="395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383134" y="6453336"/>
            <a:ext cx="760865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59" r:id="rId3"/>
    <p:sldLayoutId id="2147483662" r:id="rId4"/>
    <p:sldLayoutId id="2147483664" r:id="rId5"/>
    <p:sldLayoutId id="214748366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204C82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Verdana" pitchFamily="34" charset="0"/>
        <a:buChar char="●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gif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635618"/>
            <a:ext cx="7772400" cy="1120772"/>
          </a:xfrm>
        </p:spPr>
        <p:txBody>
          <a:bodyPr>
            <a:normAutofit fontScale="90000"/>
          </a:bodyPr>
          <a:lstStyle/>
          <a:p>
            <a:r>
              <a:rPr lang="es-ES" i="1" dirty="0"/>
              <a:t>ICT </a:t>
            </a:r>
            <a:r>
              <a:rPr lang="es-ES" i="1" dirty="0" err="1"/>
              <a:t>for</a:t>
            </a:r>
            <a:r>
              <a:rPr lang="es-ES" i="1" dirty="0"/>
              <a:t> Interoperable </a:t>
            </a:r>
            <a:r>
              <a:rPr lang="es-ES" i="1" dirty="0" err="1"/>
              <a:t>Fare</a:t>
            </a:r>
            <a:r>
              <a:rPr lang="es-ES" i="1" dirty="0"/>
              <a:t> Management and </a:t>
            </a:r>
            <a:r>
              <a:rPr lang="es-ES" i="1" dirty="0" err="1"/>
              <a:t>Intelligent</a:t>
            </a:r>
            <a:r>
              <a:rPr lang="es-ES" i="1" dirty="0"/>
              <a:t> </a:t>
            </a:r>
            <a:r>
              <a:rPr lang="es-ES" i="1" dirty="0" err="1"/>
              <a:t>Transport</a:t>
            </a:r>
            <a:r>
              <a:rPr lang="es-ES" i="1" dirty="0"/>
              <a:t> </a:t>
            </a:r>
            <a:r>
              <a:rPr lang="es-ES" i="1" dirty="0" err="1"/>
              <a:t>Systems</a:t>
            </a:r>
            <a:r>
              <a:rPr lang="es-ES" dirty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6400800" cy="648072"/>
          </a:xfrm>
        </p:spPr>
        <p:txBody>
          <a:bodyPr>
            <a:noAutofit/>
          </a:bodyPr>
          <a:lstStyle/>
          <a:p>
            <a:r>
              <a:rPr lang="nl-BE" sz="2000" dirty="0" smtClean="0"/>
              <a:t>Lorena </a:t>
            </a:r>
            <a:r>
              <a:rPr lang="nl-BE" sz="2000" dirty="0" smtClean="0"/>
              <a:t>Bourg</a:t>
            </a:r>
          </a:p>
          <a:p>
            <a:r>
              <a:rPr lang="nl-BE" sz="2000" dirty="0" smtClean="0"/>
              <a:t>HoPE Project Coordinator</a:t>
            </a:r>
          </a:p>
          <a:p>
            <a:r>
              <a:rPr lang="nl-BE" sz="2000" dirty="0" smtClean="0"/>
              <a:t>Head of Innovation and Product Department</a:t>
            </a:r>
            <a:endParaRPr lang="nl-BE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3379" y="6526050"/>
            <a:ext cx="6464845" cy="290338"/>
          </a:xfrm>
        </p:spPr>
        <p:txBody>
          <a:bodyPr/>
          <a:lstStyle/>
          <a:p>
            <a:r>
              <a:rPr lang="es-ES" b="0" dirty="0"/>
              <a:t>1st MOVESMART workshop</a:t>
            </a:r>
            <a:r>
              <a:rPr lang="nl-BE" dirty="0" smtClean="0"/>
              <a:t>| 15 </a:t>
            </a:r>
            <a:r>
              <a:rPr lang="nl-BE" dirty="0" smtClean="0"/>
              <a:t>October </a:t>
            </a:r>
            <a:r>
              <a:rPr lang="nl-BE" dirty="0" smtClean="0"/>
              <a:t>2015</a:t>
            </a:r>
            <a:endParaRPr lang="nl-BE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3"/>
          <a:stretch/>
        </p:blipFill>
        <p:spPr bwMode="auto">
          <a:xfrm>
            <a:off x="6200775" y="4365104"/>
            <a:ext cx="1683593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17232"/>
            <a:ext cx="1133322" cy="74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14" y="4478412"/>
            <a:ext cx="1194421" cy="104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61248"/>
            <a:ext cx="2664296" cy="7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Objectives </a:t>
            </a:r>
            <a:r>
              <a:rPr lang="en-GB" sz="3600" dirty="0">
                <a:solidFill>
                  <a:srgbClr val="004B97"/>
                </a:solidFill>
                <a:latin typeface="Lucida Sans" charset="0"/>
              </a:rPr>
              <a:t>of the project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878497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800100" indent="-3429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2800" b="1" dirty="0">
                <a:solidFill>
                  <a:srgbClr val="004B97"/>
                </a:solidFill>
                <a:latin typeface="Lucida Sans" charset="0"/>
              </a:rPr>
              <a:t>3</a:t>
            </a:r>
            <a:r>
              <a:rPr lang="en-GB" sz="2800" b="1" dirty="0" smtClean="0">
                <a:solidFill>
                  <a:srgbClr val="004B97"/>
                </a:solidFill>
                <a:latin typeface="Lucida Sans" charset="0"/>
              </a:rPr>
              <a:t>) </a:t>
            </a:r>
            <a:r>
              <a:rPr lang="en-US" sz="2800" b="1" dirty="0">
                <a:solidFill>
                  <a:srgbClr val="004B97"/>
                </a:solidFill>
                <a:latin typeface="Lucida Sans" charset="0"/>
              </a:rPr>
              <a:t>Objective 3: Help public transport operators to offer travelers packages covering all modes </a:t>
            </a:r>
            <a:r>
              <a:rPr lang="en-US" sz="2800" b="1" dirty="0" smtClean="0">
                <a:solidFill>
                  <a:srgbClr val="004B97"/>
                </a:solidFill>
                <a:latin typeface="Lucida Sans" charset="0"/>
              </a:rPr>
              <a:t>of </a:t>
            </a:r>
            <a:r>
              <a:rPr lang="es-ES" sz="2800" b="1" dirty="0" err="1" smtClean="0">
                <a:solidFill>
                  <a:srgbClr val="004B97"/>
                </a:solidFill>
                <a:latin typeface="Lucida Sans" charset="0"/>
              </a:rPr>
              <a:t>transportation</a:t>
            </a:r>
            <a:r>
              <a:rPr lang="es-ES" sz="2800" b="1" dirty="0">
                <a:solidFill>
                  <a:srgbClr val="004B97"/>
                </a:solidFill>
                <a:latin typeface="Lucida Sans" charset="0"/>
              </a:rPr>
              <a:t>, </a:t>
            </a:r>
            <a:r>
              <a:rPr lang="es-ES" sz="2800" b="1" dirty="0" err="1">
                <a:solidFill>
                  <a:srgbClr val="004B97"/>
                </a:solidFill>
                <a:latin typeface="Lucida Sans" charset="0"/>
              </a:rPr>
              <a:t>personalised</a:t>
            </a:r>
            <a:r>
              <a:rPr lang="es-ES" sz="2800" b="1" dirty="0">
                <a:solidFill>
                  <a:srgbClr val="004B97"/>
                </a:solidFill>
                <a:latin typeface="Lucida Sans" charset="0"/>
              </a:rPr>
              <a:t> and </a:t>
            </a:r>
            <a:r>
              <a:rPr lang="es-ES" sz="2800" b="1" dirty="0" err="1" smtClean="0">
                <a:solidFill>
                  <a:srgbClr val="004B97"/>
                </a:solidFill>
                <a:latin typeface="Lucida Sans" charset="0"/>
              </a:rPr>
              <a:t>managed</a:t>
            </a:r>
            <a:r>
              <a:rPr lang="es-ES" sz="2800" b="1" dirty="0" smtClean="0">
                <a:solidFill>
                  <a:srgbClr val="004B97"/>
                </a:solidFill>
                <a:latin typeface="Lucida Sans" charset="0"/>
              </a:rPr>
              <a:t>.</a:t>
            </a:r>
            <a:endParaRPr lang="en-GB" sz="2800" b="1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179512" y="3057566"/>
            <a:ext cx="8352928" cy="307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357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  <a:latin typeface="Lucida Sans" charset="0"/>
              </a:rPr>
              <a:t>The mobile applications will gather information about the use and interactions that the users make with the applications (</a:t>
            </a:r>
            <a:r>
              <a:rPr lang="en-US" sz="2200" b="1" dirty="0">
                <a:solidFill>
                  <a:srgbClr val="00B050"/>
                </a:solidFill>
                <a:latin typeface="Lucida Sans" charset="0"/>
              </a:rPr>
              <a:t>appropriately anonymized) </a:t>
            </a:r>
            <a:endParaRPr lang="en-US" sz="2200" b="1" dirty="0" smtClean="0">
              <a:solidFill>
                <a:srgbClr val="00B050"/>
              </a:solidFill>
              <a:latin typeface="Lucida Sans" charset="0"/>
            </a:endParaRPr>
          </a:p>
          <a:p>
            <a:pPr marL="893763" indent="-357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  <a:latin typeface="Lucida Sans" charset="0"/>
              </a:rPr>
              <a:t>Transport operators will have access to this information trough the Web portal of the Platform</a:t>
            </a:r>
            <a:endParaRPr lang="en-US" sz="2200" b="1" dirty="0">
              <a:solidFill>
                <a:srgbClr val="00B050"/>
              </a:solidFill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1435" y="764704"/>
            <a:ext cx="8796322" cy="864096"/>
          </a:xfrm>
        </p:spPr>
        <p:txBody>
          <a:bodyPr/>
          <a:lstStyle/>
          <a:p>
            <a:pPr algn="ctr"/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so </a:t>
            </a:r>
            <a:r>
              <a:rPr lang="es-ES" dirty="0" err="1" smtClean="0"/>
              <a:t>far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AutoShape 2" descr="https://i.guim.co.uk/img/media/fddf6f7eb1b0ab37cfd73a237e5e71a2b6bbc5ca/320_116_3051_1830/master/3051.jpg?w=1125&amp;q=85&amp;auto=format&amp;sharp=10&amp;s=0c177e39aa24a38b7a3e597e402d820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518053" cy="451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1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Route planner: OASA Athens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2" y="1340768"/>
            <a:ext cx="2819912" cy="501317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41" y="1340768"/>
            <a:ext cx="2819911" cy="501317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52" y="1340768"/>
            <a:ext cx="2809628" cy="49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Route planner: Coventry City Council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53954"/>
            <a:ext cx="2868744" cy="5099989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278427"/>
            <a:ext cx="2870382" cy="5102901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53953"/>
            <a:ext cx="2868744" cy="50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Route Planner: Basque Country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2860416" cy="508518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290489"/>
            <a:ext cx="2860416" cy="508518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243621"/>
            <a:ext cx="2874557" cy="51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96322" cy="864096"/>
          </a:xfrm>
        </p:spPr>
        <p:txBody>
          <a:bodyPr/>
          <a:lstStyle/>
          <a:p>
            <a:pPr algn="ctr"/>
            <a:r>
              <a:rPr lang="es-ES" dirty="0" err="1" smtClean="0"/>
              <a:t>The</a:t>
            </a:r>
            <a:endParaRPr lang="es-ES" dirty="0"/>
          </a:p>
        </p:txBody>
      </p:sp>
      <p:pic>
        <p:nvPicPr>
          <p:cNvPr id="2050" name="Picture 2" descr="http://futureofthedatacenter.com/wp-content/uploads/2013/08/Future-Sign-Who%E2%80%99s-In-and-Who%E2%80%99s-Out-in-the-Data-Center-of-the-Future-640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6096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98"/>
          <p:cNvSpPr txBox="1">
            <a:spLocks/>
          </p:cNvSpPr>
          <p:nvPr/>
        </p:nvSpPr>
        <p:spPr>
          <a:xfrm>
            <a:off x="251520" y="6569542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rgbClr val="00646C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0" dirty="0" smtClean="0"/>
              <a:t>1st MOVESMART workshop</a:t>
            </a:r>
            <a:r>
              <a:rPr lang="nl-BE" dirty="0" smtClean="0"/>
              <a:t>| 15 October 2015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834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Fare &amp; Ticket Management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24744"/>
            <a:ext cx="2955156" cy="5245401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24744"/>
            <a:ext cx="2955156" cy="5245402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8" y="1124745"/>
            <a:ext cx="296145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Meet us at 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27115" y="1412776"/>
            <a:ext cx="8796322" cy="14401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04C8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ts val="4588"/>
              </a:lnSpc>
              <a:spcBef>
                <a:spcPts val="500"/>
              </a:spcBef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The 1</a:t>
            </a:r>
            <a:r>
              <a:rPr lang="en-GB" sz="3600" baseline="30000" dirty="0" smtClean="0">
                <a:solidFill>
                  <a:srgbClr val="004B97"/>
                </a:solidFill>
                <a:latin typeface="Lucida Sans" charset="0"/>
              </a:rPr>
              <a:t>st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 </a:t>
            </a:r>
            <a:r>
              <a:rPr lang="en-GB" sz="3600" dirty="0" err="1" smtClean="0">
                <a:solidFill>
                  <a:srgbClr val="004B97"/>
                </a:solidFill>
                <a:latin typeface="Lucida Sans" charset="0"/>
              </a:rPr>
              <a:t>HoPE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 Workshop</a:t>
            </a:r>
          </a:p>
          <a:p>
            <a:pPr algn="ctr">
              <a:lnSpc>
                <a:spcPts val="4588"/>
              </a:lnSpc>
              <a:spcBef>
                <a:spcPts val="500"/>
              </a:spcBef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26</a:t>
            </a:r>
            <a:r>
              <a:rPr lang="en-GB" sz="3600" baseline="30000" dirty="0" smtClean="0">
                <a:solidFill>
                  <a:srgbClr val="004B97"/>
                </a:solidFill>
                <a:latin typeface="Lucida Sans" charset="0"/>
              </a:rPr>
              <a:t>th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 November – </a:t>
            </a:r>
            <a:r>
              <a:rPr lang="en-GB" sz="3600" dirty="0" err="1" smtClean="0">
                <a:solidFill>
                  <a:srgbClr val="004B97"/>
                </a:solidFill>
                <a:latin typeface="Lucida Sans" charset="0"/>
              </a:rPr>
              <a:t>Karlshure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, Germany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Meet us at 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27115" y="1412776"/>
            <a:ext cx="8796322" cy="14401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04C8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ts val="4588"/>
              </a:lnSpc>
              <a:spcBef>
                <a:spcPts val="500"/>
              </a:spcBef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The 1</a:t>
            </a:r>
            <a:r>
              <a:rPr lang="en-GB" sz="3600" baseline="30000" dirty="0" smtClean="0">
                <a:solidFill>
                  <a:srgbClr val="004B97"/>
                </a:solidFill>
                <a:latin typeface="Lucida Sans" charset="0"/>
              </a:rPr>
              <a:t>st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 </a:t>
            </a:r>
            <a:r>
              <a:rPr lang="en-GB" sz="3600" dirty="0" err="1" smtClean="0">
                <a:solidFill>
                  <a:srgbClr val="004B97"/>
                </a:solidFill>
                <a:latin typeface="Lucida Sans" charset="0"/>
              </a:rPr>
              <a:t>HoPE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 Workshop</a:t>
            </a:r>
          </a:p>
          <a:p>
            <a:pPr algn="ctr">
              <a:lnSpc>
                <a:spcPts val="4588"/>
              </a:lnSpc>
              <a:spcBef>
                <a:spcPts val="500"/>
              </a:spcBef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26</a:t>
            </a:r>
            <a:r>
              <a:rPr lang="en-GB" sz="3600" baseline="30000" dirty="0" smtClean="0">
                <a:solidFill>
                  <a:srgbClr val="004B97"/>
                </a:solidFill>
                <a:latin typeface="Lucida Sans" charset="0"/>
              </a:rPr>
              <a:t>th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 November – </a:t>
            </a:r>
            <a:r>
              <a:rPr lang="en-GB" sz="3600" dirty="0" err="1" smtClean="0">
                <a:solidFill>
                  <a:srgbClr val="004B97"/>
                </a:solidFill>
                <a:latin typeface="Lucida Sans" charset="0"/>
              </a:rPr>
              <a:t>Karlshure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, Germany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55576" y="2924944"/>
            <a:ext cx="770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 smtClean="0">
                <a:solidFill>
                  <a:srgbClr val="00B050"/>
                </a:solidFill>
              </a:rPr>
              <a:t>A meeting </a:t>
            </a:r>
            <a:r>
              <a:rPr lang="es-ES" sz="3500" dirty="0" err="1" smtClean="0">
                <a:solidFill>
                  <a:srgbClr val="00B050"/>
                </a:solidFill>
              </a:rPr>
              <a:t>point</a:t>
            </a:r>
            <a:r>
              <a:rPr lang="es-ES" sz="3500" dirty="0" smtClean="0">
                <a:solidFill>
                  <a:srgbClr val="00B050"/>
                </a:solidFill>
              </a:rPr>
              <a:t> </a:t>
            </a:r>
            <a:r>
              <a:rPr lang="es-ES" sz="3500" dirty="0" err="1" smtClean="0">
                <a:solidFill>
                  <a:srgbClr val="00B050"/>
                </a:solidFill>
              </a:rPr>
              <a:t>between</a:t>
            </a:r>
            <a:r>
              <a:rPr lang="es-ES" sz="3500" dirty="0" smtClean="0">
                <a:solidFill>
                  <a:srgbClr val="00B050"/>
                </a:solidFill>
              </a:rPr>
              <a:t> </a:t>
            </a:r>
            <a:r>
              <a:rPr lang="es-ES" sz="3500" dirty="0" err="1" smtClean="0">
                <a:solidFill>
                  <a:srgbClr val="00B050"/>
                </a:solidFill>
              </a:rPr>
              <a:t>Cities</a:t>
            </a:r>
            <a:r>
              <a:rPr lang="es-ES" sz="3500" dirty="0" smtClean="0">
                <a:solidFill>
                  <a:srgbClr val="00B050"/>
                </a:solidFill>
              </a:rPr>
              <a:t> and </a:t>
            </a:r>
            <a:r>
              <a:rPr lang="es-ES" sz="3500" dirty="0" err="1" smtClean="0">
                <a:solidFill>
                  <a:srgbClr val="00B050"/>
                </a:solidFill>
              </a:rPr>
              <a:t>Mobility</a:t>
            </a:r>
            <a:r>
              <a:rPr lang="es-ES" sz="3500" dirty="0" smtClean="0">
                <a:solidFill>
                  <a:srgbClr val="00B050"/>
                </a:solidFill>
              </a:rPr>
              <a:t> </a:t>
            </a:r>
            <a:r>
              <a:rPr lang="es-ES" sz="3500" dirty="0" err="1" smtClean="0">
                <a:solidFill>
                  <a:srgbClr val="00B050"/>
                </a:solidFill>
              </a:rPr>
              <a:t>projects</a:t>
            </a:r>
            <a:endParaRPr lang="es-E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Meet us at 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27115" y="1412776"/>
            <a:ext cx="8796322" cy="14401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04C8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ts val="4588"/>
              </a:lnSpc>
              <a:spcBef>
                <a:spcPts val="500"/>
              </a:spcBef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The 1</a:t>
            </a:r>
            <a:r>
              <a:rPr lang="en-GB" sz="3600" baseline="30000" dirty="0" smtClean="0">
                <a:solidFill>
                  <a:srgbClr val="004B97"/>
                </a:solidFill>
                <a:latin typeface="Lucida Sans" charset="0"/>
              </a:rPr>
              <a:t>st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 </a:t>
            </a:r>
            <a:r>
              <a:rPr lang="en-GB" sz="3600" dirty="0" err="1" smtClean="0">
                <a:solidFill>
                  <a:srgbClr val="004B97"/>
                </a:solidFill>
                <a:latin typeface="Lucida Sans" charset="0"/>
              </a:rPr>
              <a:t>HoPE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 Workshop</a:t>
            </a:r>
          </a:p>
          <a:p>
            <a:pPr algn="ctr">
              <a:lnSpc>
                <a:spcPts val="4588"/>
              </a:lnSpc>
              <a:spcBef>
                <a:spcPts val="500"/>
              </a:spcBef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26</a:t>
            </a:r>
            <a:r>
              <a:rPr lang="en-GB" sz="3600" baseline="30000" dirty="0" smtClean="0">
                <a:solidFill>
                  <a:srgbClr val="004B97"/>
                </a:solidFill>
                <a:latin typeface="Lucida Sans" charset="0"/>
              </a:rPr>
              <a:t>th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 November – </a:t>
            </a:r>
            <a:r>
              <a:rPr lang="en-GB" sz="3600" dirty="0" err="1" smtClean="0">
                <a:solidFill>
                  <a:srgbClr val="004B97"/>
                </a:solidFill>
                <a:latin typeface="Lucida Sans" charset="0"/>
              </a:rPr>
              <a:t>Karlshure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, Germany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55576" y="2924944"/>
            <a:ext cx="770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 smtClean="0">
                <a:solidFill>
                  <a:srgbClr val="00B050"/>
                </a:solidFill>
              </a:rPr>
              <a:t>A meeting </a:t>
            </a:r>
            <a:r>
              <a:rPr lang="es-ES" sz="3500" dirty="0" err="1" smtClean="0">
                <a:solidFill>
                  <a:srgbClr val="00B050"/>
                </a:solidFill>
              </a:rPr>
              <a:t>point</a:t>
            </a:r>
            <a:r>
              <a:rPr lang="es-ES" sz="3500" dirty="0" smtClean="0">
                <a:solidFill>
                  <a:srgbClr val="00B050"/>
                </a:solidFill>
              </a:rPr>
              <a:t> </a:t>
            </a:r>
            <a:r>
              <a:rPr lang="es-ES" sz="3500" dirty="0" err="1" smtClean="0">
                <a:solidFill>
                  <a:srgbClr val="00B050"/>
                </a:solidFill>
              </a:rPr>
              <a:t>between</a:t>
            </a:r>
            <a:r>
              <a:rPr lang="es-ES" sz="3500" dirty="0" smtClean="0">
                <a:solidFill>
                  <a:srgbClr val="00B050"/>
                </a:solidFill>
              </a:rPr>
              <a:t> </a:t>
            </a:r>
            <a:r>
              <a:rPr lang="es-ES" sz="3500" dirty="0" err="1" smtClean="0">
                <a:solidFill>
                  <a:srgbClr val="00B050"/>
                </a:solidFill>
              </a:rPr>
              <a:t>Cities</a:t>
            </a:r>
            <a:r>
              <a:rPr lang="es-ES" sz="3500" dirty="0" smtClean="0">
                <a:solidFill>
                  <a:srgbClr val="00B050"/>
                </a:solidFill>
              </a:rPr>
              <a:t> and </a:t>
            </a:r>
            <a:r>
              <a:rPr lang="es-ES" sz="3500" dirty="0" err="1" smtClean="0">
                <a:solidFill>
                  <a:srgbClr val="00B050"/>
                </a:solidFill>
              </a:rPr>
              <a:t>Mobility</a:t>
            </a:r>
            <a:r>
              <a:rPr lang="es-ES" sz="3500" dirty="0" smtClean="0">
                <a:solidFill>
                  <a:srgbClr val="00B050"/>
                </a:solidFill>
              </a:rPr>
              <a:t> </a:t>
            </a:r>
            <a:r>
              <a:rPr lang="es-ES" sz="3500" dirty="0" err="1" smtClean="0">
                <a:solidFill>
                  <a:srgbClr val="00B050"/>
                </a:solidFill>
              </a:rPr>
              <a:t>projects</a:t>
            </a:r>
            <a:endParaRPr lang="es-ES" sz="3500" dirty="0">
              <a:solidFill>
                <a:srgbClr val="00B05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4509120"/>
            <a:ext cx="8796322" cy="14401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04C8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ts val="4588"/>
              </a:lnSpc>
              <a:spcBef>
                <a:spcPts val="500"/>
              </a:spcBef>
            </a:pPr>
            <a:r>
              <a:rPr lang="en-GB" sz="2400" dirty="0" smtClean="0">
                <a:solidFill>
                  <a:srgbClr val="004B97"/>
                </a:solidFill>
                <a:latin typeface="Lucida Sans" charset="0"/>
              </a:rPr>
              <a:t>Contact us if you want to participate</a:t>
            </a:r>
          </a:p>
          <a:p>
            <a:pPr algn="ctr">
              <a:lnSpc>
                <a:spcPts val="4588"/>
              </a:lnSpc>
              <a:spcBef>
                <a:spcPts val="500"/>
              </a:spcBef>
            </a:pPr>
            <a:r>
              <a:rPr lang="en-GB" sz="2400" dirty="0">
                <a:solidFill>
                  <a:srgbClr val="004B97"/>
                </a:solidFill>
                <a:latin typeface="Lucida Sans" charset="0"/>
              </a:rPr>
              <a:t>sven.maerivoet@tmleuven.be </a:t>
            </a:r>
          </a:p>
          <a:p>
            <a:pPr algn="ctr">
              <a:lnSpc>
                <a:spcPts val="4588"/>
              </a:lnSpc>
              <a:spcBef>
                <a:spcPts val="500"/>
              </a:spcBef>
            </a:pPr>
            <a:endParaRPr lang="es-ES" sz="2400" dirty="0">
              <a:solidFill>
                <a:srgbClr val="004B97"/>
              </a:solidFill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004" y="404664"/>
            <a:ext cx="2473821" cy="215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809117" y="249289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33 </a:t>
            </a:r>
            <a:r>
              <a:rPr lang="es-ES" dirty="0" err="1" smtClean="0"/>
              <a:t>Months</a:t>
            </a:r>
            <a:endParaRPr lang="es-ES" dirty="0" smtClean="0"/>
          </a:p>
          <a:p>
            <a:r>
              <a:rPr lang="es-ES" dirty="0" err="1" smtClean="0"/>
              <a:t>Start</a:t>
            </a:r>
            <a:r>
              <a:rPr lang="es-ES" dirty="0" smtClean="0"/>
              <a:t> date: 1st June 2014</a:t>
            </a:r>
            <a:endParaRPr lang="es-ES" dirty="0"/>
          </a:p>
        </p:txBody>
      </p:sp>
      <p:pic>
        <p:nvPicPr>
          <p:cNvPr id="10" name="Picture 2" descr="https://ci4.googleusercontent.com/proxy/7Vt8NuaPcv659kNpBZ3imIzNz62rT73kDayTYjr6YZqqvTSNqpifGSXGoSAzlJmmn6xdkiQX_mC5_y7CrwYWgUohPIF8qPbBjE2tz8EVP_1tGgtaIbXO7kgay5iUs0vj8Q=s0-d-e1-ft#https://dl.dropboxusercontent.com/u/27147824/Banner%20Fitur%202014%2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58529"/>
            <a:ext cx="24479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http://www.nanomemwater.gr/main/media/k2/items/cache/94d43e327d9303539cb1e2aac7032668_X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6992"/>
            <a:ext cx="1949115" cy="9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48" y="3429000"/>
            <a:ext cx="2010916" cy="65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5" descr="http://europar2012.cti.gr/sites/default/files/ity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"/>
          <a:stretch/>
        </p:blipFill>
        <p:spPr bwMode="auto">
          <a:xfrm>
            <a:off x="2987824" y="4149080"/>
            <a:ext cx="1450707" cy="141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7" descr="http://www.tmleuven.be/about/TML_logo_RGB_transpara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6" y="4509120"/>
            <a:ext cx="2372318" cy="6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" descr="http://www.coventryirishsociety.co.uk/pictures/content55/pantone_300_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879" y="4276364"/>
            <a:ext cx="1561593" cy="9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1" descr="http://www.triptimes.co.uk/images/infohub.gif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1" b="22019"/>
          <a:stretch/>
        </p:blipFill>
        <p:spPr bwMode="auto">
          <a:xfrm>
            <a:off x="107504" y="5445596"/>
            <a:ext cx="13906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3" descr="http://upload.wikimedia.org/wikipedia/commons/f/f8/OASA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64" y="5445596"/>
            <a:ext cx="1905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517232"/>
            <a:ext cx="1962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6" descr="http://www.mlcluster.com/wp-content/themes/mlcluster2/img/mlcluster_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77486"/>
            <a:ext cx="19050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http://www.photonics4life.eu/var/plain_site/storage/images/p4l/about-photonics4life/members-partners/karlsruhe-institute-of-technology/12353-5-eng-US/Karlsruhe-Institute-of-Technolog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29" y="5398069"/>
            <a:ext cx="1644055" cy="7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42" y="3429000"/>
            <a:ext cx="1543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s://upload.wikimedia.org/wikipedia/en/thumb/3/36/Group_Bull_logo.png/200px-Group_Bull_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4" y="4372597"/>
            <a:ext cx="19050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data:image/jpeg;base64,/9j/4AAQSkZJRgABAQAAAQABAAD/2wCEAAkGBxQSERMUExQWFhQXGRcXGBcYFxgcGBobGBwZGBcXHRUYHSggGRslHBoXITMjJykrLi4uGyAzODMsNyktLisBCgoKDg0OGxAQGjckHCQsNyw0LCwsLiwsNzAsLywsNTQsLC00LCwsNCwsLCwsLCwtLCwsLCwsLCwsLCwsLCwsLP/AABEIAJwBRAMBIgACEQEDEQH/xAAcAAEAAwEBAQEBAAAAAAAAAAAABQYHBAMBAgj/xABJEAABAwIBBggJCgYBBAMAAAABAAIDBBEhBQYSMUFRBxMXU2FxkdEUIjI0cnOBsbIjMzVCUoOhs8HSVGKCk6LCFRYkkvBDROH/xAAZAQEAAwEBAAAAAAAAAAAAAAAAAQIDBAX/xAAwEQACAQMBBQYGAwEBAAAAAAAAAQIDERIxBBQhMkFRYYGRscETM0JxofAi0eFSI//aAAwDAQACEQMRAD8AsyIi9A4QiIgCIiAIiIAiIgCIiAIiIAiIgCIiAIiIAiIgCIiAIiIAiIgCIiAIiIAiIgCIiAIiIAirdZnC4uHF6LGHS0HuimldIGEB7mxxW0WAkDSJx3WxXbkrKxe5rJA272l8ckd+LkA8qwdix42tN+vA2s4NK5Niw0uo9fciUuo9fciyZJyoiK5Uic48vMo42ve1zg52iA2172J2kblXzwkwczN/h+5feFXzaH1v+j1mD9RXZRoxlG7NYxTRruWs9YqaXi3xyOOi1126NrOFxrIXC3hJp9sUwG/xP3Kq8IHnn3UXuVcVoUIOKbJUE0b/AAyh7Q5pBa4AgjUQcQQv2s/4NMv/AP1ZDqu6Indrcz3uHt3LQFyVIOErMzaswiIqFThy1lNtNC+ZwLmttcNtfEhu022qr8pMHMzf4fuUrwgfR8/3f5jFjy66FKM43ZpCKaNcr89IoooJTHIROHOaBo3GiQDe56VH8pMHMzf4fuVXzl8yyZ6uX4mqtrSFCDV/3UsoJm75JyiyohZLH5LhqOsEYFp6QV1rJ+D7L3g83FPNopSBj9V+pruo6j7Ny1hctWnhKxnJWYREWRU86mXQY55xDWlxt0C6pvKTBzM3+H7lbMqfMTerf8JWDN1BdOz0ozTuaQimbdm5l1lZG6RjXNDXaBDrXvYHYThipGedrGlz3BrRrc4gAdZKzXNHOOOjopS7xpHSu0IwcT4jMSdjelVvLOWpqp+lM++5owY3qb+uvpU7u3J9EMLs0XKXCDTRm0YfMd7RZv8A5O1+wFQc3CVKfJp2D0nud7gFR2NJIABJOoAXJ6gNamKbNSseLtp32/m0Wfg8grb4NKOv5L4xWpPR8JU31oIj1Fw991K0HCPC6wlifH0gh7R7nfgVT5cz61ouad3sdG49jXEqHqad8btGRjmO3OaQewp8KlLT8MYxZumT8oxTt0oZGvG3ROI6CNYPWv3X1QiikkIJDGueQNZDRcgX2rCqOrfE8PjeWPGotOPV0joOCvlJnkKmkqIprMm4mTRIwbJ4h1bndG3ZuWE9ncXdcUUcLHVykwczN/h+5WTN/LLauLjWNc0aRbZ1r3FtxO9YcFq3Bh5kfWv9zVavRjCN0TKKSLaiIuQyCEoqVwkZe4uPwZh8eQeOfss3dbtXUDvCtCDnKyJSu7H6m4RqcOcBHK4AkBw0LG20XdexXbkXPOOpeWtikaGtL3vdoBrGjaSHLI2gkgAEk4ADWSdQA3qz5bIo6cUbSONktJUuGzayG+4DE/8A6uyVCGi1NXBFmdwkU9zaKYjf4mPTi5d2RM8YquXiWRyNcWuN3aNsB0ErJFZ+Dfz9noSe5J0IKLaDgki00FM+Q08TJHQy08EsMhbo3DgYgw6LgbseGlwIGIGsLrybZ76WJrdF1OXvm8bS0XFr4w3jNpe55fvsLkC6nK7JkM1uNiZJbVpNBI6icQvampmRtDY2tY0amtAA7AuZzujO530uo9fciUuo9fci52DlREVypSuFXzaH1v8Ao9Zg/UVp/Cr5tD63/R6zB+or0dm5DeHKWXhA88+6i9yrgBOoX1n2DEnsVj4QPPPuovcvDMhgNfACAQeMBB1EGN4IsrQdqafcSnaJDQTOY5r2Etc0hzSNYIxBW15tZZbV07ZBg7yXt+y4ax1HWOghZVnZkM0lQWC/Fu8aM/y/ZvvacOw7V65mZd8EqAXH5J9mydG5/wDT7iVSrBVIXRElkro2REBvqReeYFe4QPo+f7v8xix5bDwgfR8/3f5jFjy79l5PE2p6Fkzl8yyZ6uX4mqttFzYYk4BWTOXzLJnq5fiaoKg+di9NnxBbQ5fP1ZaOhzkLW8wsv+EwaDzeaIAHe5upr+k7D09aqnCLkHiJuPYPk5Sb7mv1kdTsT136FXci5TdTTsmZracR9pp8pp6x+NjsWc4qrC6IayRuqLwoaxk0bJIzdjwCD+nQRqsvdecYnLlT5ib1b/hKwZuoLecqfMTerf8ACVgzdQXbsmjNaYU3mvm5JWPsPFib5cltX8o3u92s7LxuTqJ08rImeU9waOjeT0AXPsW35KyeyniZFGPFaLdJO1x6ScVpXq4Ky1JnKx45GyHBSttEwA7XnF7ut2v2alIoi89tt3ZiF4V1FHMwslY17dzhf2jcekL3RQQZXnfmYaYGWG7ofrA4uj9v1m9Osbb61UF/QTmgggi4OBB1EbrLGs8cieCVBa2/FvGnH0Da2/8AKfwsu+hWcv4vU2hK/BkGtV4MPMj61/uasqWq8GHmR9a/3NU7TyE1NC2oiLzzA4stZTZTQvlfqaMBtc44NaOsrEa6sfNI+WQ3e83O7qHQBYDoCsOf2X/CZ+LYbxREgbnP1Od0gah7TtULkPJbqqdkTcAcXO2NYPKd2fiQvQoQwjkzeCsrsls2oW08b66UXDCWQMP15ftei3H8dyr08znuc95LnOJc4naTrKlc58qNmkayLCnhHFxN6Brf1uI7LdKZqZENXUBmPFt8aQ7m7r73au07FouCc5E97IcgjWLbfYdRVn4N/P2ehJ7ly58RhtfM1oAaOLAA1ACNgAA3Lq4N/P2ehJ7lE3em33B8praIi8w5zqpdR6+5EpdR6+5FRljlREVypSuFXzaH1v8Ao9Zg/UVp/Cr5tD63/R6zB+or0dm5DeHKWXhA88+6i9y8cxPpCn63/lvXtwgeefdRe5eOYn0hT9b/AMt6lfK8PYfSaZnXkMVdOWYcY3xoydjhsJ3HUe3YsXkYWktcCCCQQdYIwIPtX9ArOeErIOifCoxg6zZRuOpr/bqPTbeufZqlniykJdCQ4N8vcZH4NIfHjF2Hezd1t91txV2WB0NW+GRksZs9huD+h6CLg9BW3ZFymyphZKzU4Yja1w8pp6io2ini8loxONncjOED6Pn+7/MYseWw8IH0fP8Ad/mMWPLbZeTxLU9CyZy+ZZM9XL8TVA0HzsXps+IKezl8yyZ6uX4mqBoPnYvTZ8QWsOXz9WWWhuWVaBlRE+KQXa8W6RucOkGx9ixHKlA+nlfFJ5TDboI2OHQRit5Kp/CHkDj4uOYPlYgbga3M1kdYxI9u9cez1MXZ6MyhKxA8G+X+Lk8GkPiSG8ZP1X/Z6ne/rWmr+fQdoNjrBH4G62PMzL3hdOC4/Kss2QdOx9tzgO0FX2mnb+SLTj1JXKnzE3q3/CVgzdQW85U+Ym9W/wCErBm6grbJoyaZeOCyh0ppZiPIaGt633uextv6lpapPBSB4PNv43/Rtv1V2WFd3qMpPUIiLEoEREAVR4TaIPpBJtie036HkMI7S0+xW5Q2eIBoam/Nn8LEfjZXpu00y0XxMWWq8GHmR9a/3NWVLVeDDzI+tf7mrt2nkNamhbVVc/8AL/g8PFMNpZQQLa2s1Od0E6h7dysWUK1kMT5ZDZjBc/oB0k2A61iOWMpPqZnzP1uOA2NA8lo6AP1K59np5O70RnCN2cStNd/2NJxAwqagB029kX1Y+gnb7eheGa1IxgfWTC8UFtBvOS/UaOgGxPs3FQldVvmkfLIbvebk/oOgCwHQF2P+Tt0RrqzyYwkgAEkkAAayTgABvWz5pZDFJThmHGO8aQ73bh0DV2naqlwa5B0neFSDxW3EQ3u1Of7NQ6b7lo65dpqXeKM5y6GOZ+fSFR/R+WxdHBv5+z0JPcufPz6QqP6Py2Lo4N/P2ehJ7lu/k+HsX+k1tERecYHVS6j19yJS6j19yKjLHKiIrlSlcKvm0Prf9HrMH6itP4VfNofW/wCj1mD9RXo7NyG8OUsvCB5591F7l45ifSFP1v8Ay3r24QPPPuovcvHMT6Qp+t/5b1K+V4ew+k2VedTA2RjmPF2uBa4bwcCF6IvNMDDs4ckOpJ3ROxGtjvtNOo9ew9IKl8wcveDT8W8/IykA31Nfqa7oB1H2HYrzntkHwuDxR8tHdzOn7TPb7wFjpC9GElVhZm6eSNi4QPo+f+j8xix5XX/n/CMkzxPN5YhGMdbmcYwNd0kaj7DtVKShFxi0+0QVkWTOXzLJnq5fiaoGg+di9NnxBT2cvmWTPVy/E1QNB87F6bPiCvDl8/VkrQ30r4vpXxeWc5kOfWQPBZ9Jg+RlJLbamn6zP1HR1KPzayy6kqGyC5b5MjftNOv2jWOpa9l3JTaqB8TtuLXfZcPJd/7susSq6Z0Uj43iz2EtcOkfptB3L0KM1UjizeLurM3Ctma+mke0gtdE9wI1EFpIKwluoK75k5e+QmpZD/8AHI6In0SXR+9w/q6FSG6glCDg5IQVrl94Kayz54SfKDZG/wBN2u97exaMsKyLlF1NPHM3HQOI3tODm+0E/gtvo6pssbZGG7HgOaeg/qsNphaWXaUqLjc9kRFzGYREQBVfhIrNCic2+MrmsHsOm78G29qtCyLP3LYqajRYbxRXa07C767urAAdXStqEMp/YvBXZWlqvBh5kfWv9zVlSumRsveCZKdon5WSWRsfRg27+pvvIXZXi5Rsu00mro+cI2X+Nk8HjPycZ8cj6zxs6m+++5VbJWT31EzIo/KcbX2AbXHoAxXKSrQP+wo91VVNw2OihPuc4/8AviqbYRUY6k6KyOTOrKDHFlNB5vT3a3+d/wBeQ7yTfHrO1QKK80XBxI+NjnzBjnAEs4u+jfYTpC5UuUaa4sXUSCps7auNjWMl0WtADQGR4Af0r0/60ref/wAI/wBqn+TN38SP7R/enJm7+JH9o/vWedHu8iuUSkV9Y+aR0kjtJ7rXNgL2AAwAtqAVg4N/P2ehJ7lDZdyb4NUSQl2noaPjWte7Q7Vc21qZ4N/P2ehJ7lepb4bt2FnymtoiLzDnOql1Hr7kSl1Hr7kVGWOVERXKlK4VfNofW/6PWYP1Fafwq+bQ+t/0eswfqK9HZuQ3hyll4QPPPuovcvHMT6Qp+t/5b17cIHnn3UXuXjmJ9IU/W/8ALepXyvD2H0myoiLzTALL+EbIHFS+EMHych8cDU1+u/U7X133hagubKNCyeJ8Ugu14sf0I6QbEdIWlKphK5aLszBg4i9tuB6Ru9yLryvk59NM+J+tp17HA+S4dBC5F6ad+KOgsmcvmWTPVy/E1QNB87F6bPiCns5fMsmerl+JqgaD52L02fEFSHL5+rKrQ30r4vpXxeWc4VG4ScgabPCox4zBaQb2bHdbdvR1K8r45oIIIuDgQdRB1hXhNwldEp2Z/PwNsRgd4XxTmd+QzSVBaB8k+7oz0bW9bSbdVt6hF6kWpK6OhO4VmzPzrdSO0H3dA43IGthP1m7xvHtGOv2zazXbWUcjmnRmZKQ1x1EaDDoO6Lk47Lqt5QoZIHmOVhY4bDt6QdRHSFRuM7xZHB8DcqGtjmYHxPD2HaD+B3HoK6FglFWyQu0onuY7e0kX6xqI61YqbP8ArGixMb+lzMf8C1cstll9LM3TfQ1lfHvABJIAGJJNgBvJ2LKpeEOrIwELekMd/s8qBynlmeo+elc8fZ1N/wDBth+CiOyy6hU2XDPLPYOa6ClNwcHyjdtazr+12b1QF+o2FxDWglxwAAuSdwA1q60GZZjpZ56keOIpCyP7J0TZzt7tw2e7qWFJWNOESkoT+GpfAveipXzSMjjF3vIaB17T0DWegLUsS+auTmOc+on83gGk/wDnd9SMbyTbDqG1RuVsovqZnyv8px1bGjY0dACl86qtkbWUUJvFCbvdzkv1ndQxHbuCiMk5OfUTMij8px17Gja49ACzj/2/1FV2ll4OsgcdLx7x8nEfFB1Ofs9jcD126VqS5smULIImRRizWCw6d5PSTcnrXSvPq1M5XMZO7CIizKmOZ+fSFR/R+WxdHBv5+z0JPcufPz6QqP6Py2Lo4N/P2ehJ7l6L+T4exv8ASa2iIvOMDqpdR6+5EpdR6+5FRljlREVypBZ3ZANbExgeGaL9O5be+BFrAjeqqeDN/wDEt/tn9y0dFrGtOKsmWUmimZxZkuqpuNEzWeIxtiwnyRa97hfjN/MV1NUxzGZrgzS8UMIvdrm69I71dkT407Y34DJ2sERFkVCIiArud2aza0MIcI5GYaWje7T9Ui424j271W+TR/8AEt/tn9y0ZFrGtOKsmWUmimZUzJdLBSxCZoMDXtJ0CdLSIN7Xw1KPp+Dh7Xtd4Q06LmutxZ2EH7S0NEVeaVrjJhERZFQiIgIrOXIjayAxuOi4HSY619Fw6NoIuCFTuTR/8Q3+2f3LRkWkKs4qyZZSaIPNLIJoonxl4fpPL7htvqtba1zuUllLJsVQzQmY17dl9Y6QRi09IXUiq5NvLqRcoWUuDdpN4Ji3+V40h7HCxHtBUHNwf1g1CJ3U/wDcAtZRaraJospsySLMKtOtjG9cg/1upag4NnGxmmAG0Rgk/wDk61uwrRUR7TNhzZF5Gzep6X5qMB2ovOLz/UdQ6BYLrynS8bDLGDbTY5l7XtpAi9tutdKLFybd2VuZzyZv/iG/2z+5S2Q8zHUrZXNlBne3QZJoG0YPlENvi7p6OtXBFo682rNk5Mznk0f/ABLf7Z/crHmlms2i03FwkkdhpaNrNH1QCTtxPs3Kxokq05KzYcmwiIsioREQFJzhzGdU1Mkwma0P0fFLCbWaG69Ibl65sZlOpKgTGZrwGuFgwjyhvuVcUWvxp4434FsnawREWRU6qXUevuRKXUevuRUZYz3lKh5iXtZ3pylQ8xL2s71mqL1N2pmu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eyVn5FIwkRSDxrYlu4Hf0oqDm58270z8LUXPOlFOxOCK+iIu8sXHgriglrW09RTRztmvZz9K8fFskf4oBx0iADfcuShyQ2vdUVXyNBSR6GmfHcxpLQAyNnlSPcQXW6epc+YmWY6OvhqJQ4xs4y4YAXeNG9gsCRtcNqk8wc7m0kM1NK6WOOUte2aFrHPje0aJuyQWewt17RbDXhzVFNSlKPYvV3/FuhJx1eZc3H0scD46hlXfiJmXDHaJs/SBxYWa3DG3ScF+sqZpMZBNJT1sFSYPnmMDmObs0mF+ErQdoUzX8IIFZRSxmaaOl4zSdNoNfLxoLJCGMGjGNA2bt1XxULlZ2SmQy+DNqZppLcXx1mNpxfHyHfKuthtG3riMqvDL07+vZw+3sQWbLmYkEstLHBUQQTzU0L46ctfeR+iS5zpBhGXHVfXZVvI2aLZaV9VUVUdLFHOad2mx7n6Ya11g1mLjicNmiSuurzqhdlLJ9UBJxdPHTMeNEaRMN9PRF8RjhiFxZTzgikyfNTND+MflB9WCQNHi3RFgBN/KudVvaoiqqSV/3iD9PzGn8OFIHxEGMTifSIh4gi/HEkXDbYdfRivLK+arWU0lTS1UdXFEQ2bQa9j4y7Brix+LmE4Bw77TBz1g8JgcY5Hwf8eygqG4NeRYiQxm9sDokXtfHUuKsyvRU1JU09CZ5X1WgJJZmtYGRsJcGNa3W4nAk4W1KVKrdX7unDvv2Akc5szxJlEQUwjgibSxTyvcSI426PykjjjvGG38VBZZzXEdOaqmqY6qna4Mkcxr2PjcfJ0o346J1B21T9bnxTvrJHOjldST0jKWZoDWyjRHzjLkgkEYXNjcqKyjlikp6OWmoDNIZ3xvmmma1tmwnTjYxgOvSNyT+N8IpuqrJ93+3YOun4PQZI6eWup4q1+ifBnNeS3SsQ10o8USWN9DbhY4gqHyjms6KGrlEjX+C1JppWgEEC5a2bX5DnAttrutSp83YajKFPlCSGoD3GKdxjdG6jLmBp44VGlcMGiCWEaRI1WVXzLyhHLlbKWmBJRTeFTTX8kRskMscvTYkAemqRrzd3e9ld6eX9E2KZnHkJ1G+KOR4Mj4mSvYAQYjJiI3b3AWJ61aMk1VL/xMs7sn075YZIoNIl936bTeQ2ODrgalUMvZVdV1M1Q/ypXudbcNTW+xoA9i7aPLEbcm1FKQ7jJJ4pWmw0dFgINze4OO5byjKUVfW6/0g66rMxzKejkE8b5qviuKpwDxh4wkXLibAA2F9tzqspSj4OWyzGnjyhTuqY9LjogyTxdEHSDHkWlIOBAtbE7LKNqs6miXJc0LSX0cMTHB4ADnMc5zgCL+KQbXU9kbL+SKasNa0VhkeZSIiyPRhMgcHHSDvHHjEDcDjiFnKVZLv49FqSQeS8z430cNXPWxU0UznxtDmPc7SadECzfq4El2AGG9fujzBlNXVU80rIm0rQ+WUNfINF1iwsY0aTrgg9Auo/KWWo5Ml0dI0O42GSd7yQNG0hu2xvifYrMzPGldlGoqdKpg4yOBkU8VtOMxsa2QPh0tGRjtHUb6gbDWJk6qvbv6d/D8fcg/GbObVIxmU5KmWnn8GEbY3Bz3QfK4NlvF5VyQ0DGzgb7xE5OzKDo4OPrYKeaoaHwQvDyXNdgxz3twiDtl7/oOrLmdlPN/zGhG9grPBeKGi0fMva6Rz7GzS6xOF8SprJfCJCYafjpqqJ8EbI3RQshcycR4NcHvGlG4iwds3YqjdZK6629P71JK1krMpzxWmonjpRRvayXTBdi7SA0dE44tFt9wq7kqASTQsdpaL5GNdoAufZzgHaLQLl1r2AVirM6mzU+UmyB3G1U0EjPrBrYi7xXPJvcNLRe2NtijM0csiirYKks0xG65btIILTa+0B1x0hbxdS0m9ei8P7INC4QsyGMi0aelihnZJK5oZKbOo4mXdPKZCA1wcW9ONsVmmQKmKOphfOwSQh7eMYQSCw4OwGNwCSOkBaA3PWgjpJaEOrp4J+Mc+R5Y2SLS8ZrGC/j3ePGuQ03Ou5CzAKmzqeLjMlmg0uakVNlGvNQzjKOjjfOAT4sgkH/bR6V8b6WvewqEyXms19OypqqqKkilc5sOkx73SFps8hjPJjBw0jq7L9eW89OPyXT0gaRM3RbPJYWkjh0vB23vc20rm9sW9K+UOVqGoo6enrTPE+mMnFyQta8PjkdpljmuODgdR1W1qF8RK7+3DjwXXxf4IJfIeZDIMoCCpMVQ19DJUtLLllzpBhBw0raNwelV3JGarX00dRVVUdJFKS2HTa975C3BzgxmLWA4aR7r2M570ba6GaOOZsEeT/A2tIaXhw09H62IsW3PWoejyvRVNJTU9cZ4n0oe2OWFrXh8bzpaDmnyXA4AjC2tVTq6u/T30XkSfKPMCZ1bLSPmij0IDUibF0T4ho2e1w+qQ699miV+H5Ba6jaIeLlc/KJpY5/GaXgxs0BonBsZJ0t+K7/+tIDU1DhHIyD/AI99BTtwc8CwEZkN7YnSJIvbDWojJuXIWUMNPIx7yyu8Je0EtDouKZGQJGuDmvuDbdgbq3/q+L7iD3y7mS6CeKCKoiqJpJDCY2hzJGSA2xjfjxWu0nkkC+pSFLweMlfJFFlGnkmha900YZJ4ugDfQccJBewJGq678s8IMIfRPgM1Q+nndMH1AaHsic3RNKHglz8L3e4nEDE7PLI2XckUk8tRF4Y58rJWtjcyPRh4wG93B1344DcCb4qmVbHrf7evYSI82qXwDJErXROlmqGteCHjjdORgdETsEdy0nbsuoufNLjKrKDnSRUlJTTPY+R2k5jSXENjjaBpSOw1bl50mcsLabJMRD9KkqXTS4CxaZGvGib4mw1Gy6znRSzuyhBUiUUtTUmpikjDeNifc2LmE2c0tIBF8Nmu4lKrFvXr69PAg4KjMx4mo2xzxzU9W8RxVDA7RvcNc18ZxY4X8k/obe2VsxxFFUuhq4aiSl84iY17SwX0SWudhJY67arFdLc6aWCTJ8NO2Y0tLUeESSSBvGyvLhdwYDZrQ0WAvc3x1Y8lBnLCx2VyQ/8A7xkrYrAYF8jnjTxwwI1XVr1dfbXj18AVNERdQLBm58270z8LUTNz5t3pn4WouSpzMFfREXWAiIgCIiAIiIAiIgCIiA/Ymdolmk7QJuW6R0ScMS3UTgOxedl9RAEREAREQBERAEREAREQBERAEREAREQBERAEREAREQBERAEREBYM3Pm3emfhaiZufNu9M/C1FyVOZ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6" descr="data:image/jpeg;base64,/9j/4AAQSkZJRgABAQAAAQABAAD/2wCEAAkGBxQSERMUExQWFhQXGRcXGBcYFxgcGBobGBwZGBcXHRUYHSggGRslHBoXITMjJykrLi4uGyAzODMsNyktLisBCgoKDg0OGxAQGjckHCQsNyw0LCwsLiwsNzAsLywsNTQsLC00LCwsNCwsLCwsLCwtLCwsLCwsLCwsLCwsLCwsLP/AABEIAJwBRAMBIgACEQEDEQH/xAAcAAEAAwEBAQEBAAAAAAAAAAAABQYHBAMBAgj/xABJEAABAwIBBggJCgYBBAMAAAABAAIDBBEhBQYSMUFRBxMXU2FxkdEUIjI0cnOBsbIjMzVCUoOhs8HSVGKCk6LCFRYkkvBDROH/xAAZAQEAAwEBAAAAAAAAAAAAAAAAAQIDBAX/xAAwEQACAQMBBQYGAwEBAAAAAAAAAQIDERIxBBQhMkFRYYGRscETM0JxofAi0eFSI//aAAwDAQACEQMRAD8AsyIi9A4QiIgCIiAIiIAiIgCIiAIiIAiIgCIiAIiIAiIgCIiAIiIAiIgCIiAIiIAiIgCIiAIiIAirdZnC4uHF6LGHS0HuimldIGEB7mxxW0WAkDSJx3WxXbkrKxe5rJA272l8ckd+LkA8qwdix42tN+vA2s4NK5Niw0uo9fciUuo9fciyZJyoiK5Uic48vMo42ve1zg52iA2172J2kblXzwkwczN/h+5feFXzaH1v+j1mD9RXZRoxlG7NYxTRruWs9YqaXi3xyOOi1126NrOFxrIXC3hJp9sUwG/xP3Kq8IHnn3UXuVcVoUIOKbJUE0b/AAyh7Q5pBa4AgjUQcQQv2s/4NMv/AP1ZDqu6Indrcz3uHt3LQFyVIOErMzaswiIqFThy1lNtNC+ZwLmttcNtfEhu022qr8pMHMzf4fuUrwgfR8/3f5jFjy66FKM43ZpCKaNcr89IoooJTHIROHOaBo3GiQDe56VH8pMHMzf4fuVXzl8yyZ6uX4mqtrSFCDV/3UsoJm75JyiyohZLH5LhqOsEYFp6QV1rJ+D7L3g83FPNopSBj9V+pruo6j7Ny1hctWnhKxnJWYREWRU86mXQY55xDWlxt0C6pvKTBzM3+H7lbMqfMTerf8JWDN1BdOz0ozTuaQimbdm5l1lZG6RjXNDXaBDrXvYHYThipGedrGlz3BrRrc4gAdZKzXNHOOOjopS7xpHSu0IwcT4jMSdjelVvLOWpqp+lM++5owY3qb+uvpU7u3J9EMLs0XKXCDTRm0YfMd7RZv8A5O1+wFQc3CVKfJp2D0nud7gFR2NJIABJOoAXJ6gNamKbNSseLtp32/m0Wfg8grb4NKOv5L4xWpPR8JU31oIj1Fw991K0HCPC6wlifH0gh7R7nfgVT5cz61ouad3sdG49jXEqHqad8btGRjmO3OaQewp8KlLT8MYxZumT8oxTt0oZGvG3ROI6CNYPWv3X1QiikkIJDGueQNZDRcgX2rCqOrfE8PjeWPGotOPV0joOCvlJnkKmkqIprMm4mTRIwbJ4h1bndG3ZuWE9ncXdcUUcLHVykwczN/h+5WTN/LLauLjWNc0aRbZ1r3FtxO9YcFq3Bh5kfWv9zVavRjCN0TKKSLaiIuQyCEoqVwkZe4uPwZh8eQeOfss3dbtXUDvCtCDnKyJSu7H6m4RqcOcBHK4AkBw0LG20XdexXbkXPOOpeWtikaGtL3vdoBrGjaSHLI2gkgAEk4ADWSdQA3qz5bIo6cUbSONktJUuGzayG+4DE/8A6uyVCGi1NXBFmdwkU9zaKYjf4mPTi5d2RM8YquXiWRyNcWuN3aNsB0ErJFZ+Dfz9noSe5J0IKLaDgki00FM+Q08TJHQy08EsMhbo3DgYgw6LgbseGlwIGIGsLrybZ76WJrdF1OXvm8bS0XFr4w3jNpe55fvsLkC6nK7JkM1uNiZJbVpNBI6icQvampmRtDY2tY0amtAA7AuZzujO530uo9fciUuo9fci52DlREVypSuFXzaH1v8Ao9Zg/UVp/Cr5tD63/R6zB+or0dm5DeHKWXhA88+6i9yrgBOoX1n2DEnsVj4QPPPuovcvDMhgNfACAQeMBB1EGN4IsrQdqafcSnaJDQTOY5r2Etc0hzSNYIxBW15tZZbV07ZBg7yXt+y4ax1HWOghZVnZkM0lQWC/Fu8aM/y/ZvvacOw7V65mZd8EqAXH5J9mydG5/wDT7iVSrBVIXRElkro2REBvqReeYFe4QPo+f7v8xix5bDwgfR8/3f5jFjy79l5PE2p6Fkzl8yyZ6uX4mqttFzYYk4BWTOXzLJnq5fiaoKg+di9NnxBbQ5fP1ZaOhzkLW8wsv+EwaDzeaIAHe5upr+k7D09aqnCLkHiJuPYPk5Sb7mv1kdTsT136FXci5TdTTsmZracR9pp8pp6x+NjsWc4qrC6IayRuqLwoaxk0bJIzdjwCD+nQRqsvdecYnLlT5ib1b/hKwZuoLecqfMTerf8ACVgzdQXbsmjNaYU3mvm5JWPsPFib5cltX8o3u92s7LxuTqJ08rImeU9waOjeT0AXPsW35KyeyniZFGPFaLdJO1x6ScVpXq4Ky1JnKx45GyHBSttEwA7XnF7ut2v2alIoi89tt3ZiF4V1FHMwslY17dzhf2jcekL3RQQZXnfmYaYGWG7ofrA4uj9v1m9Osbb61UF/QTmgggi4OBB1EbrLGs8cieCVBa2/FvGnH0Da2/8AKfwsu+hWcv4vU2hK/BkGtV4MPMj61/uasqWq8GHmR9a/3NU7TyE1NC2oiLzzA4stZTZTQvlfqaMBtc44NaOsrEa6sfNI+WQ3e83O7qHQBYDoCsOf2X/CZ+LYbxREgbnP1Od0gah7TtULkPJbqqdkTcAcXO2NYPKd2fiQvQoQwjkzeCsrsls2oW08b66UXDCWQMP15ftei3H8dyr08znuc95LnOJc4naTrKlc58qNmkayLCnhHFxN6Brf1uI7LdKZqZENXUBmPFt8aQ7m7r73au07FouCc5E97IcgjWLbfYdRVn4N/P2ehJ7ly58RhtfM1oAaOLAA1ACNgAA3Lq4N/P2ehJ7lE3em33B8praIi8w5zqpdR6+5EpdR6+5FRljlREVypSuFXzaH1v8Ao9Zg/UVp/Cr5tD63/R6zB+or0dm5DeHKWXhA88+6i9y8cxPpCn63/lvXtwgeefdRe5eOYn0hT9b/AMt6lfK8PYfSaZnXkMVdOWYcY3xoydjhsJ3HUe3YsXkYWktcCCCQQdYIwIPtX9ArOeErIOifCoxg6zZRuOpr/bqPTbeufZqlniykJdCQ4N8vcZH4NIfHjF2Hezd1t91txV2WB0NW+GRksZs9huD+h6CLg9BW3ZFymyphZKzU4Yja1w8pp6io2ini8loxONncjOED6Pn+7/MYseWw8IH0fP8Ad/mMWPLbZeTxLU9CyZy+ZZM9XL8TVA0HzsXps+IKezl8yyZ6uX4mqBoPnYvTZ8QWsOXz9WWWhuWVaBlRE+KQXa8W6RucOkGx9ixHKlA+nlfFJ5TDboI2OHQRit5Kp/CHkDj4uOYPlYgbga3M1kdYxI9u9cez1MXZ6MyhKxA8G+X+Lk8GkPiSG8ZP1X/Z6ne/rWmr+fQdoNjrBH4G62PMzL3hdOC4/Kss2QdOx9tzgO0FX2mnb+SLTj1JXKnzE3q3/CVgzdQW85U+Ym9W/wCErBm6grbJoyaZeOCyh0ppZiPIaGt633uextv6lpapPBSB4PNv43/Rtv1V2WFd3qMpPUIiLEoEREAVR4TaIPpBJtie036HkMI7S0+xW5Q2eIBoam/Nn8LEfjZXpu00y0XxMWWq8GHmR9a/3NWVLVeDDzI+tf7mrt2nkNamhbVVc/8AL/g8PFMNpZQQLa2s1Od0E6h7dysWUK1kMT5ZDZjBc/oB0k2A61iOWMpPqZnzP1uOA2NA8lo6AP1K59np5O70RnCN2cStNd/2NJxAwqagB029kX1Y+gnb7eheGa1IxgfWTC8UFtBvOS/UaOgGxPs3FQldVvmkfLIbvebk/oOgCwHQF2P+Tt0RrqzyYwkgAEkkAAayTgABvWz5pZDFJThmHGO8aQ73bh0DV2naqlwa5B0neFSDxW3EQ3u1Of7NQ6b7lo65dpqXeKM5y6GOZ+fSFR/R+WxdHBv5+z0JPcufPz6QqP6Py2Lo4N/P2ehJ7lu/k+HsX+k1tERecYHVS6j19yJS6j19yKjLHKiIrlSlcKvm0Prf9HrMH6itP4VfNofW/wCj1mD9RXo7NyG8OUsvCB5591F7l45ifSFP1v8Ay3r24QPPPuovcvHMT6Qp+t/5b1K+V4ew+k2VedTA2RjmPF2uBa4bwcCF6IvNMDDs4ckOpJ3ROxGtjvtNOo9ew9IKl8wcveDT8W8/IykA31Nfqa7oB1H2HYrzntkHwuDxR8tHdzOn7TPb7wFjpC9GElVhZm6eSNi4QPo+f+j8xix5XX/n/CMkzxPN5YhGMdbmcYwNd0kaj7DtVKShFxi0+0QVkWTOXzLJnq5fiaoGg+di9NnxBT2cvmWTPVy/E1QNB87F6bPiCvDl8/VkrQ30r4vpXxeWc5kOfWQPBZ9Jg+RlJLbamn6zP1HR1KPzayy6kqGyC5b5MjftNOv2jWOpa9l3JTaqB8TtuLXfZcPJd/7susSq6Z0Uj43iz2EtcOkfptB3L0KM1UjizeLurM3Ctma+mke0gtdE9wI1EFpIKwluoK75k5e+QmpZD/8AHI6In0SXR+9w/q6FSG6glCDg5IQVrl94Kayz54SfKDZG/wBN2u97exaMsKyLlF1NPHM3HQOI3tODm+0E/gtvo6pssbZGG7HgOaeg/qsNphaWXaUqLjc9kRFzGYREQBVfhIrNCic2+MrmsHsOm78G29qtCyLP3LYqajRYbxRXa07C767urAAdXStqEMp/YvBXZWlqvBh5kfWv9zVlSumRsveCZKdon5WSWRsfRg27+pvvIXZXi5Rsu00mro+cI2X+Nk8HjPycZ8cj6zxs6m+++5VbJWT31EzIo/KcbX2AbXHoAxXKSrQP+wo91VVNw2OihPuc4/8AviqbYRUY6k6KyOTOrKDHFlNB5vT3a3+d/wBeQ7yTfHrO1QKK80XBxI+NjnzBjnAEs4u+jfYTpC5UuUaa4sXUSCps7auNjWMl0WtADQGR4Af0r0/60ref/wAI/wBqn+TN38SP7R/enJm7+JH9o/vWedHu8iuUSkV9Y+aR0kjtJ7rXNgL2AAwAtqAVg4N/P2ehJ7lDZdyb4NUSQl2noaPjWte7Q7Vc21qZ4N/P2ehJ7lepb4bt2FnymtoiLzDnOql1Hr7kSl1Hr7kVGWOVERXKlK4VfNofW/6PWYP1Fafwq+bQ+t/0eswfqK9HZuQ3hyll4QPPPuovcvHMT6Qp+t/5b17cIHnn3UXuXjmJ9IU/W/8ALepXyvD2H0myoiLzTALL+EbIHFS+EMHych8cDU1+u/U7X133hagubKNCyeJ8Ugu14sf0I6QbEdIWlKphK5aLszBg4i9tuB6Ru9yLryvk59NM+J+tp17HA+S4dBC5F6ad+KOgsmcvmWTPVy/E1QNB87F6bPiCns5fMsmerl+JqgaD52L02fEFSHL5+rKrQ30r4vpXxeWc4VG4ScgabPCox4zBaQb2bHdbdvR1K8r45oIIIuDgQdRB1hXhNwldEp2Z/PwNsRgd4XxTmd+QzSVBaB8k+7oz0bW9bSbdVt6hF6kWpK6OhO4VmzPzrdSO0H3dA43IGthP1m7xvHtGOv2zazXbWUcjmnRmZKQ1x1EaDDoO6Lk47Lqt5QoZIHmOVhY4bDt6QdRHSFRuM7xZHB8DcqGtjmYHxPD2HaD+B3HoK6FglFWyQu0onuY7e0kX6xqI61YqbP8ArGixMb+lzMf8C1cstll9LM3TfQ1lfHvABJIAGJJNgBvJ2LKpeEOrIwELekMd/s8qBynlmeo+elc8fZ1N/wDBth+CiOyy6hU2XDPLPYOa6ClNwcHyjdtazr+12b1QF+o2FxDWglxwAAuSdwA1q60GZZjpZ56keOIpCyP7J0TZzt7tw2e7qWFJWNOESkoT+GpfAveipXzSMjjF3vIaB17T0DWegLUsS+auTmOc+on83gGk/wDnd9SMbyTbDqG1RuVsovqZnyv8px1bGjY0dACl86qtkbWUUJvFCbvdzkv1ndQxHbuCiMk5OfUTMij8px17Gja49ACzj/2/1FV2ll4OsgcdLx7x8nEfFB1Ofs9jcD126VqS5smULIImRRizWCw6d5PSTcnrXSvPq1M5XMZO7CIizKmOZ+fSFR/R+WxdHBv5+z0JPcufPz6QqP6Py2Lo4N/P2ehJ7l6L+T4exv8ASa2iIvOMDqpdR6+5EpdR6+5FRljlREVypBZ3ZANbExgeGaL9O5be+BFrAjeqqeDN/wDEt/tn9y0dFrGtOKsmWUmimZxZkuqpuNEzWeIxtiwnyRa97hfjN/MV1NUxzGZrgzS8UMIvdrm69I71dkT407Y34DJ2sERFkVCIiArud2aza0MIcI5GYaWje7T9Ui424j271W+TR/8AEt/tn9y0ZFrGtOKsmWUmimZUzJdLBSxCZoMDXtJ0CdLSIN7Xw1KPp+Dh7Xtd4Q06LmutxZ2EH7S0NEVeaVrjJhERZFQiIgIrOXIjayAxuOi4HSY619Fw6NoIuCFTuTR/8Q3+2f3LRkWkKs4qyZZSaIPNLIJoonxl4fpPL7htvqtba1zuUllLJsVQzQmY17dl9Y6QRi09IXUiq5NvLqRcoWUuDdpN4Ji3+V40h7HCxHtBUHNwf1g1CJ3U/wDcAtZRaraJospsySLMKtOtjG9cg/1upag4NnGxmmAG0Rgk/wDk61uwrRUR7TNhzZF5Gzep6X5qMB2ovOLz/UdQ6BYLrynS8bDLGDbTY5l7XtpAi9tutdKLFybd2VuZzyZv/iG/2z+5S2Q8zHUrZXNlBne3QZJoG0YPlENvi7p6OtXBFo682rNk5Mznk0f/ABLf7Z/crHmlms2i03FwkkdhpaNrNH1QCTtxPs3Kxokq05KzYcmwiIsioREQFJzhzGdU1Mkwma0P0fFLCbWaG69Ibl65sZlOpKgTGZrwGuFgwjyhvuVcUWvxp4434FsnawREWRU6qXUevuRKXUevuRUZYz3lKh5iXtZ3pylQ8xL2s71mqL1N2pmu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K5SoeYl7Wd6cpUPMS9rO9ZqibtTGCNeyVn5FIwkRSDxrYlu4Hf0oqDm58270z8LUXPOlFOxOCK+iIu8sXHgriglrW09RTRztmvZz9K8fFskf4oBx0iADfcuShyQ2vdUVXyNBSR6GmfHcxpLQAyNnlSPcQXW6epc+YmWY6OvhqJQ4xs4y4YAXeNG9gsCRtcNqk8wc7m0kM1NK6WOOUte2aFrHPje0aJuyQWewt17RbDXhzVFNSlKPYvV3/FuhJx1eZc3H0scD46hlXfiJmXDHaJs/SBxYWa3DG3ScF+sqZpMZBNJT1sFSYPnmMDmObs0mF+ErQdoUzX8IIFZRSxmaaOl4zSdNoNfLxoLJCGMGjGNA2bt1XxULlZ2SmQy+DNqZppLcXx1mNpxfHyHfKuthtG3riMqvDL07+vZw+3sQWbLmYkEstLHBUQQTzU0L46ctfeR+iS5zpBhGXHVfXZVvI2aLZaV9VUVUdLFHOad2mx7n6Ya11g1mLjicNmiSuurzqhdlLJ9UBJxdPHTMeNEaRMN9PRF8RjhiFxZTzgikyfNTND+MflB9WCQNHi3RFgBN/KudVvaoiqqSV/3iD9PzGn8OFIHxEGMTifSIh4gi/HEkXDbYdfRivLK+arWU0lTS1UdXFEQ2bQa9j4y7Brix+LmE4Bw77TBz1g8JgcY5Hwf8eygqG4NeRYiQxm9sDokXtfHUuKsyvRU1JU09CZ5X1WgJJZmtYGRsJcGNa3W4nAk4W1KVKrdX7unDvv2Akc5szxJlEQUwjgibSxTyvcSI426PykjjjvGG38VBZZzXEdOaqmqY6qna4Mkcxr2PjcfJ0o346J1B21T9bnxTvrJHOjldST0jKWZoDWyjRHzjLkgkEYXNjcqKyjlikp6OWmoDNIZ3xvmmma1tmwnTjYxgOvSNyT+N8IpuqrJ93+3YOun4PQZI6eWup4q1+ifBnNeS3SsQ10o8USWN9DbhY4gqHyjms6KGrlEjX+C1JppWgEEC5a2bX5DnAttrutSp83YajKFPlCSGoD3GKdxjdG6jLmBp44VGlcMGiCWEaRI1WVXzLyhHLlbKWmBJRTeFTTX8kRskMscvTYkAemqRrzd3e9ld6eX9E2KZnHkJ1G+KOR4Mj4mSvYAQYjJiI3b3AWJ61aMk1VL/xMs7sn075YZIoNIl936bTeQ2ODrgalUMvZVdV1M1Q/ypXudbcNTW+xoA9i7aPLEbcm1FKQ7jJJ4pWmw0dFgINze4OO5byjKUVfW6/0g66rMxzKejkE8b5qviuKpwDxh4wkXLibAA2F9tzqspSj4OWyzGnjyhTuqY9LjogyTxdEHSDHkWlIOBAtbE7LKNqs6miXJc0LSX0cMTHB4ADnMc5zgCL+KQbXU9kbL+SKasNa0VhkeZSIiyPRhMgcHHSDvHHjEDcDjiFnKVZLv49FqSQeS8z430cNXPWxU0UznxtDmPc7SadECzfq4El2AGG9fujzBlNXVU80rIm0rQ+WUNfINF1iwsY0aTrgg9Auo/KWWo5Ml0dI0O42GSd7yQNG0hu2xvifYrMzPGldlGoqdKpg4yOBkU8VtOMxsa2QPh0tGRjtHUb6gbDWJk6qvbv6d/D8fcg/GbObVIxmU5KmWnn8GEbY3Bz3QfK4NlvF5VyQ0DGzgb7xE5OzKDo4OPrYKeaoaHwQvDyXNdgxz3twiDtl7/oOrLmdlPN/zGhG9grPBeKGi0fMva6Rz7GzS6xOF8SprJfCJCYafjpqqJ8EbI3RQshcycR4NcHvGlG4iwds3YqjdZK6629P71JK1krMpzxWmonjpRRvayXTBdi7SA0dE44tFt9wq7kqASTQsdpaL5GNdoAufZzgHaLQLl1r2AVirM6mzU+UmyB3G1U0EjPrBrYi7xXPJvcNLRe2NtijM0csiirYKks0xG65btIILTa+0B1x0hbxdS0m9ei8P7INC4QsyGMi0aelihnZJK5oZKbOo4mXdPKZCA1wcW9ONsVmmQKmKOphfOwSQh7eMYQSCw4OwGNwCSOkBaA3PWgjpJaEOrp4J+Mc+R5Y2SLS8ZrGC/j3ePGuQ03Ou5CzAKmzqeLjMlmg0uakVNlGvNQzjKOjjfOAT4sgkH/bR6V8b6WvewqEyXms19OypqqqKkilc5sOkx73SFps8hjPJjBw0jq7L9eW89OPyXT0gaRM3RbPJYWkjh0vB23vc20rm9sW9K+UOVqGoo6enrTPE+mMnFyQta8PjkdpljmuODgdR1W1qF8RK7+3DjwXXxf4IJfIeZDIMoCCpMVQ19DJUtLLllzpBhBw0raNwelV3JGarX00dRVVUdJFKS2HTa975C3BzgxmLWA4aR7r2M570ba6GaOOZsEeT/A2tIaXhw09H62IsW3PWoejyvRVNJTU9cZ4n0oe2OWFrXh8bzpaDmnyXA4AjC2tVTq6u/T30XkSfKPMCZ1bLSPmij0IDUibF0T4ho2e1w+qQ699miV+H5Ba6jaIeLlc/KJpY5/GaXgxs0BonBsZJ0t+K7/+tIDU1DhHIyD/AI99BTtwc8CwEZkN7YnSJIvbDWojJuXIWUMNPIx7yyu8Je0EtDouKZGQJGuDmvuDbdgbq3/q+L7iD3y7mS6CeKCKoiqJpJDCY2hzJGSA2xjfjxWu0nkkC+pSFLweMlfJFFlGnkmha900YZJ4ugDfQccJBewJGq678s8IMIfRPgM1Q+nndMH1AaHsic3RNKHglz8L3e4nEDE7PLI2XckUk8tRF4Y58rJWtjcyPRh4wG93B1344DcCb4qmVbHrf7evYSI82qXwDJErXROlmqGteCHjjdORgdETsEdy0nbsuoufNLjKrKDnSRUlJTTPY+R2k5jSXENjjaBpSOw1bl50mcsLabJMRD9KkqXTS4CxaZGvGib4mw1Gy6znRSzuyhBUiUUtTUmpikjDeNifc2LmE2c0tIBF8Nmu4lKrFvXr69PAg4KjMx4mo2xzxzU9W8RxVDA7RvcNc18ZxY4X8k/obe2VsxxFFUuhq4aiSl84iY17SwX0SWudhJY67arFdLc6aWCTJ8NO2Y0tLUeESSSBvGyvLhdwYDZrQ0WAvc3x1Y8lBnLCx2VyQ/8A7xkrYrAYF8jnjTxwwI1XVr1dfbXj18AVNERdQLBm58270z8LUTNz5t3pn4WouSpzMFfREXWAiIgCIiAIiIAiIgCIiA/Ymdolmk7QJuW6R0ScMS3UTgOxedl9RAEREAREQBERAEREAREQBERAEREAREQBERAEREAREQBERAEREBYM3Pm3emfhaiZufNu9M/C1FyVOZg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1" descr="data:image/jpeg;base64,/9j/4AAQSkZJRgABAQAAAQABAAD/2wCEAAkGBxQSEhIUEhQVFRUVFhcaFRIYFRcZGhoWGBUYFhQbGBYYHCgiGBwoHxYaITEhJSkrLi4uFx8zODMsNygtLiwBCgoKDg0OGxAQGzgkICQsLSwyNCw2LCwsLCwsLCwsLywsLCwsLCwsLCwsLCwsLCwsLCwsLCwsLCwsLCwsLCwsLP/AABEIAIABiAMBEQACEQEDEQH/xAAcAAEAAgMBAQEAAAAAAAAAAAAABgcEBQgDAgH/xABJEAABAwIBBQoJCwMEAgMAAAABAAIDBBEFBgcSITETQVFhcYGRkqHRFCIyQlNyc7GyFyMzNFJUYoKTosEWQ9KzwuHwFSREdPH/xAAaAQEAAgMBAAAAAAAAAAAAAAAABAUCAwYB/8QAMxEAAgIAAggDCAIDAQEAAAAAAAECAwQRBRITITFBUXEyUmEUFSIzgZGhscHRI0Lw4fH/2gAMAwEAAhEDEQA/ALxQBAEBrcpK50FLNKy2kxhIuLi44QttMFOxRfM03zcK5SXFIrD5S6vgi6h71a+wVepSe87/AEHyl1fBF1D3p7BV6j3nf6D5S6vgi6h709gq9R7zv9B8pdXwRdQ96ewVeo953+g+Uur4Iuoe9PYKvUe87/QfKXV8EXUPensFXqPed/oSrIHK+Sskljm0A4NDmaItcXs7f17QomLwsakpRJ+BxkrpOM+JN1ALIIAgCAIDX5QvIpakgkEQyEEGxB0DYgjYtlO+yPdGnEPKqWXR/oof/wAxUenm/Vf3roNlDyr7HMbe3zP7j/zFR6eb9V/emyh5V9ht7fM/uP8AzFR6eb9V/emyh5V9ht7fM/uX9hbrwwk6yY2XP5Qudn4n3Oqr8C7GUsTMIAgCAIAgCAIAgCAIAgCAIAgCAIAgPKpqGRtL5HNY0bXOIAHOV7GLk8kYykorNshGN5y4YyW07DKftk6LO93Yp9WAlLfN5FbdpOEd0Fn+iHYhl9Wy7JBGOBjQO03KmwwVUeWfcr56Qvlzy7GjqMWnk8uaR3K9x7Lreq4R4JEWV1kuMmYZN1mYH3HM5vkuI5CR7l40nxCbXAzqfH6mPyaiUcW6OI6CbLB01vjFG2OItjwkzbUmX1az+6H+u1p91lplgqXyJEdIXx55m8oc6UgtusDHcbHFp6De60S0dH/WRJhpWX+0fsWPhNcJ4Y5WgtEjQ4A7RfhsqyyDhJxfIt6rFZBTXMy1gbAgCA0eW/1Cq9mVvw3zY9yPi/ky7FDLoDlQgCAIAgCA22SmJ+DVUMm8HAP9R3iu7DfmWm+vaVuJIwtuztjIv4Fc8dUfqAIAgCA12Un1Sp9jJ8BW2n5ke6NOI+VLs/0c9ldEcmEACA6Kwn6CH2bPhC5uzxPudfX4F2MtYGYQBAEAQBAEAQBAEAQBAEAQBAEAQGsyhxyOjiMkp4msG1zuAd6200ytlqxNN98aY60ilcospJqx95XWaD4sQ8lveeMq8pohUsonOYjEzuecuHQ063EYIAgCAIAgCAIC/skm2oqX2MZ6Wg/yuexHzZd2dVhVlTDsjbrSSAgCAx8QomzRvikuWvFnAG2rlWUJuElJGE4KcXF8GRv5PKL7D/1HKV7dd1/BD920dPyV1l5h8FPUCKnBGi0aZLifGOu2vgFulWWFsnZDWmVONqrqs1IEbUkhBAEAQBAXrkLinhFHE4m7mjQf6zdXaLHnVBiq9S1r6nUYK3aUp8+BIFHJQQGrxzH4KQMM7i0PJDbNc7Za+wca21Uztz1TTdiIU5a74mo+UOh9I79J/ct3sN3Q0e8cP1/DMPGcu6KSnnY2Rxc+N7Wjc3jWWkDXbjWdWDtjNNrmarsfRKuUU+KZUKuTnwgCAuPD8vqJkUbTI67WNB+bftDQDvKlngrnJvI6KGkKFFJv9nv8odD6R36T+5Y+w3dDP3jh+v4Y+UOh9I79J/cnsN3Qe8cP1/DNhgmVVNVvMcDy5waXEFjm+KCAdZHC4LXbh7K1nJG2nFVWy1YPebtaCQEAQGsxjH6elF5pA07zNrjyNGtba6Z2eFGm3EV1L42ZOGVm7RMlDXNDxdoda+ifJJA2XGu3GsZw1JOPQzrnrxUupDc4eWD6ZzYaZwbJ5T32DtEea0BwIudvRwqbg8KrFrT4Fdj8ZKpqFfEhAy6r7/WD1Iv8FO9jp8v7K32/Eeb9GdS5x6xttIxycOkwA9LLLCWBqfDcbIaSvXHf/wB6EiwzOjG6wnicz8TDpDoNj71Gno6S8LJlelYvxrIm2GYrDUN0oZGvHEdY5QdY51AnXKDyksiyrthYs4PMzVgbAgCA/HuABJ1AC5PEgKIyxx51ZUOdf5tpLYm8Db7eU7f/AMXQYelVQy58zl8XiHdZnyXA0S3kUID6jjLiA0Ek7ABcnkARvLez1Jt5IkmH5B1soB3MMB35HBvZrPYos8ZVHnn2JkNH3z5ZdzbxZrZ/OmiHJpn+AtL0jDkmSFoqznJfk/ZM1s/mzRHlDx/BRaRhzTD0VZykvyR7KLJSeia102gWuNgWOJ12vsIBUmnEwteUSJiMJZQs5GiW8ihAdCZONtSUo4IIv9Nq5y552S7s6zDrKqK9F+jYrWbggCAIDzqJgxrnuNmtBJPEBcr1Jt5I8k0lmznjFK5080krtr3F3Jc6hzCw5l0kIKEVFcjkrbHZNyfMxVkazJw2kM0scbdr3BvSbLGclGLk+Rsrg5zUVzPvGKA088sLtsbiL8I3jzix515XNTipLmLa3XNwfIw1mawgLBzR4noyywE6njSb6zdvZ7lXaQrzip9C20VblJ1vnvLUVSXgQFdZ4vo6b1n+5qstHcZfQqNLeGP1KvVqUgQBAEAQBAEAQE4zQ/XJf/ru/wBSNQNIfKXf+GWeivnPt/KLdVOX58ySBoLnEAAEknUABtJK9Sz3I8bSWbKyytzikl0VHqGwz754dAbw4yrTD4FL4rPsU2K0k38NX3/oh+T9G6rq4mPJcXvu8kkkgeM65O3UCpl01XW2uRX0Qd1yT5l64hVtghfI7U2NpNuIDUP4VDCLnJJczp5zUIOT5HPmIVjppHyvN3PcXHn3uQbOZdFCKjFRXI5OybnJyfFmOsjAIAgPejrJInB8T3McNjmkg/8APIsZRUllJZmcJyg84vIs/JDOE2UtiqrMedTZdjXHgcPNPHs5FV4jAuPxQ4dC6wukVN6tm59SfquLUICO5wK4w0MxG1wDB+c2PZdScJDWtX3ImOs1KJNdvuUYr45gID7giL3Na3WXEADjJsF43ks2ZRTbyReWSmS0VHG2zQ6Yjx5SNd98N4GqhxGIla/TodLhsJCmPr1JAo5LCAICAZ4Pq8HtT8BVho7xvsVelflx7lUq3KEBAdF4U20MI4I2D9oXN2eJ9zr6llBdkZSwMwgCAICIZzsU3GjLAfGmOgPVGt59w/MpmBr1rM+hA0jbqU5ddxTKuznAgJvmowvdKl0xHiwt1eu7UOgX7FBx9mrXq9Sz0ZVrWa75fsyM7mGaM0c4GqQaLvWbs7PcsdH2ZxcOhnpSrKSmuZAFYFSEBnYHXmnqIZR5jwTybHDoJCwthrwceptps2dil0OhIpA4Bw1ggEHiOsLnGstx1ieazPteHpXeeL6Om9Z/uarLR3GX0KjS3hj9SrlalIEAQBAEAQBAEBOM0P1yX2Dv9SNQNIfKXf8Ahlnor5z7fyi3HOsLnUBtKpy/Kdy+ywNS4wwm0DTrI/uEb5/DwDnV1hMLs1rS4/o5/HYx2vUj4f2Q1TStJ5miotKollP9uOw5XnuaelV+kJ5QUerLXRUM7HLov2SLOxX6FKyMbZX6/VYNI9uio+j4Z2OXREvSlmrUo9WVCrg58IAgCAIAgLHzdZZEFtLUO1HVFITsO8wng4DzKtxmFz/yQ+pcYDG8K5/T+izlVF0QjO4f/Tj9uy/6cinaP+a+39FbpX5K7/wyoVcnPhAZ2BVIiqYJHeSyVjjyBwJWFsXKDS6G2mSjZGT5NHQrHggEG4IuDwg7Fzb3HWp5n0gCAICEZ0sOlnigEMb5CJCSGtJsNG2uynYCcYyes8txW6SrnOCUVnv5FanJur+7T/pP7laberzL7lN7Pd5H9mfDsn6r7tUfoyf4r3bV+ZfdHns9vkf2Z0BTts1o4AB0Bc6+J1aWSPReHoQBAEBTmdLE91q9zB8WFuj+Y63fwOZXWBr1a8+pz2krda3V6ENU0rggLszb4ZuFEwkWdKS88h1M/aAedUeNs17X6bjpdH1alK9d5kZeYX4RRytAu5nzjOVt79IJHOscJZqWp9dxljatpS1zW8otXxzAQBAXZm3xPdqJgJu6Ilh5BrZ+0gcyo8bXqWt9d50mj7delLpuJSohOMTEMMhnAE0bJA29tIA2vtss4WSh4Xka51Qs8SzML+l6P7tD1As/aLfMzX7LT5F9jBx7JukbTVDm08Qc2KQghguCGEghbKr7XZFOT4o1X4alVSaiuDKQKvTmggAQF6Ybk1SOhiJp4iTGwk6A1ktF1QTxFqk/iZ1EMLS4p6q4dDJ/pej+7Q9QLH2i3zMy9lp8i+w/pej+7Q9QJ7Rb5mPZafIvsZNBg0EDi6GGONxFi5rQDa4NuwdCxnbOayk8zOFFcHnGKRD86WURiYKaM+NILyHgZvDn9w41NwNGs9d8uBX6SxOrHZx4vj2/9KpVsUQQFr5oYLU8z/tSAcwaO9VGkX8aXoX2io/42/U1OeCa81OzgY485d/wt2jl8MmaNKv4oor5WJUBAWnmzwWKWjkM0bXh8hFnAHU1oAsd7WSqrG2yjatV5ZIvNHUwlS9ZZ5sw8qs3GiDJR3IGswE3NvwOO3kPSs6Mfnus+5rxOjclrVfb+iuXNIJBFiNRB3jvqyKhrI/EPACh6XXm9yh8Lp9F5vLFYO/E3zXfweMKjxlGznmuDOjwGJ2teT4oZy6QyUEhGsxua/mBs7scUwUtW5eu4aRhrUP03lKK8ObCAICaZG5dupQ2KcF8I8kjymcnC3iULE4NWfFHc/2WWEx7qWpPev0WnheLQ1LdKGRrxxHWOVp1jnVTZVOt5SRd1XQsWcHmZy1m0IAgCAIAgCAIAgMfEasQxSSO2MaXHmF1lCLlJRXMwnNQi5Pkc71dQZHve7W57i4njcbn3rpIxUUkjkpScpOT5nkvTEzsCoDUVEMQ894B9Xa48wBK12z1IOXQ2017SxR6nQsUYaA0agAABxDUFzree86xLJZH6RdeHpz/AJUYZ4NVTRbwcSz1Drb2G3Muios2lakcriatla4mrW0jhATfNTim51LoSfFmbq9dusdI0h0KDj69avW6Fnoy3Vs1Hz/Zbypi/CAIDXZSfVKn2MnwFbafmR7o04j5Uuz/AEc9ldEcmEACA6Kwn6CH2bPhC5uzxPudfX4F2MtYGYQHnPKGNc5xsGgkniAuV6lm8keN5LNnPeNYi6onkmdte4kDgHmjmFgujrrVcVFcjk7rXZNzfMwlmaggLwzfYU+mo2Nk1OeS8t4A61geOw7VRYuxTsbXY6bA1OulKXHiQnO6P/Zi9l/uKnaP+W+5W6V+YuxBVPKsIC581zr0LeKSQHpv/KpMd836I6PRr/wLuyXKGTyuc5uSwLTVwts4fTNG+Pt8o3/+FZYHEb9nL6FRpHCprax+v9lYK1KQIDf5D4saasidezHnQePwu1DoNjzKPiq9pW19SXgrtncnye4vCqp2yMcxwu17SCOIixVDGTi80dLKKkmnzOf8cwt9LPJC8a2nUftN81w5QuiqsVkVJHKXVOqbgzAWw1BAEB60tU+JwdG9zHDzmkg9IXkoqSyaMozlF5xeRMMHzk1MVhMGzN4T4rukajzhQrMBXLw7iwq0nZHdPf8AsmeFZwqSaweXQu4HjV1xcdNlCswNseG/sWNWkaZ8d3clME7XgOY4OB3wQR0hRGmtzJykms0ei8PQgCAIAgCAg+dfE9zpmwg65na/UbrPSdHtU/AV5z1uhWaTt1a1Fc/0VErgoAgLBzR4ZpSyzkamDRb6ztvZ71XaQsyiodS20XVnJzfLcWoqkvAgKzzvYZrhqANt43nj8pn+4cwVpo6zjD6lNpWrw2Lt/RWysymCAyMOqzDLHI3axwcOY3WM4qUXF8zOubhJSXI6HoqkSxskbra9rXA8Thce9c5KLi2nyOthJSipLmeyxMggNdlJ9UqfYyfAVtp+ZHujTiPlS7P9HPZXRHJhAAgOisJ+gh9mz4Qubs8T7nX1+BdjLWBmEBGM41duVDLbbIWsH5jr7AVKwcNa1em8hY+zUofruKRV6c0EBIsgcK8IrIw4XYy738jdg53EdqjYuzUqb5vcTMDVtLknwW8vNUJ0xWWeKm100nE9p5rOHvKtNHS3SRTaWj4Zdyt1ZlMEBaGaCvBjnhO0ODwOIjRPuCqtIw3qX0LvRVnwyh9SxVWlufEsYc0tcLhwIIO+DqIXqeTzR40msmc+Y/hxp6iWE+Y4gHhbtaeghdFVPXgpdTlL69nY4dDAWw0gFD06Dybrd2pYJN90bb+sBZ3aCuduhqWOPqdXh569UZdUa/LHJZldGLWbK3yH2/a7i9y2YbEOl+hqxeFjfH1RS+KYbJTyGOZpa4bx3xwg7441dwsjNa0TnLKpVy1ZLeYizNYQBAEAQGZh2KzQO0oZHsPETY8rdh51hOuM1lJZmyu2dbzg8ie4BnNOptWzV6Vn8s7uhV9uj+db+jLWjSnK1fVf0WJQ1sczA+J4e07HA/8AbFVsoSi8pIt4TjNZxeaMhYmQQBAEBSWcfFN3rXgG7Yvm28o8v91xzK9wdepUvXec3pC3aXNcluIupRBCAvXIXC/B6OJpFnOGm/1na+wWHMqDFWa9rf0OowVWzpS58SQKOSggNRlZhnhNJNHa7i27fWbrb7rc63YezZ2KRoxNW0qcSgV0JygQBAXFmsxPdaTcyfGhdb8rvGb/ACOZUuPr1bNbqdDo23Xq1ehM1CLEIDXZSfVKn2MnwFbafmR7o04j5Uuz/Rz2V0RyYQAIDorCfoIfZs+ELm7PE+519fgXYy1gZhAV/ngk+Ygbwyk9VhH+5WOjl8cn6FVpV/BFepVStiiCAsnM7AL1L9/xG+8qs0jLwoudEx8UizFVlyRjOLhm70T7C7oiJG/lBDv2kqVg7NS1eu4hY+raUvLlvKRV6c0EBtslsYNJUxy+aDZ44WHU7v5QFpvq2kHEkYa7Y2KX/ZF9007ZGtewhzXAFrhsIOsLn2mnkzqYyUlmj0Xh6U9nXgDawO+3E09BLf4V1gHnVl6nP6Ujlcn1RC1NK0IC682Ul6CIfZdIP3k/yqPHLK5/Q6TRzzoX1/ZKlEJxhYthMNSzQmYHjevtHG07QVnXZKt5xZrtqhasprMrjHc2UjbupX6Y9G+wdyB2w9is6tIRe6ayKe7RclvrefoyD12Hywu0ZY3sPA5pHQd/mU+M4zWcXmVs65weUlkYyyNYQBAEAQG0yfx6Wjk04jqPlMPkuHAR/O8tV1MbY5SN9GInTLOP/wBLvwDGY6uFssZ26nN32u3wVRXVSqlqs6Wi6N0NaJslqNwQGBjuICnp5ZT5jSR62xo5yQFsqhrzUepqusVdbm+Rz3LIXOLjrJJJPGdZXRpZLI5Ntt5s+UPD7p3hrmuI0gCCW3tcA3IvvXXjWayMovJpssAZ1H/dmfqH/FV3u5eYtvez8v5P35VZPuzP1D/inu5eYe9n5fyPlVk+7M/UP+Ke7l5h72fl/I+VWT7sz9Q/4p7uXmHvZ+X8kCr5xJI94boBzi7QBuBc3sCrCC1YpFVZJSk5JZZngsjAICW5ssT3GsDSfFmaWH1trD0i35lDxtetVn0LDR1updl13F0KkOiCA12Un1Sp9jJ8BW2n5ke6NOI+VLs/0c9ldEcmEACA6Kwn6CH2bPhC5uzxPudfX4F2MtYGYQFfZ4WfM054JHDpbf8AhWOjvFLsVOlV8EX6lVq2KMICzczsvi1Ld+7D2EKr0it8WXeiZbpIshVhbn49oIIOsHURxIHvKFyuwQ0lS+Ox0D40Z4WE6tfCNnMugw921gpc+Zy2KodNjjy5djSreRggJnkJlmaW0M1zATqO0sJ1mw328ShYrC7T4o8f2WWCxuy+Cfh/RbtLUskaHxuDmuFw4G4IVNKLi8mX0ZKSzRU2duW9WwfZiAPO5xVxo9f42/UotKSztS9CEKcVgQF05sG2oGcb3n91v4VJjvnP6HR6N+Qu7JYoZPCAIDyqaZkjdF7Wuad5wBHavVJxeaMZRUlk0RXFM3dJLcsDoXfgPi9V1+yymV462PHeQbdG0z3rd2Idi+bapjuYS2ZvAPFd0O1HmKmV4+uXi3Ffboy2O+O8h9VSvjcWyNcxw2tcCD0FTYyUlmivlGUXlJZHkvTEIAgJfmyxgw1QjJ8SbxSPxDWw+8c6h42rXr1uaLDR12pbq8mXMqQ6IICvs7mJ6MUUAOt50nD8Ldnb7lY6Przk59Cq0pblBQXMqtWxRBAEAQBAEAQBAEAQH3BKWOa5ps5pBB4CDcLxpNZMyi2nmjofCK4TwxSt2PYHW4CRrHMbhc5ZBwk4vkdZVNWQUlzMtYGw12Un1Sp9jJ8BW2n5ke6NOI+VLs/0c9ldEcmEACA6Kwn6CH2bPhC5uzxPudfX4F2MtYGYQERzo0e6ULiNsb2v5tbD2O7FMwMsrcupA0lDWoz6PMphXZzgQEuzY4luVYGE2bM0s/N5TO0W/MoeOr1qs+hYaOt1Lsnz3FzqkOiCAj2WmTgrYbCwlZcxu499pPAbe5ScNe6pej4kTGYZXwy5rgUfUQOjc5jwWuabFp2ghXqaazRzUouLyfE816YhAbLB8eqKU3hkc0b7drTytOpa7KYWeJG+rEWVeBnnjeKvqpXSyW0nADULDULakqrVcdWJjddK2WtIwVsNQQF+ZHUe40VMw6juYJHG/wAc/EufxMta2T9TqsJDUpivQ3K0EgIAgCAIAgMDF8GhqmaM0YcN47HDja4awtlds63nFmq2mFqymimsssmHUMgFy6J/kP5NrXcY7VdYbEK6Pqc9i8K6JejI8pJDCA9qKfc5I3jaxzXD8pB/heSWsmjOEtWSl0Oj1zJ14QFE5dYn4RWzOBu1p0GeqzV2m551f4WvUqS+pzGNt2lzfTd9jQKQRAgNr/TVX93m/Td3LVt6vMjf7Nd5WP6aq/u83Ud3Jt6vMh7Nd5WP6aq/u83Ud3Jt6vMh7Nd5WP6aq/u83Ud3Jt6vMh7Nd5WP6aq/u83Ud3Jt6vMh7Nd5WP6aq/u83Ud3Jt6vMh7Nd5Wat7SCQRYg2IO8RtW1PM0tZbmfiHgQFsZpcU04JICdcTrt9R9/cQekKo0hXlJT6l9ou3Wg4Pl+mT1V5aGuyk+qVPsZPgK20/Mj3RpxHypdn+jnsrojkwgCA6HwOQOp4CNhiZ8IXN2rKbXqddU04JroZywNgQGNiVIJopInbHtLTziyyhJxkpLkYWQU4uL5nPFXTuje+N4s5ji1w4wbFdJGSkk0clKLjJxfI8l6Yn1FIWuDmmxBBB4CNYRrNZM9TaeaL3yQx9tZA1+yRuqRvA7h5DtXP4il1Ty5cjqMLiFdXnz5m8WgkhARLLXI1tYDJHZk4Go7zwNgdx8BUzDYp1PJ8CBjMErlrR3S/ZT1fRPhe6OVpY9u1p/7rHGrmM1JZxOfnXKEtWSyZ4LIwCAIAgNnkzhpqaqGLec7xvVb4zuwLVdZs63I34araWqJ0C0WAA3lzp1Z+oAgCAIAgCAICGZ1mt8CBO0SN0e2/YpuAz2v0K/SaWx39SnVdHOhAfUTC4gDaSAOc2RvI9SzeR0muYOxNRlXifg1JNJ5waQz13eK3tN+ZbsPXtLFE0Ym3Z1ORQJK6E5UIeG/yFwzwisiaRdrTpu5G6+02Cj4qzUqb+hLwVW0uS6by9lQHThAEAQBAEBSWcfDNwrXkDxZQJG8+pw6QekK9wdmvUvTcc3pCrUufrvIupRBCAkeb/E9wrYiTZsnzbvzeT22UbF169T9N5NwNuzuXR7i8lQnSmPiEOnFIz7THDpaQsoPKSZjOOtFo5ze0gkHaNR5d9dKcg1luPxDwIC2s12Ptkh8GeQJIr6AJ8qPbq4xs5LKnx1LjLXXB/sv9G4hShs3xX6J2oBZhAeNXVMiYXyODGt2ucbBZRi5PJGMpxis5PJFGZZ4pFU1T5YWlrTYXO1xGrStvX/hX2GrlXWoyOZxdsbbXKK/9NGt5FCA2GBYzJSSiWI2OwtOxzd8ELXbVGyOrI3U3SplrRLkyayvgrGgBwZLvxOIvff0T5w/7ZUt+FnU+q6nQ4fGV3Lo+hIVGJYQGsxvA4KtmjMwG2xw1ObyO3ltqunW84s03UQtWU0UxlVg8VLLoRTtmGu4G1vE4jUTydiu6LZWRzlHI53E0wqllGWf8GkW8ihAEBbOazANyiNRILPlFmA7RHfbzkX5AFUY+7WlqLl+y+0bh9SO0fF/omeI1rYYnyvNmsaSebe5d5QYQc5KKLGyahFyfIqSkzjVTJHuOi9jnEiNw8kE3Aa4axbnVxLA1tZcGUMdJWqTb3oluF5y6aSwla+I9dvSNfYok8BYvDvJ9Wk6peLcSehxunm+imjeeAPF+rtUSdM4eJE2F9c/DJMzwVrNp+oAgNbi2PU9MLzStad5t7uPI0ayttdM7PCjTbiK6l8TKfyzyqdXSCw0YmX0Gb5O+53H7lc4bDqlerOfxeLd8vREcUkhhAb7IfDt3rYG2uGuD3cjPG99hzqPip6lTf0JeCr17orpv+xee7N+0OkKhyZ02aK3zuYsDuNO03/uPtztYOxx6FZ6Pr4zfYp9KXcK13K2VmUwQFo5paAMjlncQC8hjbnzW63dJP7VVaQnnJQXIvNF1pRc3z3FhNkB2EHnVdkWuaPpeHoQBAEB8ueBtICZDMg2dWgbJTNlaQXQu12PmPsD22VhgJuM9V8ys0nWpV6y5FSq3KAIA022IenQGTuLNqKaGUuF3NGlr84andoK526pwm4nVUXKytSNm14OwgrVkbs0Ubl3hRp6yUWsx502HidrI5jcK/wtmvUvTcc1jatnc+j3keUghhAelPO6NzXscWuabhwNiCvGk1kzKMnF5riTbDc5tQxoEsbJbedcsdz2uD0BQZ6Pg38LyLKvSlkVlJZ/g9avOlMRaOGNh4XOc/sFl5HR0FxZlLSs2vhjl+f6IjjGOT1TrzSF1tjdjRyNGoKZXTCtfCivtvstfxs1y2GkIAgCAA22Iem/w/LKshADZnEDeeA/4tajzwtUuKJVeNvhwl9zYnORW22xcu56/fZa/YKvU3e87/T7GoxPKmrnBEkztE7WizR0Nst0MPXDgiPZi7rN0pGmW4jBAEBLcg8kzVyCSQEQMOv8ZHmji4SoeLxKqWquP6J+CwjulrS8K/Jc7WgAAagNgVIdGVfnVyh0nCljOppDpSN921rea9+W3ArXAUZLaP6FJpPEZvZR+pXasioCAIDOpsYnj8iaRvEHut0XWEqoS4o2xvsjwkzNblfWj/5MnSO5a/ZafKbfbb/MeNRlLVv1OqJSPWI9y9jh6lwiYyxV0uMmat7yTckknaStxobzPxDwIAgLiza5OmmhM0gtLMBqO1rNoHETtPNwKlxt+vLVXBHQ6Pw2zhrS4v8ARUG7u+0ekq6yOfzZ8ucTtN0B+IeBAfTZXDYSOdMj3NlgZoHkzVFyT82PiVdpHwx7ltop/HLsWmqkuwgCAICA533EQQWNvnT8BVho7xvsVelflruVWZXHaT0q3yKLNnwh4EAQH02UjYSOdD3Nli5n3kvqbknxWe9yrdI8I/Ut9Ev4p/T+SW5aZNithsLCVmuNx4d9p4j3KHhr9lL05k/GYZXwyXFcCkaulfE9zJGlrmmxadoKvYyUlmjmpRcXqyWTPFemIQBAEAQHvQUUkzxHE0vcdjR/3UONYynGKzkzOEJTlqxWbLayeyAhjgc2oaJJJB4zvscAYd4jh3+RVF2NnKecNyX/AG8vsPo+EYNWb2/x2ILlXkZNRkuaDJDvSDa0cDxvcuxT6MVG3dwZWYnBTp3rfH/uJGFKIIQBAEAQBAEBN8kMgZJyJKkGOLUQ3Y9/N5o49qg4jGxhuhvZZ4XR8rPis3L8stmmp2xtaxjQ1rRZrRsAVPKTk82XsYqKyXA+a4Sbm/ctHdNE6GlfR0t69hsXsNXWWtwE9bVerxKFx7CKmB7jUscC4kl51hxJuSHDUV0FVtc18DOWvptrlnYjVraaAgCAIAgCAIAgPqGJzyGtBc4mwaBck8QRtJZs9SbeSLOyIyC0C2erA0hrZDtsd4v4+JVWKxua1K/uXWD0fqvXs+i/ssVVpbnOXgEvo39V3cul149TkNnLoPAJfRv6ru5NePUbOXQeAS+jf1Xdya8eo2cug8Al9G/qu7k149Rs5dB4BL6N/Vd3Jrx6jZy6E9zR072zT6TXN+bG0Eedxqv0g04rLqWui4tTlmuRaCqi6CAIAgIHnchc6CANaXfOnYCfMPArDR7Sm8+hWaUTday6lXeAS+jf1XdytdePUo9nLoPAJfRv6ru5NePUbOXQeAS+jf1Xdya8eo2cug8Al9G/qu7k149Rs5dB4BL6N/Vd3Jrx6jZy6FhZoqdzX1Ok1zbtZa4I33cKrtItNRy9S20VFqUs10/kstVZcmlyiyZgrG/Ots8eTK3U4c++OIrfTiJ1P4SPfha7l8S39SuMWzb1MZJiLZm71vFdztOroKsq8fXLxbint0ZbHw7yN1WB1MflwSjj0HW6QLKVG6uXCSIcsPbHjFmKKOT7D+qe5Z6y6mGpLoZ9Hk1Vy+RTy8paWjpdZa5X1R4yNsMLdLhFkqwfNjK4g1EjY2/Zb4zunYO1RLNIRXgWZOq0XN+N5dixMFwKCkbowsDb+U7a53K7aVW23TsecmW1NFdSygjZLUbj8cL6js4EBEMeze0093RfMPP2Rdl+Nm9zWU2rHWQ3S3or79HVWb47n/3Ig2JZvKyK+i1so4WHX1XWU6GOqlx3FbZo66PDf2NBU4RPH5cMreVjgOmykqyEuDRElTZHjFmKIXbNE34LFZZow1WZtLgVTJ5EEruPQdbpIssJXVx4yRsjh7ZcIskeF5t6qSxlLIW8Z0ndVveo08fXHhvJlejLZeLcT3AMiaals7R3SQf3H2Nj+FuxvvVfdi7LN3BehaUYGqrflm/UkqikwIAgPiaFrwWvaHNO1pAIPKCvU2t6PGk1kyK4rm9pJrljTC7hYdXVOrospdeOtjx39yDbo6mfBZdiJ1+bCob9FJHIOO7D0ax2qZDSEH4ll+SBPRVi8LT/AAaGqyNrY9sDyOFtne4rfHFVP/YjSwV8f9TWy4VO3yoZW8sbh7wtqsg+DRpdNi4xf2Mc07/su6Css0Yar6HrFh0rvJikdyMcfcF45xXFmSqm+CZtKPI6tk2QPA4XeL8WtapYqqP+xuhgr5cI/fcSXCs18hsaiVrB9lg0j1jYDtUWzSMV4F9ybXoqT8by7E8wTJunpB81GA7fkOt5/Mdg4gq+2+yzxMs6cNXV4V/Zt1pJAQ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9307" y="2348880"/>
            <a:ext cx="8796322" cy="864096"/>
          </a:xfrm>
        </p:spPr>
        <p:txBody>
          <a:bodyPr>
            <a:normAutofit/>
          </a:bodyPr>
          <a:lstStyle/>
          <a:p>
            <a:pPr lvl="0" algn="ctr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Thank you 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932040" y="4008487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Lorena </a:t>
            </a:r>
            <a:r>
              <a:rPr lang="es-ES" sz="2400" dirty="0" err="1" smtClean="0"/>
              <a:t>Bourg</a:t>
            </a:r>
            <a:endParaRPr lang="es-ES" sz="2400" dirty="0" smtClean="0"/>
          </a:p>
          <a:p>
            <a:r>
              <a:rPr lang="es-ES" sz="2400" dirty="0"/>
              <a:t>l</a:t>
            </a:r>
            <a:r>
              <a:rPr lang="es-ES" sz="2400" dirty="0" smtClean="0"/>
              <a:t>orena.bourg@planetmedia.es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3434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r>
              <a:rPr lang="nl-BE" sz="3600" dirty="0" smtClean="0"/>
              <a:t>Motivation</a:t>
            </a:r>
            <a:endParaRPr lang="nl-BE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842486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800100" indent="-3429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500"/>
              </a:spcBef>
              <a:buSzPct val="100000"/>
              <a:buFont typeface="Wingdings" charset="0"/>
              <a:buChar char="Ø"/>
            </a:pPr>
            <a:r>
              <a:rPr lang="en-US" sz="2400" b="1" dirty="0" smtClean="0">
                <a:solidFill>
                  <a:srgbClr val="004B97"/>
                </a:solidFill>
                <a:latin typeface="Lucida Sans" charset="0"/>
              </a:rPr>
              <a:t>By </a:t>
            </a:r>
            <a:r>
              <a:rPr lang="en-US" sz="2400" b="1" dirty="0">
                <a:solidFill>
                  <a:srgbClr val="004B97"/>
                </a:solidFill>
                <a:latin typeface="Lucida Sans" charset="0"/>
              </a:rPr>
              <a:t>2030, 6 out of every 10 people will live in a city. By 2050, this proportion will increase to 7 out of 10. 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buSzPct val="100000"/>
              <a:buFont typeface="Wingdings" charset="0"/>
              <a:buChar char="Ø"/>
            </a:pPr>
            <a:r>
              <a:rPr lang="en-US" sz="2400" b="1" dirty="0">
                <a:solidFill>
                  <a:srgbClr val="004B97"/>
                </a:solidFill>
                <a:latin typeface="Lucida Sans" charset="0"/>
              </a:rPr>
              <a:t>New urban mobility services in metropolitan areas are urgently needed in order to reduce congestion and carbon emissions and to provide sustainable mobility</a:t>
            </a:r>
          </a:p>
          <a:p>
            <a:pPr>
              <a:lnSpc>
                <a:spcPts val="4588"/>
              </a:lnSpc>
              <a:spcBef>
                <a:spcPts val="500"/>
              </a:spcBef>
              <a:buSzPct val="100000"/>
              <a:buFont typeface="Wingdings" charset="0"/>
              <a:buChar char="Ø"/>
            </a:pPr>
            <a:endParaRPr lang="en-GB" sz="2000" b="1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0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>
                <a:solidFill>
                  <a:srgbClr val="004B97"/>
                </a:solidFill>
                <a:latin typeface="Lucida Sans" charset="0"/>
              </a:rPr>
              <a:t>General </a:t>
            </a: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objective </a:t>
            </a:r>
            <a:r>
              <a:rPr lang="en-GB" sz="3600" dirty="0">
                <a:solidFill>
                  <a:srgbClr val="004B97"/>
                </a:solidFill>
                <a:latin typeface="Lucida Sans" charset="0"/>
              </a:rPr>
              <a:t>of the project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842486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800100" indent="-3429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500"/>
              </a:spcBef>
              <a:buSzPct val="100000"/>
            </a:pPr>
            <a:r>
              <a:rPr lang="en-US" sz="2500" b="1" dirty="0" smtClean="0">
                <a:solidFill>
                  <a:srgbClr val="004B97"/>
                </a:solidFill>
                <a:latin typeface="Lucida Sans" charset="0"/>
              </a:rPr>
              <a:t>HOPE </a:t>
            </a:r>
            <a:r>
              <a:rPr lang="en-US" sz="2500" b="1" dirty="0">
                <a:solidFill>
                  <a:srgbClr val="004B97"/>
                </a:solidFill>
                <a:latin typeface="Lucida Sans" charset="0"/>
              </a:rPr>
              <a:t>will explore ICT-based measures to radically strengthen the role of public transports by making them more user-friendly and widely adopted using new approaches in:</a:t>
            </a:r>
          </a:p>
          <a:p>
            <a:pPr marL="10588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B050"/>
                </a:solidFill>
                <a:latin typeface="Lucida Sans" charset="0"/>
              </a:rPr>
              <a:t>Interoperable Fare Management (IFM) </a:t>
            </a:r>
          </a:p>
          <a:p>
            <a:pPr marL="10588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B050"/>
                </a:solidFill>
                <a:latin typeface="Lucida Sans" charset="0"/>
              </a:rPr>
              <a:t>Intelligent Transport Systems </a:t>
            </a:r>
            <a:r>
              <a:rPr lang="es-ES" sz="2500" b="1" dirty="0">
                <a:solidFill>
                  <a:srgbClr val="00B050"/>
                </a:solidFill>
                <a:latin typeface="Lucida Sans" charset="0"/>
              </a:rPr>
              <a:t>(ITS)</a:t>
            </a:r>
            <a:endParaRPr lang="en-US" sz="2500" b="1" dirty="0">
              <a:solidFill>
                <a:srgbClr val="00B050"/>
              </a:solidFill>
              <a:latin typeface="Lucida Sans" charset="0"/>
            </a:endParaRPr>
          </a:p>
          <a:p>
            <a:pPr>
              <a:lnSpc>
                <a:spcPts val="4588"/>
              </a:lnSpc>
              <a:spcBef>
                <a:spcPts val="500"/>
              </a:spcBef>
              <a:buSzPct val="100000"/>
              <a:buFont typeface="Wingdings" charset="0"/>
              <a:buChar char="Ø"/>
            </a:pPr>
            <a:endParaRPr lang="en-GB" sz="2000" b="1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26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Objectives </a:t>
            </a:r>
            <a:r>
              <a:rPr lang="en-GB" sz="3600" dirty="0">
                <a:solidFill>
                  <a:srgbClr val="004B97"/>
                </a:solidFill>
                <a:latin typeface="Lucida Sans" charset="0"/>
              </a:rPr>
              <a:t>of the project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842486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800100" indent="-3429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indent="0">
              <a:spcBef>
                <a:spcPts val="500"/>
              </a:spcBef>
              <a:buSzPct val="100000"/>
            </a:pPr>
            <a:r>
              <a:rPr lang="en-GB" sz="2800" b="1" dirty="0">
                <a:solidFill>
                  <a:srgbClr val="004B97"/>
                </a:solidFill>
                <a:latin typeface="Lucida Sans" charset="0"/>
              </a:rPr>
              <a:t>1) </a:t>
            </a:r>
            <a:r>
              <a:rPr lang="en-US" sz="2800" b="1" dirty="0">
                <a:solidFill>
                  <a:srgbClr val="004B97"/>
                </a:solidFill>
                <a:latin typeface="Lucida Sans" charset="0"/>
              </a:rPr>
              <a:t>Objective 1: Interoperable Fare Management (IFM) between modes, cities and regions</a:t>
            </a:r>
            <a:endParaRPr lang="en-GB" sz="2800" b="1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41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Objectives </a:t>
            </a:r>
            <a:r>
              <a:rPr lang="en-GB" sz="3600" dirty="0">
                <a:solidFill>
                  <a:srgbClr val="004B97"/>
                </a:solidFill>
                <a:latin typeface="Lucida Sans" charset="0"/>
              </a:rPr>
              <a:t>of the project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878497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800100" indent="-3429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indent="0">
              <a:spcBef>
                <a:spcPts val="500"/>
              </a:spcBef>
              <a:buSzPct val="100000"/>
            </a:pPr>
            <a:r>
              <a:rPr lang="en-GB" sz="2800" b="1" dirty="0">
                <a:solidFill>
                  <a:srgbClr val="004B97"/>
                </a:solidFill>
                <a:latin typeface="Lucida Sans" charset="0"/>
              </a:rPr>
              <a:t>1) </a:t>
            </a:r>
            <a:r>
              <a:rPr lang="en-US" sz="2800" b="1" dirty="0">
                <a:solidFill>
                  <a:srgbClr val="004B97"/>
                </a:solidFill>
                <a:latin typeface="Lucida Sans" charset="0"/>
              </a:rPr>
              <a:t>Objective 1: Interoperable Fare Management (IFM) between </a:t>
            </a:r>
            <a:r>
              <a:rPr lang="en-US" sz="2800" b="1" dirty="0" smtClean="0">
                <a:solidFill>
                  <a:srgbClr val="004B97"/>
                </a:solidFill>
                <a:latin typeface="Lucida Sans" charset="0"/>
              </a:rPr>
              <a:t>cities </a:t>
            </a:r>
            <a:r>
              <a:rPr lang="en-US" sz="2800" b="1" dirty="0">
                <a:solidFill>
                  <a:srgbClr val="004B97"/>
                </a:solidFill>
                <a:latin typeface="Lucida Sans" charset="0"/>
              </a:rPr>
              <a:t>and regions</a:t>
            </a:r>
            <a:endParaRPr lang="en-GB" sz="2800" b="1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323528" y="2551837"/>
            <a:ext cx="8352928" cy="334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357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HoPE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will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validate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IFM in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the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pilot’s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location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(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including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different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cities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, Athens and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Coventry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, and a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Region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,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Basque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Country.</a:t>
            </a:r>
          </a:p>
          <a:p>
            <a:pPr marL="89693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The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project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will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make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public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an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API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for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other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transport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operators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in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other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regions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or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cities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to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use IFM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capabilities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.</a:t>
            </a:r>
            <a:endParaRPr lang="en-US" sz="2400" b="1" dirty="0">
              <a:solidFill>
                <a:srgbClr val="00B050"/>
              </a:solidFill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Objectives </a:t>
            </a:r>
            <a:r>
              <a:rPr lang="en-GB" sz="3600" dirty="0">
                <a:solidFill>
                  <a:srgbClr val="004B97"/>
                </a:solidFill>
                <a:latin typeface="Lucida Sans" charset="0"/>
              </a:rPr>
              <a:t>of the project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878497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800100" indent="-3429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indent="0">
              <a:spcBef>
                <a:spcPts val="500"/>
              </a:spcBef>
              <a:buSzPct val="100000"/>
            </a:pPr>
            <a:r>
              <a:rPr lang="en-GB" sz="2800" b="1" dirty="0">
                <a:solidFill>
                  <a:srgbClr val="004B97"/>
                </a:solidFill>
                <a:latin typeface="Lucida Sans" charset="0"/>
              </a:rPr>
              <a:t>2</a:t>
            </a:r>
            <a:r>
              <a:rPr lang="en-GB" sz="2800" b="1" dirty="0" smtClean="0">
                <a:solidFill>
                  <a:srgbClr val="004B97"/>
                </a:solidFill>
                <a:latin typeface="Lucida Sans" charset="0"/>
              </a:rPr>
              <a:t>) </a:t>
            </a:r>
            <a:r>
              <a:rPr lang="en-US" sz="2800" b="1" dirty="0">
                <a:solidFill>
                  <a:srgbClr val="004B97"/>
                </a:solidFill>
                <a:latin typeface="Lucida Sans" charset="0"/>
              </a:rPr>
              <a:t>Objective 2: Make public transport more user friendly</a:t>
            </a:r>
            <a:endParaRPr lang="en-GB" sz="2800" b="1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27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Objectives </a:t>
            </a:r>
            <a:r>
              <a:rPr lang="en-GB" sz="3600" dirty="0">
                <a:solidFill>
                  <a:srgbClr val="004B97"/>
                </a:solidFill>
                <a:latin typeface="Lucida Sans" charset="0"/>
              </a:rPr>
              <a:t>of the project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878497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800100" indent="-3429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indent="0">
              <a:spcBef>
                <a:spcPts val="500"/>
              </a:spcBef>
              <a:buSzPct val="100000"/>
            </a:pPr>
            <a:r>
              <a:rPr lang="en-GB" sz="2800" b="1" dirty="0">
                <a:solidFill>
                  <a:srgbClr val="004B97"/>
                </a:solidFill>
                <a:latin typeface="Lucida Sans" charset="0"/>
              </a:rPr>
              <a:t>2</a:t>
            </a:r>
            <a:r>
              <a:rPr lang="en-GB" sz="2800" b="1" dirty="0" smtClean="0">
                <a:solidFill>
                  <a:srgbClr val="004B97"/>
                </a:solidFill>
                <a:latin typeface="Lucida Sans" charset="0"/>
              </a:rPr>
              <a:t>) </a:t>
            </a:r>
            <a:r>
              <a:rPr lang="en-US" sz="2800" b="1" dirty="0">
                <a:solidFill>
                  <a:srgbClr val="004B97"/>
                </a:solidFill>
                <a:latin typeface="Lucida Sans" charset="0"/>
              </a:rPr>
              <a:t>Objective 2: Make public transport more user friendly</a:t>
            </a:r>
            <a:endParaRPr lang="en-GB" sz="2800" b="1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323528" y="2551837"/>
            <a:ext cx="8352928" cy="334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357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HoPE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plans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to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deliver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two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mobile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applications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for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this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purpose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: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The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Route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Planner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will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incoporate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capabilities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for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more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user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friendly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transportation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for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local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citizens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and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the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Tourist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Planner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will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serve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the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same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purpose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oriented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to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  <a:latin typeface="Lucida Sans" charset="0"/>
              </a:rPr>
              <a:t>Tourists</a:t>
            </a:r>
            <a:r>
              <a:rPr lang="es-ES" sz="2400" b="1" dirty="0" smtClean="0">
                <a:solidFill>
                  <a:srgbClr val="00B050"/>
                </a:solidFill>
                <a:latin typeface="Lucida Sans" charset="0"/>
              </a:rPr>
              <a:t>.</a:t>
            </a:r>
            <a:endParaRPr lang="en-US" sz="2400" b="1" dirty="0">
              <a:solidFill>
                <a:srgbClr val="00B050"/>
              </a:solidFill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57" y="260648"/>
            <a:ext cx="8796322" cy="864096"/>
          </a:xfrm>
        </p:spPr>
        <p:txBody>
          <a:bodyPr>
            <a:normAutofit/>
          </a:bodyPr>
          <a:lstStyle/>
          <a:p>
            <a:pPr lvl="0">
              <a:lnSpc>
                <a:spcPts val="4588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3600" dirty="0" smtClean="0">
                <a:solidFill>
                  <a:srgbClr val="004B97"/>
                </a:solidFill>
                <a:latin typeface="Lucida Sans" charset="0"/>
              </a:rPr>
              <a:t>Objectives </a:t>
            </a:r>
            <a:r>
              <a:rPr lang="en-GB" sz="3600" dirty="0">
                <a:solidFill>
                  <a:srgbClr val="004B97"/>
                </a:solidFill>
                <a:latin typeface="Lucida Sans" charset="0"/>
              </a:rPr>
              <a:t>of the project</a:t>
            </a:r>
            <a:endParaRPr lang="es-ES" sz="3600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B55-056B-4657-AEEE-471B7C2BDA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878497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800100" indent="-342900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</a:tabLst>
              <a:defRPr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2800" b="1" dirty="0">
                <a:solidFill>
                  <a:srgbClr val="004B97"/>
                </a:solidFill>
                <a:latin typeface="Lucida Sans" charset="0"/>
              </a:rPr>
              <a:t>3</a:t>
            </a:r>
            <a:r>
              <a:rPr lang="en-GB" sz="2800" b="1" dirty="0" smtClean="0">
                <a:solidFill>
                  <a:srgbClr val="004B97"/>
                </a:solidFill>
                <a:latin typeface="Lucida Sans" charset="0"/>
              </a:rPr>
              <a:t>) </a:t>
            </a:r>
            <a:r>
              <a:rPr lang="en-US" sz="2800" b="1" dirty="0">
                <a:solidFill>
                  <a:srgbClr val="004B97"/>
                </a:solidFill>
                <a:latin typeface="Lucida Sans" charset="0"/>
              </a:rPr>
              <a:t>Objective 3: Help public transport operators to offer travelers packages covering all modes </a:t>
            </a:r>
            <a:r>
              <a:rPr lang="en-US" sz="2800" b="1" dirty="0" smtClean="0">
                <a:solidFill>
                  <a:srgbClr val="004B97"/>
                </a:solidFill>
                <a:latin typeface="Lucida Sans" charset="0"/>
              </a:rPr>
              <a:t>of </a:t>
            </a:r>
            <a:r>
              <a:rPr lang="es-ES" sz="2800" b="1" dirty="0" err="1" smtClean="0">
                <a:solidFill>
                  <a:srgbClr val="004B97"/>
                </a:solidFill>
                <a:latin typeface="Lucida Sans" charset="0"/>
              </a:rPr>
              <a:t>transportation</a:t>
            </a:r>
            <a:r>
              <a:rPr lang="es-ES" sz="2800" b="1" dirty="0">
                <a:solidFill>
                  <a:srgbClr val="004B97"/>
                </a:solidFill>
                <a:latin typeface="Lucida Sans" charset="0"/>
              </a:rPr>
              <a:t>, </a:t>
            </a:r>
            <a:r>
              <a:rPr lang="es-ES" sz="2800" b="1" dirty="0" err="1">
                <a:solidFill>
                  <a:srgbClr val="004B97"/>
                </a:solidFill>
                <a:latin typeface="Lucida Sans" charset="0"/>
              </a:rPr>
              <a:t>personalised</a:t>
            </a:r>
            <a:r>
              <a:rPr lang="es-ES" sz="2800" b="1" dirty="0">
                <a:solidFill>
                  <a:srgbClr val="004B97"/>
                </a:solidFill>
                <a:latin typeface="Lucida Sans" charset="0"/>
              </a:rPr>
              <a:t> and </a:t>
            </a:r>
            <a:r>
              <a:rPr lang="es-ES" sz="2800" b="1" dirty="0" err="1" smtClean="0">
                <a:solidFill>
                  <a:srgbClr val="004B97"/>
                </a:solidFill>
                <a:latin typeface="Lucida Sans" charset="0"/>
              </a:rPr>
              <a:t>managed</a:t>
            </a:r>
            <a:r>
              <a:rPr lang="es-ES" sz="2800" b="1" dirty="0" smtClean="0">
                <a:solidFill>
                  <a:srgbClr val="004B97"/>
                </a:solidFill>
                <a:latin typeface="Lucida Sans" charset="0"/>
              </a:rPr>
              <a:t>.</a:t>
            </a:r>
            <a:endParaRPr lang="en-GB" sz="2800" b="1" dirty="0">
              <a:solidFill>
                <a:srgbClr val="004B97"/>
              </a:solidFill>
              <a:latin typeface="Lucida Sans" charset="0"/>
            </a:endParaRPr>
          </a:p>
        </p:txBody>
      </p:sp>
      <p:sp>
        <p:nvSpPr>
          <p:cNvPr id="8" name="Shape 98"/>
          <p:cNvSpPr txBox="1">
            <a:spLocks noGrp="1"/>
          </p:cNvSpPr>
          <p:nvPr>
            <p:ph type="ftr" idx="11"/>
          </p:nvPr>
        </p:nvSpPr>
        <p:spPr>
          <a:xfrm>
            <a:off x="0" y="6584670"/>
            <a:ext cx="6624599" cy="19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ES" b="0" dirty="0"/>
              <a:t>1st MOVESMART workshop</a:t>
            </a:r>
            <a:r>
              <a:rPr lang="nl-BE" dirty="0"/>
              <a:t>| 15 October 2015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9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628</Words>
  <Application>Microsoft Office PowerPoint</Application>
  <PresentationFormat>Presentación en pantalla (4:3)</PresentationFormat>
  <Paragraphs>104</Paragraphs>
  <Slides>20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TML template</vt:lpstr>
      <vt:lpstr>ICT for Interoperable Fare Management and Intelligent Transport Systems </vt:lpstr>
      <vt:lpstr>Presentación de PowerPoint</vt:lpstr>
      <vt:lpstr>Motivation</vt:lpstr>
      <vt:lpstr>General objective of the project</vt:lpstr>
      <vt:lpstr>Objectives of the project</vt:lpstr>
      <vt:lpstr>Objectives of the project</vt:lpstr>
      <vt:lpstr>Objectives of the project</vt:lpstr>
      <vt:lpstr>Objectives of the project</vt:lpstr>
      <vt:lpstr>Objectives of the project</vt:lpstr>
      <vt:lpstr>Objectives of the project</vt:lpstr>
      <vt:lpstr>What we have so far…</vt:lpstr>
      <vt:lpstr>Route planner: OASA Athens</vt:lpstr>
      <vt:lpstr>Route planner: Coventry City Council</vt:lpstr>
      <vt:lpstr>Route Planner: Basque Country</vt:lpstr>
      <vt:lpstr>The</vt:lpstr>
      <vt:lpstr>Fare &amp; Ticket Management</vt:lpstr>
      <vt:lpstr>Meet us at </vt:lpstr>
      <vt:lpstr>Meet us at </vt:lpstr>
      <vt:lpstr>Meet us at </vt:lpstr>
      <vt:lpstr>Thank you </vt:lpstr>
    </vt:vector>
  </TitlesOfParts>
  <Company>Transport &amp; Mobility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Maerivoet</dc:creator>
  <cp:lastModifiedBy>Lorena Bourg</cp:lastModifiedBy>
  <cp:revision>193</cp:revision>
  <dcterms:created xsi:type="dcterms:W3CDTF">2012-01-18T10:44:38Z</dcterms:created>
  <dcterms:modified xsi:type="dcterms:W3CDTF">2015-10-13T15:17:30Z</dcterms:modified>
</cp:coreProperties>
</file>