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308" r:id="rId3"/>
    <p:sldId id="293" r:id="rId4"/>
    <p:sldId id="295" r:id="rId5"/>
    <p:sldId id="278" r:id="rId6"/>
    <p:sldId id="298" r:id="rId7"/>
    <p:sldId id="287" r:id="rId8"/>
    <p:sldId id="288" r:id="rId9"/>
    <p:sldId id="289" r:id="rId10"/>
    <p:sldId id="290" r:id="rId11"/>
    <p:sldId id="299" r:id="rId12"/>
    <p:sldId id="300" r:id="rId13"/>
    <p:sldId id="305" r:id="rId14"/>
    <p:sldId id="301" r:id="rId15"/>
    <p:sldId id="302" r:id="rId16"/>
    <p:sldId id="291" r:id="rId17"/>
    <p:sldId id="292" r:id="rId18"/>
    <p:sldId id="296" r:id="rId19"/>
    <p:sldId id="304" r:id="rId20"/>
    <p:sldId id="309" r:id="rId21"/>
    <p:sldId id="294" r:id="rId22"/>
    <p:sldId id="306" r:id="rId23"/>
    <p:sldId id="297" r:id="rId24"/>
    <p:sldId id="303" r:id="rId25"/>
    <p:sldId id="307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C4FD-B19A-4099-A4F6-16BCA6C8E0C8}" type="datetimeFigureOut">
              <a:rPr lang="en-CA" smtClean="0"/>
              <a:pPr/>
              <a:t>2015-09-15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05A5-F049-4DD4-87E9-5B66D3C1CA8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90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937" y="157224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8F428C-9399-CF44-A5AE-03327B81221C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56839" y="3295828"/>
            <a:ext cx="9144000" cy="801653"/>
          </a:xfrm>
          <a:prstGeom prst="rect">
            <a:avLst/>
          </a:prstGeom>
        </p:spPr>
        <p:txBody>
          <a:bodyPr/>
          <a:lstStyle/>
          <a:p>
            <a:fld id="{EAFACC10-9FAE-9541-A1BA-52DAEC561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6339" y="215657"/>
            <a:ext cx="7610461" cy="769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contentbloomlogotransparen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40" y="6086475"/>
            <a:ext cx="1314559" cy="657280"/>
          </a:xfrm>
          <a:prstGeom prst="rect">
            <a:avLst/>
          </a:prstGeom>
        </p:spPr>
      </p:pic>
      <p:pic>
        <p:nvPicPr>
          <p:cNvPr id="4" name="Picture 3" descr="cblogonotex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3" y="173673"/>
            <a:ext cx="516004" cy="5160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24901"/>
            <a:ext cx="69850" cy="302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" y="6057865"/>
            <a:ext cx="1946275" cy="8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Neo Sans"/>
          <a:ea typeface="+mj-ea"/>
          <a:cs typeface="Neo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4t-api.alchemywebstore.com/html/c1dded74-cd52-4494-bad8-e2b895bc9cf5.htm#Configur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4t-api.alchemywebstore.com/html/e0b2cb35-1944-426e-b9ce-9becacd452b2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7a86be6e-4e8a-46f2-85d0-b7ad0bc60c5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hemy4Tridion/Alchemy4Tridion.Plugins.CopyInfo" TargetMode="External"/><Relationship Id="rId2" Type="http://schemas.openxmlformats.org/officeDocument/2006/relationships/hyperlink" Target="https://bitbucket.org/Tcbrine/where-used-pl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chemy4Tridion/Alchemy4Tridion.Plugins.BigBoxOfSampl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.klock@contentbloom.com" TargetMode="External"/><Relationship Id="rId2" Type="http://schemas.openxmlformats.org/officeDocument/2006/relationships/hyperlink" Target="mailto:t.brine@contentbloom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hemy4Tridion" TargetMode="External"/><Relationship Id="rId2" Type="http://schemas.openxmlformats.org/officeDocument/2006/relationships/hyperlink" Target="https://visualstudiogallery.msdn.microsoft.com/7a86be6e-4e8a-46f2-85d0-b7ad0bc60c5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4t-api.alchemywebstor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50" y="482600"/>
            <a:ext cx="6057900" cy="1123950"/>
          </a:xfrm>
        </p:spPr>
        <p:txBody>
          <a:bodyPr/>
          <a:lstStyle/>
          <a:p>
            <a:r>
              <a:rPr lang="en-CA" dirty="0" smtClean="0"/>
              <a:t>Alchemy4Tridion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249" y="2820473"/>
            <a:ext cx="6544525" cy="2395471"/>
          </a:xfrm>
        </p:spPr>
        <p:txBody>
          <a:bodyPr>
            <a:normAutofit/>
          </a:bodyPr>
          <a:lstStyle/>
          <a:p>
            <a:pPr algn="l"/>
            <a:r>
              <a:rPr lang="en-CA" sz="4000" dirty="0" smtClean="0">
                <a:latin typeface="Neo Sans"/>
                <a:cs typeface="Neo Sans"/>
              </a:rPr>
              <a:t>Developer Workshop</a:t>
            </a:r>
            <a:endParaRPr lang="en-CA" sz="4000" dirty="0">
              <a:latin typeface="Neo Sans"/>
              <a:cs typeface="Ne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information and metadata about the plugin – used in the Webstore as well as in the A4T extension</a:t>
            </a:r>
          </a:p>
          <a:p>
            <a:r>
              <a:rPr lang="en-US" dirty="0" smtClean="0"/>
              <a:t>Automatically created</a:t>
            </a:r>
          </a:p>
          <a:p>
            <a:r>
              <a:rPr lang="en-US" dirty="0" smtClean="0"/>
              <a:t>Certain field can be prefilled – name, description, version number</a:t>
            </a:r>
          </a:p>
          <a:p>
            <a:r>
              <a:rPr lang="en-US" dirty="0" smtClean="0"/>
              <a:t>Custom setting via &lt;settings /&gt; element</a:t>
            </a:r>
          </a:p>
          <a:p>
            <a:r>
              <a:rPr lang="en-US" dirty="0" smtClean="0">
                <a:hlinkClick r:id="rId2"/>
              </a:rPr>
              <a:t>More info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&lt;settings&gt;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dirty="0" err="1" smtClean="0"/>
              <a:t>MySetting</a:t>
            </a:r>
            <a:r>
              <a:rPr lang="en-US" sz="2000" dirty="0" smtClean="0"/>
              <a:t> client=“true”&gt;Some Value&lt;/</a:t>
            </a:r>
            <a:r>
              <a:rPr lang="en-US" sz="2000" dirty="0" err="1" smtClean="0"/>
              <a:t>MySetting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dirty="0" err="1" smtClean="0"/>
              <a:t>AllowServerAccess</a:t>
            </a:r>
            <a:r>
              <a:rPr lang="en-US" sz="2000" dirty="0"/>
              <a:t> </a:t>
            </a:r>
            <a:r>
              <a:rPr lang="en-US" sz="2000" dirty="0" smtClean="0"/>
              <a:t>c:type=“bool”&gt;true&lt;/AllowServerAccess&gt;</a:t>
            </a:r>
            <a:br>
              <a:rPr lang="en-US" sz="2000" dirty="0" smtClean="0"/>
            </a:br>
            <a:r>
              <a:rPr lang="en-US" sz="2000" dirty="0" smtClean="0"/>
              <a:t>    &lt;</a:t>
            </a:r>
            <a:r>
              <a:rPr lang="en-US" sz="2000" dirty="0" err="1" smtClean="0"/>
              <a:t>UserNames</a:t>
            </a:r>
            <a:r>
              <a:rPr lang="en-US" sz="2000" dirty="0"/>
              <a:t> </a:t>
            </a:r>
            <a:r>
              <a:rPr lang="en-US" sz="2000" dirty="0" smtClean="0"/>
              <a:t>c:multi=“true” c:element=“User”&gt;</a:t>
            </a:r>
            <a:br>
              <a:rPr lang="en-US" sz="2000" dirty="0" smtClean="0"/>
            </a:br>
            <a:r>
              <a:rPr lang="en-US" sz="2000" dirty="0" smtClean="0"/>
              <a:t>    &lt;/</a:t>
            </a:r>
            <a:r>
              <a:rPr lang="en-US" sz="2000" dirty="0" err="1" smtClean="0"/>
              <a:t>UserNames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&lt;/settings&gt;</a:t>
            </a:r>
          </a:p>
          <a:p>
            <a:r>
              <a:rPr lang="en-US" dirty="0" smtClean="0"/>
              <a:t>Settings marked with client=“true” attribute can be retrieved via JavaScript API.</a:t>
            </a:r>
          </a:p>
          <a:p>
            <a:r>
              <a:rPr lang="en-US" dirty="0" smtClean="0"/>
              <a:t>Settings can be serialized</a:t>
            </a:r>
          </a:p>
          <a:p>
            <a:r>
              <a:rPr lang="en-US" dirty="0" smtClean="0"/>
              <a:t>Client settings can be serialized</a:t>
            </a:r>
          </a:p>
          <a:p>
            <a:r>
              <a:rPr lang="en-US" dirty="0" smtClean="0"/>
              <a:t>UI exists for modifying settings of installed plugin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“Static” or “Assets” folder</a:t>
            </a:r>
          </a:p>
          <a:p>
            <a:r>
              <a:rPr lang="en-US" dirty="0" smtClean="0"/>
              <a:t>Organize any way you want in project</a:t>
            </a:r>
          </a:p>
          <a:p>
            <a:r>
              <a:rPr lang="en-US" dirty="0" smtClean="0"/>
              <a:t>On Build, static files or organized automatically by convention. For example, all JavaScript files, no matter where you’ve put them, will all end up in /assets/</a:t>
            </a:r>
            <a:r>
              <a:rPr lang="en-US" dirty="0" err="1" smtClean="0"/>
              <a:t>js</a:t>
            </a:r>
            <a:r>
              <a:rPr lang="en-US" dirty="0" smtClean="0"/>
              <a:t>/filename.js of the built package</a:t>
            </a:r>
          </a:p>
          <a:p>
            <a:r>
              <a:rPr lang="en-US" dirty="0" smtClean="0"/>
              <a:t>The exception to this is the /Libs/ folder, which allows you to keep folder structure. For example, a file at /Static/Libs/</a:t>
            </a:r>
            <a:r>
              <a:rPr lang="en-US" dirty="0" err="1" smtClean="0"/>
              <a:t>SomeLib</a:t>
            </a:r>
            <a:r>
              <a:rPr lang="en-US" dirty="0" smtClean="0"/>
              <a:t>/</a:t>
            </a:r>
            <a:r>
              <a:rPr lang="en-US" dirty="0" err="1" smtClean="0"/>
              <a:t>SubFolder</a:t>
            </a:r>
            <a:r>
              <a:rPr lang="en-US" dirty="0" smtClean="0"/>
              <a:t>/File.js will be packaged to /assets/libs/</a:t>
            </a:r>
            <a:r>
              <a:rPr lang="en-US" dirty="0" err="1" smtClean="0"/>
              <a:t>SomeLib</a:t>
            </a:r>
            <a:r>
              <a:rPr lang="en-US" dirty="0" smtClean="0"/>
              <a:t>/</a:t>
            </a:r>
            <a:r>
              <a:rPr lang="en-US" dirty="0" err="1" smtClean="0"/>
              <a:t>SomeFolder</a:t>
            </a:r>
            <a:r>
              <a:rPr lang="en-US" dirty="0" smtClean="0"/>
              <a:t>/File.js</a:t>
            </a:r>
          </a:p>
        </p:txBody>
      </p:sp>
    </p:spTree>
    <p:extLst>
      <p:ext uri="{BB962C8B-B14F-4D97-AF65-F5344CB8AC3E}">
        <p14:creationId xmlns:p14="http://schemas.microsoft.com/office/powerpoint/2010/main" val="15247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Replaced DURING plugin installation</a:t>
            </a:r>
          </a:p>
          <a:p>
            <a:r>
              <a:rPr lang="en-US" dirty="0" smtClean="0"/>
              <a:t>Works on JavaScript, Stylesheets, User Controls, and Pages</a:t>
            </a:r>
          </a:p>
          <a:p>
            <a:r>
              <a:rPr lang="en-US" dirty="0">
                <a:hlinkClick r:id="rId2"/>
              </a:rPr>
              <a:t>http://a4t-api.alchemywebstore.com/html/e0b2cb35-1944-426e-b9ce-9becacd452b2.htm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Tweaking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Configuring the Upload to Webstore Dialog</a:t>
            </a:r>
          </a:p>
          <a:p>
            <a:pPr lvl="1"/>
            <a:r>
              <a:rPr lang="en-US" dirty="0"/>
              <a:t>Values “true”, “false”, “DEBUG”, “RELEASE”, “RELEASE|DEBUG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Configuring the Build Output</a:t>
            </a:r>
          </a:p>
          <a:p>
            <a:pPr lvl="1"/>
            <a:r>
              <a:rPr lang="en-US" dirty="0" smtClean="0"/>
              <a:t>Values “</a:t>
            </a:r>
            <a:r>
              <a:rPr lang="en-US" dirty="0" err="1" smtClean="0"/>
              <a:t>NonProjectAssembly</a:t>
            </a:r>
            <a:r>
              <a:rPr lang="en-US" dirty="0" smtClean="0"/>
              <a:t>”, “None”, “All”</a:t>
            </a:r>
          </a:p>
          <a:p>
            <a:r>
              <a:rPr lang="en-US" dirty="0" smtClean="0"/>
              <a:t>Properties in .</a:t>
            </a:r>
            <a:r>
              <a:rPr lang="en-US" dirty="0" err="1" smtClean="0"/>
              <a:t>csproj</a:t>
            </a:r>
            <a:endParaRPr lang="en-US" dirty="0" smtClean="0"/>
          </a:p>
          <a:p>
            <a:pPr lvl="1"/>
            <a:r>
              <a:rPr lang="en-US" dirty="0" err="1" smtClean="0"/>
              <a:t>AlchemyUploadDialog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err="1"/>
              <a:t>AlchemyRemoveBuildFiles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Define Constants</a:t>
            </a:r>
          </a:p>
          <a:p>
            <a:pPr lvl="1"/>
            <a:r>
              <a:rPr lang="en-US" dirty="0" err="1"/>
              <a:t>AlchemyUploadDialog</a:t>
            </a:r>
            <a:r>
              <a:rPr lang="en-US" dirty="0"/>
              <a:t>_&lt;VALUE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/>
              <a:t>AlchemyRemoveBuildFiles</a:t>
            </a:r>
            <a:r>
              <a:rPr lang="en-US" dirty="0"/>
              <a:t>_&lt;VALUE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DefineConstants</a:t>
            </a:r>
            <a:r>
              <a:rPr lang="en-US" dirty="0" smtClean="0"/>
              <a:t> override project properties</a:t>
            </a:r>
          </a:p>
          <a:p>
            <a:r>
              <a:rPr lang="en-US" dirty="0"/>
              <a:t>http://a4t-api.alchemywebstore.com/html/2f09fca6-8acd-47df-be42-800a8dd88223.htm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Alchemy4Tridion Developer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Extension – Item and Project Templates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visualstudiogallery.msdn.microsoft.com/7a86be6e-4e8a-46f2-85d0-b7ad0bc60c5b</a:t>
            </a:r>
            <a:endParaRPr lang="en-US" dirty="0" smtClean="0"/>
          </a:p>
          <a:p>
            <a:r>
              <a:rPr lang="en-US" dirty="0" smtClean="0"/>
              <a:t>More to come…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Workshop!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Live coding demonstration of creating a simple Hello World plugin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Context Menu Extension</a:t>
            </a:r>
          </a:p>
          <a:p>
            <a:pPr lvl="1"/>
            <a:r>
              <a:rPr lang="en-US" dirty="0" smtClean="0"/>
              <a:t>Ribbon Toolbar Button Extension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JavaScript Command</a:t>
            </a:r>
          </a:p>
          <a:p>
            <a:r>
              <a:rPr lang="en-US" dirty="0" smtClean="0"/>
              <a:t>If following along don’t worry if you fall behind, this is just a quick demo and you can get direct help during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36204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Picking assignments – your own plugin ideas (try to keep it within restraints of features that were discussed) or premade ones</a:t>
            </a:r>
          </a:p>
          <a:p>
            <a:r>
              <a:rPr lang="en-US" dirty="0" smtClean="0"/>
              <a:t>We’re here to answer any questions</a:t>
            </a:r>
          </a:p>
          <a:p>
            <a:r>
              <a:rPr lang="en-US" dirty="0" smtClean="0"/>
              <a:t>Quick tips and best practices – short minute sessions will be presented through the rest of the afternoon</a:t>
            </a:r>
          </a:p>
          <a:p>
            <a:r>
              <a:rPr lang="en-US" dirty="0" smtClean="0"/>
              <a:t>Presentations – show off your work at the end of the day (optional, totally up to you)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Names</a:t>
            </a:r>
          </a:p>
          <a:p>
            <a:r>
              <a:rPr lang="en-US" dirty="0" smtClean="0"/>
              <a:t>Usernames</a:t>
            </a:r>
          </a:p>
          <a:p>
            <a:r>
              <a:rPr lang="en-US" dirty="0" smtClean="0"/>
              <a:t>Passwords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 on Alchemy Webstore</a:t>
            </a:r>
          </a:p>
          <a:p>
            <a:r>
              <a:rPr lang="en-US" dirty="0" smtClean="0"/>
              <a:t>Install Alchemy4Tridion on your Tridion 2013 SP1 instance</a:t>
            </a:r>
          </a:p>
          <a:p>
            <a:r>
              <a:rPr lang="en-US" dirty="0" smtClean="0"/>
              <a:t>Create a new “Class Library” project in Visual Studio 2013</a:t>
            </a:r>
          </a:p>
          <a:p>
            <a:r>
              <a:rPr lang="en-US" dirty="0" smtClean="0"/>
              <a:t>From NuGet Package Manager, install the “Alchemy4Tridion.Plugin” package</a:t>
            </a:r>
          </a:p>
          <a:p>
            <a:r>
              <a:rPr lang="en-US" dirty="0" smtClean="0"/>
              <a:t>Add class that inherits from Alchemy4Tridion.Plugins.AlchemyPluginBase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Twitter Hashtags for 2015 Developer Summit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#TDS2015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TridionDialog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#A4T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sz="2800" dirty="0" err="1" smtClean="0"/>
              <a:t>Wifi</a:t>
            </a:r>
            <a:r>
              <a:rPr lang="en-US" sz="2800" dirty="0" smtClean="0"/>
              <a:t> Password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Guest1@SDL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bitbucket.org/Tcbrine/where-used-plus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github.com/Alchemy4Tridion/Alchemy4Tridion.Plugins.CopyInfo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github.com/Alchemy4Tridion/Alchemy4Tridion.Plugins.BigBoxOfSamples</a:t>
            </a:r>
            <a:endParaRPr lang="en-US" dirty="0" smtClean="0"/>
          </a:p>
          <a:p>
            <a:r>
              <a:rPr lang="en-US" dirty="0"/>
              <a:t>https://github.com/Alchemy4Tridion/Alchemy4Tridion.Plugins.Sample.HelloWorld</a:t>
            </a:r>
          </a:p>
        </p:txBody>
      </p:sp>
    </p:spTree>
    <p:extLst>
      <p:ext uri="{BB962C8B-B14F-4D97-AF65-F5344CB8AC3E}">
        <p14:creationId xmlns:p14="http://schemas.microsoft.com/office/powerpoint/2010/main" val="38087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(Yours)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AWESOME PLUGIN IDEA HERE</a:t>
            </a:r>
          </a:p>
          <a:p>
            <a:r>
              <a:rPr lang="en-US" dirty="0" smtClean="0"/>
              <a:t>Something that utilizes the currently supported features</a:t>
            </a:r>
          </a:p>
          <a:p>
            <a:r>
              <a:rPr lang="en-US" dirty="0" smtClean="0"/>
              <a:t>Preferably something simple</a:t>
            </a:r>
          </a:p>
          <a:p>
            <a:r>
              <a:rPr lang="en-US" dirty="0" smtClean="0"/>
              <a:t>If choosing a complex project, utilize us the best you can</a:t>
            </a:r>
          </a:p>
        </p:txBody>
      </p:sp>
    </p:spTree>
    <p:extLst>
      <p:ext uri="{BB962C8B-B14F-4D97-AF65-F5344CB8AC3E}">
        <p14:creationId xmlns:p14="http://schemas.microsoft.com/office/powerpoint/2010/main" val="28934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 (Hello Workshop </a:t>
            </a:r>
            <a:r>
              <a:rPr lang="en-US" dirty="0" err="1" smtClean="0"/>
              <a:t>eXtended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Recreate the Hello Workshop that was done during the live coding demo</a:t>
            </a:r>
          </a:p>
          <a:p>
            <a:r>
              <a:rPr lang="en-US" dirty="0" smtClean="0"/>
              <a:t>Add a context menu button and ribbon toolbar button that returns the total number of publications in the CME.</a:t>
            </a:r>
          </a:p>
          <a:p>
            <a:r>
              <a:rPr lang="en-US" dirty="0" smtClean="0"/>
              <a:t>Add a context menu button and ribbon toolbar button that returns the total number of Components within a SELECTED publication.</a:t>
            </a:r>
          </a:p>
          <a:p>
            <a:r>
              <a:rPr lang="en-US" dirty="0" smtClean="0"/>
              <a:t>Add a context menu button and ribbon toolbar button that returns the total number of Pages within a SELECTED publication.</a:t>
            </a:r>
          </a:p>
          <a:p>
            <a:r>
              <a:rPr lang="en-US" dirty="0" smtClean="0"/>
              <a:t>Add a context menu button and ribbon toolbar button that returns the total number of Components using a SELECTED SCHEMA (within the context publication of the selected schema).</a:t>
            </a:r>
          </a:p>
          <a:p>
            <a:r>
              <a:rPr lang="en-US" dirty="0" smtClean="0"/>
              <a:t>Have all ribbon toolbar buttons as a single dropdown button type.</a:t>
            </a:r>
          </a:p>
          <a:p>
            <a:r>
              <a:rPr lang="en-US" dirty="0" smtClean="0"/>
              <a:t>Have all context menu commands as sub level items under a single item for your plugin</a:t>
            </a:r>
          </a:p>
          <a:p>
            <a:r>
              <a:rPr lang="en-US" dirty="0" smtClean="0"/>
              <a:t>BONUS: Extra goodies you want to throw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time to shine…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Extension Types (DXA, Content, Event System, ECL, Templating, CD)</a:t>
            </a:r>
          </a:p>
          <a:p>
            <a:r>
              <a:rPr lang="en-US" dirty="0" smtClean="0"/>
              <a:t>Project and Template Wizards for VS Developer Pack</a:t>
            </a:r>
          </a:p>
          <a:p>
            <a:r>
              <a:rPr lang="en-US" dirty="0" smtClean="0"/>
              <a:t>Community Oriented Site</a:t>
            </a:r>
          </a:p>
          <a:p>
            <a:r>
              <a:rPr lang="en-US" dirty="0" smtClean="0"/>
              <a:t>Community Driven Plugin Reviews</a:t>
            </a:r>
          </a:p>
          <a:p>
            <a:r>
              <a:rPr lang="en-US" dirty="0" smtClean="0"/>
              <a:t>Working with Anguilla… in 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 – Core Service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500" dirty="0" smtClean="0"/>
              <a:t>The “Client” property of the </a:t>
            </a:r>
            <a:r>
              <a:rPr lang="en-US" sz="5500" dirty="0" err="1" smtClean="0"/>
              <a:t>AlchemyApiController</a:t>
            </a:r>
            <a:r>
              <a:rPr lang="en-US" sz="5500" dirty="0" smtClean="0"/>
              <a:t> is a special wrapper of the </a:t>
            </a:r>
            <a:r>
              <a:rPr lang="en-US" sz="5500" dirty="0" err="1" smtClean="0"/>
              <a:t>SessionAwareCoreServiceClient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3700" dirty="0"/>
              <a:t>[</a:t>
            </a:r>
            <a:r>
              <a:rPr lang="en-US" sz="3700" dirty="0" err="1"/>
              <a:t>HttpGet</a:t>
            </a:r>
            <a:r>
              <a:rPr lang="en-US" sz="3700" dirty="0"/>
              <a:t>]</a:t>
            </a:r>
          </a:p>
          <a:p>
            <a:pPr marL="0" indent="0">
              <a:buNone/>
            </a:pPr>
            <a:r>
              <a:rPr lang="en-US" sz="3700" dirty="0"/>
              <a:t>[Route("schemas/{</a:t>
            </a:r>
            <a:r>
              <a:rPr lang="en-US" sz="3700" dirty="0" err="1"/>
              <a:t>publicationId</a:t>
            </a:r>
            <a:r>
              <a:rPr lang="en-US" sz="3700" dirty="0"/>
              <a:t>}")]</a:t>
            </a:r>
          </a:p>
          <a:p>
            <a:pPr marL="0" indent="0">
              <a:buNone/>
            </a:pPr>
            <a:r>
              <a:rPr lang="en-US" sz="3700" dirty="0"/>
              <a:t>public </a:t>
            </a:r>
            <a:r>
              <a:rPr lang="en-US" sz="3700" dirty="0" err="1"/>
              <a:t>IEnumerable</a:t>
            </a:r>
            <a:r>
              <a:rPr lang="en-US" sz="3700" dirty="0"/>
              <a:t>&lt;string&gt; </a:t>
            </a:r>
            <a:r>
              <a:rPr lang="en-US" sz="3700" dirty="0" err="1"/>
              <a:t>GetAllSchemas</a:t>
            </a:r>
            <a:r>
              <a:rPr lang="en-US" sz="3700" dirty="0"/>
              <a:t>(string </a:t>
            </a:r>
            <a:r>
              <a:rPr lang="en-US" sz="3700" dirty="0" err="1"/>
              <a:t>publicationId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RepositoryItemsFilterData</a:t>
            </a:r>
            <a:r>
              <a:rPr lang="en-US" sz="3700" dirty="0"/>
              <a:t> </a:t>
            </a:r>
            <a:r>
              <a:rPr lang="en-US" sz="3700" dirty="0" err="1"/>
              <a:t>filterData</a:t>
            </a:r>
            <a:r>
              <a:rPr lang="en-US" sz="3700" dirty="0"/>
              <a:t> = new </a:t>
            </a:r>
            <a:r>
              <a:rPr lang="en-US" sz="3700" dirty="0" err="1"/>
              <a:t>RepositoryItemsFilterData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filterData.ItemTypes</a:t>
            </a:r>
            <a:r>
              <a:rPr lang="en-US" sz="3700" dirty="0"/>
              <a:t> = new[]</a:t>
            </a:r>
          </a:p>
          <a:p>
            <a:pPr marL="0" indent="0">
              <a:buNone/>
            </a:pPr>
            <a:r>
              <a:rPr lang="en-US" sz="3700" dirty="0"/>
              <a:t>      {</a:t>
            </a:r>
          </a:p>
          <a:p>
            <a:pPr marL="0" indent="0">
              <a:buNone/>
            </a:pPr>
            <a:r>
              <a:rPr lang="en-US" sz="3700" dirty="0"/>
              <a:t>            </a:t>
            </a:r>
            <a:r>
              <a:rPr lang="en-US" sz="3700" dirty="0" err="1"/>
              <a:t>ItemType.Schema</a:t>
            </a:r>
            <a:endParaRPr lang="en-US" sz="3700" dirty="0"/>
          </a:p>
          <a:p>
            <a:pPr marL="0" indent="0">
              <a:buNone/>
            </a:pPr>
            <a:r>
              <a:rPr lang="en-US" sz="3700" dirty="0"/>
              <a:t>      };</a:t>
            </a:r>
          </a:p>
          <a:p>
            <a:pPr marL="0" indent="0">
              <a:buNone/>
            </a:pPr>
            <a:r>
              <a:rPr lang="en-US" sz="3700" dirty="0"/>
              <a:t>    </a:t>
            </a:r>
            <a:r>
              <a:rPr lang="en-US" sz="3700" dirty="0" err="1"/>
              <a:t>filterData.Recursive</a:t>
            </a:r>
            <a:r>
              <a:rPr lang="en-US" sz="3700" dirty="0"/>
              <a:t> = true;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    // just an example, in real life we wouldn't use </a:t>
            </a:r>
            <a:r>
              <a:rPr lang="en-US" sz="3700" dirty="0" err="1"/>
              <a:t>GetList</a:t>
            </a:r>
            <a:r>
              <a:rPr lang="en-US" sz="3700" dirty="0"/>
              <a:t> for this as </a:t>
            </a:r>
            <a:r>
              <a:rPr lang="en-US" sz="3700" dirty="0" err="1"/>
              <a:t>GetListXml</a:t>
            </a:r>
            <a:r>
              <a:rPr lang="en-US" sz="3700" dirty="0"/>
              <a:t> would be faster</a:t>
            </a:r>
          </a:p>
          <a:p>
            <a:pPr marL="0" indent="0">
              <a:buNone/>
            </a:pPr>
            <a:r>
              <a:rPr lang="en-US" sz="3700" dirty="0"/>
              <a:t>    return </a:t>
            </a:r>
            <a:r>
              <a:rPr lang="en-US" sz="3700" dirty="0" err="1"/>
              <a:t>Client.GetList</a:t>
            </a:r>
            <a:r>
              <a:rPr lang="en-US" sz="3700" dirty="0"/>
              <a:t>(</a:t>
            </a:r>
            <a:r>
              <a:rPr lang="en-US" sz="3700" dirty="0" err="1"/>
              <a:t>publicationId</a:t>
            </a:r>
            <a:r>
              <a:rPr lang="en-US" sz="3700" dirty="0"/>
              <a:t>, </a:t>
            </a:r>
            <a:r>
              <a:rPr lang="en-US" sz="3700" dirty="0" err="1"/>
              <a:t>filterData</a:t>
            </a:r>
            <a:r>
              <a:rPr lang="en-US" sz="3700" dirty="0"/>
              <a:t>) </a:t>
            </a:r>
          </a:p>
          <a:p>
            <a:pPr marL="0" indent="0">
              <a:buNone/>
            </a:pPr>
            <a:r>
              <a:rPr lang="en-US" sz="3700" dirty="0"/>
              <a:t>        .Select(item =&gt; </a:t>
            </a:r>
            <a:r>
              <a:rPr lang="en-US" sz="3700" dirty="0" err="1"/>
              <a:t>item.Id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r>
              <a:rPr lang="en-US" sz="3700" dirty="0"/>
              <a:t>        .</a:t>
            </a:r>
            <a:r>
              <a:rPr lang="en-US" sz="3700" dirty="0" err="1"/>
              <a:t>ToList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    // no need to do </a:t>
            </a:r>
            <a:r>
              <a:rPr lang="en-US" sz="3700" dirty="0" err="1"/>
              <a:t>Client.Dispose</a:t>
            </a:r>
            <a:r>
              <a:rPr lang="en-US" sz="3700" dirty="0"/>
              <a:t>() as it'll automatically be called at the end of the request</a:t>
            </a:r>
          </a:p>
          <a:p>
            <a:pPr marL="0" indent="0">
              <a:buNone/>
            </a:pPr>
            <a:r>
              <a:rPr lang="en-US" sz="3700" dirty="0"/>
              <a:t>}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8502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Tanner Brine (</a:t>
            </a:r>
            <a:r>
              <a:rPr lang="en-US" dirty="0" smtClean="0">
                <a:hlinkClick r:id="rId2"/>
              </a:rPr>
              <a:t>t.brine@contentbloom.com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Alex Klock </a:t>
            </a:r>
            <a:r>
              <a:rPr lang="en-US" smtClean="0"/>
              <a:t>(</a:t>
            </a:r>
            <a:r>
              <a:rPr lang="en-US" smtClean="0">
                <a:hlinkClick r:id="rId3"/>
              </a:rPr>
              <a:t>a.klock@contentbloom.com</a:t>
            </a:r>
            <a:r>
              <a:rPr lang="en-US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31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What is A4T?</a:t>
            </a:r>
          </a:p>
          <a:p>
            <a:r>
              <a:rPr lang="en-US" dirty="0" smtClean="0"/>
              <a:t>Current Extension Support</a:t>
            </a:r>
          </a:p>
          <a:p>
            <a:r>
              <a:rPr lang="en-US" dirty="0" smtClean="0"/>
              <a:t>Current GUI Extension Support</a:t>
            </a:r>
          </a:p>
          <a:p>
            <a:r>
              <a:rPr lang="en-US" dirty="0" smtClean="0"/>
              <a:t>A4T Features</a:t>
            </a:r>
          </a:p>
          <a:p>
            <a:r>
              <a:rPr lang="en-US" dirty="0" smtClean="0"/>
              <a:t>Webstore Overview</a:t>
            </a:r>
          </a:p>
          <a:p>
            <a:r>
              <a:rPr lang="en-US" dirty="0" smtClean="0"/>
              <a:t>Hello Workshop (Live Coding Demo)</a:t>
            </a:r>
          </a:p>
          <a:p>
            <a:r>
              <a:rPr lang="en-US" dirty="0" smtClean="0"/>
              <a:t>Assignments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Bloom</a:t>
            </a:r>
          </a:p>
          <a:p>
            <a:r>
              <a:rPr lang="en-US" dirty="0" smtClean="0"/>
              <a:t>Tanner Brine</a:t>
            </a:r>
          </a:p>
          <a:p>
            <a:r>
              <a:rPr lang="en-US" dirty="0" smtClean="0"/>
              <a:t>Alexander Klock</a:t>
            </a:r>
          </a:p>
          <a:p>
            <a:r>
              <a:rPr lang="en-US" dirty="0" smtClean="0"/>
              <a:t>Erin Klock (all complex technical questions should be directed to 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Alchemy4Tridion?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Extension Framework</a:t>
            </a:r>
          </a:p>
          <a:p>
            <a:r>
              <a:rPr lang="en-CA" dirty="0" smtClean="0"/>
              <a:t>Central Plugin Repository</a:t>
            </a:r>
          </a:p>
          <a:p>
            <a:r>
              <a:rPr lang="en-CA" dirty="0" smtClean="0"/>
              <a:t>Plugin Community</a:t>
            </a:r>
          </a:p>
          <a:p>
            <a:r>
              <a:rPr lang="en-CA" dirty="0" smtClean="0"/>
              <a:t>Developer Tools</a:t>
            </a:r>
          </a:p>
          <a:p>
            <a:r>
              <a:rPr lang="en-CA" dirty="0" smtClean="0"/>
              <a:t>Lifestyle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(brief overview, more will be discussed at tomorrow’s session)</a:t>
            </a:r>
          </a:p>
          <a:p>
            <a:r>
              <a:rPr lang="en-US" dirty="0" smtClean="0"/>
              <a:t>Registration (please do for this workshop)</a:t>
            </a:r>
          </a:p>
          <a:p>
            <a:r>
              <a:rPr lang="en-US" dirty="0" smtClean="0"/>
              <a:t>Webstore</a:t>
            </a:r>
          </a:p>
          <a:p>
            <a:r>
              <a:rPr lang="en-US" dirty="0" smtClean="0"/>
              <a:t>Developer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Alchemy Toolbox</a:t>
            </a:r>
            <a:endParaRPr lang="en-US" dirty="0">
              <a:latin typeface="Neo Sans"/>
              <a:cs typeface="Neo San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Alchemy Webstore (www.alchemywebstore.com)</a:t>
            </a:r>
            <a:endParaRPr lang="en-US" dirty="0"/>
          </a:p>
          <a:p>
            <a:r>
              <a:rPr lang="en-US" dirty="0" smtClean="0"/>
              <a:t>NuGet Packages</a:t>
            </a:r>
            <a:br>
              <a:rPr lang="en-US" dirty="0" smtClean="0"/>
            </a:br>
            <a:r>
              <a:rPr lang="en-US" dirty="0" smtClean="0"/>
              <a:t>    Alchemy4Tridion.Plugin</a:t>
            </a:r>
            <a:br>
              <a:rPr lang="en-US" dirty="0" smtClean="0"/>
            </a:br>
            <a:r>
              <a:rPr lang="en-US" dirty="0" smtClean="0"/>
              <a:t>    Alchemy4Tridion.Sample.HelloWorld</a:t>
            </a:r>
          </a:p>
          <a:p>
            <a:r>
              <a:rPr lang="en-US" dirty="0" smtClean="0">
                <a:latin typeface="Helvetica Light"/>
                <a:cs typeface="Helvetica Light"/>
                <a:hlinkClick r:id="rId2"/>
              </a:rPr>
              <a:t>Alchemy4Tridion Developer Pack </a:t>
            </a:r>
            <a:r>
              <a:rPr lang="en-US" dirty="0" smtClean="0">
                <a:latin typeface="Helvetica Light"/>
                <a:cs typeface="Helvetica Light"/>
              </a:rPr>
              <a:t>(Visual Studio Extension)</a:t>
            </a:r>
          </a:p>
          <a:p>
            <a:r>
              <a:rPr lang="en-US" dirty="0" smtClean="0">
                <a:hlinkClick r:id="rId3"/>
              </a:rPr>
              <a:t>GitHub Repositories</a:t>
            </a:r>
            <a:endParaRPr lang="en-US" dirty="0" smtClean="0"/>
          </a:p>
          <a:p>
            <a:r>
              <a:rPr lang="en-US" dirty="0" smtClean="0">
                <a:latin typeface="Helvetica Light"/>
                <a:cs typeface="Helvetica Light"/>
                <a:hlinkClick r:id="rId4"/>
              </a:rPr>
              <a:t>Documentation</a:t>
            </a:r>
            <a:endParaRPr lang="en-US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55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Extensions (currently only supported)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DXA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 System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</a:t>
            </a:r>
          </a:p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Themes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others 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Extension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Resource Groups</a:t>
            </a:r>
          </a:p>
          <a:p>
            <a:r>
              <a:rPr lang="en-US" dirty="0" smtClean="0"/>
              <a:t>Command Sets</a:t>
            </a:r>
          </a:p>
          <a:p>
            <a:r>
              <a:rPr lang="en-US" dirty="0" smtClean="0"/>
              <a:t>Command Extensions</a:t>
            </a:r>
          </a:p>
          <a:p>
            <a:r>
              <a:rPr lang="en-US" dirty="0" smtClean="0"/>
              <a:t>Extension Groups</a:t>
            </a:r>
          </a:p>
          <a:p>
            <a:r>
              <a:rPr lang="en-US" dirty="0" smtClean="0"/>
              <a:t>Ribbon Toolbar Extensions</a:t>
            </a:r>
          </a:p>
          <a:p>
            <a:r>
              <a:rPr lang="en-US" dirty="0" smtClean="0"/>
              <a:t>Context Menu Extensions</a:t>
            </a:r>
          </a:p>
          <a:p>
            <a:r>
              <a:rPr lang="en-US" dirty="0" smtClean="0"/>
              <a:t>Tab Page Extensions</a:t>
            </a:r>
          </a:p>
          <a:p>
            <a:r>
              <a:rPr lang="en-US" dirty="0" smtClean="0"/>
              <a:t>Custom Context Menus</a:t>
            </a:r>
          </a:p>
          <a:p>
            <a:r>
              <a:rPr lang="en-US" dirty="0" smtClean="0"/>
              <a:t>Extended Area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ent-examp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Powerpoint 2015</Template>
  <TotalTime>689</TotalTime>
  <Words>814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 Light</vt:lpstr>
      <vt:lpstr>Neo Sans</vt:lpstr>
      <vt:lpstr>client-examples</vt:lpstr>
      <vt:lpstr>Alchemy4Tridion</vt:lpstr>
      <vt:lpstr>Useful Bits</vt:lpstr>
      <vt:lpstr>Agenda</vt:lpstr>
      <vt:lpstr>Who We Are?</vt:lpstr>
      <vt:lpstr>What is Alchemy4Tridion?</vt:lpstr>
      <vt:lpstr>Webstore Overview</vt:lpstr>
      <vt:lpstr>Alchemy Toolbox</vt:lpstr>
      <vt:lpstr>Extension Support</vt:lpstr>
      <vt:lpstr>GUI Extension Support</vt:lpstr>
      <vt:lpstr>a4t.xml</vt:lpstr>
      <vt:lpstr>Custom Settings</vt:lpstr>
      <vt:lpstr>Static Files</vt:lpstr>
      <vt:lpstr>Tokens</vt:lpstr>
      <vt:lpstr>Visual Studio Tweaking</vt:lpstr>
      <vt:lpstr>Alchemy4Tridion Developer Pack</vt:lpstr>
      <vt:lpstr>Hello Workshop!</vt:lpstr>
      <vt:lpstr>Hands On Time</vt:lpstr>
      <vt:lpstr>Workshop Environments</vt:lpstr>
      <vt:lpstr>Getting Ready…</vt:lpstr>
      <vt:lpstr>Example Projects</vt:lpstr>
      <vt:lpstr>Assignment (Yours)</vt:lpstr>
      <vt:lpstr>Assignment (Hello Workshop eXtended)</vt:lpstr>
      <vt:lpstr>Presentations</vt:lpstr>
      <vt:lpstr>Roadmap</vt:lpstr>
      <vt:lpstr>Tips &amp; Tricks – Core Service Client</vt:lpstr>
      <vt:lpstr>Contact Info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Alexander Klock</dc:creator>
  <cp:lastModifiedBy>Alexander Klock</cp:lastModifiedBy>
  <cp:revision>29</cp:revision>
  <dcterms:created xsi:type="dcterms:W3CDTF">2015-09-11T14:57:34Z</dcterms:created>
  <dcterms:modified xsi:type="dcterms:W3CDTF">2015-09-15T12:19:29Z</dcterms:modified>
</cp:coreProperties>
</file>