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69" r:id="rId6"/>
    <p:sldId id="277" r:id="rId7"/>
    <p:sldId id="274" r:id="rId8"/>
    <p:sldId id="275" r:id="rId9"/>
    <p:sldId id="278" r:id="rId10"/>
    <p:sldId id="282" r:id="rId11"/>
    <p:sldId id="279" r:id="rId12"/>
    <p:sldId id="280"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F31"/>
    <a:srgbClr val="013657"/>
    <a:srgbClr val="01456F"/>
    <a:srgbClr val="014067"/>
    <a:srgbClr val="F2F2F2"/>
    <a:srgbClr val="3F3F3F"/>
    <a:srgbClr val="014E7D"/>
    <a:srgbClr val="014B79"/>
    <a:srgbClr val="0937C9"/>
    <a:srgbClr val="0027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74" autoAdjust="0"/>
  </p:normalViewPr>
  <p:slideViewPr>
    <p:cSldViewPr snapToGrid="0" showGuides="1">
      <p:cViewPr varScale="1">
        <p:scale>
          <a:sx n="99" d="100"/>
          <a:sy n="99" d="100"/>
        </p:scale>
        <p:origin x="834" y="78"/>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5/13/2025</a:t>
            </a:fld>
            <a:endParaRPr lang="en-US" dirty="0"/>
          </a:p>
        </p:txBody>
      </p:sp>
      <p:sp>
        <p:nvSpPr>
          <p:cNvPr id="4" name="Footer Placeholder 3">
            <a:extLst>
              <a:ext uri="{FF2B5EF4-FFF2-40B4-BE49-F238E27FC236}">
                <a16:creationId xmlns:a16="http://schemas.microsoft.com/office/drawing/2014/main" xmlns=""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5/13/2025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xmlns=""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xmlns=""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xmlns=""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xmlns=""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xmlns=""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xmlns=""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434304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xmlns=""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a16="http://schemas.microsoft.com/office/drawing/2014/main" xmlns=""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848131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xmlns=""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smtClean="0"/>
              <a:t>Click to edit Master text styles</a:t>
            </a:r>
          </a:p>
        </p:txBody>
      </p:sp>
      <p:sp>
        <p:nvSpPr>
          <p:cNvPr id="20" name="Text Placeholder 4">
            <a:extLst>
              <a:ext uri="{FF2B5EF4-FFF2-40B4-BE49-F238E27FC236}">
                <a16:creationId xmlns:a16="http://schemas.microsoft.com/office/drawing/2014/main" xmlns=""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1" name="Content Placeholder 5">
            <a:extLst>
              <a:ext uri="{FF2B5EF4-FFF2-40B4-BE49-F238E27FC236}">
                <a16:creationId xmlns:a16="http://schemas.microsoft.com/office/drawing/2014/main" xmlns=""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a16="http://schemas.microsoft.com/office/drawing/2014/main" xmlns=""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522678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4" name="Content Placeholder 2">
            <a:extLst>
              <a:ext uri="{FF2B5EF4-FFF2-40B4-BE49-F238E27FC236}">
                <a16:creationId xmlns:a16="http://schemas.microsoft.com/office/drawing/2014/main" xmlns=""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5265375"/>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2" name="Picture Placeholder 2">
            <a:extLst>
              <a:ext uri="{FF2B5EF4-FFF2-40B4-BE49-F238E27FC236}">
                <a16:creationId xmlns:a16="http://schemas.microsoft.com/office/drawing/2014/main" xmlns=""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xmlns=""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xmlns=""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xmlns=""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xmlns=""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xmlns=""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xmlns=""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xmlns=""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xmlns=""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xmlns=""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xmlns=""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xmlns=""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xmlns=""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5CE2EB-00DF-4EBA-BF1F-D37805D45585}"/>
              </a:ext>
            </a:extLst>
          </p:cNvPr>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xmlns=""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xmlns=""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xmlns=""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xmlns=""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a16="http://schemas.microsoft.com/office/drawing/2014/main" xmlns=""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xmlns=""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xmlns=""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xmlns=""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xmlns=""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xmlns=""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a16="http://schemas.microsoft.com/office/drawing/2014/main" xmlns=""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xmlns=""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xmlns=""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a16="http://schemas.microsoft.com/office/drawing/2014/main" xmlns=""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a16="http://schemas.microsoft.com/office/drawing/2014/main" xmlns=""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xmlns=""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xmlns=""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xmlns=""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xmlns=""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xmlns=""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xmlns=""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xmlns=""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8" name="Content Placeholder 3" title="Bullet Points">
            <a:extLst>
              <a:ext uri="{FF2B5EF4-FFF2-40B4-BE49-F238E27FC236}">
                <a16:creationId xmlns:a16="http://schemas.microsoft.com/office/drawing/2014/main" xmlns=""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Click to 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a16="http://schemas.microsoft.com/office/drawing/2014/main" xmlns=""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Content Placeholder 5" title="Bullet Points">
            <a:extLst>
              <a:ext uri="{FF2B5EF4-FFF2-40B4-BE49-F238E27FC236}">
                <a16:creationId xmlns:a16="http://schemas.microsoft.com/office/drawing/2014/main" xmlns=""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Click to 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a16="http://schemas.microsoft.com/office/drawing/2014/main" xmlns=""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xmlns=""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xmlns=""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xmlns=""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xmlns=""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xmlns=""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xmlns=""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xmlns=""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xmlns=""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xmlns=""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xmlns=""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xmlns=""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smtClean="0"/>
              <a:t>Click icon to add table</a:t>
            </a:r>
            <a:endParaRPr lang="en-US" noProof="0" dirty="0"/>
          </a:p>
        </p:txBody>
      </p:sp>
      <p:sp>
        <p:nvSpPr>
          <p:cNvPr id="16" name="TextBox 15">
            <a:extLst>
              <a:ext uri="{FF2B5EF4-FFF2-40B4-BE49-F238E27FC236}">
                <a16:creationId xmlns:a16="http://schemas.microsoft.com/office/drawing/2014/main" xmlns=""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xmlns=""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xmlns=""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xmlns=""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xmlns=""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xmlns=""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xmlns=""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xmlns=""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xmlns=""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xmlns=""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xmlns=""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xmlns=""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xmlns=""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xmlns=""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xmlns=""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xmlns=""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xmlns=""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xmlns=""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xmlns=""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xmlns=""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xmlns=""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xmlns=""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638ACE-163E-40EB-A458-E794C67EA2A6}"/>
              </a:ext>
            </a:extLst>
          </p:cNvPr>
          <p:cNvSpPr>
            <a:spLocks noGrp="1"/>
          </p:cNvSpPr>
          <p:nvPr>
            <p:ph type="ctrTitle"/>
          </p:nvPr>
        </p:nvSpPr>
        <p:spPr>
          <a:xfrm>
            <a:off x="1741574" y="981776"/>
            <a:ext cx="4853573" cy="487431"/>
          </a:xfrm>
        </p:spPr>
        <p:txBody>
          <a:bodyPr>
            <a:normAutofit/>
          </a:bodyPr>
          <a:lstStyle/>
          <a:p>
            <a:r>
              <a:rPr lang="en-US" sz="2800" dirty="0" smtClean="0"/>
              <a:t>Redistribution EIGRP et OSPF</a:t>
            </a:r>
            <a:endParaRPr lang="en-US" sz="2800" dirty="0"/>
          </a:p>
        </p:txBody>
      </p:sp>
      <p:sp>
        <p:nvSpPr>
          <p:cNvPr id="6" name="TextBox 5"/>
          <p:cNvSpPr txBox="1"/>
          <p:nvPr/>
        </p:nvSpPr>
        <p:spPr>
          <a:xfrm>
            <a:off x="7864812" y="2312633"/>
            <a:ext cx="1684421" cy="461665"/>
          </a:xfrm>
          <a:prstGeom prst="rect">
            <a:avLst/>
          </a:prstGeom>
          <a:noFill/>
        </p:spPr>
        <p:txBody>
          <a:bodyPr wrap="square" rtlCol="0">
            <a:spAutoFit/>
          </a:bodyPr>
          <a:lstStyle/>
          <a:p>
            <a:r>
              <a:rPr lang="en-US" sz="2400" b="1" dirty="0" err="1" smtClean="0">
                <a:solidFill>
                  <a:srgbClr val="011F31"/>
                </a:solidFill>
              </a:rPr>
              <a:t>Groupe</a:t>
            </a:r>
            <a:r>
              <a:rPr lang="en-US" sz="2400" b="1" dirty="0" smtClean="0">
                <a:solidFill>
                  <a:srgbClr val="011F31"/>
                </a:solidFill>
              </a:rPr>
              <a:t> 4</a:t>
            </a:r>
            <a:endParaRPr lang="en-US" sz="2400" b="1" dirty="0">
              <a:solidFill>
                <a:srgbClr val="011F31"/>
              </a:solidFill>
            </a:endParaRPr>
          </a:p>
        </p:txBody>
      </p:sp>
      <p:sp>
        <p:nvSpPr>
          <p:cNvPr id="12" name="TextBox 11"/>
          <p:cNvSpPr txBox="1"/>
          <p:nvPr/>
        </p:nvSpPr>
        <p:spPr>
          <a:xfrm>
            <a:off x="312641" y="89958"/>
            <a:ext cx="5401377" cy="584775"/>
          </a:xfrm>
          <a:prstGeom prst="rect">
            <a:avLst/>
          </a:prstGeom>
          <a:noFill/>
        </p:spPr>
        <p:txBody>
          <a:bodyPr wrap="square" rtlCol="0">
            <a:spAutoFit/>
          </a:bodyPr>
          <a:lstStyle/>
          <a:p>
            <a:endParaRPr lang="en-US" sz="3200" b="1" dirty="0">
              <a:solidFill>
                <a:srgbClr val="01456F"/>
              </a:solidFill>
            </a:endParaRPr>
          </a:p>
        </p:txBody>
      </p:sp>
      <p:sp>
        <p:nvSpPr>
          <p:cNvPr id="13" name="TextBox 12"/>
          <p:cNvSpPr txBox="1"/>
          <p:nvPr/>
        </p:nvSpPr>
        <p:spPr>
          <a:xfrm>
            <a:off x="7864812" y="6340064"/>
            <a:ext cx="5956432" cy="400110"/>
          </a:xfrm>
          <a:prstGeom prst="rect">
            <a:avLst/>
          </a:prstGeom>
          <a:noFill/>
        </p:spPr>
        <p:txBody>
          <a:bodyPr wrap="square" rtlCol="0">
            <a:spAutoFit/>
          </a:bodyPr>
          <a:lstStyle/>
          <a:p>
            <a:r>
              <a:rPr lang="en-US" sz="2000" b="1" dirty="0" err="1" smtClean="0">
                <a:solidFill>
                  <a:schemeClr val="accent6">
                    <a:lumMod val="50000"/>
                  </a:schemeClr>
                </a:solidFill>
              </a:rPr>
              <a:t>Professeur</a:t>
            </a:r>
            <a:r>
              <a:rPr lang="en-US" sz="2000" b="1" dirty="0" smtClean="0">
                <a:solidFill>
                  <a:schemeClr val="accent6">
                    <a:lumMod val="50000"/>
                  </a:schemeClr>
                </a:solidFill>
              </a:rPr>
              <a:t>: </a:t>
            </a:r>
            <a:r>
              <a:rPr lang="en-US" sz="2000" b="1" smtClean="0">
                <a:solidFill>
                  <a:schemeClr val="accent6">
                    <a:lumMod val="50000"/>
                  </a:schemeClr>
                </a:solidFill>
              </a:rPr>
              <a:t>Mme</a:t>
            </a:r>
            <a:r>
              <a:rPr lang="en-US" sz="2000" b="1" dirty="0" smtClean="0">
                <a:solidFill>
                  <a:schemeClr val="accent6">
                    <a:lumMod val="50000"/>
                  </a:schemeClr>
                </a:solidFill>
              </a:rPr>
              <a:t> Judith </a:t>
            </a:r>
            <a:r>
              <a:rPr lang="en-US" sz="2000" b="1" dirty="0" err="1" smtClean="0">
                <a:solidFill>
                  <a:schemeClr val="accent6">
                    <a:lumMod val="50000"/>
                  </a:schemeClr>
                </a:solidFill>
              </a:rPr>
              <a:t>Soulamite</a:t>
            </a:r>
            <a:r>
              <a:rPr lang="en-US" sz="2000" b="1" dirty="0" smtClean="0">
                <a:solidFill>
                  <a:schemeClr val="accent6">
                    <a:lumMod val="50000"/>
                  </a:schemeClr>
                </a:solidFill>
              </a:rPr>
              <a:t> N. N.</a:t>
            </a:r>
            <a:endParaRPr lang="en-US" sz="2000" b="1" dirty="0">
              <a:solidFill>
                <a:schemeClr val="accent6">
                  <a:lumMod val="50000"/>
                </a:schemeClr>
              </a:solidFill>
            </a:endParaRPr>
          </a:p>
        </p:txBody>
      </p:sp>
      <p:sp>
        <p:nvSpPr>
          <p:cNvPr id="14" name="Title 1">
            <a:extLst>
              <a:ext uri="{FF2B5EF4-FFF2-40B4-BE49-F238E27FC236}">
                <a16:creationId xmlns:a16="http://schemas.microsoft.com/office/drawing/2014/main" xmlns="" id="{3D638ACE-163E-40EB-A458-E794C67EA2A6}"/>
              </a:ext>
            </a:extLst>
          </p:cNvPr>
          <p:cNvSpPr txBox="1">
            <a:spLocks/>
          </p:cNvSpPr>
          <p:nvPr/>
        </p:nvSpPr>
        <p:spPr>
          <a:xfrm>
            <a:off x="190302" y="83029"/>
            <a:ext cx="4853573" cy="591704"/>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300" b="1" kern="1200">
                <a:solidFill>
                  <a:schemeClr val="accent1"/>
                </a:solidFill>
                <a:latin typeface="+mj-lt"/>
                <a:ea typeface="+mj-ea"/>
                <a:cs typeface="+mj-cs"/>
              </a:defRPr>
            </a:lvl1pPr>
          </a:lstStyle>
          <a:p>
            <a:r>
              <a:rPr lang="en-US" sz="2800" dirty="0" smtClean="0"/>
              <a:t>Architecture </a:t>
            </a:r>
            <a:r>
              <a:rPr lang="en-US" sz="2800" dirty="0" err="1" smtClean="0"/>
              <a:t>Réseau</a:t>
            </a:r>
            <a:endParaRPr lang="en-US" sz="2800" dirty="0"/>
          </a:p>
        </p:txBody>
      </p:sp>
      <p:sp>
        <p:nvSpPr>
          <p:cNvPr id="15" name="Text Box 2"/>
          <p:cNvSpPr txBox="1"/>
          <p:nvPr/>
        </p:nvSpPr>
        <p:spPr>
          <a:xfrm>
            <a:off x="5592279" y="2942223"/>
            <a:ext cx="6285634" cy="26003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2000" b="1" dirty="0" err="1" smtClean="0">
                <a:solidFill>
                  <a:srgbClr val="011F31"/>
                </a:solidFill>
                <a:effectLst/>
                <a:latin typeface="+mj-lt"/>
                <a:ea typeface="Times New Roman" panose="02020603050405020304" pitchFamily="18" charset="0"/>
                <a:cs typeface="Times New Roman" panose="02020603050405020304" pitchFamily="18" charset="0"/>
              </a:rPr>
              <a:t>Kimson</a:t>
            </a:r>
            <a:r>
              <a:rPr lang="fr-FR" sz="2000" b="1" dirty="0" smtClean="0">
                <a:solidFill>
                  <a:srgbClr val="011F31"/>
                </a:solidFill>
                <a:effectLst/>
                <a:latin typeface="+mj-lt"/>
                <a:ea typeface="Times New Roman" panose="02020603050405020304" pitchFamily="18" charset="0"/>
                <a:cs typeface="Times New Roman" panose="02020603050405020304" pitchFamily="18" charset="0"/>
              </a:rPr>
              <a:t> ANDRE		</a:t>
            </a:r>
            <a:r>
              <a:rPr lang="fr-FR" sz="2000" b="1" dirty="0">
                <a:solidFill>
                  <a:srgbClr val="011F31"/>
                </a:solidFill>
                <a:ea typeface="Times New Roman" panose="02020603050405020304" pitchFamily="18" charset="0"/>
                <a:cs typeface="Times New Roman" panose="02020603050405020304" pitchFamily="18" charset="0"/>
              </a:rPr>
              <a:t> </a:t>
            </a:r>
            <a:r>
              <a:rPr lang="fr-FR" sz="2000" b="1" dirty="0" smtClean="0">
                <a:solidFill>
                  <a:srgbClr val="011F31"/>
                </a:solidFill>
                <a:ea typeface="Times New Roman" panose="02020603050405020304" pitchFamily="18" charset="0"/>
                <a:cs typeface="Times New Roman" panose="02020603050405020304" pitchFamily="18" charset="0"/>
              </a:rPr>
              <a:t>    Jean </a:t>
            </a:r>
            <a:r>
              <a:rPr lang="fr-FR" sz="2000" b="1" dirty="0">
                <a:solidFill>
                  <a:srgbClr val="011F31"/>
                </a:solidFill>
                <a:ea typeface="Times New Roman" panose="02020603050405020304" pitchFamily="18" charset="0"/>
                <a:cs typeface="Times New Roman" panose="02020603050405020304" pitchFamily="18" charset="0"/>
              </a:rPr>
              <a:t>Robert JACQUES</a:t>
            </a:r>
            <a:endParaRPr lang="en-US" sz="2000" b="1" dirty="0">
              <a:solidFill>
                <a:srgbClr val="011F31"/>
              </a:solidFill>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fr-FR" sz="2000" b="1" dirty="0">
                <a:solidFill>
                  <a:srgbClr val="011F31"/>
                </a:solidFill>
                <a:effectLst/>
                <a:latin typeface="+mj-lt"/>
                <a:ea typeface="Times New Roman" panose="02020603050405020304" pitchFamily="18" charset="0"/>
                <a:cs typeface="Times New Roman" panose="02020603050405020304" pitchFamily="18" charset="0"/>
              </a:rPr>
              <a:t>David ALCIDE                             </a:t>
            </a:r>
            <a:r>
              <a:rPr lang="fr-FR" sz="2000" b="1" dirty="0" err="1" smtClean="0">
                <a:solidFill>
                  <a:srgbClr val="011F31"/>
                </a:solidFill>
                <a:effectLst/>
                <a:latin typeface="+mj-lt"/>
                <a:ea typeface="Times New Roman" panose="02020603050405020304" pitchFamily="18" charset="0"/>
                <a:cs typeface="Times New Roman" panose="02020603050405020304" pitchFamily="18" charset="0"/>
              </a:rPr>
              <a:t>Nicodem</a:t>
            </a:r>
            <a:r>
              <a:rPr lang="fr-FR" sz="2000" b="1" dirty="0" smtClean="0">
                <a:solidFill>
                  <a:srgbClr val="011F31"/>
                </a:solidFill>
                <a:effectLst/>
                <a:latin typeface="+mj-lt"/>
                <a:ea typeface="Times New Roman" panose="02020603050405020304" pitchFamily="18" charset="0"/>
                <a:cs typeface="Times New Roman" panose="02020603050405020304" pitchFamily="18" charset="0"/>
              </a:rPr>
              <a:t> </a:t>
            </a:r>
            <a:r>
              <a:rPr lang="fr-FR" sz="2000" b="1" dirty="0">
                <a:solidFill>
                  <a:srgbClr val="011F31"/>
                </a:solidFill>
                <a:effectLst/>
                <a:latin typeface="+mj-lt"/>
                <a:ea typeface="Times New Roman" panose="02020603050405020304" pitchFamily="18" charset="0"/>
                <a:cs typeface="Times New Roman" panose="02020603050405020304" pitchFamily="18" charset="0"/>
              </a:rPr>
              <a:t>LAURORE</a:t>
            </a:r>
            <a:endParaRPr lang="en-US" sz="2000" b="1" dirty="0">
              <a:solidFill>
                <a:srgbClr val="011F31"/>
              </a:solidFill>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fr-FR" sz="2000" b="1" dirty="0" err="1">
                <a:solidFill>
                  <a:srgbClr val="011F31"/>
                </a:solidFill>
                <a:effectLst/>
                <a:latin typeface="+mj-lt"/>
                <a:ea typeface="Times New Roman" panose="02020603050405020304" pitchFamily="18" charset="0"/>
                <a:cs typeface="Times New Roman" panose="02020603050405020304" pitchFamily="18" charset="0"/>
              </a:rPr>
              <a:t>Yousenie</a:t>
            </a:r>
            <a:r>
              <a:rPr lang="fr-FR" sz="2000" b="1" dirty="0">
                <a:solidFill>
                  <a:srgbClr val="011F31"/>
                </a:solidFill>
                <a:effectLst/>
                <a:latin typeface="+mj-lt"/>
                <a:ea typeface="Times New Roman" panose="02020603050405020304" pitchFamily="18" charset="0"/>
                <a:cs typeface="Times New Roman" panose="02020603050405020304" pitchFamily="18" charset="0"/>
              </a:rPr>
              <a:t> </a:t>
            </a:r>
            <a:r>
              <a:rPr lang="fr-FR" sz="2000" b="1" dirty="0" smtClean="0">
                <a:solidFill>
                  <a:srgbClr val="011F31"/>
                </a:solidFill>
                <a:effectLst/>
                <a:latin typeface="+mj-lt"/>
                <a:ea typeface="Times New Roman" panose="02020603050405020304" pitchFamily="18" charset="0"/>
                <a:cs typeface="Times New Roman" panose="02020603050405020304" pitchFamily="18" charset="0"/>
              </a:rPr>
              <a:t>DORSAINVIL</a:t>
            </a:r>
            <a:endParaRPr lang="en-US" sz="2000" b="1" dirty="0">
              <a:solidFill>
                <a:srgbClr val="011F31"/>
              </a:solidFill>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dirty="0">
                <a:solidFill>
                  <a:srgbClr val="011F31"/>
                </a:solidFill>
                <a:effectLst/>
                <a:latin typeface="+mj-l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E3E5EE03-FBF6-46F5-8085-716AC6CE1C8C}"/>
              </a:ext>
            </a:extLst>
          </p:cNvPr>
          <p:cNvSpPr>
            <a:spLocks noGrp="1"/>
          </p:cNvSpPr>
          <p:nvPr>
            <p:ph type="title"/>
          </p:nvPr>
        </p:nvSpPr>
        <p:spPr>
          <a:xfrm>
            <a:off x="518678" y="-77965"/>
            <a:ext cx="8333222" cy="1147969"/>
          </a:xfrm>
        </p:spPr>
        <p:txBody>
          <a:bodyPr/>
          <a:lstStyle/>
          <a:p>
            <a:r>
              <a:rPr lang="fr-FR" sz="4000" dirty="0" smtClean="0"/>
              <a:t>Questions ? </a:t>
            </a:r>
            <a:endParaRPr lang="en-US" sz="4000" dirty="0"/>
          </a:p>
        </p:txBody>
      </p:sp>
      <p:sp>
        <p:nvSpPr>
          <p:cNvPr id="20" name="Footer Placeholder 4">
            <a:extLst>
              <a:ext uri="{FF2B5EF4-FFF2-40B4-BE49-F238E27FC236}">
                <a16:creationId xmlns:a16="http://schemas.microsoft.com/office/drawing/2014/main" xmlns=""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xmlns=""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10</a:t>
            </a:fld>
            <a:endParaRPr lang="en-US" dirty="0"/>
          </a:p>
        </p:txBody>
      </p:sp>
      <p:sp>
        <p:nvSpPr>
          <p:cNvPr id="8" name="Rectangle 7"/>
          <p:cNvSpPr/>
          <p:nvPr/>
        </p:nvSpPr>
        <p:spPr>
          <a:xfrm>
            <a:off x="10945985" y="209028"/>
            <a:ext cx="1142198" cy="5739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utoShape 4" descr="Question mark PNG transparent image download, size: 469x500px"/>
          <p:cNvSpPr>
            <a:spLocks noChangeAspect="1" noChangeArrowheads="1"/>
          </p:cNvSpPr>
          <p:nvPr/>
        </p:nvSpPr>
        <p:spPr bwMode="auto">
          <a:xfrm>
            <a:off x="2464067" y="4360160"/>
            <a:ext cx="3251701" cy="32517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5289" y="2328566"/>
            <a:ext cx="2105805" cy="3657450"/>
          </a:xfrm>
          <a:prstGeom prst="rect">
            <a:avLst/>
          </a:prstGeom>
        </p:spPr>
      </p:pic>
    </p:spTree>
    <p:extLst>
      <p:ext uri="{BB962C8B-B14F-4D97-AF65-F5344CB8AC3E}">
        <p14:creationId xmlns:p14="http://schemas.microsoft.com/office/powerpoint/2010/main" val="2181945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E3E5EE03-FBF6-46F5-8085-716AC6CE1C8C}"/>
              </a:ext>
            </a:extLst>
          </p:cNvPr>
          <p:cNvSpPr>
            <a:spLocks noGrp="1"/>
          </p:cNvSpPr>
          <p:nvPr>
            <p:ph type="title"/>
          </p:nvPr>
        </p:nvSpPr>
        <p:spPr/>
        <p:txBody>
          <a:bodyPr/>
          <a:lstStyle/>
          <a:p>
            <a:r>
              <a:rPr lang="fr-FR" sz="4000" dirty="0"/>
              <a:t>Objectif</a:t>
            </a:r>
            <a:endParaRPr lang="en-US" sz="4000" dirty="0"/>
          </a:p>
        </p:txBody>
      </p:sp>
      <p:sp>
        <p:nvSpPr>
          <p:cNvPr id="20" name="Footer Placeholder 4">
            <a:extLst>
              <a:ext uri="{FF2B5EF4-FFF2-40B4-BE49-F238E27FC236}">
                <a16:creationId xmlns:a16="http://schemas.microsoft.com/office/drawing/2014/main" xmlns=""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xmlns=""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a:t>
            </a:fld>
            <a:endParaRPr lang="en-US" dirty="0"/>
          </a:p>
        </p:txBody>
      </p:sp>
      <p:sp>
        <p:nvSpPr>
          <p:cNvPr id="8" name="Rectangle 7"/>
          <p:cNvSpPr/>
          <p:nvPr/>
        </p:nvSpPr>
        <p:spPr>
          <a:xfrm>
            <a:off x="10945985" y="209028"/>
            <a:ext cx="1142198" cy="5739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17">
            <a:extLst>
              <a:ext uri="{FF2B5EF4-FFF2-40B4-BE49-F238E27FC236}">
                <a16:creationId xmlns:a16="http://schemas.microsoft.com/office/drawing/2014/main" xmlns="" id="{C955AFB3-173C-4848-B3E9-1375591B297E}"/>
              </a:ext>
            </a:extLst>
          </p:cNvPr>
          <p:cNvSpPr>
            <a:spLocks noGrp="1"/>
          </p:cNvSpPr>
          <p:nvPr>
            <p:ph sz="quarter" idx="15"/>
          </p:nvPr>
        </p:nvSpPr>
        <p:spPr>
          <a:xfrm>
            <a:off x="683394" y="1356998"/>
            <a:ext cx="10353277" cy="1713462"/>
          </a:xfrm>
        </p:spPr>
        <p:txBody>
          <a:bodyPr/>
          <a:lstStyle/>
          <a:p>
            <a:r>
              <a:rPr lang="fr-FR" dirty="0" smtClean="0"/>
              <a:t>Cette présentation a pour objectif d’expliquer pourquoi la redistribution est indispensable, comment elle fonctionne entre EIGRP et OSPF, et quelles sont les bonnes pratiques pour l’implémenter efficacement dans un environnement réseau.</a:t>
            </a:r>
            <a:endParaRPr lang="en-US" dirty="0"/>
          </a:p>
        </p:txBody>
      </p:sp>
      <p:sp>
        <p:nvSpPr>
          <p:cNvPr id="12" name="Rectangle 11"/>
          <p:cNvSpPr/>
          <p:nvPr/>
        </p:nvSpPr>
        <p:spPr>
          <a:xfrm>
            <a:off x="951801" y="2965202"/>
            <a:ext cx="4651081" cy="400110"/>
          </a:xfrm>
          <a:prstGeom prst="rect">
            <a:avLst/>
          </a:prstGeom>
        </p:spPr>
        <p:txBody>
          <a:bodyPr wrap="none">
            <a:spAutoFit/>
          </a:bodyPr>
          <a:lstStyle/>
          <a:p>
            <a:r>
              <a:rPr lang="fr-FR" sz="2000" b="1" dirty="0">
                <a:solidFill>
                  <a:srgbClr val="013657"/>
                </a:solidFill>
                <a:latin typeface="+mj-lt"/>
                <a:ea typeface="Times New Roman" panose="02020603050405020304" pitchFamily="18" charset="0"/>
              </a:rPr>
              <a:t>Pourquoi la redistribution est nécessaire ?</a:t>
            </a:r>
            <a:endParaRPr lang="en-US" sz="2000" dirty="0">
              <a:solidFill>
                <a:srgbClr val="013657"/>
              </a:solidFill>
              <a:effectLst/>
              <a:latin typeface="+mj-lt"/>
              <a:ea typeface="Times New Roman" panose="02020603050405020304" pitchFamily="18" charset="0"/>
            </a:endParaRPr>
          </a:p>
        </p:txBody>
      </p:sp>
      <p:sp>
        <p:nvSpPr>
          <p:cNvPr id="23" name="Content Placeholder 17">
            <a:extLst>
              <a:ext uri="{FF2B5EF4-FFF2-40B4-BE49-F238E27FC236}">
                <a16:creationId xmlns:a16="http://schemas.microsoft.com/office/drawing/2014/main" xmlns="" id="{C955AFB3-173C-4848-B3E9-1375591B297E}"/>
              </a:ext>
            </a:extLst>
          </p:cNvPr>
          <p:cNvSpPr>
            <a:spLocks noGrp="1"/>
          </p:cNvSpPr>
          <p:nvPr>
            <p:ph sz="quarter" idx="15"/>
          </p:nvPr>
        </p:nvSpPr>
        <p:spPr>
          <a:xfrm>
            <a:off x="1336307" y="3491304"/>
            <a:ext cx="10353277" cy="1713462"/>
          </a:xfrm>
        </p:spPr>
        <p:txBody>
          <a:bodyPr>
            <a:normAutofit lnSpcReduction="10000"/>
          </a:bodyPr>
          <a:lstStyle/>
          <a:p>
            <a:r>
              <a:rPr lang="fr-FR" dirty="0"/>
              <a:t>Les protocoles de routage sont essentiels pour assurer la communication entre les différentes parties d’un réseau IP. Dans certaines architectures réseau, plusieurs protocoles doivent coexister, ce qui rend nécessaire la redistribution de routes pour assurer une connectivité continue entre les différents domaines de routage. </a:t>
            </a:r>
            <a:endParaRPr lang="en-US"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9145" y="84414"/>
            <a:ext cx="1884483" cy="1884483"/>
          </a:xfrm>
          <a:prstGeom prst="rect">
            <a:avLst/>
          </a:prstGeom>
        </p:spPr>
      </p:pic>
    </p:spTree>
    <p:extLst>
      <p:ext uri="{BB962C8B-B14F-4D97-AF65-F5344CB8AC3E}">
        <p14:creationId xmlns:p14="http://schemas.microsoft.com/office/powerpoint/2010/main" val="389151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E3E5EE03-FBF6-46F5-8085-716AC6CE1C8C}"/>
              </a:ext>
            </a:extLst>
          </p:cNvPr>
          <p:cNvSpPr>
            <a:spLocks noGrp="1"/>
          </p:cNvSpPr>
          <p:nvPr>
            <p:ph type="title"/>
          </p:nvPr>
        </p:nvSpPr>
        <p:spPr/>
        <p:txBody>
          <a:bodyPr/>
          <a:lstStyle/>
          <a:p>
            <a:r>
              <a:rPr lang="fr-FR" sz="4000" dirty="0"/>
              <a:t>Fonctionnement de la redistribution</a:t>
            </a:r>
            <a:endParaRPr lang="en-US" sz="4000" dirty="0"/>
          </a:p>
        </p:txBody>
      </p:sp>
      <p:sp>
        <p:nvSpPr>
          <p:cNvPr id="20" name="Footer Placeholder 4">
            <a:extLst>
              <a:ext uri="{FF2B5EF4-FFF2-40B4-BE49-F238E27FC236}">
                <a16:creationId xmlns:a16="http://schemas.microsoft.com/office/drawing/2014/main" xmlns=""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xmlns=""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3</a:t>
            </a:fld>
            <a:endParaRPr lang="en-US" dirty="0"/>
          </a:p>
        </p:txBody>
      </p:sp>
      <p:sp>
        <p:nvSpPr>
          <p:cNvPr id="8" name="Rectangle 7"/>
          <p:cNvSpPr/>
          <p:nvPr/>
        </p:nvSpPr>
        <p:spPr>
          <a:xfrm>
            <a:off x="10945985" y="209028"/>
            <a:ext cx="1142198" cy="5739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34180" y="1356997"/>
            <a:ext cx="10232741" cy="3693319"/>
          </a:xfrm>
          <a:prstGeom prst="rect">
            <a:avLst/>
          </a:prstGeom>
        </p:spPr>
        <p:txBody>
          <a:bodyPr wrap="square">
            <a:spAutoFit/>
          </a:bodyPr>
          <a:lstStyle/>
          <a:p>
            <a:r>
              <a:rPr lang="fr-FR" dirty="0">
                <a:latin typeface="Times New Roman" panose="02020603050405020304" pitchFamily="18" charset="0"/>
                <a:ea typeface="Times New Roman" panose="02020603050405020304" pitchFamily="18" charset="0"/>
              </a:rPr>
              <a:t>La redistribution de routes consiste à importer les routes d'un protocole dans un autre. Cela permet aux réseaux utilisant des protocoles différents de communiquer entre eux</a:t>
            </a:r>
            <a:r>
              <a:rPr lang="fr-FR" dirty="0" smtClean="0">
                <a:latin typeface="Times New Roman" panose="02020603050405020304" pitchFamily="18" charset="0"/>
                <a:ea typeface="Times New Roman" panose="02020603050405020304" pitchFamily="18" charset="0"/>
              </a:rPr>
              <a:t>.</a:t>
            </a:r>
          </a:p>
          <a:p>
            <a:endParaRPr lang="en-US" dirty="0">
              <a:latin typeface="Times New Roman" panose="02020603050405020304" pitchFamily="18" charset="0"/>
              <a:ea typeface="Times New Roman" panose="02020603050405020304" pitchFamily="18" charset="0"/>
            </a:endParaRPr>
          </a:p>
          <a:p>
            <a:pPr lvl="1"/>
            <a:r>
              <a:rPr lang="en-US" b="1" dirty="0">
                <a:latin typeface="Times New Roman" panose="02020603050405020304" pitchFamily="18" charset="0"/>
                <a:ea typeface="Times New Roman" panose="02020603050405020304" pitchFamily="18" charset="0"/>
              </a:rPr>
              <a:t>Types de redistribution</a:t>
            </a:r>
            <a:r>
              <a:rPr lang="en-US" dirty="0">
                <a:latin typeface="Times New Roman" panose="02020603050405020304" pitchFamily="18" charset="0"/>
                <a:ea typeface="Times New Roman" panose="02020603050405020304" pitchFamily="18" charset="0"/>
              </a:rPr>
              <a:t> :</a:t>
            </a:r>
          </a:p>
          <a:p>
            <a:pPr marL="800100" lvl="1" indent="-342900">
              <a:buSzPts val="1000"/>
              <a:buFont typeface="Wingdings" panose="05000000000000000000" pitchFamily="2" charset="2"/>
              <a:buChar char="v"/>
              <a:tabLst>
                <a:tab pos="457200" algn="l"/>
              </a:tabLst>
            </a:pPr>
            <a:r>
              <a:rPr lang="fr-FR" b="1" dirty="0">
                <a:latin typeface="Times New Roman" panose="02020603050405020304" pitchFamily="18" charset="0"/>
                <a:ea typeface="Times New Roman" panose="02020603050405020304" pitchFamily="18" charset="0"/>
              </a:rPr>
              <a:t>Unidirectionnelle</a:t>
            </a:r>
            <a:r>
              <a:rPr lang="fr-FR" dirty="0">
                <a:latin typeface="Times New Roman" panose="02020603050405020304" pitchFamily="18" charset="0"/>
                <a:ea typeface="Times New Roman" panose="02020603050405020304" pitchFamily="18" charset="0"/>
              </a:rPr>
              <a:t> : Une seule direction de redistribution, plus simple et moins risquée.</a:t>
            </a:r>
            <a:endParaRPr lang="en-US" dirty="0">
              <a:latin typeface="Times New Roman" panose="02020603050405020304" pitchFamily="18" charset="0"/>
              <a:ea typeface="Times New Roman" panose="02020603050405020304" pitchFamily="18" charset="0"/>
            </a:endParaRPr>
          </a:p>
          <a:p>
            <a:pPr marL="800100" lvl="1" indent="-342900">
              <a:buSzPts val="1000"/>
              <a:buFont typeface="Wingdings" panose="05000000000000000000" pitchFamily="2" charset="2"/>
              <a:buChar char="v"/>
              <a:tabLst>
                <a:tab pos="457200" algn="l"/>
              </a:tabLst>
            </a:pPr>
            <a:r>
              <a:rPr lang="fr-FR" b="1" dirty="0">
                <a:latin typeface="Times New Roman" panose="02020603050405020304" pitchFamily="18" charset="0"/>
                <a:ea typeface="Times New Roman" panose="02020603050405020304" pitchFamily="18" charset="0"/>
              </a:rPr>
              <a:t>Bidirectionnelle</a:t>
            </a:r>
            <a:r>
              <a:rPr lang="fr-FR" dirty="0">
                <a:latin typeface="Times New Roman" panose="02020603050405020304" pitchFamily="18" charset="0"/>
                <a:ea typeface="Times New Roman" panose="02020603050405020304" pitchFamily="18" charset="0"/>
              </a:rPr>
              <a:t> : Permet la redistribution dans les deux sens, mais elle peut entraîner des boucles de routage, d'où la nécessité d'un filtrage rigoureux</a:t>
            </a:r>
            <a:r>
              <a:rPr lang="fr-FR" dirty="0" smtClean="0">
                <a:latin typeface="Times New Roman" panose="02020603050405020304" pitchFamily="18" charset="0"/>
                <a:ea typeface="Times New Roman" panose="02020603050405020304" pitchFamily="18" charset="0"/>
              </a:rPr>
              <a:t>.</a:t>
            </a:r>
          </a:p>
          <a:p>
            <a:pPr marR="0" lvl="0">
              <a:buSzPts val="1000"/>
              <a:tabLst>
                <a:tab pos="457200" algn="l"/>
              </a:tabLst>
            </a:pPr>
            <a:endParaRPr lang="en-US" dirty="0">
              <a:latin typeface="Times New Roman" panose="02020603050405020304" pitchFamily="18" charset="0"/>
              <a:ea typeface="Times New Roman" panose="02020603050405020304" pitchFamily="18" charset="0"/>
            </a:endParaRPr>
          </a:p>
          <a:p>
            <a:pPr lvl="1"/>
            <a:r>
              <a:rPr lang="en-US" b="1" dirty="0">
                <a:latin typeface="Times New Roman" panose="02020603050405020304" pitchFamily="18" charset="0"/>
                <a:ea typeface="Times New Roman" panose="02020603050405020304" pitchFamily="18" charset="0"/>
              </a:rPr>
              <a:t>Concepts </a:t>
            </a:r>
            <a:r>
              <a:rPr lang="en-US" b="1" dirty="0" err="1">
                <a:latin typeface="Times New Roman" panose="02020603050405020304" pitchFamily="18" charset="0"/>
                <a:ea typeface="Times New Roman" panose="02020603050405020304" pitchFamily="18" charset="0"/>
              </a:rPr>
              <a:t>importants</a:t>
            </a:r>
            <a:r>
              <a:rPr lang="en-US" dirty="0">
                <a:latin typeface="Times New Roman" panose="02020603050405020304" pitchFamily="18" charset="0"/>
                <a:ea typeface="Times New Roman" panose="02020603050405020304" pitchFamily="18" charset="0"/>
              </a:rPr>
              <a:t> :</a:t>
            </a:r>
          </a:p>
          <a:p>
            <a:pPr marL="800100" lvl="1" indent="-342900">
              <a:buSzPts val="1000"/>
              <a:buFont typeface="Wingdings" panose="05000000000000000000" pitchFamily="2" charset="2"/>
              <a:buChar char="v"/>
              <a:tabLst>
                <a:tab pos="457200" algn="l"/>
              </a:tabLst>
            </a:pPr>
            <a:r>
              <a:rPr lang="fr-FR" b="1" dirty="0">
                <a:latin typeface="Times New Roman" panose="02020603050405020304" pitchFamily="18" charset="0"/>
                <a:ea typeface="Times New Roman" panose="02020603050405020304" pitchFamily="18" charset="0"/>
              </a:rPr>
              <a:t>AD (Administrative Distance)</a:t>
            </a:r>
            <a:r>
              <a:rPr lang="fr-FR" dirty="0">
                <a:latin typeface="Times New Roman" panose="02020603050405020304" pitchFamily="18" charset="0"/>
                <a:ea typeface="Times New Roman" panose="02020603050405020304" pitchFamily="18" charset="0"/>
              </a:rPr>
              <a:t> : Détermine la fiabilité d'un protocole par rapport à un autre.</a:t>
            </a:r>
            <a:endParaRPr lang="en-US" dirty="0">
              <a:latin typeface="Times New Roman" panose="02020603050405020304" pitchFamily="18" charset="0"/>
              <a:ea typeface="Times New Roman" panose="02020603050405020304" pitchFamily="18" charset="0"/>
            </a:endParaRPr>
          </a:p>
          <a:p>
            <a:pPr marL="800100" lvl="1" indent="-342900">
              <a:buSzPts val="1000"/>
              <a:buFont typeface="Wingdings" panose="05000000000000000000" pitchFamily="2" charset="2"/>
              <a:buChar char="v"/>
              <a:tabLst>
                <a:tab pos="457200" algn="l"/>
              </a:tabLst>
            </a:pPr>
            <a:r>
              <a:rPr lang="fr-FR" b="1" dirty="0">
                <a:latin typeface="Times New Roman" panose="02020603050405020304" pitchFamily="18" charset="0"/>
                <a:ea typeface="Times New Roman" panose="02020603050405020304" pitchFamily="18" charset="0"/>
              </a:rPr>
              <a:t>Métrique</a:t>
            </a:r>
            <a:r>
              <a:rPr lang="fr-FR" dirty="0">
                <a:latin typeface="Times New Roman" panose="02020603050405020304" pitchFamily="18" charset="0"/>
                <a:ea typeface="Times New Roman" panose="02020603050405020304" pitchFamily="18" charset="0"/>
              </a:rPr>
              <a:t> : Les métriques de chaque protocole doivent être prises en compte lors de la redistribution pour éviter des incohérences.</a:t>
            </a:r>
            <a:endParaRPr lang="en-US" dirty="0">
              <a:latin typeface="Times New Roman" panose="02020603050405020304" pitchFamily="18" charset="0"/>
              <a:ea typeface="Times New Roman" panose="02020603050405020304" pitchFamily="18" charset="0"/>
            </a:endParaRPr>
          </a:p>
          <a:p>
            <a:pPr marL="800100" lvl="1" indent="-342900">
              <a:buSzPts val="1000"/>
              <a:buFont typeface="Wingdings" panose="05000000000000000000" pitchFamily="2" charset="2"/>
              <a:buChar char="v"/>
              <a:tabLst>
                <a:tab pos="457200" algn="l"/>
              </a:tabLst>
            </a:pPr>
            <a:r>
              <a:rPr lang="fr-FR" b="1" dirty="0">
                <a:latin typeface="Times New Roman" panose="02020603050405020304" pitchFamily="18" charset="0"/>
                <a:ea typeface="Times New Roman" panose="02020603050405020304" pitchFamily="18" charset="0"/>
              </a:rPr>
              <a:t>Tags</a:t>
            </a:r>
            <a:r>
              <a:rPr lang="fr-FR" dirty="0">
                <a:latin typeface="Times New Roman" panose="02020603050405020304" pitchFamily="18" charset="0"/>
                <a:ea typeface="Times New Roman" panose="02020603050405020304" pitchFamily="18" charset="0"/>
              </a:rPr>
              <a:t> : Utilisés pour étiqueter les routes redistribuées et suivre leur origine.</a:t>
            </a:r>
            <a:endParaRPr lang="en-US" dirty="0">
              <a:effectLst/>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1850" y="209028"/>
            <a:ext cx="5101145" cy="1708883"/>
          </a:xfrm>
          <a:prstGeom prst="rect">
            <a:avLst/>
          </a:prstGeom>
        </p:spPr>
      </p:pic>
    </p:spTree>
    <p:extLst>
      <p:ext uri="{BB962C8B-B14F-4D97-AF65-F5344CB8AC3E}">
        <p14:creationId xmlns:p14="http://schemas.microsoft.com/office/powerpoint/2010/main" val="305730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E3E5EE03-FBF6-46F5-8085-716AC6CE1C8C}"/>
              </a:ext>
            </a:extLst>
          </p:cNvPr>
          <p:cNvSpPr>
            <a:spLocks noGrp="1"/>
          </p:cNvSpPr>
          <p:nvPr>
            <p:ph type="title"/>
          </p:nvPr>
        </p:nvSpPr>
        <p:spPr/>
        <p:txBody>
          <a:bodyPr/>
          <a:lstStyle/>
          <a:p>
            <a:r>
              <a:rPr lang="fr-FR" sz="4000" dirty="0"/>
              <a:t>EIGRP</a:t>
            </a:r>
            <a:endParaRPr lang="en-US" sz="4000" dirty="0"/>
          </a:p>
        </p:txBody>
      </p:sp>
      <p:sp>
        <p:nvSpPr>
          <p:cNvPr id="20" name="Footer Placeholder 4">
            <a:extLst>
              <a:ext uri="{FF2B5EF4-FFF2-40B4-BE49-F238E27FC236}">
                <a16:creationId xmlns:a16="http://schemas.microsoft.com/office/drawing/2014/main" xmlns=""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xmlns=""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4</a:t>
            </a:fld>
            <a:endParaRPr lang="en-US" dirty="0"/>
          </a:p>
        </p:txBody>
      </p:sp>
      <p:sp>
        <p:nvSpPr>
          <p:cNvPr id="8" name="Rectangle 7"/>
          <p:cNvSpPr/>
          <p:nvPr/>
        </p:nvSpPr>
        <p:spPr>
          <a:xfrm>
            <a:off x="10945985" y="209028"/>
            <a:ext cx="1142198" cy="5739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59309" y="1356997"/>
            <a:ext cx="10569626" cy="646331"/>
          </a:xfrm>
          <a:prstGeom prst="rect">
            <a:avLst/>
          </a:prstGeom>
        </p:spPr>
        <p:txBody>
          <a:bodyPr wrap="square">
            <a:spAutoFit/>
          </a:bodyPr>
          <a:lstStyle/>
          <a:p>
            <a:r>
              <a:rPr lang="fr-FR" dirty="0">
                <a:latin typeface="Times New Roman" panose="02020603050405020304" pitchFamily="18" charset="0"/>
                <a:ea typeface="Times New Roman" panose="02020603050405020304" pitchFamily="18" charset="0"/>
              </a:rPr>
              <a:t>EIGRP (</a:t>
            </a:r>
            <a:r>
              <a:rPr lang="fr-FR" dirty="0" err="1">
                <a:latin typeface="Times New Roman" panose="02020603050405020304" pitchFamily="18" charset="0"/>
                <a:ea typeface="Times New Roman" panose="02020603050405020304" pitchFamily="18" charset="0"/>
              </a:rPr>
              <a:t>Enhanced</a:t>
            </a:r>
            <a:r>
              <a:rPr lang="fr-FR" dirty="0">
                <a:latin typeface="Times New Roman" panose="02020603050405020304" pitchFamily="18" charset="0"/>
                <a:ea typeface="Times New Roman" panose="02020603050405020304" pitchFamily="18" charset="0"/>
              </a:rPr>
              <a:t> </a:t>
            </a:r>
            <a:r>
              <a:rPr lang="fr-FR" dirty="0" err="1">
                <a:latin typeface="Times New Roman" panose="02020603050405020304" pitchFamily="18" charset="0"/>
                <a:ea typeface="Times New Roman" panose="02020603050405020304" pitchFamily="18" charset="0"/>
              </a:rPr>
              <a:t>Interior</a:t>
            </a:r>
            <a:r>
              <a:rPr lang="fr-FR" dirty="0">
                <a:latin typeface="Times New Roman" panose="02020603050405020304" pitchFamily="18" charset="0"/>
                <a:ea typeface="Times New Roman" panose="02020603050405020304" pitchFamily="18" charset="0"/>
              </a:rPr>
              <a:t> Gateway </a:t>
            </a:r>
            <a:r>
              <a:rPr lang="fr-FR" dirty="0" err="1">
                <a:latin typeface="Times New Roman" panose="02020603050405020304" pitchFamily="18" charset="0"/>
                <a:ea typeface="Times New Roman" panose="02020603050405020304" pitchFamily="18" charset="0"/>
              </a:rPr>
              <a:t>Routing</a:t>
            </a:r>
            <a:r>
              <a:rPr lang="fr-FR" dirty="0">
                <a:latin typeface="Times New Roman" panose="02020603050405020304" pitchFamily="18" charset="0"/>
                <a:ea typeface="Times New Roman" panose="02020603050405020304" pitchFamily="18" charset="0"/>
              </a:rPr>
              <a:t> Protocol) est un protocole de routage propriétaire de Cisco qui utilise une approche de vecteur de distance avancé. Il est utilisé principalement dans les réseaux Cisco.</a:t>
            </a:r>
            <a:endParaRPr lang="en-US"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1290065" y="2133009"/>
            <a:ext cx="9508114" cy="3139321"/>
          </a:xfrm>
          <a:prstGeom prst="rect">
            <a:avLst/>
          </a:prstGeom>
        </p:spPr>
        <p:txBody>
          <a:bodyPr wrap="square">
            <a:spAutoFit/>
          </a:bodyPr>
          <a:lstStyle/>
          <a:p>
            <a:r>
              <a:rPr lang="en-US" b="1" dirty="0" err="1">
                <a:latin typeface="Times New Roman" panose="02020603050405020304" pitchFamily="18" charset="0"/>
                <a:ea typeface="Times New Roman" panose="02020603050405020304" pitchFamily="18" charset="0"/>
              </a:rPr>
              <a:t>Caractéristiques</a:t>
            </a:r>
            <a:r>
              <a:rPr lang="en-US" b="1"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marL="342900" marR="0" lvl="0" indent="-342900">
              <a:buSzPts val="1000"/>
              <a:buFont typeface="Wingdings" panose="05000000000000000000" pitchFamily="2" charset="2"/>
              <a:buChar char="v"/>
              <a:tabLst>
                <a:tab pos="457200" algn="l"/>
              </a:tabLst>
            </a:pPr>
            <a:r>
              <a:rPr lang="fr-FR" b="1" dirty="0">
                <a:latin typeface="Times New Roman" panose="02020603050405020304" pitchFamily="18" charset="0"/>
                <a:ea typeface="Times New Roman" panose="02020603050405020304" pitchFamily="18" charset="0"/>
              </a:rPr>
              <a:t>Métriques</a:t>
            </a:r>
            <a:r>
              <a:rPr lang="fr-FR" dirty="0">
                <a:latin typeface="Times New Roman" panose="02020603050405020304" pitchFamily="18" charset="0"/>
                <a:ea typeface="Times New Roman" panose="02020603050405020304" pitchFamily="18" charset="0"/>
              </a:rPr>
              <a:t> : EIGRP évalue les chemins en fonction de plusieurs paramètres, dont la bande passante, le délai, la fiabilité, et d'autres facteurs.</a:t>
            </a:r>
            <a:endParaRPr lang="en-US" dirty="0">
              <a:latin typeface="Times New Roman" panose="02020603050405020304" pitchFamily="18" charset="0"/>
              <a:ea typeface="Times New Roman" panose="02020603050405020304" pitchFamily="18" charset="0"/>
            </a:endParaRPr>
          </a:p>
          <a:p>
            <a:pPr marL="342900" marR="0" lvl="0" indent="-342900">
              <a:buSzPts val="1000"/>
              <a:buFont typeface="Wingdings" panose="05000000000000000000" pitchFamily="2" charset="2"/>
              <a:buChar char="v"/>
              <a:tabLst>
                <a:tab pos="457200" algn="l"/>
              </a:tabLst>
            </a:pPr>
            <a:r>
              <a:rPr lang="fr-FR" b="1" dirty="0">
                <a:latin typeface="Times New Roman" panose="02020603050405020304" pitchFamily="18" charset="0"/>
                <a:ea typeface="Times New Roman" panose="02020603050405020304" pitchFamily="18" charset="0"/>
              </a:rPr>
              <a:t>Algorithme DUAL</a:t>
            </a:r>
            <a:r>
              <a:rPr lang="fr-FR" dirty="0">
                <a:latin typeface="Times New Roman" panose="02020603050405020304" pitchFamily="18" charset="0"/>
                <a:ea typeface="Times New Roman" panose="02020603050405020304" pitchFamily="18" charset="0"/>
              </a:rPr>
              <a:t> : Grâce à cet algorithme, EIGRP offre une convergence rapide et stable en cas de changement dans le réseau.</a:t>
            </a:r>
            <a:endParaRPr lang="en-US" dirty="0">
              <a:latin typeface="Times New Roman" panose="02020603050405020304" pitchFamily="18" charset="0"/>
              <a:ea typeface="Times New Roman" panose="02020603050405020304" pitchFamily="18" charset="0"/>
            </a:endParaRPr>
          </a:p>
          <a:p>
            <a:pPr marL="342900" marR="0" lvl="0" indent="-342900">
              <a:buSzPts val="1000"/>
              <a:buFont typeface="Wingdings" panose="05000000000000000000" pitchFamily="2" charset="2"/>
              <a:buChar char="v"/>
              <a:tabLst>
                <a:tab pos="457200" algn="l"/>
              </a:tabLst>
            </a:pPr>
            <a:r>
              <a:rPr lang="fr-FR" b="1" dirty="0">
                <a:latin typeface="Times New Roman" panose="02020603050405020304" pitchFamily="18" charset="0"/>
                <a:ea typeface="Times New Roman" panose="02020603050405020304" pitchFamily="18" charset="0"/>
              </a:rPr>
              <a:t>Propriétaire mais partiellement standardisé</a:t>
            </a:r>
            <a:r>
              <a:rPr lang="fr-FR" dirty="0">
                <a:latin typeface="Times New Roman" panose="02020603050405020304" pitchFamily="18" charset="0"/>
                <a:ea typeface="Times New Roman" panose="02020603050405020304" pitchFamily="18" charset="0"/>
              </a:rPr>
              <a:t> : Bien qu'il soit un protocole Cisco, il est partiellement standardisé, ce qui le rend moins ouvert que d'autres protocoles comme OSPF</a:t>
            </a:r>
            <a:r>
              <a:rPr lang="fr-FR" dirty="0" smtClean="0">
                <a:latin typeface="Times New Roman" panose="02020603050405020304" pitchFamily="18" charset="0"/>
                <a:ea typeface="Times New Roman" panose="02020603050405020304" pitchFamily="18" charset="0"/>
              </a:rPr>
              <a:t>.</a:t>
            </a:r>
          </a:p>
          <a:p>
            <a:pPr marR="0" lvl="0">
              <a:buSzPts val="1000"/>
              <a:tabLst>
                <a:tab pos="457200" algn="l"/>
              </a:tabLst>
            </a:pPr>
            <a:endParaRPr lang="en-US" dirty="0">
              <a:latin typeface="Times New Roman" panose="02020603050405020304" pitchFamily="18" charset="0"/>
              <a:ea typeface="Times New Roman" panose="02020603050405020304" pitchFamily="18" charset="0"/>
            </a:endParaRPr>
          </a:p>
          <a:p>
            <a:r>
              <a:rPr lang="en-US" b="1" dirty="0" err="1">
                <a:latin typeface="Times New Roman" panose="02020603050405020304" pitchFamily="18" charset="0"/>
                <a:ea typeface="Times New Roman" panose="02020603050405020304" pitchFamily="18" charset="0"/>
              </a:rPr>
              <a:t>Exemple</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d’application</a:t>
            </a:r>
            <a:r>
              <a:rPr lang="en-US" dirty="0">
                <a:latin typeface="Times New Roman" panose="02020603050405020304" pitchFamily="18" charset="0"/>
                <a:ea typeface="Times New Roman" panose="02020603050405020304" pitchFamily="18" charset="0"/>
              </a:rPr>
              <a:t> :</a:t>
            </a:r>
          </a:p>
          <a:p>
            <a:pPr marL="342900" marR="0" lvl="0" indent="-342900">
              <a:buSzPts val="1000"/>
              <a:buFont typeface="Wingdings" panose="05000000000000000000" pitchFamily="2" charset="2"/>
              <a:buChar char="v"/>
              <a:tabLst>
                <a:tab pos="457200" algn="l"/>
              </a:tabLst>
            </a:pPr>
            <a:r>
              <a:rPr lang="fr-FR" dirty="0">
                <a:latin typeface="Times New Roman" panose="02020603050405020304" pitchFamily="18" charset="0"/>
                <a:ea typeface="Times New Roman" panose="02020603050405020304" pitchFamily="18" charset="0"/>
              </a:rPr>
              <a:t>Utilisation dans les réseaux d’entreprises ou dans des environnements nécessitant une gestion avancée des performances réseau.</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186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E3E5EE03-FBF6-46F5-8085-716AC6CE1C8C}"/>
              </a:ext>
            </a:extLst>
          </p:cNvPr>
          <p:cNvSpPr>
            <a:spLocks noGrp="1"/>
          </p:cNvSpPr>
          <p:nvPr>
            <p:ph type="title"/>
          </p:nvPr>
        </p:nvSpPr>
        <p:spPr/>
        <p:txBody>
          <a:bodyPr/>
          <a:lstStyle/>
          <a:p>
            <a:r>
              <a:rPr lang="fr-FR" sz="4000" dirty="0"/>
              <a:t>OSPF</a:t>
            </a:r>
            <a:endParaRPr lang="en-US" sz="4000" dirty="0"/>
          </a:p>
        </p:txBody>
      </p:sp>
      <p:sp>
        <p:nvSpPr>
          <p:cNvPr id="20" name="Footer Placeholder 4">
            <a:extLst>
              <a:ext uri="{FF2B5EF4-FFF2-40B4-BE49-F238E27FC236}">
                <a16:creationId xmlns:a16="http://schemas.microsoft.com/office/drawing/2014/main" xmlns=""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xmlns=""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5</a:t>
            </a:fld>
            <a:endParaRPr lang="en-US" dirty="0"/>
          </a:p>
        </p:txBody>
      </p:sp>
      <p:sp>
        <p:nvSpPr>
          <p:cNvPr id="8" name="Rectangle 7"/>
          <p:cNvSpPr/>
          <p:nvPr/>
        </p:nvSpPr>
        <p:spPr>
          <a:xfrm>
            <a:off x="10945985" y="209028"/>
            <a:ext cx="1142198" cy="5739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98896" y="1274854"/>
            <a:ext cx="10684043" cy="4524315"/>
          </a:xfrm>
          <a:prstGeom prst="rect">
            <a:avLst/>
          </a:prstGeom>
        </p:spPr>
        <p:txBody>
          <a:bodyPr wrap="square">
            <a:spAutoFit/>
          </a:bodyPr>
          <a:lstStyle/>
          <a:p>
            <a:r>
              <a:rPr lang="fr-FR" dirty="0">
                <a:latin typeface="Times New Roman" panose="02020603050405020304" pitchFamily="18" charset="0"/>
                <a:ea typeface="Times New Roman" panose="02020603050405020304" pitchFamily="18" charset="0"/>
              </a:rPr>
              <a:t>OSPF (Open </a:t>
            </a:r>
            <a:r>
              <a:rPr lang="fr-FR" dirty="0" err="1">
                <a:latin typeface="Times New Roman" panose="02020603050405020304" pitchFamily="18" charset="0"/>
                <a:ea typeface="Times New Roman" panose="02020603050405020304" pitchFamily="18" charset="0"/>
              </a:rPr>
              <a:t>Shortest</a:t>
            </a:r>
            <a:r>
              <a:rPr lang="fr-FR" dirty="0">
                <a:latin typeface="Times New Roman" panose="02020603050405020304" pitchFamily="18" charset="0"/>
                <a:ea typeface="Times New Roman" panose="02020603050405020304" pitchFamily="18" charset="0"/>
              </a:rPr>
              <a:t> Path First) est un protocole de routage ouvert qui utilise l'état de lien pour déterminer le meilleur chemin. C'est un des protocoles les plus utilisés dans les environnements </a:t>
            </a:r>
            <a:r>
              <a:rPr lang="fr-FR" dirty="0" err="1">
                <a:latin typeface="Times New Roman" panose="02020603050405020304" pitchFamily="18" charset="0"/>
                <a:ea typeface="Times New Roman" panose="02020603050405020304" pitchFamily="18" charset="0"/>
              </a:rPr>
              <a:t>multi-fournisseurs</a:t>
            </a:r>
            <a:r>
              <a:rPr lang="fr-FR" dirty="0" smtClean="0">
                <a:latin typeface="Times New Roman" panose="02020603050405020304" pitchFamily="18" charset="0"/>
                <a:ea typeface="Times New Roman" panose="02020603050405020304" pitchFamily="18" charset="0"/>
              </a:rPr>
              <a:t>.</a:t>
            </a:r>
          </a:p>
          <a:p>
            <a:endParaRPr lang="en-US" dirty="0">
              <a:latin typeface="Times New Roman" panose="02020603050405020304" pitchFamily="18" charset="0"/>
              <a:ea typeface="Times New Roman" panose="02020603050405020304" pitchFamily="18" charset="0"/>
            </a:endParaRPr>
          </a:p>
          <a:p>
            <a:pPr lvl="1"/>
            <a:r>
              <a:rPr lang="en-US" b="1" dirty="0" err="1">
                <a:latin typeface="Times New Roman" panose="02020603050405020304" pitchFamily="18" charset="0"/>
                <a:ea typeface="Times New Roman" panose="02020603050405020304" pitchFamily="18" charset="0"/>
              </a:rPr>
              <a:t>Caractéristiques</a:t>
            </a:r>
            <a:r>
              <a:rPr lang="en-US" b="1"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marL="800100" lvl="1" indent="-342900">
              <a:buSzPts val="1000"/>
              <a:buFont typeface="Wingdings" panose="05000000000000000000" pitchFamily="2" charset="2"/>
              <a:buChar char="v"/>
              <a:tabLst>
                <a:tab pos="457200" algn="l"/>
              </a:tabLst>
            </a:pPr>
            <a:r>
              <a:rPr lang="fr-FR" b="1" dirty="0">
                <a:latin typeface="Times New Roman" panose="02020603050405020304" pitchFamily="18" charset="0"/>
                <a:ea typeface="Times New Roman" panose="02020603050405020304" pitchFamily="18" charset="0"/>
              </a:rPr>
              <a:t>Protocole ouvert</a:t>
            </a:r>
            <a:r>
              <a:rPr lang="fr-FR" dirty="0">
                <a:latin typeface="Times New Roman" panose="02020603050405020304" pitchFamily="18" charset="0"/>
                <a:ea typeface="Times New Roman" panose="02020603050405020304" pitchFamily="18" charset="0"/>
              </a:rPr>
              <a:t> : Standardisé par l'IETF (RFC 2328), OSPF est largement compatible avec différents fournisseurs.</a:t>
            </a:r>
            <a:endParaRPr lang="en-US" dirty="0">
              <a:latin typeface="Times New Roman" panose="02020603050405020304" pitchFamily="18" charset="0"/>
              <a:ea typeface="Times New Roman" panose="02020603050405020304" pitchFamily="18" charset="0"/>
            </a:endParaRPr>
          </a:p>
          <a:p>
            <a:pPr marL="800100" lvl="1" indent="-342900">
              <a:buSzPts val="1000"/>
              <a:buFont typeface="Wingdings" panose="05000000000000000000" pitchFamily="2" charset="2"/>
              <a:buChar char="v"/>
              <a:tabLst>
                <a:tab pos="457200" algn="l"/>
              </a:tabLst>
            </a:pPr>
            <a:r>
              <a:rPr lang="fr-FR" b="1" dirty="0">
                <a:latin typeface="Times New Roman" panose="02020603050405020304" pitchFamily="18" charset="0"/>
                <a:ea typeface="Times New Roman" panose="02020603050405020304" pitchFamily="18" charset="0"/>
              </a:rPr>
              <a:t>Algorithme de </a:t>
            </a:r>
            <a:r>
              <a:rPr lang="fr-FR" b="1" dirty="0" err="1">
                <a:latin typeface="Times New Roman" panose="02020603050405020304" pitchFamily="18" charset="0"/>
                <a:ea typeface="Times New Roman" panose="02020603050405020304" pitchFamily="18" charset="0"/>
              </a:rPr>
              <a:t>Dijkstra</a:t>
            </a:r>
            <a:r>
              <a:rPr lang="fr-FR" dirty="0">
                <a:latin typeface="Times New Roman" panose="02020603050405020304" pitchFamily="18" charset="0"/>
                <a:ea typeface="Times New Roman" panose="02020603050405020304" pitchFamily="18" charset="0"/>
              </a:rPr>
              <a:t> : Utilise l’algorithme SPF (</a:t>
            </a:r>
            <a:r>
              <a:rPr lang="fr-FR" dirty="0" err="1">
                <a:latin typeface="Times New Roman" panose="02020603050405020304" pitchFamily="18" charset="0"/>
                <a:ea typeface="Times New Roman" panose="02020603050405020304" pitchFamily="18" charset="0"/>
              </a:rPr>
              <a:t>Shortest</a:t>
            </a:r>
            <a:r>
              <a:rPr lang="fr-FR" dirty="0">
                <a:latin typeface="Times New Roman" panose="02020603050405020304" pitchFamily="18" charset="0"/>
                <a:ea typeface="Times New Roman" panose="02020603050405020304" pitchFamily="18" charset="0"/>
              </a:rPr>
              <a:t> Path First) pour calculer le chemin le plus court.</a:t>
            </a:r>
            <a:endParaRPr lang="en-US" dirty="0">
              <a:latin typeface="Times New Roman" panose="02020603050405020304" pitchFamily="18" charset="0"/>
              <a:ea typeface="Times New Roman" panose="02020603050405020304" pitchFamily="18" charset="0"/>
            </a:endParaRPr>
          </a:p>
          <a:p>
            <a:pPr marL="800100" lvl="1" indent="-342900">
              <a:buSzPts val="1000"/>
              <a:buFont typeface="Wingdings" panose="05000000000000000000" pitchFamily="2" charset="2"/>
              <a:buChar char="v"/>
              <a:tabLst>
                <a:tab pos="457200" algn="l"/>
              </a:tabLst>
            </a:pPr>
            <a:r>
              <a:rPr lang="fr-FR" b="1" dirty="0">
                <a:latin typeface="Times New Roman" panose="02020603050405020304" pitchFamily="18" charset="0"/>
                <a:ea typeface="Times New Roman" panose="02020603050405020304" pitchFamily="18" charset="0"/>
              </a:rPr>
              <a:t>Organisation en zones</a:t>
            </a:r>
            <a:r>
              <a:rPr lang="fr-FR" dirty="0">
                <a:latin typeface="Times New Roman" panose="02020603050405020304" pitchFamily="18" charset="0"/>
                <a:ea typeface="Times New Roman" panose="02020603050405020304" pitchFamily="18" charset="0"/>
              </a:rPr>
              <a:t> : OSPF permet une architecture hiérarchique grâce aux zones, ce qui améliore la </a:t>
            </a:r>
            <a:r>
              <a:rPr lang="fr-FR" dirty="0" err="1">
                <a:latin typeface="Times New Roman" panose="02020603050405020304" pitchFamily="18" charset="0"/>
                <a:ea typeface="Times New Roman" panose="02020603050405020304" pitchFamily="18" charset="0"/>
              </a:rPr>
              <a:t>scalabilité</a:t>
            </a:r>
            <a:r>
              <a:rPr lang="fr-FR" dirty="0">
                <a:latin typeface="Times New Roman" panose="02020603050405020304" pitchFamily="18" charset="0"/>
                <a:ea typeface="Times New Roman" panose="02020603050405020304" pitchFamily="18" charset="0"/>
              </a:rPr>
              <a:t> et la gestion du réseau.</a:t>
            </a:r>
            <a:endParaRPr lang="en-US" dirty="0">
              <a:latin typeface="Times New Roman" panose="02020603050405020304" pitchFamily="18" charset="0"/>
              <a:ea typeface="Times New Roman" panose="02020603050405020304" pitchFamily="18" charset="0"/>
            </a:endParaRPr>
          </a:p>
          <a:p>
            <a:pPr marL="800100" lvl="1" indent="-342900">
              <a:buSzPts val="1000"/>
              <a:buFont typeface="Wingdings" panose="05000000000000000000" pitchFamily="2" charset="2"/>
              <a:buChar char="v"/>
              <a:tabLst>
                <a:tab pos="457200" algn="l"/>
              </a:tabLst>
            </a:pPr>
            <a:r>
              <a:rPr lang="fr-FR" b="1" dirty="0">
                <a:latin typeface="Times New Roman" panose="02020603050405020304" pitchFamily="18" charset="0"/>
                <a:ea typeface="Times New Roman" panose="02020603050405020304" pitchFamily="18" charset="0"/>
              </a:rPr>
              <a:t>Haute compatibilité </a:t>
            </a:r>
            <a:r>
              <a:rPr lang="fr-FR" b="1" dirty="0" err="1">
                <a:latin typeface="Times New Roman" panose="02020603050405020304" pitchFamily="18" charset="0"/>
                <a:ea typeface="Times New Roman" panose="02020603050405020304" pitchFamily="18" charset="0"/>
              </a:rPr>
              <a:t>multi-fournisseurs</a:t>
            </a:r>
            <a:r>
              <a:rPr lang="fr-FR" dirty="0">
                <a:latin typeface="Times New Roman" panose="02020603050405020304" pitchFamily="18" charset="0"/>
                <a:ea typeface="Times New Roman" panose="02020603050405020304" pitchFamily="18" charset="0"/>
              </a:rPr>
              <a:t> : OSPF est compatible avec divers équipements, ce qui le rend très populaire dans des réseaux mixtes</a:t>
            </a:r>
            <a:r>
              <a:rPr lang="fr-FR" dirty="0" smtClean="0">
                <a:latin typeface="Times New Roman" panose="02020603050405020304" pitchFamily="18" charset="0"/>
                <a:ea typeface="Times New Roman" panose="02020603050405020304" pitchFamily="18" charset="0"/>
              </a:rPr>
              <a:t>.</a:t>
            </a:r>
          </a:p>
          <a:p>
            <a:pPr marR="0" lvl="0">
              <a:buSzPts val="1000"/>
              <a:tabLst>
                <a:tab pos="457200" algn="l"/>
              </a:tabLst>
            </a:pPr>
            <a:endParaRPr lang="en-US" dirty="0">
              <a:latin typeface="Times New Roman" panose="02020603050405020304" pitchFamily="18" charset="0"/>
              <a:ea typeface="Times New Roman" panose="02020603050405020304" pitchFamily="18" charset="0"/>
            </a:endParaRPr>
          </a:p>
          <a:p>
            <a:pPr lvl="1"/>
            <a:r>
              <a:rPr lang="en-US" b="1" dirty="0" err="1">
                <a:latin typeface="Times New Roman" panose="02020603050405020304" pitchFamily="18" charset="0"/>
                <a:ea typeface="Times New Roman" panose="02020603050405020304" pitchFamily="18" charset="0"/>
              </a:rPr>
              <a:t>Exemple</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d’application</a:t>
            </a:r>
            <a:r>
              <a:rPr lang="en-US" dirty="0">
                <a:latin typeface="Times New Roman" panose="02020603050405020304" pitchFamily="18" charset="0"/>
                <a:ea typeface="Times New Roman" panose="02020603050405020304" pitchFamily="18" charset="0"/>
              </a:rPr>
              <a:t> :</a:t>
            </a:r>
          </a:p>
          <a:p>
            <a:pPr marL="800100" lvl="1" indent="-342900">
              <a:buSzPts val="1000"/>
              <a:buFont typeface="Wingdings" panose="05000000000000000000" pitchFamily="2" charset="2"/>
              <a:buChar char="v"/>
              <a:tabLst>
                <a:tab pos="457200" algn="l"/>
              </a:tabLst>
            </a:pPr>
            <a:r>
              <a:rPr lang="fr-FR" dirty="0">
                <a:latin typeface="Times New Roman" panose="02020603050405020304" pitchFamily="18" charset="0"/>
                <a:ea typeface="Times New Roman" panose="02020603050405020304" pitchFamily="18" charset="0"/>
              </a:rPr>
              <a:t>Utilisation dans de grands réseaux d’entreprises ou de fournisseurs de services nécessitant une haute résilience.</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16757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E3E5EE03-FBF6-46F5-8085-716AC6CE1C8C}"/>
              </a:ext>
            </a:extLst>
          </p:cNvPr>
          <p:cNvSpPr>
            <a:spLocks noGrp="1"/>
          </p:cNvSpPr>
          <p:nvPr>
            <p:ph type="title"/>
          </p:nvPr>
        </p:nvSpPr>
        <p:spPr/>
        <p:txBody>
          <a:bodyPr/>
          <a:lstStyle/>
          <a:p>
            <a:r>
              <a:rPr lang="fr-FR" sz="4000" dirty="0"/>
              <a:t>Configuration de base (Cisco IOS)</a:t>
            </a:r>
            <a:endParaRPr lang="en-US" sz="4000" dirty="0"/>
          </a:p>
        </p:txBody>
      </p:sp>
      <p:sp>
        <p:nvSpPr>
          <p:cNvPr id="20" name="Footer Placeholder 4">
            <a:extLst>
              <a:ext uri="{FF2B5EF4-FFF2-40B4-BE49-F238E27FC236}">
                <a16:creationId xmlns:a16="http://schemas.microsoft.com/office/drawing/2014/main" xmlns=""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xmlns=""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6</a:t>
            </a:fld>
            <a:endParaRPr lang="en-US" dirty="0"/>
          </a:p>
        </p:txBody>
      </p:sp>
      <p:sp>
        <p:nvSpPr>
          <p:cNvPr id="8" name="Rectangle 7"/>
          <p:cNvSpPr/>
          <p:nvPr/>
        </p:nvSpPr>
        <p:spPr>
          <a:xfrm>
            <a:off x="10945985" y="209028"/>
            <a:ext cx="1142198" cy="5739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14400" y="1742173"/>
            <a:ext cx="9375006" cy="369332"/>
          </a:xfrm>
          <a:prstGeom prst="rect">
            <a:avLst/>
          </a:prstGeom>
          <a:noFill/>
        </p:spPr>
        <p:txBody>
          <a:bodyPr wrap="square" rtlCol="0">
            <a:spAutoFit/>
          </a:bodyPr>
          <a:lstStyle/>
          <a:p>
            <a:r>
              <a:rPr lang="fr-FR" dirty="0"/>
              <a:t>Exemples de commandes pour la redistribution sur des équipements </a:t>
            </a:r>
            <a:r>
              <a:rPr lang="fr-FR" dirty="0" smtClean="0"/>
              <a:t>Cisco</a:t>
            </a:r>
            <a:endParaRPr lang="en-US" dirty="0"/>
          </a:p>
        </p:txBody>
      </p:sp>
      <p:pic>
        <p:nvPicPr>
          <p:cNvPr id="7" name="Picture 6"/>
          <p:cNvPicPr>
            <a:picLocks noChangeAspect="1"/>
          </p:cNvPicPr>
          <p:nvPr/>
        </p:nvPicPr>
        <p:blipFill>
          <a:blip r:embed="rId2"/>
          <a:stretch>
            <a:fillRect/>
          </a:stretch>
        </p:blipFill>
        <p:spPr>
          <a:xfrm>
            <a:off x="2896425" y="2111505"/>
            <a:ext cx="5410955" cy="2133898"/>
          </a:xfrm>
          <a:prstGeom prst="rect">
            <a:avLst/>
          </a:prstGeom>
        </p:spPr>
      </p:pic>
      <p:sp>
        <p:nvSpPr>
          <p:cNvPr id="10" name="Rectangle 9"/>
          <p:cNvSpPr/>
          <p:nvPr/>
        </p:nvSpPr>
        <p:spPr>
          <a:xfrm>
            <a:off x="2211380" y="4459251"/>
            <a:ext cx="6096000" cy="923330"/>
          </a:xfrm>
          <a:prstGeom prst="rect">
            <a:avLst/>
          </a:prstGeom>
        </p:spPr>
        <p:txBody>
          <a:bodyPr>
            <a:spAutoFit/>
          </a:bodyPr>
          <a:lstStyle/>
          <a:p>
            <a:r>
              <a:rPr lang="fr-FR" b="1" dirty="0">
                <a:latin typeface="Times New Roman" panose="02020603050405020304" pitchFamily="18" charset="0"/>
                <a:ea typeface="Times New Roman" panose="02020603050405020304" pitchFamily="18" charset="0"/>
              </a:rPr>
              <a:t>Note</a:t>
            </a:r>
            <a:r>
              <a:rPr lang="fr-FR" dirty="0">
                <a:latin typeface="Times New Roman" panose="02020603050405020304" pitchFamily="18" charset="0"/>
                <a:ea typeface="Times New Roman" panose="02020603050405020304" pitchFamily="18" charset="0"/>
              </a:rPr>
              <a:t> : La </a:t>
            </a:r>
            <a:r>
              <a:rPr lang="fr-FR" b="1" dirty="0">
                <a:latin typeface="Times New Roman" panose="02020603050405020304" pitchFamily="18" charset="0"/>
                <a:ea typeface="Times New Roman" panose="02020603050405020304" pitchFamily="18" charset="0"/>
              </a:rPr>
              <a:t>métrique</a:t>
            </a:r>
            <a:r>
              <a:rPr lang="fr-FR" dirty="0">
                <a:latin typeface="Times New Roman" panose="02020603050405020304" pitchFamily="18" charset="0"/>
                <a:ea typeface="Times New Roman" panose="02020603050405020304" pitchFamily="18" charset="0"/>
              </a:rPr>
              <a:t> est obligatoire lors de la redistribution d'OSPF vers EIGRP pour définir la qualité des routes redistribuées.</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4547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E3E5EE03-FBF6-46F5-8085-716AC6CE1C8C}"/>
              </a:ext>
            </a:extLst>
          </p:cNvPr>
          <p:cNvSpPr>
            <a:spLocks noGrp="1"/>
          </p:cNvSpPr>
          <p:nvPr>
            <p:ph type="title"/>
          </p:nvPr>
        </p:nvSpPr>
        <p:spPr/>
        <p:txBody>
          <a:bodyPr/>
          <a:lstStyle/>
          <a:p>
            <a:r>
              <a:rPr lang="fr-FR" sz="4000" dirty="0"/>
              <a:t>Risques et solutions</a:t>
            </a:r>
            <a:endParaRPr lang="en-US" sz="4000" dirty="0"/>
          </a:p>
        </p:txBody>
      </p:sp>
      <p:sp>
        <p:nvSpPr>
          <p:cNvPr id="20" name="Footer Placeholder 4">
            <a:extLst>
              <a:ext uri="{FF2B5EF4-FFF2-40B4-BE49-F238E27FC236}">
                <a16:creationId xmlns:a16="http://schemas.microsoft.com/office/drawing/2014/main" xmlns=""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xmlns=""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7</a:t>
            </a:fld>
            <a:endParaRPr lang="en-US" dirty="0"/>
          </a:p>
        </p:txBody>
      </p:sp>
      <p:sp>
        <p:nvSpPr>
          <p:cNvPr id="8" name="Rectangle 7"/>
          <p:cNvSpPr/>
          <p:nvPr/>
        </p:nvSpPr>
        <p:spPr>
          <a:xfrm>
            <a:off x="10945985" y="209028"/>
            <a:ext cx="1142198" cy="5739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60396" y="1404958"/>
            <a:ext cx="9769642" cy="3970318"/>
          </a:xfrm>
          <a:prstGeom prst="rect">
            <a:avLst/>
          </a:prstGeom>
        </p:spPr>
        <p:txBody>
          <a:bodyPr wrap="square">
            <a:spAutoFit/>
          </a:bodyPr>
          <a:lstStyle/>
          <a:p>
            <a:r>
              <a:rPr lang="fr-FR" b="1" dirty="0" smtClean="0">
                <a:latin typeface="Times New Roman" panose="02020603050405020304" pitchFamily="18" charset="0"/>
                <a:ea typeface="Times New Roman" panose="02020603050405020304" pitchFamily="18" charset="0"/>
              </a:rPr>
              <a:t>Objectif :</a:t>
            </a:r>
            <a:r>
              <a:rPr lang="fr-FR" dirty="0" smtClean="0">
                <a:latin typeface="Times New Roman" panose="02020603050405020304" pitchFamily="18" charset="0"/>
                <a:ea typeface="Times New Roman" panose="02020603050405020304" pitchFamily="18" charset="0"/>
              </a:rPr>
              <a:t> Mettre </a:t>
            </a:r>
            <a:r>
              <a:rPr lang="fr-FR" dirty="0">
                <a:latin typeface="Times New Roman" panose="02020603050405020304" pitchFamily="18" charset="0"/>
                <a:ea typeface="Times New Roman" panose="02020603050405020304" pitchFamily="18" charset="0"/>
              </a:rPr>
              <a:t>en évidence les risques associés à la redistribution et les solutions pour les éviter</a:t>
            </a:r>
            <a:r>
              <a:rPr lang="fr-FR" dirty="0" smtClean="0">
                <a:latin typeface="Times New Roman" panose="02020603050405020304" pitchFamily="18" charset="0"/>
                <a:ea typeface="Times New Roman" panose="02020603050405020304" pitchFamily="18" charset="0"/>
              </a:rPr>
              <a:t>.</a:t>
            </a:r>
            <a:endParaRPr lang="fr-FR" b="1" dirty="0" smtClean="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pPr lvl="1"/>
            <a:r>
              <a:rPr lang="en-US" b="1" dirty="0" err="1">
                <a:latin typeface="Times New Roman" panose="02020603050405020304" pitchFamily="18" charset="0"/>
                <a:ea typeface="Times New Roman" panose="02020603050405020304" pitchFamily="18" charset="0"/>
              </a:rPr>
              <a:t>Risques</a:t>
            </a:r>
            <a:r>
              <a:rPr lang="en-US" b="1" dirty="0">
                <a:latin typeface="Times New Roman" panose="02020603050405020304" pitchFamily="18" charset="0"/>
                <a:ea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rPr>
              <a:t>principaux</a:t>
            </a:r>
            <a:r>
              <a:rPr lang="en-US" dirty="0">
                <a:latin typeface="Times New Roman" panose="02020603050405020304" pitchFamily="18" charset="0"/>
                <a:ea typeface="Times New Roman" panose="02020603050405020304" pitchFamily="18" charset="0"/>
              </a:rPr>
              <a:t> :</a:t>
            </a:r>
          </a:p>
          <a:p>
            <a:pPr marL="800100" lvl="1" indent="-342900">
              <a:buSzPts val="1000"/>
              <a:buFont typeface="Wingdings" panose="05000000000000000000" pitchFamily="2" charset="2"/>
              <a:buChar char="v"/>
              <a:tabLst>
                <a:tab pos="457200" algn="l"/>
              </a:tabLst>
            </a:pPr>
            <a:r>
              <a:rPr lang="fr-FR" b="1" dirty="0">
                <a:latin typeface="Times New Roman" panose="02020603050405020304" pitchFamily="18" charset="0"/>
                <a:ea typeface="Times New Roman" panose="02020603050405020304" pitchFamily="18" charset="0"/>
              </a:rPr>
              <a:t>Boucles de routage</a:t>
            </a:r>
            <a:r>
              <a:rPr lang="fr-FR" dirty="0">
                <a:latin typeface="Times New Roman" panose="02020603050405020304" pitchFamily="18" charset="0"/>
                <a:ea typeface="Times New Roman" panose="02020603050405020304" pitchFamily="18" charset="0"/>
              </a:rPr>
              <a:t> : Les boucles peuvent apparaître si la redistribution est mal configurée, entraînant des problèmes de performance.</a:t>
            </a:r>
            <a:endParaRPr lang="en-US" dirty="0">
              <a:latin typeface="Times New Roman" panose="02020603050405020304" pitchFamily="18" charset="0"/>
              <a:ea typeface="Times New Roman" panose="02020603050405020304" pitchFamily="18" charset="0"/>
            </a:endParaRPr>
          </a:p>
          <a:p>
            <a:pPr marL="800100" lvl="1" indent="-342900">
              <a:buSzPts val="1000"/>
              <a:buFont typeface="Wingdings" panose="05000000000000000000" pitchFamily="2" charset="2"/>
              <a:buChar char="v"/>
              <a:tabLst>
                <a:tab pos="457200" algn="l"/>
              </a:tabLst>
            </a:pPr>
            <a:r>
              <a:rPr lang="fr-FR" b="1" dirty="0">
                <a:latin typeface="Times New Roman" panose="02020603050405020304" pitchFamily="18" charset="0"/>
                <a:ea typeface="Times New Roman" panose="02020603050405020304" pitchFamily="18" charset="0"/>
              </a:rPr>
              <a:t>Instabilités réseau</a:t>
            </a:r>
            <a:r>
              <a:rPr lang="fr-FR" dirty="0">
                <a:latin typeface="Times New Roman" panose="02020603050405020304" pitchFamily="18" charset="0"/>
                <a:ea typeface="Times New Roman" panose="02020603050405020304" pitchFamily="18" charset="0"/>
              </a:rPr>
              <a:t> : Une mauvaise gestion de la redistribution peut affecter la stabilité du réseau</a:t>
            </a:r>
            <a:r>
              <a:rPr lang="fr-FR" dirty="0" smtClean="0">
                <a:latin typeface="Times New Roman" panose="02020603050405020304" pitchFamily="18" charset="0"/>
                <a:ea typeface="Times New Roman" panose="02020603050405020304" pitchFamily="18" charset="0"/>
              </a:rPr>
              <a:t>.</a:t>
            </a:r>
          </a:p>
          <a:p>
            <a:pPr lvl="1">
              <a:buSzPts val="1000"/>
              <a:tabLst>
                <a:tab pos="457200" algn="l"/>
              </a:tabLst>
            </a:pPr>
            <a:endParaRPr lang="en-US" dirty="0">
              <a:latin typeface="Times New Roman" panose="02020603050405020304" pitchFamily="18" charset="0"/>
              <a:ea typeface="Times New Roman" panose="02020603050405020304" pitchFamily="18" charset="0"/>
            </a:endParaRPr>
          </a:p>
          <a:p>
            <a:pPr lvl="1"/>
            <a:r>
              <a:rPr lang="en-US" b="1" dirty="0">
                <a:latin typeface="Times New Roman" panose="02020603050405020304" pitchFamily="18" charset="0"/>
                <a:ea typeface="Times New Roman" panose="02020603050405020304" pitchFamily="18" charset="0"/>
              </a:rPr>
              <a:t>Solutions </a:t>
            </a:r>
            <a:r>
              <a:rPr lang="en-US" b="1" dirty="0" err="1">
                <a:latin typeface="Times New Roman" panose="02020603050405020304" pitchFamily="18" charset="0"/>
                <a:ea typeface="Times New Roman" panose="02020603050405020304" pitchFamily="18" charset="0"/>
              </a:rPr>
              <a:t>proposées</a:t>
            </a:r>
            <a:r>
              <a:rPr lang="en-US" dirty="0">
                <a:latin typeface="Times New Roman" panose="02020603050405020304" pitchFamily="18" charset="0"/>
                <a:ea typeface="Times New Roman" panose="02020603050405020304" pitchFamily="18" charset="0"/>
              </a:rPr>
              <a:t> :</a:t>
            </a:r>
          </a:p>
          <a:p>
            <a:pPr marL="800100" lvl="1" indent="-342900">
              <a:buSzPts val="1000"/>
              <a:buFont typeface="Wingdings" panose="05000000000000000000" pitchFamily="2" charset="2"/>
              <a:buChar char="v"/>
              <a:tabLst>
                <a:tab pos="457200" algn="l"/>
              </a:tabLst>
            </a:pPr>
            <a:r>
              <a:rPr lang="fr-FR" b="1" dirty="0">
                <a:latin typeface="Times New Roman" panose="02020603050405020304" pitchFamily="18" charset="0"/>
                <a:ea typeface="Times New Roman" panose="02020603050405020304" pitchFamily="18" charset="0"/>
              </a:rPr>
              <a:t>Route-</a:t>
            </a:r>
            <a:r>
              <a:rPr lang="fr-FR" b="1" dirty="0" err="1">
                <a:latin typeface="Times New Roman" panose="02020603050405020304" pitchFamily="18" charset="0"/>
                <a:ea typeface="Times New Roman" panose="02020603050405020304" pitchFamily="18" charset="0"/>
              </a:rPr>
              <a:t>maps</a:t>
            </a:r>
            <a:r>
              <a:rPr lang="fr-FR" dirty="0">
                <a:latin typeface="Times New Roman" panose="02020603050405020304" pitchFamily="18" charset="0"/>
                <a:ea typeface="Times New Roman" panose="02020603050405020304" pitchFamily="18" charset="0"/>
              </a:rPr>
              <a:t> : Permet de filtrer intelligemment les routes redistribuées et d’éviter les boucles.</a:t>
            </a:r>
            <a:endParaRPr lang="en-US" dirty="0">
              <a:latin typeface="Times New Roman" panose="02020603050405020304" pitchFamily="18" charset="0"/>
              <a:ea typeface="Times New Roman" panose="02020603050405020304" pitchFamily="18" charset="0"/>
            </a:endParaRPr>
          </a:p>
          <a:p>
            <a:pPr marL="800100" lvl="1" indent="-342900">
              <a:buSzPts val="1000"/>
              <a:buFont typeface="Wingdings" panose="05000000000000000000" pitchFamily="2" charset="2"/>
              <a:buChar char="v"/>
              <a:tabLst>
                <a:tab pos="457200" algn="l"/>
              </a:tabLst>
            </a:pPr>
            <a:r>
              <a:rPr lang="fr-FR" b="1" dirty="0" err="1">
                <a:latin typeface="Times New Roman" panose="02020603050405020304" pitchFamily="18" charset="0"/>
                <a:ea typeface="Times New Roman" panose="02020603050405020304" pitchFamily="18" charset="0"/>
              </a:rPr>
              <a:t>Distribute-lists</a:t>
            </a:r>
            <a:r>
              <a:rPr lang="fr-FR" dirty="0">
                <a:latin typeface="Times New Roman" panose="02020603050405020304" pitchFamily="18" charset="0"/>
                <a:ea typeface="Times New Roman" panose="02020603050405020304" pitchFamily="18" charset="0"/>
              </a:rPr>
              <a:t> : Utilisées pour restreindre les routes redistribuées en fonction de critères spécifiques.</a:t>
            </a:r>
            <a:endParaRPr lang="en-US" dirty="0">
              <a:latin typeface="Times New Roman" panose="02020603050405020304" pitchFamily="18" charset="0"/>
              <a:ea typeface="Times New Roman" panose="02020603050405020304" pitchFamily="18" charset="0"/>
            </a:endParaRPr>
          </a:p>
          <a:p>
            <a:pPr marL="800100" lvl="1" indent="-342900">
              <a:buSzPts val="1000"/>
              <a:buFont typeface="Wingdings" panose="05000000000000000000" pitchFamily="2" charset="2"/>
              <a:buChar char="v"/>
              <a:tabLst>
                <a:tab pos="457200" algn="l"/>
              </a:tabLst>
            </a:pPr>
            <a:r>
              <a:rPr lang="fr-FR" b="1" dirty="0">
                <a:latin typeface="Times New Roman" panose="02020603050405020304" pitchFamily="18" charset="0"/>
                <a:ea typeface="Times New Roman" panose="02020603050405020304" pitchFamily="18" charset="0"/>
              </a:rPr>
              <a:t>Tags de routes</a:t>
            </a:r>
            <a:r>
              <a:rPr lang="fr-FR" dirty="0">
                <a:latin typeface="Times New Roman" panose="02020603050405020304" pitchFamily="18" charset="0"/>
                <a:ea typeface="Times New Roman" panose="02020603050405020304" pitchFamily="18" charset="0"/>
              </a:rPr>
              <a:t> : Permet d’ajouter des étiquettes aux routes redistribuées, facilitant leur gestion et traçabilité.</a:t>
            </a:r>
            <a:endParaRPr lang="en-US" dirty="0">
              <a:effectLst/>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496132">
            <a:off x="9659051" y="788635"/>
            <a:ext cx="1549467" cy="1020926"/>
          </a:xfrm>
          <a:prstGeom prst="rect">
            <a:avLst/>
          </a:prstGeom>
        </p:spPr>
      </p:pic>
    </p:spTree>
    <p:extLst>
      <p:ext uri="{BB962C8B-B14F-4D97-AF65-F5344CB8AC3E}">
        <p14:creationId xmlns:p14="http://schemas.microsoft.com/office/powerpoint/2010/main" val="1476856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E3E5EE03-FBF6-46F5-8085-716AC6CE1C8C}"/>
              </a:ext>
            </a:extLst>
          </p:cNvPr>
          <p:cNvSpPr>
            <a:spLocks noGrp="1"/>
          </p:cNvSpPr>
          <p:nvPr>
            <p:ph type="title"/>
          </p:nvPr>
        </p:nvSpPr>
        <p:spPr>
          <a:xfrm>
            <a:off x="518678" y="522168"/>
            <a:ext cx="8333222" cy="1147969"/>
          </a:xfrm>
        </p:spPr>
        <p:txBody>
          <a:bodyPr/>
          <a:lstStyle/>
          <a:p>
            <a:r>
              <a:rPr lang="fr-FR" sz="4000" dirty="0"/>
              <a:t>Bonnes pratiques</a:t>
            </a:r>
            <a:r>
              <a:rPr lang="en-US" sz="4000" dirty="0"/>
              <a:t/>
            </a:r>
            <a:br>
              <a:rPr lang="en-US" sz="4000" dirty="0"/>
            </a:br>
            <a:endParaRPr lang="en-US" sz="4000" dirty="0"/>
          </a:p>
        </p:txBody>
      </p:sp>
      <p:sp>
        <p:nvSpPr>
          <p:cNvPr id="20" name="Footer Placeholder 4">
            <a:extLst>
              <a:ext uri="{FF2B5EF4-FFF2-40B4-BE49-F238E27FC236}">
                <a16:creationId xmlns:a16="http://schemas.microsoft.com/office/drawing/2014/main" xmlns=""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xmlns=""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8</a:t>
            </a:fld>
            <a:endParaRPr lang="en-US" dirty="0"/>
          </a:p>
        </p:txBody>
      </p:sp>
      <p:sp>
        <p:nvSpPr>
          <p:cNvPr id="8" name="Rectangle 7"/>
          <p:cNvSpPr/>
          <p:nvPr/>
        </p:nvSpPr>
        <p:spPr>
          <a:xfrm>
            <a:off x="10945985" y="209028"/>
            <a:ext cx="1142198" cy="5739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10653" y="1720840"/>
            <a:ext cx="9663764" cy="2862322"/>
          </a:xfrm>
          <a:prstGeom prst="rect">
            <a:avLst/>
          </a:prstGeom>
        </p:spPr>
        <p:txBody>
          <a:bodyPr wrap="square">
            <a:spAutoFit/>
          </a:bodyPr>
          <a:lstStyle/>
          <a:p>
            <a:pPr lvl="0" eaLnBrk="0" fontAlgn="base" hangingPunct="0">
              <a:spcBef>
                <a:spcPct val="0"/>
              </a:spcBef>
              <a:spcAft>
                <a:spcPct val="0"/>
              </a:spcAft>
              <a:tabLst>
                <a:tab pos="457200" algn="l"/>
              </a:tabLst>
            </a:pPr>
            <a:r>
              <a:rPr lang="en-US" altLang="en-US" b="1" dirty="0" err="1">
                <a:latin typeface="Arial" panose="020B0604020202020204" pitchFamily="34" charset="0"/>
                <a:ea typeface="Times New Roman" panose="02020603050405020304" pitchFamily="18" charset="0"/>
              </a:rPr>
              <a:t>Bonnes</a:t>
            </a:r>
            <a:r>
              <a:rPr lang="en-US" altLang="en-US" b="1" dirty="0">
                <a:latin typeface="Arial" panose="020B0604020202020204" pitchFamily="34" charset="0"/>
                <a:ea typeface="Times New Roman" panose="02020603050405020304" pitchFamily="18" charset="0"/>
              </a:rPr>
              <a:t> </a:t>
            </a:r>
            <a:r>
              <a:rPr lang="en-US" altLang="en-US" b="1" dirty="0" err="1">
                <a:latin typeface="Arial" panose="020B0604020202020204" pitchFamily="34" charset="0"/>
                <a:ea typeface="Times New Roman" panose="02020603050405020304" pitchFamily="18" charset="0"/>
              </a:rPr>
              <a:t>pratiques</a:t>
            </a:r>
            <a:r>
              <a:rPr lang="en-US" altLang="en-US" b="1" dirty="0">
                <a:latin typeface="Arial" panose="020B0604020202020204" pitchFamily="34" charset="0"/>
                <a:ea typeface="Times New Roman" panose="02020603050405020304" pitchFamily="18" charset="0"/>
              </a:rPr>
              <a:t> à </a:t>
            </a:r>
            <a:r>
              <a:rPr lang="en-US" altLang="en-US" b="1" dirty="0" err="1">
                <a:latin typeface="Arial" panose="020B0604020202020204" pitchFamily="34" charset="0"/>
                <a:ea typeface="Times New Roman" panose="02020603050405020304" pitchFamily="18" charset="0"/>
              </a:rPr>
              <a:t>suivre</a:t>
            </a:r>
            <a:r>
              <a:rPr lang="en-US" altLang="en-US" dirty="0">
                <a:latin typeface="Arial" panose="020B0604020202020204" pitchFamily="34" charset="0"/>
                <a:ea typeface="Times New Roman" panose="02020603050405020304" pitchFamily="18" charset="0"/>
              </a:rPr>
              <a:t> </a:t>
            </a:r>
            <a:r>
              <a:rPr lang="en-US" altLang="en-US" dirty="0" smtClean="0">
                <a:latin typeface="Arial" panose="020B0604020202020204" pitchFamily="34" charset="0"/>
                <a:ea typeface="Times New Roman" panose="02020603050405020304" pitchFamily="18" charset="0"/>
              </a:rPr>
              <a:t>:</a:t>
            </a:r>
          </a:p>
          <a:p>
            <a:pPr lvl="0" eaLnBrk="0" fontAlgn="base" hangingPunct="0">
              <a:spcBef>
                <a:spcPct val="0"/>
              </a:spcBef>
              <a:spcAft>
                <a:spcPct val="0"/>
              </a:spcAft>
              <a:tabLst>
                <a:tab pos="457200" algn="l"/>
              </a:tabLst>
            </a:pPr>
            <a:endParaRPr lang="en-US" altLang="en-US" dirty="0">
              <a:latin typeface="Arial" panose="020B0604020202020204" pitchFamily="34" charset="0"/>
              <a:ea typeface="Times New Roman" panose="02020603050405020304" pitchFamily="18" charset="0"/>
            </a:endParaRPr>
          </a:p>
          <a:p>
            <a:pPr marL="342900" lvl="0" indent="-342900" eaLnBrk="0" fontAlgn="base" hangingPunct="0">
              <a:spcBef>
                <a:spcPct val="0"/>
              </a:spcBef>
              <a:spcAft>
                <a:spcPct val="0"/>
              </a:spcAft>
              <a:buFont typeface="Wingdings" panose="05000000000000000000" pitchFamily="2" charset="2"/>
              <a:buChar char="q"/>
              <a:tabLst>
                <a:tab pos="457200" algn="l"/>
              </a:tabLst>
            </a:pPr>
            <a:r>
              <a:rPr lang="fr-FR" altLang="en-US" b="1" dirty="0">
                <a:latin typeface="Arial" panose="020B0604020202020204" pitchFamily="34" charset="0"/>
                <a:ea typeface="Times New Roman" panose="02020603050405020304" pitchFamily="18" charset="0"/>
              </a:rPr>
              <a:t>Définir des métriques cohérentes</a:t>
            </a:r>
            <a:r>
              <a:rPr lang="fr-FR" altLang="en-US" dirty="0">
                <a:latin typeface="Arial" panose="020B0604020202020204" pitchFamily="34" charset="0"/>
                <a:ea typeface="Times New Roman" panose="02020603050405020304" pitchFamily="18" charset="0"/>
              </a:rPr>
              <a:t> : </a:t>
            </a:r>
            <a:r>
              <a:rPr lang="fr-FR" altLang="en-US" dirty="0" smtClean="0">
                <a:latin typeface="Arial" panose="020B0604020202020204" pitchFamily="34" charset="0"/>
                <a:ea typeface="Times New Roman" panose="02020603050405020304" pitchFamily="18" charset="0"/>
              </a:rPr>
              <a:t>S’assurez </a:t>
            </a:r>
            <a:r>
              <a:rPr lang="fr-FR" altLang="en-US" dirty="0">
                <a:latin typeface="Arial" panose="020B0604020202020204" pitchFamily="34" charset="0"/>
                <a:ea typeface="Times New Roman" panose="02020603050405020304" pitchFamily="18" charset="0"/>
              </a:rPr>
              <a:t>que les métriques des différents protocoles sont compatibles.</a:t>
            </a:r>
            <a:endParaRPr lang="en-US" altLang="en-US" dirty="0">
              <a:latin typeface="Arial" panose="020B0604020202020204" pitchFamily="34" charset="0"/>
              <a:ea typeface="Times New Roman" panose="02020603050405020304" pitchFamily="18" charset="0"/>
            </a:endParaRPr>
          </a:p>
          <a:p>
            <a:pPr marL="342900" lvl="0" indent="-342900" eaLnBrk="0" fontAlgn="base" hangingPunct="0">
              <a:spcBef>
                <a:spcPct val="0"/>
              </a:spcBef>
              <a:spcAft>
                <a:spcPct val="0"/>
              </a:spcAft>
              <a:buFont typeface="Wingdings" panose="05000000000000000000" pitchFamily="2" charset="2"/>
              <a:buChar char="q"/>
              <a:tabLst>
                <a:tab pos="457200" algn="l"/>
              </a:tabLst>
            </a:pPr>
            <a:r>
              <a:rPr lang="fr-FR" altLang="en-US" b="1" dirty="0">
                <a:latin typeface="Arial" panose="020B0604020202020204" pitchFamily="34" charset="0"/>
                <a:ea typeface="Times New Roman" panose="02020603050405020304" pitchFamily="18" charset="0"/>
              </a:rPr>
              <a:t>Filtrer les routes redistribuées</a:t>
            </a:r>
            <a:r>
              <a:rPr lang="fr-FR" altLang="en-US" dirty="0">
                <a:latin typeface="Arial" panose="020B0604020202020204" pitchFamily="34" charset="0"/>
                <a:ea typeface="Times New Roman" panose="02020603050405020304" pitchFamily="18" charset="0"/>
              </a:rPr>
              <a:t> : Ne redistribuez pas toutes les routes, mais uniquement celles nécessaires pour éviter la surcharge du réseau.</a:t>
            </a:r>
            <a:endParaRPr lang="en-US" altLang="en-US" dirty="0">
              <a:latin typeface="Arial" panose="020B0604020202020204" pitchFamily="34" charset="0"/>
              <a:ea typeface="Times New Roman" panose="02020603050405020304" pitchFamily="18" charset="0"/>
            </a:endParaRPr>
          </a:p>
          <a:p>
            <a:pPr marL="342900" lvl="0" indent="-342900" eaLnBrk="0" fontAlgn="base" hangingPunct="0">
              <a:spcBef>
                <a:spcPct val="0"/>
              </a:spcBef>
              <a:spcAft>
                <a:spcPct val="0"/>
              </a:spcAft>
              <a:buFont typeface="Wingdings" panose="05000000000000000000" pitchFamily="2" charset="2"/>
              <a:buChar char="q"/>
              <a:tabLst>
                <a:tab pos="457200" algn="l"/>
              </a:tabLst>
            </a:pPr>
            <a:r>
              <a:rPr lang="fr-FR" altLang="en-US" b="1" dirty="0">
                <a:latin typeface="Arial" panose="020B0604020202020204" pitchFamily="34" charset="0"/>
                <a:ea typeface="Times New Roman" panose="02020603050405020304" pitchFamily="18" charset="0"/>
              </a:rPr>
              <a:t>Utiliser des tags pour éviter les boucles</a:t>
            </a:r>
            <a:r>
              <a:rPr lang="fr-FR" altLang="en-US" dirty="0">
                <a:latin typeface="Arial" panose="020B0604020202020204" pitchFamily="34" charset="0"/>
                <a:ea typeface="Times New Roman" panose="02020603050405020304" pitchFamily="18" charset="0"/>
              </a:rPr>
              <a:t> : Cela permet de suivre les routes et d’éviter les erreurs de redistribution.</a:t>
            </a:r>
            <a:endParaRPr lang="en-US" altLang="en-US" dirty="0">
              <a:latin typeface="Arial" panose="020B0604020202020204" pitchFamily="34" charset="0"/>
              <a:ea typeface="Times New Roman" panose="02020603050405020304" pitchFamily="18" charset="0"/>
            </a:endParaRPr>
          </a:p>
          <a:p>
            <a:pPr marL="342900" lvl="0" indent="-342900" eaLnBrk="0" fontAlgn="base" hangingPunct="0">
              <a:spcBef>
                <a:spcPct val="0"/>
              </a:spcBef>
              <a:spcAft>
                <a:spcPct val="0"/>
              </a:spcAft>
              <a:buFont typeface="Wingdings" panose="05000000000000000000" pitchFamily="2" charset="2"/>
              <a:buChar char="q"/>
              <a:tabLst>
                <a:tab pos="457200" algn="l"/>
              </a:tabLst>
            </a:pPr>
            <a:r>
              <a:rPr lang="fr-FR" altLang="en-US" b="1" dirty="0">
                <a:latin typeface="Arial" panose="020B0604020202020204" pitchFamily="34" charset="0"/>
                <a:ea typeface="Times New Roman" panose="02020603050405020304" pitchFamily="18" charset="0"/>
              </a:rPr>
              <a:t>Vérifications régulières</a:t>
            </a:r>
            <a:r>
              <a:rPr lang="fr-FR" altLang="en-US" dirty="0">
                <a:latin typeface="Arial" panose="020B0604020202020204" pitchFamily="34" charset="0"/>
                <a:ea typeface="Times New Roman" panose="02020603050405020304" pitchFamily="18" charset="0"/>
              </a:rPr>
              <a:t> : Utilisez des commandes comme </a:t>
            </a:r>
            <a:r>
              <a:rPr lang="fr-FR" altLang="en-US" sz="1200" dirty="0">
                <a:latin typeface="Arial Unicode MS" panose="020B0604020202020204" pitchFamily="34" charset="-128"/>
                <a:ea typeface="Times New Roman" panose="02020603050405020304" pitchFamily="18" charset="0"/>
                <a:cs typeface="Courier New" panose="02070309020205020404" pitchFamily="49" charset="0"/>
              </a:rPr>
              <a:t>show </a:t>
            </a:r>
            <a:r>
              <a:rPr lang="fr-FR" altLang="en-US" sz="1200" dirty="0" err="1">
                <a:latin typeface="Arial Unicode MS" panose="020B0604020202020204" pitchFamily="34" charset="-128"/>
                <a:ea typeface="Times New Roman" panose="02020603050405020304" pitchFamily="18" charset="0"/>
                <a:cs typeface="Courier New" panose="02070309020205020404" pitchFamily="49" charset="0"/>
              </a:rPr>
              <a:t>ip</a:t>
            </a:r>
            <a:r>
              <a:rPr lang="fr-FR" altLang="en-US" sz="1200" dirty="0">
                <a:latin typeface="Arial Unicode MS" panose="020B0604020202020204" pitchFamily="34" charset="-128"/>
                <a:ea typeface="Times New Roman" panose="02020603050405020304" pitchFamily="18" charset="0"/>
                <a:cs typeface="Courier New" panose="02070309020205020404" pitchFamily="49" charset="0"/>
              </a:rPr>
              <a:t> route</a:t>
            </a:r>
            <a:r>
              <a:rPr lang="fr-FR" altLang="en-US" dirty="0">
                <a:ea typeface="Times New Roman" panose="02020603050405020304" pitchFamily="18" charset="0"/>
              </a:rPr>
              <a:t> ou </a:t>
            </a:r>
            <a:r>
              <a:rPr lang="fr-FR" altLang="en-US" sz="1200" dirty="0">
                <a:latin typeface="Arial Unicode MS" panose="020B0604020202020204" pitchFamily="34" charset="-128"/>
                <a:ea typeface="Times New Roman" panose="02020603050405020304" pitchFamily="18" charset="0"/>
                <a:cs typeface="Courier New" panose="02070309020205020404" pitchFamily="49" charset="0"/>
              </a:rPr>
              <a:t>show </a:t>
            </a:r>
            <a:r>
              <a:rPr lang="fr-FR" altLang="en-US" sz="1200" dirty="0" err="1">
                <a:latin typeface="Arial Unicode MS" panose="020B0604020202020204" pitchFamily="34" charset="-128"/>
                <a:ea typeface="Times New Roman" panose="02020603050405020304" pitchFamily="18" charset="0"/>
                <a:cs typeface="Courier New" panose="02070309020205020404" pitchFamily="49" charset="0"/>
              </a:rPr>
              <a:t>ip</a:t>
            </a:r>
            <a:r>
              <a:rPr lang="fr-FR" altLang="en-US" sz="1200" dirty="0">
                <a:latin typeface="Arial Unicode MS" panose="020B0604020202020204" pitchFamily="34" charset="-128"/>
                <a:ea typeface="Times New Roman" panose="02020603050405020304" pitchFamily="18" charset="0"/>
                <a:cs typeface="Courier New" panose="02070309020205020404" pitchFamily="49" charset="0"/>
              </a:rPr>
              <a:t> </a:t>
            </a:r>
            <a:r>
              <a:rPr lang="fr-FR" altLang="en-US" sz="1200" dirty="0" err="1">
                <a:latin typeface="Arial Unicode MS" panose="020B0604020202020204" pitchFamily="34" charset="-128"/>
                <a:ea typeface="Times New Roman" panose="02020603050405020304" pitchFamily="18" charset="0"/>
                <a:cs typeface="Courier New" panose="02070309020205020404" pitchFamily="49" charset="0"/>
              </a:rPr>
              <a:t>protocols</a:t>
            </a:r>
            <a:r>
              <a:rPr lang="fr-FR" altLang="en-US" dirty="0">
                <a:ea typeface="Times New Roman" panose="02020603050405020304" pitchFamily="18" charset="0"/>
              </a:rPr>
              <a:t> pour surveiller la redistribution.</a:t>
            </a:r>
            <a:endParaRPr lang="fr-FR" altLang="en-US" sz="2800" dirty="0">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546" y="833715"/>
            <a:ext cx="1072840" cy="1072840"/>
          </a:xfrm>
          <a:prstGeom prst="rect">
            <a:avLst/>
          </a:prstGeom>
        </p:spPr>
      </p:pic>
    </p:spTree>
    <p:extLst>
      <p:ext uri="{BB962C8B-B14F-4D97-AF65-F5344CB8AC3E}">
        <p14:creationId xmlns:p14="http://schemas.microsoft.com/office/powerpoint/2010/main" val="118978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E3E5EE03-FBF6-46F5-8085-716AC6CE1C8C}"/>
              </a:ext>
            </a:extLst>
          </p:cNvPr>
          <p:cNvSpPr>
            <a:spLocks noGrp="1"/>
          </p:cNvSpPr>
          <p:nvPr>
            <p:ph type="title"/>
          </p:nvPr>
        </p:nvSpPr>
        <p:spPr/>
        <p:txBody>
          <a:bodyPr/>
          <a:lstStyle/>
          <a:p>
            <a:r>
              <a:rPr lang="fr-FR" sz="4000" dirty="0"/>
              <a:t>Résumé</a:t>
            </a:r>
            <a:endParaRPr lang="en-US" sz="4000" dirty="0"/>
          </a:p>
        </p:txBody>
      </p:sp>
      <p:sp>
        <p:nvSpPr>
          <p:cNvPr id="20" name="Footer Placeholder 4">
            <a:extLst>
              <a:ext uri="{FF2B5EF4-FFF2-40B4-BE49-F238E27FC236}">
                <a16:creationId xmlns:a16="http://schemas.microsoft.com/office/drawing/2014/main" xmlns=""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xmlns=""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9</a:t>
            </a:fld>
            <a:endParaRPr lang="en-US" dirty="0"/>
          </a:p>
        </p:txBody>
      </p:sp>
      <p:sp>
        <p:nvSpPr>
          <p:cNvPr id="8" name="Rectangle 7"/>
          <p:cNvSpPr/>
          <p:nvPr/>
        </p:nvSpPr>
        <p:spPr>
          <a:xfrm>
            <a:off x="10945985" y="209028"/>
            <a:ext cx="1142198" cy="5739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093473" y="1356997"/>
            <a:ext cx="8805470" cy="3693319"/>
          </a:xfrm>
          <a:prstGeom prst="rect">
            <a:avLst/>
          </a:prstGeom>
        </p:spPr>
        <p:txBody>
          <a:bodyPr wrap="square">
            <a:spAutoFit/>
          </a:bodyPr>
          <a:lstStyle/>
          <a:p>
            <a:endParaRPr lang="fr-FR" dirty="0"/>
          </a:p>
          <a:p>
            <a:pPr marL="285750" indent="-285750">
              <a:buFont typeface="Wingdings" panose="05000000000000000000" pitchFamily="2" charset="2"/>
              <a:buChar char="v"/>
            </a:pPr>
            <a:r>
              <a:rPr lang="fr-FR" dirty="0"/>
              <a:t>La </a:t>
            </a:r>
            <a:r>
              <a:rPr lang="fr-FR" b="1" dirty="0"/>
              <a:t>redistribution de routes</a:t>
            </a:r>
            <a:r>
              <a:rPr lang="fr-FR" dirty="0"/>
              <a:t> est un mécanisme clé pour assurer la communication entre plusieurs protocoles de routage (EIGRP, OSPF, etc.) dans un réseau</a:t>
            </a:r>
            <a:r>
              <a:rPr lang="fr-FR" dirty="0" smtClean="0"/>
              <a:t>.</a:t>
            </a:r>
          </a:p>
          <a:p>
            <a:pPr marL="285750" indent="-285750">
              <a:buFont typeface="Wingdings" panose="05000000000000000000" pitchFamily="2" charset="2"/>
              <a:buChar char="v"/>
            </a:pPr>
            <a:endParaRPr lang="fr-FR" dirty="0"/>
          </a:p>
          <a:p>
            <a:pPr marL="285750" indent="-285750">
              <a:buFont typeface="Wingdings" panose="05000000000000000000" pitchFamily="2" charset="2"/>
              <a:buChar char="v"/>
            </a:pPr>
            <a:r>
              <a:rPr lang="fr-FR" b="1" dirty="0"/>
              <a:t>EIGRP</a:t>
            </a:r>
            <a:r>
              <a:rPr lang="fr-FR" dirty="0"/>
              <a:t> et </a:t>
            </a:r>
            <a:r>
              <a:rPr lang="fr-FR" b="1" dirty="0"/>
              <a:t>OSPF</a:t>
            </a:r>
            <a:r>
              <a:rPr lang="fr-FR" dirty="0"/>
              <a:t> sont deux des protocoles les plus couramment utilisés, chacun ayant des caractéristiques uniques adaptées à des environnements spécifiques</a:t>
            </a:r>
            <a:r>
              <a:rPr lang="fr-FR" dirty="0" smtClean="0"/>
              <a:t>.</a:t>
            </a:r>
          </a:p>
          <a:p>
            <a:pPr marL="285750" indent="-285750">
              <a:buFont typeface="Wingdings" panose="05000000000000000000" pitchFamily="2" charset="2"/>
              <a:buChar char="v"/>
            </a:pPr>
            <a:endParaRPr lang="fr-FR" dirty="0"/>
          </a:p>
          <a:p>
            <a:pPr marL="285750" indent="-285750">
              <a:buFont typeface="Wingdings" panose="05000000000000000000" pitchFamily="2" charset="2"/>
              <a:buChar char="v"/>
            </a:pPr>
            <a:r>
              <a:rPr lang="fr-FR" b="1" dirty="0"/>
              <a:t>La redistribution</a:t>
            </a:r>
            <a:r>
              <a:rPr lang="fr-FR" dirty="0"/>
              <a:t> permet de faire coexister ces protocoles, mais nécessite une configuration minutieuse pour éviter les risques tels que les boucles de routage et les instabilités réseau</a:t>
            </a:r>
            <a:r>
              <a:rPr lang="fr-FR" dirty="0" smtClean="0"/>
              <a:t>.</a:t>
            </a:r>
          </a:p>
          <a:p>
            <a:pPr marL="285750" indent="-285750">
              <a:buFont typeface="Wingdings" panose="05000000000000000000" pitchFamily="2" charset="2"/>
              <a:buChar char="v"/>
            </a:pPr>
            <a:endParaRPr lang="fr-FR" dirty="0"/>
          </a:p>
          <a:p>
            <a:pPr marL="285750" indent="-285750">
              <a:buFont typeface="Wingdings" panose="05000000000000000000" pitchFamily="2" charset="2"/>
              <a:buChar char="v"/>
            </a:pPr>
            <a:r>
              <a:rPr lang="fr-FR" dirty="0"/>
              <a:t>Les </a:t>
            </a:r>
            <a:r>
              <a:rPr lang="fr-FR" b="1" dirty="0"/>
              <a:t>meilleures pratiques</a:t>
            </a:r>
            <a:r>
              <a:rPr lang="fr-FR" dirty="0"/>
              <a:t> incluent la définition de </a:t>
            </a:r>
            <a:r>
              <a:rPr lang="fr-FR" b="1" dirty="0"/>
              <a:t>métriques cohérentes</a:t>
            </a:r>
            <a:r>
              <a:rPr lang="fr-FR" dirty="0"/>
              <a:t>, le filtrage des </a:t>
            </a:r>
            <a:r>
              <a:rPr lang="fr-FR" b="1" dirty="0"/>
              <a:t>routes redistribuées</a:t>
            </a:r>
            <a:r>
              <a:rPr lang="fr-FR" dirty="0"/>
              <a:t>, et l’utilisation de </a:t>
            </a:r>
            <a:r>
              <a:rPr lang="fr-FR" b="1" dirty="0"/>
              <a:t>tags et </a:t>
            </a:r>
            <a:r>
              <a:rPr lang="fr-FR" b="1" dirty="0" err="1"/>
              <a:t>distribute-lists</a:t>
            </a:r>
            <a:r>
              <a:rPr lang="fr-FR" dirty="0"/>
              <a:t> pour une gestion optimale</a:t>
            </a:r>
            <a:r>
              <a:rPr lang="fr-FR" dirty="0" smtClean="0"/>
              <a:t>.</a:t>
            </a:r>
            <a:endParaRPr lang="fr-F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1391" y="446287"/>
            <a:ext cx="1484694" cy="1484694"/>
          </a:xfrm>
          <a:prstGeom prst="rect">
            <a:avLst/>
          </a:prstGeom>
        </p:spPr>
      </p:pic>
    </p:spTree>
    <p:extLst>
      <p:ext uri="{BB962C8B-B14F-4D97-AF65-F5344CB8AC3E}">
        <p14:creationId xmlns:p14="http://schemas.microsoft.com/office/powerpoint/2010/main" val="369949173"/>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7F4215-C6BB-44A3-9A5E-9446E6835900}">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3.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0</TotalTime>
  <Words>896</Words>
  <Application>Microsoft Office PowerPoint</Application>
  <PresentationFormat>Widescreen</PresentationFormat>
  <Paragraphs>92</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 Unicode MS</vt:lpstr>
      <vt:lpstr>Arial</vt:lpstr>
      <vt:lpstr>Arial Black</vt:lpstr>
      <vt:lpstr>Calibri</vt:lpstr>
      <vt:lpstr>Calibri Light</vt:lpstr>
      <vt:lpstr>CiscoSans ExtraLight</vt:lpstr>
      <vt:lpstr>Courier New</vt:lpstr>
      <vt:lpstr>Gill Sans SemiBold</vt:lpstr>
      <vt:lpstr>Times New Roman</vt:lpstr>
      <vt:lpstr>Wingdings</vt:lpstr>
      <vt:lpstr>Office Theme</vt:lpstr>
      <vt:lpstr>Redistribution EIGRP et OSPF</vt:lpstr>
      <vt:lpstr>Objectif</vt:lpstr>
      <vt:lpstr>Fonctionnement de la redistribution</vt:lpstr>
      <vt:lpstr>EIGRP</vt:lpstr>
      <vt:lpstr>OSPF</vt:lpstr>
      <vt:lpstr>Configuration de base (Cisco IOS)</vt:lpstr>
      <vt:lpstr>Risques et solutions</vt:lpstr>
      <vt:lpstr>Bonnes pratiques </vt:lpstr>
      <vt:lpstr>Résumé</vt:lpstr>
      <vt:lpstr>Questions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2025-05-14T00:18:49Z</dcterms:created>
  <dcterms:modified xsi:type="dcterms:W3CDTF">2025-05-14T02:06:35Z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