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D2"/>
    <a:srgbClr val="E60000"/>
    <a:srgbClr val="5BA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33" d="100"/>
          <a:sy n="33" d="100"/>
        </p:scale>
        <p:origin x="312" y="-4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5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8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7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8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DD7D-86DD-4ADB-A077-C5108611ACBC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1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3F708D3-D3CA-45D5-A7C6-E65573C1E225}"/>
              </a:ext>
            </a:extLst>
          </p:cNvPr>
          <p:cNvSpPr/>
          <p:nvPr/>
        </p:nvSpPr>
        <p:spPr>
          <a:xfrm>
            <a:off x="30956" y="41160902"/>
            <a:ext cx="32399288" cy="2019050"/>
          </a:xfrm>
          <a:prstGeom prst="rect">
            <a:avLst/>
          </a:prstGeom>
          <a:solidFill>
            <a:srgbClr val="00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A9C6F2-E4F2-4E55-B6DE-C165458BBC77}"/>
              </a:ext>
            </a:extLst>
          </p:cNvPr>
          <p:cNvSpPr txBox="1"/>
          <p:nvPr/>
        </p:nvSpPr>
        <p:spPr>
          <a:xfrm>
            <a:off x="843459" y="41605200"/>
            <a:ext cx="151426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dirty="0"/>
              <a:t>CURSO: ADS </a:t>
            </a:r>
            <a:r>
              <a:rPr lang="pt-BR" sz="6600" b="1" dirty="0"/>
              <a:t>E CIÊNCIA DA COMPUTAÇÃO</a:t>
            </a:r>
            <a:r>
              <a:rPr lang="pt-BR" sz="7200" b="1" dirty="0"/>
              <a:t>																							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29C55F-2BF4-05EF-9F4E-8065DF1F96D4}"/>
              </a:ext>
            </a:extLst>
          </p:cNvPr>
          <p:cNvSpPr txBox="1"/>
          <p:nvPr/>
        </p:nvSpPr>
        <p:spPr>
          <a:xfrm>
            <a:off x="-42466" y="4601357"/>
            <a:ext cx="324302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</a:rPr>
              <a:t>SISTEMA DE SATISFAÇÃO DE CLIENTES</a:t>
            </a:r>
          </a:p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</a:rPr>
              <a:t>DISCIPLINA: ARA0075 – PROGRAMAÇÃO ORIENTADA A OBJETOS EM JAVA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27D90D77-A05A-743D-8F43-C4944BAA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7692412"/>
            <a:ext cx="31253113" cy="325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4400" b="1" dirty="0">
                <a:latin typeface="Arial" panose="020B0604020202020204" pitchFamily="34" charset="0"/>
              </a:rPr>
              <a:t>ERIK OLIVEIRA DE SOUSA, JODERLAN OLIVEIRA LOPES, EMANUEL ALEC PINHEIRO OLIVEIRA, JORGE MATHEUS LIMA ALMEIDA, ORIENTADOR: NILTEMBERG CARVALHO</a:t>
            </a:r>
            <a:endParaRPr lang="pt-BR" altLang="pt-BR" sz="4400" b="1" baseline="30000" dirty="0">
              <a:latin typeface="Arial" panose="020B0604020202020204" pitchFamily="34" charset="0"/>
            </a:endParaRPr>
          </a:p>
          <a:p>
            <a:pPr algn="ctr"/>
            <a:endParaRPr lang="pt-BR" altLang="pt-BR" sz="4400" b="1" baseline="30000" dirty="0">
              <a:latin typeface="Arial" panose="020B0604020202020204" pitchFamily="34" charset="0"/>
            </a:endParaRPr>
          </a:p>
          <a:p>
            <a:pPr algn="ctr"/>
            <a:r>
              <a:rPr lang="pt-BR" altLang="pt-BR" sz="4400" b="1" dirty="0">
                <a:latin typeface="Arial" panose="020B0604020202020204" pitchFamily="34" charset="0"/>
              </a:rPr>
              <a:t>CURSO: ADS E CIÊNCIA DA COMPUTAÇÃO</a:t>
            </a:r>
            <a:br>
              <a:rPr lang="pt-BR" altLang="pt-BR" sz="4400" b="1" dirty="0">
                <a:latin typeface="Arial" panose="020B0604020202020204" pitchFamily="34" charset="0"/>
              </a:rPr>
            </a:br>
            <a:endParaRPr lang="pt-BR" altLang="pt-BR" sz="4400" b="1" dirty="0">
              <a:latin typeface="Arial" panose="020B0604020202020204" pitchFamily="34" charset="0"/>
            </a:endParaRPr>
          </a:p>
        </p:txBody>
      </p:sp>
      <p:sp>
        <p:nvSpPr>
          <p:cNvPr id="12" name="Retângulo 19">
            <a:extLst>
              <a:ext uri="{FF2B5EF4-FFF2-40B4-BE49-F238E27FC236}">
                <a16:creationId xmlns:a16="http://schemas.microsoft.com/office/drawing/2014/main" id="{3D171B08-1B72-DACF-138A-12D1BE75689C}"/>
              </a:ext>
            </a:extLst>
          </p:cNvPr>
          <p:cNvSpPr/>
          <p:nvPr/>
        </p:nvSpPr>
        <p:spPr>
          <a:xfrm>
            <a:off x="16174649" y="11188700"/>
            <a:ext cx="45719" cy="29429694"/>
          </a:xfrm>
          <a:prstGeom prst="rect">
            <a:avLst/>
          </a:prstGeom>
          <a:solidFill>
            <a:srgbClr val="03554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C4D53467-62E3-CE13-C982-20BB5CB91D16}"/>
              </a:ext>
            </a:extLst>
          </p:cNvPr>
          <p:cNvSpPr/>
          <p:nvPr/>
        </p:nvSpPr>
        <p:spPr>
          <a:xfrm>
            <a:off x="30956" y="-23610"/>
            <a:ext cx="32399288" cy="4243075"/>
          </a:xfrm>
          <a:prstGeom prst="rect">
            <a:avLst/>
          </a:prstGeom>
          <a:solidFill>
            <a:srgbClr val="00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A05211FE-9A5D-6889-FA1E-4AE45882204B}"/>
              </a:ext>
            </a:extLst>
          </p:cNvPr>
          <p:cNvSpPr txBox="1"/>
          <p:nvPr/>
        </p:nvSpPr>
        <p:spPr>
          <a:xfrm>
            <a:off x="4290868" y="1103543"/>
            <a:ext cx="267455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/>
              <a:t>III SIMPÓSIO DE DISCIPLINAS EXTENSIONISTAS</a:t>
            </a:r>
          </a:p>
          <a:p>
            <a:pPr algn="ctr"/>
            <a:r>
              <a:rPr lang="pt-BR" sz="7200" b="1" dirty="0"/>
              <a:t>CENTRO UNIVERSITÁRIO ESTÁCIO CEARÁ</a:t>
            </a:r>
          </a:p>
        </p:txBody>
      </p:sp>
      <p:sp>
        <p:nvSpPr>
          <p:cNvPr id="22" name="CaixaDeTexto 23">
            <a:extLst>
              <a:ext uri="{FF2B5EF4-FFF2-40B4-BE49-F238E27FC236}">
                <a16:creationId xmlns:a16="http://schemas.microsoft.com/office/drawing/2014/main" id="{9FDEE7E0-7EA0-B8E2-9673-905767543D2B}"/>
              </a:ext>
            </a:extLst>
          </p:cNvPr>
          <p:cNvSpPr txBox="1"/>
          <p:nvPr/>
        </p:nvSpPr>
        <p:spPr>
          <a:xfrm>
            <a:off x="16497496" y="18459217"/>
            <a:ext cx="15049230" cy="56509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dirty="0">
                <a:ln w="3175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 projeto destacou a importância de compreender profundamente o público-alvo por meio do feedback e demonstrou como o Java pode ser implementado em uma variedade de situações. A aplicação das diferentes etapas do projeto, desde a análise de requisitos até a entrega do produto final, proporcionou um aprendizado significativo. O projeto passou por várias iterações e refinamentos antes de alcançar sua versão final, mostrando a evolução das ideias e a importância da adaptação contínua.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edondar Retângulo em um Canto Diagonal 3">
            <a:extLst>
              <a:ext uri="{FF2B5EF4-FFF2-40B4-BE49-F238E27FC236}">
                <a16:creationId xmlns:a16="http://schemas.microsoft.com/office/drawing/2014/main" id="{7972D7BC-EE67-509F-91AC-9D983E352477}"/>
              </a:ext>
            </a:extLst>
          </p:cNvPr>
          <p:cNvSpPr/>
          <p:nvPr/>
        </p:nvSpPr>
        <p:spPr>
          <a:xfrm>
            <a:off x="16486610" y="11188700"/>
            <a:ext cx="15440025" cy="1079104"/>
          </a:xfrm>
          <a:prstGeom prst="round2DiagRect">
            <a:avLst/>
          </a:prstGeom>
          <a:solidFill>
            <a:srgbClr val="00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4" name="CaixaDeTexto 22">
            <a:extLst>
              <a:ext uri="{FF2B5EF4-FFF2-40B4-BE49-F238E27FC236}">
                <a16:creationId xmlns:a16="http://schemas.microsoft.com/office/drawing/2014/main" id="{9E98B504-F870-B967-8A37-A5FB133EE33F}"/>
              </a:ext>
            </a:extLst>
          </p:cNvPr>
          <p:cNvSpPr txBox="1"/>
          <p:nvPr/>
        </p:nvSpPr>
        <p:spPr>
          <a:xfrm>
            <a:off x="16486610" y="11188700"/>
            <a:ext cx="11809413" cy="923330"/>
          </a:xfrm>
          <a:prstGeom prst="rect">
            <a:avLst/>
          </a:prstGeom>
          <a:solidFill>
            <a:srgbClr val="00D2D2"/>
          </a:solidFill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5400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edondar Retângulo em um Canto Diagonal 3">
            <a:extLst>
              <a:ext uri="{FF2B5EF4-FFF2-40B4-BE49-F238E27FC236}">
                <a16:creationId xmlns:a16="http://schemas.microsoft.com/office/drawing/2014/main" id="{68651168-F17C-55BA-8C6A-3A0165BE38E7}"/>
              </a:ext>
            </a:extLst>
          </p:cNvPr>
          <p:cNvSpPr/>
          <p:nvPr/>
        </p:nvSpPr>
        <p:spPr>
          <a:xfrm>
            <a:off x="546100" y="11188700"/>
            <a:ext cx="15440025" cy="1079104"/>
          </a:xfrm>
          <a:prstGeom prst="round2DiagRect">
            <a:avLst/>
          </a:prstGeom>
          <a:solidFill>
            <a:srgbClr val="00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" name="CaixaDeTexto 22">
            <a:extLst>
              <a:ext uri="{FF2B5EF4-FFF2-40B4-BE49-F238E27FC236}">
                <a16:creationId xmlns:a16="http://schemas.microsoft.com/office/drawing/2014/main" id="{5A3CA4AA-B3B6-BADD-627D-CFBBCE191594}"/>
              </a:ext>
            </a:extLst>
          </p:cNvPr>
          <p:cNvSpPr txBox="1"/>
          <p:nvPr/>
        </p:nvSpPr>
        <p:spPr>
          <a:xfrm>
            <a:off x="546100" y="11188700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pt-BR" sz="54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400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7" name="CaixaDeTexto 23">
            <a:extLst>
              <a:ext uri="{FF2B5EF4-FFF2-40B4-BE49-F238E27FC236}">
                <a16:creationId xmlns:a16="http://schemas.microsoft.com/office/drawing/2014/main" id="{65B65BD0-968E-4D46-844C-2A583A5556A9}"/>
              </a:ext>
            </a:extLst>
          </p:cNvPr>
          <p:cNvSpPr txBox="1"/>
          <p:nvPr/>
        </p:nvSpPr>
        <p:spPr>
          <a:xfrm>
            <a:off x="639536" y="12422218"/>
            <a:ext cx="15049230" cy="116018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satisfação do cliente é um aspecto crucial para o sucesso de qualquer negócio. Empresas que compreendem e atendem às necessidades e expectativas dos clientes tendem a ter melhor desempenho no mercado competitivo atual. Com o avanço da tecnologia, ferramentas que auxiliam no monitoramento e na melhoria da satisfação do cliente tornaram-se essenciais.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Nosso projeto, desenvolvido como parte da disciplina de Programação Orientada a Objetos em Java, visa criar um sistema eficiente e intuitivo para medir e analisar a satisfação dos clientes. O objetivo principal deste sistema é fornecer às empresas uma maneira automatizada de coletar feedback dos clientes, analisar os dados e gerar relatórios detalhados que podem ser usados para melhorar os serviços e produtos oferecidos.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390906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3800" b="1" dirty="0">
              <a:ln w="3175"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edondar Retângulo em um Canto Diagonal 3">
            <a:extLst>
              <a:ext uri="{FF2B5EF4-FFF2-40B4-BE49-F238E27FC236}">
                <a16:creationId xmlns:a16="http://schemas.microsoft.com/office/drawing/2014/main" id="{02385CED-D792-5439-1F48-2CE1BFB9E6B5}"/>
              </a:ext>
            </a:extLst>
          </p:cNvPr>
          <p:cNvSpPr/>
          <p:nvPr/>
        </p:nvSpPr>
        <p:spPr>
          <a:xfrm>
            <a:off x="472652" y="25447239"/>
            <a:ext cx="15440025" cy="1079104"/>
          </a:xfrm>
          <a:prstGeom prst="round2DiagRect">
            <a:avLst/>
          </a:prstGeom>
          <a:solidFill>
            <a:srgbClr val="00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9" name="CaixaDeTexto 22">
            <a:extLst>
              <a:ext uri="{FF2B5EF4-FFF2-40B4-BE49-F238E27FC236}">
                <a16:creationId xmlns:a16="http://schemas.microsoft.com/office/drawing/2014/main" id="{39F76D9B-3A10-E54B-455A-2355F12468FD}"/>
              </a:ext>
            </a:extLst>
          </p:cNvPr>
          <p:cNvSpPr txBox="1"/>
          <p:nvPr/>
        </p:nvSpPr>
        <p:spPr>
          <a:xfrm>
            <a:off x="472652" y="25447239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5400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aixaDeTexto 23">
            <a:extLst>
              <a:ext uri="{FF2B5EF4-FFF2-40B4-BE49-F238E27FC236}">
                <a16:creationId xmlns:a16="http://schemas.microsoft.com/office/drawing/2014/main" id="{A50F576C-2FED-0B17-54AB-7FE24CCA60DD}"/>
              </a:ext>
            </a:extLst>
          </p:cNvPr>
          <p:cNvSpPr txBox="1"/>
          <p:nvPr/>
        </p:nvSpPr>
        <p:spPr>
          <a:xfrm>
            <a:off x="566088" y="26680757"/>
            <a:ext cx="15049230" cy="97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 desenvolvimento do projeto, construímos uma situação-problema em que uma lanchonete fictícia solicitou a criação de um sistema destinado a quantificar o grau de satisfação de seus clientes.</a:t>
            </a:r>
          </a:p>
          <a:p>
            <a:pPr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uma reunião inicial com o gerente da lanchonete, identificamos as necessidades específicas e discutimos os requisitos do sistema. Com base nessa reunião, emitimos um diagrama de caso de uso para representar as funcionalidades e interações principais do sistema.</a:t>
            </a:r>
          </a:p>
          <a:p>
            <a:pPr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Utilizamos o Eclipse como ambiente de desenvolvimento integrado.</a:t>
            </a:r>
          </a:p>
          <a:p>
            <a:pPr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de Versão: O GitHub foi utilizado para o controle de versão, permitindo colaboração eficiente e gerenciamento de código.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4ACE54-1C7A-B058-DA79-A8E25294E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20" y="494819"/>
            <a:ext cx="3672496" cy="294238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8D4ACB-48A4-4D3A-ECD5-CE47B41721E7}"/>
              </a:ext>
            </a:extLst>
          </p:cNvPr>
          <p:cNvSpPr txBox="1"/>
          <p:nvPr/>
        </p:nvSpPr>
        <p:spPr>
          <a:xfrm>
            <a:off x="16783969" y="41605200"/>
            <a:ext cx="151426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dirty="0"/>
              <a:t>CAMPUS: 		PARANGABA (CE)																				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0B3400-D51C-41AE-5797-D9FFA89CDEE2}"/>
              </a:ext>
            </a:extLst>
          </p:cNvPr>
          <p:cNvSpPr txBox="1"/>
          <p:nvPr/>
        </p:nvSpPr>
        <p:spPr>
          <a:xfrm>
            <a:off x="-42466" y="39131462"/>
            <a:ext cx="157502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Igor. Programação Orientada a Objetos e Programação Estruturada. 2015. Disponível em: &lt;https://www.devmedia.com.br/</a:t>
            </a:r>
            <a:r>
              <a:rPr lang="pt-BR" sz="2800" dirty="0" err="1"/>
              <a:t>programacao</a:t>
            </a:r>
            <a:r>
              <a:rPr lang="pt-BR" sz="2800" dirty="0"/>
              <a:t>-orientada-a-objetos-e-</a:t>
            </a:r>
            <a:r>
              <a:rPr lang="pt-BR" sz="2800" dirty="0" err="1"/>
              <a:t>programacao</a:t>
            </a:r>
            <a:r>
              <a:rPr lang="pt-BR" sz="2800" dirty="0"/>
              <a:t>-estruturada/328133&gt;</a:t>
            </a:r>
          </a:p>
          <a:p>
            <a:r>
              <a:rPr lang="pt-BR" sz="2800" dirty="0" err="1"/>
              <a:t>Kaur</a:t>
            </a:r>
            <a:r>
              <a:rPr lang="pt-BR" sz="2800" dirty="0"/>
              <a:t>, </a:t>
            </a:r>
            <a:r>
              <a:rPr lang="pt-BR" sz="2800" dirty="0" err="1"/>
              <a:t>Pawandeep</a:t>
            </a:r>
            <a:r>
              <a:rPr lang="pt-BR" sz="2800" dirty="0"/>
              <a:t>. Determinantes da Satisfação do Cliente com Relação aos Aplicativos de Pedidos de Alimentos: uma Visão Estratégica. 2023. Disponível em: &lt;https://doi.org/10.15728/bbr.2022.1387.pt&gt;</a:t>
            </a:r>
          </a:p>
          <a:p>
            <a:endParaRPr lang="pt-BR" sz="2400" dirty="0"/>
          </a:p>
        </p:txBody>
      </p:sp>
      <p:pic>
        <p:nvPicPr>
          <p:cNvPr id="5" name="Imagem 4" descr="Diagrama">
            <a:extLst>
              <a:ext uri="{FF2B5EF4-FFF2-40B4-BE49-F238E27FC236}">
                <a16:creationId xmlns:a16="http://schemas.microsoft.com/office/drawing/2014/main" id="{F45026AF-A563-0A36-7509-77A484D01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491" y="13035445"/>
            <a:ext cx="9161239" cy="5450174"/>
          </a:xfrm>
          <a:prstGeom prst="rect">
            <a:avLst/>
          </a:prstGeom>
        </p:spPr>
      </p:pic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BA841AB-A2CA-9CF3-AF4E-C398570F7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072" y="33585748"/>
            <a:ext cx="10712459" cy="7338337"/>
          </a:xfrm>
          <a:prstGeom prst="rect">
            <a:avLst/>
          </a:prstGeom>
        </p:spPr>
      </p:pic>
      <p:pic>
        <p:nvPicPr>
          <p:cNvPr id="16" name="Imagem 1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E828861-CF76-3AAC-9A96-4787C1F3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699" y="25256759"/>
            <a:ext cx="6541969" cy="6906552"/>
          </a:xfrm>
          <a:prstGeom prst="rect">
            <a:avLst/>
          </a:prstGeom>
        </p:spPr>
      </p:pic>
      <p:pic>
        <p:nvPicPr>
          <p:cNvPr id="20" name="Imagem 19" descr="Código QR&#10;&#10;Descrição gerada automaticamente">
            <a:extLst>
              <a:ext uri="{FF2B5EF4-FFF2-40B4-BE49-F238E27FC236}">
                <a16:creationId xmlns:a16="http://schemas.microsoft.com/office/drawing/2014/main" id="{38CAE2E1-3CAB-E5DD-D35F-FE69D013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622" y="25256759"/>
            <a:ext cx="6661157" cy="690655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A2E8B4-DD9D-C8EE-2273-BB9208514291}"/>
              </a:ext>
            </a:extLst>
          </p:cNvPr>
          <p:cNvSpPr txBox="1"/>
          <p:nvPr/>
        </p:nvSpPr>
        <p:spPr>
          <a:xfrm>
            <a:off x="16537876" y="12329985"/>
            <a:ext cx="1356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casos de Uso: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92498B0-DD7E-4340-9DB6-D85C6C8A1329}"/>
              </a:ext>
            </a:extLst>
          </p:cNvPr>
          <p:cNvSpPr txBox="1"/>
          <p:nvPr/>
        </p:nvSpPr>
        <p:spPr>
          <a:xfrm>
            <a:off x="16482340" y="24360308"/>
            <a:ext cx="1356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Protótipo de interface: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D7454A1-619A-AB3B-9D53-933D6AEBDEEA}"/>
              </a:ext>
            </a:extLst>
          </p:cNvPr>
          <p:cNvSpPr txBox="1"/>
          <p:nvPr/>
        </p:nvSpPr>
        <p:spPr>
          <a:xfrm>
            <a:off x="16537876" y="32896883"/>
            <a:ext cx="1356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Produto final:</a:t>
            </a:r>
          </a:p>
        </p:txBody>
      </p:sp>
    </p:spTree>
    <p:extLst>
      <p:ext uri="{BB962C8B-B14F-4D97-AF65-F5344CB8AC3E}">
        <p14:creationId xmlns:p14="http://schemas.microsoft.com/office/powerpoint/2010/main" val="2506518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516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Aimée Soares</dc:creator>
  <cp:lastModifiedBy>User</cp:lastModifiedBy>
  <cp:revision>22</cp:revision>
  <dcterms:created xsi:type="dcterms:W3CDTF">2022-10-11T19:04:00Z</dcterms:created>
  <dcterms:modified xsi:type="dcterms:W3CDTF">2024-06-04T00:02:20Z</dcterms:modified>
</cp:coreProperties>
</file>