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248" autoAdjust="0"/>
  </p:normalViewPr>
  <p:slideViewPr>
    <p:cSldViewPr snapToGrid="0">
      <p:cViewPr varScale="1">
        <p:scale>
          <a:sx n="44" d="100"/>
          <a:sy n="44" d="100"/>
        </p:scale>
        <p:origin x="19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29193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 name="Shape 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8857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296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61458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El concepto de identidad se refiere al hecho de que cada objeto es único en el mundo, por más que su conjunto de atributos y sus valores sean exactamente iguales a los de otros objetos. Por ejemplo, dos autos del mismo modelo, color, motor, salidos de la misma línea de producción el mismo día no dejan de ser dos autos diferentes, por más que su conjunto de atributos y sus valores sean iguales. La única posibilidad de que dos objetos sean iguales es que sean el mismo objeto.</a:t>
            </a:r>
          </a:p>
        </p:txBody>
      </p:sp>
    </p:spTree>
    <p:extLst>
      <p:ext uri="{BB962C8B-B14F-4D97-AF65-F5344CB8AC3E}">
        <p14:creationId xmlns:p14="http://schemas.microsoft.com/office/powerpoint/2010/main" val="377634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La forma más sencilla de entender el concepto de clase es si la vemos como una agrupación de objetos con características similares. Por ejemplo, un auto ES UN tipo particular de vehículo motorizado, con lo cual dentro de su comportamiento podemos encontrar “arrancar” y “frenar”, entre otros. Ahora bien, una motocicleta también ES UN vehículo motorizado, y tiene dentro de su comportamiento “arrancar” y “frenar”. El conjunto de atributos también es compartido entre una motocicleta y un automóvil, aunque sus valores no coincidan necesariamente. Por ejemplo, ambos tienen el atributo “cantidad de ruedas”, sólo que el auto tiene 4 y la motocicleta 2.</a:t>
            </a:r>
          </a:p>
        </p:txBody>
      </p:sp>
    </p:spTree>
    <p:extLst>
      <p:ext uri="{BB962C8B-B14F-4D97-AF65-F5344CB8AC3E}">
        <p14:creationId xmlns:p14="http://schemas.microsoft.com/office/powerpoint/2010/main" val="904054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821606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7957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35484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Tanto para los atributos (estado) como para los métodos (comportamiento) de una clase puede configurarse el nivel de visibilidad o acceso que estos tendrán hacia el mundo exterior (otras clases que interactúen con ella). Los cuatro niveles de acceso más comunes que se pueden establecer a nivel de miembro de una clase son:</a:t>
            </a:r>
          </a:p>
          <a:p>
            <a:pPr marL="381000" marR="0" lvl="0" indent="-220133" algn="l">
              <a:lnSpc>
                <a:spcPct val="112500"/>
              </a:lnSpc>
              <a:spcBef>
                <a:spcPts val="0"/>
              </a:spcBef>
              <a:spcAft>
                <a:spcPts val="333"/>
              </a:spcAft>
              <a:buClr>
                <a:srgbClr val="FFFFFF"/>
              </a:buClr>
              <a:buSzPct val="296296"/>
              <a:buFont typeface="Arial"/>
              <a:buChar char="•"/>
            </a:pPr>
            <a:r>
              <a:rPr lang="en-US" sz="1466">
                <a:solidFill>
                  <a:srgbClr val="FFFFFF"/>
                </a:solidFill>
                <a:latin typeface="Arial"/>
                <a:ea typeface="Arial"/>
                <a:cs typeface="Arial"/>
                <a:sym typeface="Arial"/>
              </a:rPr>
              <a:t>Público: un miembro público puede ser accedido desde cualquier otra clase</a:t>
            </a:r>
          </a:p>
          <a:p>
            <a:pPr marL="381000" marR="0" lvl="0" indent="-220133" algn="l">
              <a:lnSpc>
                <a:spcPct val="112500"/>
              </a:lnSpc>
              <a:spcBef>
                <a:spcPts val="0"/>
              </a:spcBef>
              <a:spcAft>
                <a:spcPts val="333"/>
              </a:spcAft>
              <a:buClr>
                <a:srgbClr val="FFFFFF"/>
              </a:buClr>
              <a:buSzPct val="296296"/>
              <a:buFont typeface="Arial"/>
              <a:buChar char="•"/>
            </a:pPr>
            <a:r>
              <a:rPr lang="en-US" sz="1466">
                <a:solidFill>
                  <a:srgbClr val="FFFFFF"/>
                </a:solidFill>
                <a:latin typeface="Arial"/>
                <a:ea typeface="Arial"/>
                <a:cs typeface="Arial"/>
                <a:sym typeface="Arial"/>
              </a:rPr>
              <a:t>Privado: un miembro privado solamente puede ser accedido desde la clase en la que está declarado</a:t>
            </a:r>
          </a:p>
          <a:p>
            <a:pPr marL="381000" marR="0" lvl="0" indent="-220133" algn="l">
              <a:lnSpc>
                <a:spcPct val="112500"/>
              </a:lnSpc>
              <a:spcBef>
                <a:spcPts val="0"/>
              </a:spcBef>
              <a:spcAft>
                <a:spcPts val="333"/>
              </a:spcAft>
              <a:buClr>
                <a:srgbClr val="FFFFFF"/>
              </a:buClr>
              <a:buSzPct val="296296"/>
              <a:buFont typeface="Arial"/>
              <a:buChar char="•"/>
            </a:pPr>
            <a:r>
              <a:rPr lang="en-US" sz="1466">
                <a:solidFill>
                  <a:srgbClr val="FFFFFF"/>
                </a:solidFill>
                <a:latin typeface="Arial"/>
                <a:ea typeface="Arial"/>
                <a:cs typeface="Arial"/>
                <a:sym typeface="Arial"/>
              </a:rPr>
              <a:t>Protegido: un miembro protegido solamente puede ser accedido desde la clase en la que está declarado y desde las clases que hereden de ella (se verá el concepto de herencia más adelante en este curso)</a:t>
            </a:r>
          </a:p>
          <a:p>
            <a:pPr marL="381000" marR="0" lvl="0" indent="-220133" algn="l">
              <a:lnSpc>
                <a:spcPct val="112500"/>
              </a:lnSpc>
              <a:spcBef>
                <a:spcPts val="0"/>
              </a:spcBef>
              <a:spcAft>
                <a:spcPts val="333"/>
              </a:spcAft>
              <a:buClr>
                <a:srgbClr val="FFFFFF"/>
              </a:buClr>
              <a:buSzPct val="296296"/>
              <a:buFont typeface="Arial"/>
              <a:buChar char="•"/>
            </a:pPr>
            <a:r>
              <a:rPr lang="en-US" sz="1466">
                <a:solidFill>
                  <a:srgbClr val="FFFFFF"/>
                </a:solidFill>
                <a:latin typeface="Arial"/>
                <a:ea typeface="Arial"/>
                <a:cs typeface="Arial"/>
                <a:sym typeface="Arial"/>
              </a:rPr>
              <a:t>Paquete: un miembro de tipo paquete sólo podrá ser accedido desde las clases que estén en el mismo paquete lógico que la clase en la que está definido. En un entorno Microsoft .NET un ejemplo de paquete es una biblioteca .dll o un archivo ejecutable .exe.</a:t>
            </a:r>
          </a:p>
        </p:txBody>
      </p:sp>
    </p:spTree>
    <p:extLst>
      <p:ext uri="{BB962C8B-B14F-4D97-AF65-F5344CB8AC3E}">
        <p14:creationId xmlns:p14="http://schemas.microsoft.com/office/powerpoint/2010/main" val="920937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44461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dirty="0">
                <a:solidFill>
                  <a:srgbClr val="000000"/>
                </a:solidFill>
                <a:latin typeface="Arial"/>
                <a:ea typeface="Arial"/>
                <a:cs typeface="Arial"/>
                <a:sym typeface="Arial"/>
              </a:rPr>
              <a:t>UML </a:t>
            </a:r>
            <a:r>
              <a:rPr lang="en-US" sz="1466" dirty="0" err="1">
                <a:solidFill>
                  <a:srgbClr val="000000"/>
                </a:solidFill>
                <a:latin typeface="Arial"/>
                <a:ea typeface="Arial"/>
                <a:cs typeface="Arial"/>
                <a:sym typeface="Arial"/>
              </a:rPr>
              <a:t>es</a:t>
            </a:r>
            <a:r>
              <a:rPr lang="en-US" sz="1466" dirty="0">
                <a:solidFill>
                  <a:srgbClr val="000000"/>
                </a:solidFill>
                <a:latin typeface="Arial"/>
                <a:ea typeface="Arial"/>
                <a:cs typeface="Arial"/>
                <a:sym typeface="Arial"/>
              </a:rPr>
              <a:t> un </a:t>
            </a:r>
            <a:r>
              <a:rPr lang="en-US" sz="1466" dirty="0" err="1">
                <a:solidFill>
                  <a:srgbClr val="000000"/>
                </a:solidFill>
                <a:latin typeface="Arial"/>
                <a:ea typeface="Arial"/>
                <a:cs typeface="Arial"/>
                <a:sym typeface="Arial"/>
              </a:rPr>
              <a:t>lenguaje</a:t>
            </a:r>
            <a:r>
              <a:rPr lang="en-US" sz="1466" dirty="0">
                <a:solidFill>
                  <a:srgbClr val="000000"/>
                </a:solidFill>
                <a:latin typeface="Arial"/>
                <a:ea typeface="Arial"/>
                <a:cs typeface="Arial"/>
                <a:sym typeface="Arial"/>
              </a:rPr>
              <a:t> visual de </a:t>
            </a:r>
            <a:r>
              <a:rPr lang="en-US" sz="1466" dirty="0" err="1">
                <a:solidFill>
                  <a:srgbClr val="000000"/>
                </a:solidFill>
                <a:latin typeface="Arial"/>
                <a:ea typeface="Arial"/>
                <a:cs typeface="Arial"/>
                <a:sym typeface="Arial"/>
              </a:rPr>
              <a:t>modelado</a:t>
            </a:r>
            <a:r>
              <a:rPr lang="en-US" sz="1466" dirty="0">
                <a:solidFill>
                  <a:srgbClr val="000000"/>
                </a:solidFill>
                <a:latin typeface="Arial"/>
                <a:ea typeface="Arial"/>
                <a:cs typeface="Arial"/>
                <a:sym typeface="Arial"/>
              </a:rPr>
              <a:t> y </a:t>
            </a:r>
            <a:r>
              <a:rPr lang="en-US" sz="1466" dirty="0" err="1">
                <a:solidFill>
                  <a:srgbClr val="000000"/>
                </a:solidFill>
                <a:latin typeface="Arial"/>
                <a:ea typeface="Arial"/>
                <a:cs typeface="Arial"/>
                <a:sym typeface="Arial"/>
              </a:rPr>
              <a:t>documentación</a:t>
            </a:r>
            <a:r>
              <a:rPr lang="en-US" sz="1466" dirty="0">
                <a:solidFill>
                  <a:srgbClr val="000000"/>
                </a:solidFill>
                <a:latin typeface="Arial"/>
                <a:ea typeface="Arial"/>
                <a:cs typeface="Arial"/>
                <a:sym typeface="Arial"/>
              </a:rPr>
              <a:t> de </a:t>
            </a:r>
            <a:r>
              <a:rPr lang="en-US" sz="1466" dirty="0" err="1">
                <a:solidFill>
                  <a:srgbClr val="000000"/>
                </a:solidFill>
                <a:latin typeface="Arial"/>
                <a:ea typeface="Arial"/>
                <a:cs typeface="Arial"/>
                <a:sym typeface="Arial"/>
              </a:rPr>
              <a:t>sistemas</a:t>
            </a:r>
            <a:r>
              <a:rPr lang="en-US" sz="1466" dirty="0">
                <a:solidFill>
                  <a:srgbClr val="000000"/>
                </a:solidFill>
                <a:latin typeface="Arial"/>
                <a:ea typeface="Arial"/>
                <a:cs typeface="Arial"/>
                <a:sym typeface="Arial"/>
              </a:rPr>
              <a:t>, tan </a:t>
            </a:r>
            <a:r>
              <a:rPr lang="en-US" sz="1466" dirty="0" err="1">
                <a:solidFill>
                  <a:srgbClr val="000000"/>
                </a:solidFill>
                <a:latin typeface="Arial"/>
                <a:ea typeface="Arial"/>
                <a:cs typeface="Arial"/>
                <a:sym typeface="Arial"/>
              </a:rPr>
              <a:t>utilizado</a:t>
            </a:r>
            <a:r>
              <a:rPr lang="en-US" sz="1466" dirty="0">
                <a:solidFill>
                  <a:srgbClr val="000000"/>
                </a:solidFill>
                <a:latin typeface="Arial"/>
                <a:ea typeface="Arial"/>
                <a:cs typeface="Arial"/>
                <a:sym typeface="Arial"/>
              </a:rPr>
              <a:t> en el </a:t>
            </a:r>
            <a:r>
              <a:rPr lang="en-US" sz="1466" dirty="0" err="1">
                <a:solidFill>
                  <a:srgbClr val="000000"/>
                </a:solidFill>
                <a:latin typeface="Arial"/>
                <a:ea typeface="Arial"/>
                <a:cs typeface="Arial"/>
                <a:sym typeface="Arial"/>
              </a:rPr>
              <a:t>mundo</a:t>
            </a:r>
            <a:r>
              <a:rPr lang="en-US" sz="1466" dirty="0">
                <a:solidFill>
                  <a:srgbClr val="000000"/>
                </a:solidFill>
                <a:latin typeface="Arial"/>
                <a:ea typeface="Arial"/>
                <a:cs typeface="Arial"/>
                <a:sym typeface="Arial"/>
              </a:rPr>
              <a:t> de </a:t>
            </a:r>
            <a:r>
              <a:rPr lang="en-US" sz="1466" dirty="0" err="1">
                <a:solidFill>
                  <a:srgbClr val="000000"/>
                </a:solidFill>
                <a:latin typeface="Arial"/>
                <a:ea typeface="Arial"/>
                <a:cs typeface="Arial"/>
                <a:sym typeface="Arial"/>
              </a:rPr>
              <a:t>desarrollo</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orientado</a:t>
            </a:r>
            <a:r>
              <a:rPr lang="en-US" sz="1466" dirty="0">
                <a:solidFill>
                  <a:srgbClr val="000000"/>
                </a:solidFill>
                <a:latin typeface="Arial"/>
                <a:ea typeface="Arial"/>
                <a:cs typeface="Arial"/>
                <a:sym typeface="Arial"/>
              </a:rPr>
              <a:t> a </a:t>
            </a:r>
            <a:r>
              <a:rPr lang="en-US" sz="1466" dirty="0" err="1">
                <a:solidFill>
                  <a:srgbClr val="000000"/>
                </a:solidFill>
                <a:latin typeface="Arial"/>
                <a:ea typeface="Arial"/>
                <a:cs typeface="Arial"/>
                <a:sym typeface="Arial"/>
              </a:rPr>
              <a:t>objetos</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que</a:t>
            </a:r>
            <a:r>
              <a:rPr lang="en-US" sz="1466" dirty="0">
                <a:solidFill>
                  <a:srgbClr val="000000"/>
                </a:solidFill>
                <a:latin typeface="Arial"/>
                <a:ea typeface="Arial"/>
                <a:cs typeface="Arial"/>
                <a:sym typeface="Arial"/>
              </a:rPr>
              <a:t> se ha </a:t>
            </a:r>
            <a:r>
              <a:rPr lang="en-US" sz="1466" dirty="0" err="1">
                <a:solidFill>
                  <a:srgbClr val="000000"/>
                </a:solidFill>
                <a:latin typeface="Arial"/>
                <a:ea typeface="Arial"/>
                <a:cs typeface="Arial"/>
                <a:sym typeface="Arial"/>
              </a:rPr>
              <a:t>convertido</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casi</a:t>
            </a:r>
            <a:r>
              <a:rPr lang="en-US" sz="1466" dirty="0">
                <a:solidFill>
                  <a:srgbClr val="000000"/>
                </a:solidFill>
                <a:latin typeface="Arial"/>
                <a:ea typeface="Arial"/>
                <a:cs typeface="Arial"/>
                <a:sym typeface="Arial"/>
              </a:rPr>
              <a:t> en un </a:t>
            </a:r>
            <a:r>
              <a:rPr lang="en-US" sz="1466" dirty="0" err="1">
                <a:solidFill>
                  <a:srgbClr val="000000"/>
                </a:solidFill>
                <a:latin typeface="Arial"/>
                <a:ea typeface="Arial"/>
                <a:cs typeface="Arial"/>
                <a:sym typeface="Arial"/>
              </a:rPr>
              <a:t>estándar</a:t>
            </a:r>
            <a:r>
              <a:rPr lang="en-US" sz="1466" dirty="0">
                <a:solidFill>
                  <a:srgbClr val="000000"/>
                </a:solidFill>
                <a:latin typeface="Arial"/>
                <a:ea typeface="Arial"/>
                <a:cs typeface="Arial"/>
                <a:sym typeface="Arial"/>
              </a:rPr>
              <a:t> “de facto”. A </a:t>
            </a:r>
            <a:r>
              <a:rPr lang="en-US" sz="1466" dirty="0" err="1">
                <a:solidFill>
                  <a:srgbClr val="000000"/>
                </a:solidFill>
                <a:latin typeface="Arial"/>
                <a:ea typeface="Arial"/>
                <a:cs typeface="Arial"/>
                <a:sym typeface="Arial"/>
              </a:rPr>
              <a:t>partir</a:t>
            </a:r>
            <a:r>
              <a:rPr lang="en-US" sz="1466" dirty="0">
                <a:solidFill>
                  <a:srgbClr val="000000"/>
                </a:solidFill>
                <a:latin typeface="Arial"/>
                <a:ea typeface="Arial"/>
                <a:cs typeface="Arial"/>
                <a:sym typeface="Arial"/>
              </a:rPr>
              <a:t> de </a:t>
            </a:r>
            <a:r>
              <a:rPr lang="en-US" sz="1466" dirty="0" err="1">
                <a:solidFill>
                  <a:srgbClr val="000000"/>
                </a:solidFill>
                <a:latin typeface="Arial"/>
                <a:ea typeface="Arial"/>
                <a:cs typeface="Arial"/>
                <a:sym typeface="Arial"/>
              </a:rPr>
              <a:t>está</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filmina</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todos</a:t>
            </a:r>
            <a:r>
              <a:rPr lang="en-US" sz="1466" dirty="0">
                <a:solidFill>
                  <a:srgbClr val="000000"/>
                </a:solidFill>
                <a:latin typeface="Arial"/>
                <a:ea typeface="Arial"/>
                <a:cs typeface="Arial"/>
                <a:sym typeface="Arial"/>
              </a:rPr>
              <a:t> los </a:t>
            </a:r>
            <a:r>
              <a:rPr lang="en-US" sz="1466" dirty="0" err="1">
                <a:solidFill>
                  <a:srgbClr val="000000"/>
                </a:solidFill>
                <a:latin typeface="Arial"/>
                <a:ea typeface="Arial"/>
                <a:cs typeface="Arial"/>
                <a:sym typeface="Arial"/>
              </a:rPr>
              <a:t>diagramas</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que</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hagamos</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serán</a:t>
            </a:r>
            <a:r>
              <a:rPr lang="en-US" sz="1466" dirty="0">
                <a:solidFill>
                  <a:srgbClr val="000000"/>
                </a:solidFill>
                <a:latin typeface="Arial"/>
                <a:ea typeface="Arial"/>
                <a:cs typeface="Arial"/>
                <a:sym typeface="Arial"/>
              </a:rPr>
              <a:t> </a:t>
            </a:r>
            <a:r>
              <a:rPr lang="en-US" sz="1466" dirty="0" err="1">
                <a:solidFill>
                  <a:srgbClr val="000000"/>
                </a:solidFill>
                <a:latin typeface="Arial"/>
                <a:ea typeface="Arial"/>
                <a:cs typeface="Arial"/>
                <a:sym typeface="Arial"/>
              </a:rPr>
              <a:t>diagramas</a:t>
            </a:r>
            <a:r>
              <a:rPr lang="en-US" sz="1466" dirty="0">
                <a:solidFill>
                  <a:srgbClr val="000000"/>
                </a:solidFill>
                <a:latin typeface="Arial"/>
                <a:ea typeface="Arial"/>
                <a:cs typeface="Arial"/>
                <a:sym typeface="Arial"/>
              </a:rPr>
              <a:t> UML.</a:t>
            </a:r>
          </a:p>
        </p:txBody>
      </p:sp>
    </p:spTree>
    <p:extLst>
      <p:ext uri="{BB962C8B-B14F-4D97-AF65-F5344CB8AC3E}">
        <p14:creationId xmlns:p14="http://schemas.microsoft.com/office/powerpoint/2010/main" val="2831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60814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24396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8161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72544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El proceso de abstracción permite seleccionar las características relevantes dentro de un conjunto e identificar comportamientos comunes para definir nuevos tipos de entidades en el mundo real. La abstracción es clave en el proceso de análisis y diseño orientado a objetos, ya que mediante ella podemos llegar a armar un conjunto de clases que permitan modelar la realidad o el problema que se quiere atacar.</a:t>
            </a:r>
          </a:p>
        </p:txBody>
      </p:sp>
    </p:spTree>
    <p:extLst>
      <p:ext uri="{BB962C8B-B14F-4D97-AF65-F5344CB8AC3E}">
        <p14:creationId xmlns:p14="http://schemas.microsoft.com/office/powerpoint/2010/main" val="2636806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Otro de los pilares de la orientación a objetos es el encapsulamiento. Para entender este principio veamos un ejemplo práctico: </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Como todos ustedes se imaginarán, no es necesario ser mecánico de automóviles para poder manejar uno. Si el comprender cómo es el funcionamiento interno del motor, la dirección, los frenos, los cilindros, etc. fuera requisito para poder manejar un automóvil, serían muchos menos los conductores certificados y sería mucho más difícil aprender a manejar. Es más, si a cualquier automotriz se le ocurriera cambiar el funcionamiento interno de alguna de estas cosas, probablemente todos los conductores tendrían que volver a aprender como funciona el nuevo componente interno para poder seguir manejando sin problemas. Por suerte esto no es así, ya que la complejidad interna del funcionamiento de un automóvil está escondida de los conductores (usuarios). Para poder interactuar con el automóvil, éste nos expone una interfaz sencilla y definida, que no cambia nunca por más que cambien internamente el funcionamiento de sus componentes. Esta interfaz está compuesta por el volante, los pedales, la palanca de cambios, el asiento, etc. De esta forma decimos que el automóvil ha </a:t>
            </a:r>
            <a:r>
              <a:rPr lang="en-US" sz="1466" b="1">
                <a:solidFill>
                  <a:srgbClr val="000000"/>
                </a:solidFill>
                <a:latin typeface="Arial"/>
                <a:ea typeface="Arial"/>
                <a:cs typeface="Arial"/>
                <a:sym typeface="Arial"/>
              </a:rPr>
              <a:t>encapsulado</a:t>
            </a:r>
            <a:r>
              <a:rPr lang="en-US" sz="1466">
                <a:solidFill>
                  <a:srgbClr val="000000"/>
                </a:solidFill>
                <a:latin typeface="Arial"/>
                <a:ea typeface="Arial"/>
                <a:cs typeface="Arial"/>
                <a:sym typeface="Arial"/>
              </a:rPr>
              <a:t> su complejidad interna.</a:t>
            </a:r>
          </a:p>
        </p:txBody>
      </p:sp>
    </p:spTree>
    <p:extLst>
      <p:ext uri="{BB962C8B-B14F-4D97-AF65-F5344CB8AC3E}">
        <p14:creationId xmlns:p14="http://schemas.microsoft.com/office/powerpoint/2010/main" val="1686202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9085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8538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A lo largo de la historia se han ido desarrollando distintos lenguajes de programación basados en distintos paradigmas o formas de estructurar y pensar el desarrollo de software. A principios de la década de 1980 comenzó a surgir el llamado paradigma de “Orientación a Objetos”, que proponía una forma novedosa de comprender y modelar el mundo que nos rodea. Hoy, luego de varias décadas, este paradigma es sin duda uno de los principales y más importantes en la escena del desarrollo de software.</a:t>
            </a:r>
          </a:p>
        </p:txBody>
      </p:sp>
    </p:spTree>
    <p:extLst>
      <p:ext uri="{BB962C8B-B14F-4D97-AF65-F5344CB8AC3E}">
        <p14:creationId xmlns:p14="http://schemas.microsoft.com/office/powerpoint/2010/main" val="250431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A diferencia del paradigma estructurado, que propone modelar a la realidad como una serie de procedimientos secuenciales, la orientación a objetos propone representar todo lo que conocemos en términos de entidades (objetos) que interactúan y se relacionan entre sí. Estas entidades pueden representar absolutamente cualquier cosa, desde algo físico y tangible como una persona, una factura o un auto, hasta cosas intangibles como la imaginación, un proceso químico o un algoritmo matemático.</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La mayoría de los programadores que tienen conocimientos de paradigmas estructurados tienden a encarar la orientación a objetos como un agregado más a aquellos, o sólo como una forma ligeramente distinta de hacer lo mismo. Según iremos viendo a lo largo del curso, la realidad nos dicta que para ser buenos programadores orientados a objetos deberemos entender y modelar la realidad de una manera distinta.</a:t>
            </a:r>
          </a:p>
        </p:txBody>
      </p:sp>
    </p:spTree>
    <p:extLst>
      <p:ext uri="{BB962C8B-B14F-4D97-AF65-F5344CB8AC3E}">
        <p14:creationId xmlns:p14="http://schemas.microsoft.com/office/powerpoint/2010/main" val="42524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En la actualidad, el paradigma de orientación a objetos es sin lugar a dudas el más utilizado por las empresas de todo el mundo a la hora de encarar desarrollos de aplicaciones de software, ya que permite representar de manera relativamente simple modelos y realidades muy complejas y esto hace que el software sea más fácil de programar, comprender y mantener. Por otra parte, luego de más de 20 años de investigación y desarrollo sobre Orientación a Objetos pareciera ser que la industria se ha dado cuenta que el paradigma está lo suficientemente maduro como para dar soporte a las aplicaciones más importantes del mundo actual.</a:t>
            </a:r>
          </a:p>
        </p:txBody>
      </p:sp>
    </p:spTree>
    <p:extLst>
      <p:ext uri="{BB962C8B-B14F-4D97-AF65-F5344CB8AC3E}">
        <p14:creationId xmlns:p14="http://schemas.microsoft.com/office/powerpoint/2010/main" val="354444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3739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8845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Según las definiciones formales de James Rumbaugh y Grady Booch (dos de las principales autoridades de la orientación a objetos en la actualidad, y coautores de UML, el lenguaje de modelado universal para objetos), un objeto es una abstracción de la realidad que tiene un significado concreto y claro para el problema que se está modelando. Un ejemplo de una entidad física representada como un objeto conceptual puede ser “Un Auto”.</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Ahora bien, todos los objetos tienen 3 características principales:</a:t>
            </a:r>
          </a:p>
          <a:p>
            <a:pPr marL="381000" marR="0" lvl="0" indent="-220133" algn="l">
              <a:lnSpc>
                <a:spcPct val="112500"/>
              </a:lnSpc>
              <a:spcBef>
                <a:spcPts val="0"/>
              </a:spcBef>
              <a:spcAft>
                <a:spcPts val="333"/>
              </a:spcAft>
              <a:buClr>
                <a:srgbClr val="FFFFFF"/>
              </a:buClr>
              <a:buSzPct val="296296"/>
              <a:buFont typeface="Arial"/>
              <a:buChar char="•"/>
            </a:pPr>
            <a:r>
              <a:rPr lang="en-US" sz="1466" u="sng">
                <a:solidFill>
                  <a:srgbClr val="FFFFFF"/>
                </a:solidFill>
                <a:latin typeface="Arial"/>
                <a:ea typeface="Arial"/>
                <a:cs typeface="Arial"/>
                <a:sym typeface="Arial"/>
              </a:rPr>
              <a:t>Estado</a:t>
            </a:r>
            <a:r>
              <a:rPr lang="en-US" sz="1466">
                <a:solidFill>
                  <a:srgbClr val="FFFFFF"/>
                </a:solidFill>
                <a:latin typeface="Arial"/>
                <a:ea typeface="Arial"/>
                <a:cs typeface="Arial"/>
                <a:sym typeface="Arial"/>
              </a:rPr>
              <a:t>: representa la definición de atributos internos del objeto, sus características. Por ejemplo, un auto tiene un cierto número de puertas, un cierto número de ruedas, un volante, un motor, pedales, etc. </a:t>
            </a:r>
          </a:p>
          <a:p>
            <a:pPr marL="381000" marR="0" lvl="0" indent="-220133" algn="l">
              <a:lnSpc>
                <a:spcPct val="112500"/>
              </a:lnSpc>
              <a:spcBef>
                <a:spcPts val="0"/>
              </a:spcBef>
              <a:spcAft>
                <a:spcPts val="333"/>
              </a:spcAft>
              <a:buClr>
                <a:srgbClr val="FFFFFF"/>
              </a:buClr>
              <a:buSzPct val="296296"/>
              <a:buFont typeface="Arial"/>
              <a:buChar char="•"/>
            </a:pPr>
            <a:r>
              <a:rPr lang="en-US" sz="1466" u="sng">
                <a:solidFill>
                  <a:srgbClr val="FFFFFF"/>
                </a:solidFill>
                <a:latin typeface="Arial"/>
                <a:ea typeface="Arial"/>
                <a:cs typeface="Arial"/>
                <a:sym typeface="Arial"/>
              </a:rPr>
              <a:t>Comportamiento</a:t>
            </a:r>
            <a:r>
              <a:rPr lang="en-US" sz="1466">
                <a:solidFill>
                  <a:srgbClr val="FFFFFF"/>
                </a:solidFill>
                <a:latin typeface="Arial"/>
                <a:ea typeface="Arial"/>
                <a:cs typeface="Arial"/>
                <a:sym typeface="Arial"/>
              </a:rPr>
              <a:t>: representa la definición del comportamiento del objeto, las acciones que éste puede realizar. Por ejemplo, un auto puede “arrancar”, “frenar”, “doblar”, “acelerar”, etc.</a:t>
            </a:r>
          </a:p>
          <a:p>
            <a:pPr marL="381000" marR="0" lvl="0" indent="-220133" algn="l">
              <a:lnSpc>
                <a:spcPct val="112500"/>
              </a:lnSpc>
              <a:spcBef>
                <a:spcPts val="0"/>
              </a:spcBef>
              <a:spcAft>
                <a:spcPts val="333"/>
              </a:spcAft>
              <a:buClr>
                <a:srgbClr val="FFFFFF"/>
              </a:buClr>
              <a:buSzPct val="296296"/>
              <a:buFont typeface="Arial"/>
              <a:buChar char="•"/>
            </a:pPr>
            <a:r>
              <a:rPr lang="en-US" sz="1466" u="sng">
                <a:solidFill>
                  <a:srgbClr val="FFFFFF"/>
                </a:solidFill>
                <a:latin typeface="Arial"/>
                <a:ea typeface="Arial"/>
                <a:cs typeface="Arial"/>
                <a:sym typeface="Arial"/>
              </a:rPr>
              <a:t>Identidad</a:t>
            </a:r>
            <a:r>
              <a:rPr lang="en-US" sz="1466">
                <a:solidFill>
                  <a:srgbClr val="FFFFFF"/>
                </a:solidFill>
                <a:latin typeface="Arial"/>
                <a:ea typeface="Arial"/>
                <a:cs typeface="Arial"/>
                <a:sym typeface="Arial"/>
              </a:rPr>
              <a:t>: Cada objeto tiene una identidad única, incluso si su estado es idéntico al de otro objeto</a:t>
            </a:r>
          </a:p>
        </p:txBody>
      </p:sp>
    </p:spTree>
    <p:extLst>
      <p:ext uri="{BB962C8B-B14F-4D97-AF65-F5344CB8AC3E}">
        <p14:creationId xmlns:p14="http://schemas.microsoft.com/office/powerpoint/2010/main" val="180660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p:spPr>
        <p:txBody>
          <a:bodyPr lIns="91425" tIns="91425" rIns="91425" bIns="91425" anchor="t" anchorCtr="0"/>
          <a:lstStyle>
            <a:lvl1pPr algn="ctr">
              <a:buSzPct val="100000"/>
              <a:defRPr sz="4800"/>
            </a:lvl1pPr>
            <a:lvl2pPr algn="ctr">
              <a:buSzPct val="100000"/>
              <a:defRPr sz="4800"/>
            </a:lvl2pPr>
            <a:lvl3pPr algn="ctr">
              <a:buSzPct val="100000"/>
              <a:defRPr sz="4800"/>
            </a:lvl3pPr>
            <a:lvl4pPr algn="ctr">
              <a:buSzPct val="100000"/>
              <a:defRPr sz="4800"/>
            </a:lvl4pPr>
            <a:lvl5pPr algn="ctr">
              <a:buSzPct val="100000"/>
              <a:defRPr sz="4800"/>
            </a:lvl5pPr>
            <a:lvl6pPr algn="ctr">
              <a:buSzPct val="100000"/>
              <a:defRPr sz="4800"/>
            </a:lvl6pPr>
            <a:lvl7pPr algn="ctr">
              <a:buSzPct val="100000"/>
              <a:defRPr sz="4800"/>
            </a:lvl7pPr>
            <a:lvl8pPr algn="ctr">
              <a:buSzPct val="100000"/>
              <a:defRPr sz="4800"/>
            </a:lvl8pPr>
            <a:lvl9pPr algn="ctr">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21" name="Shape 21"/>
          <p:cNvSpPr txBox="1"/>
          <p:nvPr/>
        </p:nvSpPr>
        <p:spPr>
          <a:xfrm>
            <a:off x="1698068" y="1476064"/>
            <a:ext cx="7011800" cy="2601272"/>
          </a:xfrm>
          <a:prstGeom prst="rect">
            <a:avLst/>
          </a:prstGeom>
        </p:spPr>
        <p:txBody>
          <a:bodyPr lIns="38100" tIns="38100" rIns="38100" bIns="38100" anchor="ctr" anchorCtr="0">
            <a:noAutofit/>
          </a:bodyPr>
          <a:lstStyle/>
          <a:p>
            <a:pPr marL="0" marR="0" indent="0" algn="ctr">
              <a:lnSpc>
                <a:spcPct val="108072"/>
              </a:lnSpc>
              <a:spcBef>
                <a:spcPts val="0"/>
              </a:spcBef>
              <a:spcAft>
                <a:spcPts val="0"/>
              </a:spcAft>
              <a:buNone/>
            </a:pPr>
            <a:r>
              <a:rPr lang="en-US" sz="5333" dirty="0" err="1" smtClean="0">
                <a:solidFill>
                  <a:srgbClr val="FFCC29"/>
                </a:solidFill>
                <a:latin typeface="Arial"/>
                <a:ea typeface="Arial"/>
                <a:cs typeface="Arial"/>
                <a:sym typeface="Arial"/>
              </a:rPr>
              <a:t>Introducción</a:t>
            </a:r>
            <a:r>
              <a:rPr lang="en-US" sz="5333" dirty="0" smtClean="0">
                <a:solidFill>
                  <a:srgbClr val="FFCC29"/>
                </a:solidFill>
                <a:latin typeface="Arial"/>
                <a:ea typeface="Arial"/>
                <a:cs typeface="Arial"/>
                <a:sym typeface="Arial"/>
              </a:rPr>
              <a:t> </a:t>
            </a:r>
            <a:r>
              <a:rPr lang="en-US" sz="5333" dirty="0">
                <a:solidFill>
                  <a:srgbClr val="FFCC29"/>
                </a:solidFill>
                <a:latin typeface="Arial"/>
                <a:ea typeface="Arial"/>
                <a:cs typeface="Arial"/>
                <a:sym typeface="Arial"/>
              </a:rPr>
              <a:t>a la </a:t>
            </a:r>
            <a:r>
              <a:rPr lang="en-US" sz="5333" dirty="0" err="1">
                <a:solidFill>
                  <a:srgbClr val="FFCC29"/>
                </a:solidFill>
                <a:latin typeface="Arial"/>
                <a:ea typeface="Arial"/>
                <a:cs typeface="Arial"/>
                <a:sym typeface="Arial"/>
              </a:rPr>
              <a:t>Orientación</a:t>
            </a:r>
            <a:r>
              <a:rPr lang="en-US" sz="5333" dirty="0">
                <a:solidFill>
                  <a:srgbClr val="FFCC29"/>
                </a:solidFill>
                <a:latin typeface="Arial"/>
                <a:ea typeface="Arial"/>
                <a:cs typeface="Arial"/>
                <a:sym typeface="Arial"/>
              </a:rPr>
              <a:t> a </a:t>
            </a:r>
            <a:r>
              <a:rPr lang="en-US" sz="5333" dirty="0" err="1">
                <a:solidFill>
                  <a:srgbClr val="FFCC29"/>
                </a:solidFill>
                <a:latin typeface="Arial"/>
                <a:ea typeface="Arial"/>
                <a:cs typeface="Arial"/>
                <a:sym typeface="Arial"/>
              </a:rPr>
              <a:t>Objetos</a:t>
            </a:r>
            <a:endParaRPr lang="en-US" sz="5333" dirty="0">
              <a:solidFill>
                <a:srgbClr val="FFCC29"/>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Un objeto posee Estado</a:t>
            </a:r>
          </a:p>
        </p:txBody>
      </p:sp>
      <p:sp>
        <p:nvSpPr>
          <p:cNvPr id="81" name="Shape 81"/>
          <p:cNvSpPr txBox="1">
            <a:spLocks noGrp="1"/>
          </p:cNvSpPr>
          <p:nvPr>
            <p:ph type="body" idx="1"/>
          </p:nvPr>
        </p:nvSpPr>
        <p:spPr>
          <a:xfrm>
            <a:off x="525625" y="1624525"/>
            <a:ext cx="9191975" cy="53519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b="1" i="1">
                <a:solidFill>
                  <a:srgbClr val="FFFFFF"/>
                </a:solidFill>
                <a:latin typeface="Arial"/>
                <a:ea typeface="Arial"/>
                <a:cs typeface="Arial"/>
                <a:sym typeface="Arial"/>
              </a:rPr>
              <a:t>Lo que el objeto sabe</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El estado de un objeto es una de las posibles condiciones en que el objeto puede existir</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El estado normalmente cambia en el transcurso del tiempo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El estado de un objeto es implementado por un conjunto de propiedades (atributos), además de las conexiones que puede tener con otros objetos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02300" y="305150"/>
            <a:ext cx="10031574"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dirty="0">
                <a:solidFill>
                  <a:srgbClr val="FFCC29"/>
                </a:solidFill>
                <a:latin typeface="Arial"/>
                <a:ea typeface="Arial"/>
                <a:cs typeface="Arial"/>
                <a:sym typeface="Arial"/>
              </a:rPr>
              <a:t>Un </a:t>
            </a:r>
            <a:r>
              <a:rPr lang="en-US" sz="5333" dirty="0" err="1">
                <a:solidFill>
                  <a:srgbClr val="FFCC29"/>
                </a:solidFill>
                <a:latin typeface="Arial"/>
                <a:ea typeface="Arial"/>
                <a:cs typeface="Arial"/>
                <a:sym typeface="Arial"/>
              </a:rPr>
              <a:t>objeto</a:t>
            </a:r>
            <a:r>
              <a:rPr lang="en-US" sz="5333" dirty="0">
                <a:solidFill>
                  <a:srgbClr val="FFCC29"/>
                </a:solidFill>
                <a:latin typeface="Arial"/>
                <a:ea typeface="Arial"/>
                <a:cs typeface="Arial"/>
                <a:sym typeface="Arial"/>
              </a:rPr>
              <a:t> </a:t>
            </a:r>
            <a:r>
              <a:rPr lang="en-US" sz="5333" dirty="0" err="1">
                <a:solidFill>
                  <a:srgbClr val="FFCC29"/>
                </a:solidFill>
                <a:latin typeface="Arial"/>
                <a:ea typeface="Arial"/>
                <a:cs typeface="Arial"/>
                <a:sym typeface="Arial"/>
              </a:rPr>
              <a:t>posee</a:t>
            </a:r>
            <a:r>
              <a:rPr lang="en-US" sz="5333" dirty="0">
                <a:solidFill>
                  <a:srgbClr val="FFCC29"/>
                </a:solidFill>
                <a:latin typeface="Arial"/>
                <a:ea typeface="Arial"/>
                <a:cs typeface="Arial"/>
                <a:sym typeface="Arial"/>
              </a:rPr>
              <a:t> </a:t>
            </a:r>
            <a:r>
              <a:rPr lang="en-US" sz="5333" dirty="0" err="1">
                <a:solidFill>
                  <a:srgbClr val="FFCC29"/>
                </a:solidFill>
                <a:latin typeface="Arial"/>
                <a:ea typeface="Arial"/>
                <a:cs typeface="Arial"/>
                <a:sym typeface="Arial"/>
              </a:rPr>
              <a:t>Comportamiento</a:t>
            </a:r>
            <a:endParaRPr lang="en-US" sz="5333" dirty="0">
              <a:solidFill>
                <a:srgbClr val="FFCC29"/>
              </a:solidFill>
              <a:latin typeface="Arial"/>
              <a:ea typeface="Arial"/>
              <a:cs typeface="Arial"/>
              <a:sym typeface="Arial"/>
            </a:endParaRPr>
          </a:p>
        </p:txBody>
      </p:sp>
      <p:sp>
        <p:nvSpPr>
          <p:cNvPr id="87" name="Shape 87"/>
          <p:cNvSpPr txBox="1">
            <a:spLocks noGrp="1"/>
          </p:cNvSpPr>
          <p:nvPr>
            <p:ph type="body" idx="1"/>
          </p:nvPr>
        </p:nvSpPr>
        <p:spPr>
          <a:xfrm>
            <a:off x="522099" y="2038183"/>
            <a:ext cx="9191975" cy="4378299"/>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b="1" i="1" dirty="0">
                <a:solidFill>
                  <a:srgbClr val="FFFFFF"/>
                </a:solidFill>
                <a:latin typeface="Arial"/>
                <a:ea typeface="Arial"/>
                <a:cs typeface="Arial"/>
                <a:sym typeface="Arial"/>
              </a:rPr>
              <a:t>Lo </a:t>
            </a:r>
            <a:r>
              <a:rPr lang="en-US" sz="3555" b="1" i="1" dirty="0" err="1">
                <a:solidFill>
                  <a:srgbClr val="FFFFFF"/>
                </a:solidFill>
                <a:latin typeface="Arial"/>
                <a:ea typeface="Arial"/>
                <a:cs typeface="Arial"/>
                <a:sym typeface="Arial"/>
              </a:rPr>
              <a:t>que</a:t>
            </a:r>
            <a:r>
              <a:rPr lang="en-US" sz="3555" b="1" i="1" dirty="0">
                <a:solidFill>
                  <a:srgbClr val="FFFFFF"/>
                </a:solidFill>
                <a:latin typeface="Arial"/>
                <a:ea typeface="Arial"/>
                <a:cs typeface="Arial"/>
                <a:sym typeface="Arial"/>
              </a:rPr>
              <a:t> el </a:t>
            </a:r>
            <a:r>
              <a:rPr lang="en-US" sz="3555" b="1" i="1" dirty="0" err="1">
                <a:solidFill>
                  <a:srgbClr val="FFFFFF"/>
                </a:solidFill>
                <a:latin typeface="Arial"/>
                <a:ea typeface="Arial"/>
                <a:cs typeface="Arial"/>
                <a:sym typeface="Arial"/>
              </a:rPr>
              <a:t>objeto</a:t>
            </a:r>
            <a:r>
              <a:rPr lang="en-US" sz="3555" b="1" i="1" dirty="0">
                <a:solidFill>
                  <a:srgbClr val="FFFFFF"/>
                </a:solidFill>
                <a:latin typeface="Arial"/>
                <a:ea typeface="Arial"/>
                <a:cs typeface="Arial"/>
                <a:sym typeface="Arial"/>
              </a:rPr>
              <a:t> </a:t>
            </a:r>
            <a:r>
              <a:rPr lang="en-US" sz="3555" b="1" i="1" dirty="0" err="1">
                <a:solidFill>
                  <a:srgbClr val="FFFFFF"/>
                </a:solidFill>
                <a:latin typeface="Arial"/>
                <a:ea typeface="Arial"/>
                <a:cs typeface="Arial"/>
                <a:sym typeface="Arial"/>
              </a:rPr>
              <a:t>puede</a:t>
            </a:r>
            <a:r>
              <a:rPr lang="en-US" sz="3555" b="1" i="1" dirty="0">
                <a:solidFill>
                  <a:srgbClr val="FFFFFF"/>
                </a:solidFill>
                <a:latin typeface="Arial"/>
                <a:ea typeface="Arial"/>
                <a:cs typeface="Arial"/>
                <a:sym typeface="Arial"/>
              </a:rPr>
              <a:t> </a:t>
            </a:r>
            <a:r>
              <a:rPr lang="en-US" sz="3555" b="1" i="1" dirty="0" err="1">
                <a:solidFill>
                  <a:srgbClr val="FFFFFF"/>
                </a:solidFill>
                <a:latin typeface="Arial"/>
                <a:ea typeface="Arial"/>
                <a:cs typeface="Arial"/>
                <a:sym typeface="Arial"/>
              </a:rPr>
              <a:t>hacer</a:t>
            </a:r>
            <a:endParaRPr lang="en-US" sz="3555" b="1" i="1" dirty="0">
              <a:solidFill>
                <a:srgbClr val="FFFFFF"/>
              </a:solidFill>
              <a:latin typeface="Arial"/>
              <a:ea typeface="Arial"/>
              <a:cs typeface="Arial"/>
              <a:sym typeface="Arial"/>
            </a:endParaRPr>
          </a:p>
          <a:p>
            <a:pPr marL="381000" marR="0" lvl="0" indent="-276577" algn="l">
              <a:lnSpc>
                <a:spcPct val="107812"/>
              </a:lnSpc>
              <a:spcBef>
                <a:spcPts val="802"/>
              </a:spcBef>
              <a:spcAft>
                <a:spcPts val="0"/>
              </a:spcAft>
              <a:buClr>
                <a:srgbClr val="FFFFFF"/>
              </a:buClr>
              <a:buSzPct val="164609"/>
              <a:buFont typeface="Arial"/>
              <a:buChar char="•"/>
            </a:pPr>
            <a:r>
              <a:rPr lang="en-US" sz="3555" dirty="0">
                <a:solidFill>
                  <a:srgbClr val="FFFFFF"/>
                </a:solidFill>
                <a:latin typeface="Arial"/>
                <a:ea typeface="Arial"/>
                <a:cs typeface="Arial"/>
                <a:sym typeface="Arial"/>
              </a:rPr>
              <a:t>El </a:t>
            </a:r>
            <a:r>
              <a:rPr lang="en-US" sz="3555" dirty="0" err="1">
                <a:solidFill>
                  <a:srgbClr val="FFFFFF"/>
                </a:solidFill>
                <a:latin typeface="Arial"/>
                <a:ea typeface="Arial"/>
                <a:cs typeface="Arial"/>
                <a:sym typeface="Arial"/>
              </a:rPr>
              <a:t>comportamiento</a:t>
            </a:r>
            <a:r>
              <a:rPr lang="en-US" sz="3555" dirty="0">
                <a:solidFill>
                  <a:srgbClr val="FFFFFF"/>
                </a:solidFill>
                <a:latin typeface="Arial"/>
                <a:ea typeface="Arial"/>
                <a:cs typeface="Arial"/>
                <a:sym typeface="Arial"/>
              </a:rPr>
              <a:t> de un </a:t>
            </a:r>
            <a:r>
              <a:rPr lang="en-US" sz="3555" dirty="0" err="1">
                <a:solidFill>
                  <a:srgbClr val="FFFFFF"/>
                </a:solidFill>
                <a:latin typeface="Arial"/>
                <a:ea typeface="Arial"/>
                <a:cs typeface="Arial"/>
                <a:sym typeface="Arial"/>
              </a:rPr>
              <a:t>objeto</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determina</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cómo</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éste</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actúa</a:t>
            </a:r>
            <a:r>
              <a:rPr lang="en-US" sz="3555" dirty="0">
                <a:solidFill>
                  <a:srgbClr val="FFFFFF"/>
                </a:solidFill>
                <a:latin typeface="Arial"/>
                <a:ea typeface="Arial"/>
                <a:cs typeface="Arial"/>
                <a:sym typeface="Arial"/>
              </a:rPr>
              <a:t> y </a:t>
            </a:r>
            <a:r>
              <a:rPr lang="en-US" sz="3555" dirty="0" err="1">
                <a:solidFill>
                  <a:srgbClr val="FFFFFF"/>
                </a:solidFill>
                <a:latin typeface="Arial"/>
                <a:ea typeface="Arial"/>
                <a:cs typeface="Arial"/>
                <a:sym typeface="Arial"/>
              </a:rPr>
              <a:t>reacciona</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frente</a:t>
            </a:r>
            <a:r>
              <a:rPr lang="en-US" sz="3555" dirty="0">
                <a:solidFill>
                  <a:srgbClr val="FFFFFF"/>
                </a:solidFill>
                <a:latin typeface="Arial"/>
                <a:ea typeface="Arial"/>
                <a:cs typeface="Arial"/>
                <a:sym typeface="Arial"/>
              </a:rPr>
              <a:t> a </a:t>
            </a:r>
            <a:r>
              <a:rPr lang="en-US" sz="3555" dirty="0" err="1">
                <a:solidFill>
                  <a:srgbClr val="FFFFFF"/>
                </a:solidFill>
                <a:latin typeface="Arial"/>
                <a:ea typeface="Arial"/>
                <a:cs typeface="Arial"/>
                <a:sym typeface="Arial"/>
              </a:rPr>
              <a:t>las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peticiones</a:t>
            </a:r>
            <a:r>
              <a:rPr lang="en-US" sz="3555" dirty="0">
                <a:solidFill>
                  <a:srgbClr val="FFFFFF"/>
                </a:solidFill>
                <a:latin typeface="Arial"/>
                <a:ea typeface="Arial"/>
                <a:cs typeface="Arial"/>
                <a:sym typeface="Arial"/>
              </a:rPr>
              <a:t> de </a:t>
            </a:r>
            <a:r>
              <a:rPr lang="en-US" sz="3555" dirty="0" err="1">
                <a:solidFill>
                  <a:srgbClr val="FFFFFF"/>
                </a:solidFill>
                <a:latin typeface="Arial"/>
                <a:ea typeface="Arial"/>
                <a:cs typeface="Arial"/>
                <a:sym typeface="Arial"/>
              </a:rPr>
              <a:t>otros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objetos</a:t>
            </a:r>
            <a:endParaRPr lang="en-US" sz="3555" dirty="0">
              <a:solidFill>
                <a:srgbClr val="FFFFFF"/>
              </a:solidFill>
              <a:latin typeface="Arial"/>
              <a:ea typeface="Arial"/>
              <a:cs typeface="Arial"/>
              <a:sym typeface="Arial"/>
            </a:endParaRPr>
          </a:p>
          <a:p>
            <a:pPr marL="381000" marR="0" lvl="0" indent="-276577" algn="l">
              <a:lnSpc>
                <a:spcPct val="107812"/>
              </a:lnSpc>
              <a:spcBef>
                <a:spcPts val="802"/>
              </a:spcBef>
              <a:spcAft>
                <a:spcPts val="0"/>
              </a:spcAft>
              <a:buClr>
                <a:srgbClr val="FFFFFF"/>
              </a:buClr>
              <a:buSzPct val="164609"/>
              <a:buFont typeface="Arial"/>
              <a:buChar char="•"/>
            </a:pPr>
            <a:r>
              <a:rPr lang="en-US" sz="3555" dirty="0" err="1">
                <a:solidFill>
                  <a:srgbClr val="FFFFFF"/>
                </a:solidFill>
                <a:latin typeface="Arial"/>
                <a:ea typeface="Arial"/>
                <a:cs typeface="Arial"/>
                <a:sym typeface="Arial"/>
              </a:rPr>
              <a:t>Es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modelado</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por</a:t>
            </a:r>
            <a:r>
              <a:rPr lang="en-US" sz="3555" dirty="0">
                <a:solidFill>
                  <a:srgbClr val="FFFFFF"/>
                </a:solidFill>
                <a:latin typeface="Arial"/>
                <a:ea typeface="Arial"/>
                <a:cs typeface="Arial"/>
                <a:sym typeface="Arial"/>
              </a:rPr>
              <a:t> un </a:t>
            </a:r>
            <a:r>
              <a:rPr lang="en-US" sz="3555" dirty="0" err="1">
                <a:solidFill>
                  <a:srgbClr val="FFFFFF"/>
                </a:solidFill>
                <a:latin typeface="Arial"/>
                <a:ea typeface="Arial"/>
                <a:cs typeface="Arial"/>
                <a:sym typeface="Arial"/>
              </a:rPr>
              <a:t>conjunto</a:t>
            </a:r>
            <a:r>
              <a:rPr lang="en-US" sz="3555" dirty="0">
                <a:solidFill>
                  <a:srgbClr val="FFFFFF"/>
                </a:solidFill>
                <a:latin typeface="Arial"/>
                <a:ea typeface="Arial"/>
                <a:cs typeface="Arial"/>
                <a:sym typeface="Arial"/>
              </a:rPr>
              <a:t> de </a:t>
            </a:r>
            <a:r>
              <a:rPr lang="en-US" sz="3555" dirty="0" err="1">
                <a:solidFill>
                  <a:srgbClr val="FFFFFF"/>
                </a:solidFill>
                <a:latin typeface="Arial"/>
                <a:ea typeface="Arial"/>
                <a:cs typeface="Arial"/>
                <a:sym typeface="Arial"/>
              </a:rPr>
              <a:t>mensajes</a:t>
            </a:r>
            <a:r>
              <a:rPr lang="en-US" sz="3555" dirty="0">
                <a:solidFill>
                  <a:srgbClr val="FFFFFF"/>
                </a:solidFill>
                <a:latin typeface="Arial"/>
                <a:ea typeface="Arial"/>
                <a:cs typeface="Arial"/>
                <a:sym typeface="Arial"/>
              </a:rPr>
              <a:t> a los </a:t>
            </a:r>
            <a:r>
              <a:rPr lang="en-US" sz="3555" dirty="0" err="1">
                <a:solidFill>
                  <a:srgbClr val="FFFFFF"/>
                </a:solidFill>
                <a:latin typeface="Arial"/>
                <a:ea typeface="Arial"/>
                <a:cs typeface="Arial"/>
                <a:sym typeface="Arial"/>
              </a:rPr>
              <a:t>que</a:t>
            </a:r>
            <a:r>
              <a:rPr lang="en-US" sz="3555" dirty="0">
                <a:solidFill>
                  <a:srgbClr val="FFFFFF"/>
                </a:solidFill>
                <a:latin typeface="Arial"/>
                <a:ea typeface="Arial"/>
                <a:cs typeface="Arial"/>
                <a:sym typeface="Arial"/>
              </a:rPr>
              <a:t> el </a:t>
            </a:r>
            <a:r>
              <a:rPr lang="en-US" sz="3555" dirty="0" err="1">
                <a:solidFill>
                  <a:srgbClr val="FFFFFF"/>
                </a:solidFill>
                <a:latin typeface="Arial"/>
                <a:ea typeface="Arial"/>
                <a:cs typeface="Arial"/>
                <a:sym typeface="Arial"/>
              </a:rPr>
              <a:t>objeto</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puede</a:t>
            </a:r>
            <a:r>
              <a:rPr lang="en-US" sz="3555" dirty="0">
                <a:solidFill>
                  <a:srgbClr val="FFFFFF"/>
                </a:solidFill>
                <a:latin typeface="Arial"/>
                <a:ea typeface="Arial"/>
                <a:cs typeface="Arial"/>
                <a:sym typeface="Arial"/>
              </a:rPr>
              <a:t> responder (</a:t>
            </a:r>
            <a:r>
              <a:rPr lang="en-US" sz="3555" dirty="0" err="1">
                <a:solidFill>
                  <a:srgbClr val="FFFFFF"/>
                </a:solidFill>
                <a:latin typeface="Arial"/>
                <a:ea typeface="Arial"/>
                <a:cs typeface="Arial"/>
                <a:sym typeface="Arial"/>
              </a:rPr>
              <a:t>operaciones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que</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puede</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realizar</a:t>
            </a:r>
            <a:r>
              <a:rPr lang="en-US" sz="3555" dirty="0">
                <a:solidFill>
                  <a:srgbClr val="FFFFFF"/>
                </a:solidFill>
                <a:latin typeface="Arial"/>
                <a:ea typeface="Arial"/>
                <a:cs typeface="Arial"/>
                <a:sym typeface="Arial"/>
              </a:rPr>
              <a:t>)</a:t>
            </a:r>
          </a:p>
          <a:p>
            <a:pPr marL="381000" marR="0" lvl="0" indent="-276577" algn="l">
              <a:lnSpc>
                <a:spcPct val="107812"/>
              </a:lnSpc>
              <a:spcBef>
                <a:spcPts val="802"/>
              </a:spcBef>
              <a:spcAft>
                <a:spcPts val="0"/>
              </a:spcAft>
              <a:buClr>
                <a:srgbClr val="FFFFFF"/>
              </a:buClr>
              <a:buSzPct val="164609"/>
              <a:buFont typeface="Arial"/>
              <a:buChar char="•"/>
            </a:pPr>
            <a:r>
              <a:rPr lang="en-US" sz="3555" dirty="0">
                <a:solidFill>
                  <a:srgbClr val="FFFFFF"/>
                </a:solidFill>
                <a:latin typeface="Arial"/>
                <a:ea typeface="Arial"/>
                <a:cs typeface="Arial"/>
                <a:sym typeface="Arial"/>
              </a:rPr>
              <a:t>Se </a:t>
            </a:r>
            <a:r>
              <a:rPr lang="en-US" sz="3555" dirty="0" err="1">
                <a:solidFill>
                  <a:srgbClr val="FFFFFF"/>
                </a:solidFill>
                <a:latin typeface="Arial"/>
                <a:ea typeface="Arial"/>
                <a:cs typeface="Arial"/>
                <a:sym typeface="Arial"/>
              </a:rPr>
              <a:t>implementa</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mediante</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métodos</a:t>
            </a:r>
            <a:endParaRPr lang="en-US" sz="3555" dirty="0">
              <a:solidFill>
                <a:srgbClr val="FFFFFF"/>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Un objeto posee Identidad</a:t>
            </a:r>
          </a:p>
        </p:txBody>
      </p:sp>
      <p:sp>
        <p:nvSpPr>
          <p:cNvPr id="93" name="Shape 93"/>
          <p:cNvSpPr txBox="1">
            <a:spLocks noGrp="1"/>
          </p:cNvSpPr>
          <p:nvPr>
            <p:ph type="body" idx="1"/>
          </p:nvPr>
        </p:nvSpPr>
        <p:spPr>
          <a:xfrm>
            <a:off x="525625" y="1624525"/>
            <a:ext cx="9191975" cy="1653099"/>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Cada objeto tiene una identidad única, incluso si su estado es idéntico al de otro objeto</a:t>
            </a:r>
          </a:p>
        </p:txBody>
      </p:sp>
      <p:sp>
        <p:nvSpPr>
          <p:cNvPr id="94" name="Shape 94"/>
          <p:cNvSpPr/>
          <p:nvPr/>
        </p:nvSpPr>
        <p:spPr>
          <a:xfrm>
            <a:off x="3820575" y="4116900"/>
            <a:ext cx="2444750" cy="1672149"/>
          </a:xfrm>
          <a:prstGeom prst="rect">
            <a:avLst/>
          </a:prstGeom>
          <a:blipFill>
            <a:blip r:embed="rId4"/>
            <a:stretch>
              <a:fillRect/>
            </a:stretch>
          </a:blipFill>
        </p:spPr>
      </p:sp>
      <p:sp>
        <p:nvSpPr>
          <p:cNvPr id="95" name="Shape 95"/>
          <p:cNvSpPr/>
          <p:nvPr/>
        </p:nvSpPr>
        <p:spPr>
          <a:xfrm>
            <a:off x="6741575" y="4201575"/>
            <a:ext cx="2571750" cy="1524000"/>
          </a:xfrm>
          <a:prstGeom prst="rect">
            <a:avLst/>
          </a:prstGeom>
          <a:blipFill>
            <a:blip r:embed="rId5"/>
            <a:stretch>
              <a:fillRect/>
            </a:stretch>
          </a:blipFill>
        </p:spPr>
      </p:sp>
      <p:sp>
        <p:nvSpPr>
          <p:cNvPr id="96" name="Shape 96"/>
          <p:cNvSpPr/>
          <p:nvPr/>
        </p:nvSpPr>
        <p:spPr>
          <a:xfrm>
            <a:off x="698500" y="4222750"/>
            <a:ext cx="2582325" cy="1555725"/>
          </a:xfrm>
          <a:prstGeom prst="rect">
            <a:avLst/>
          </a:prstGeom>
          <a:blipFill>
            <a:blip r:embed="rId6"/>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¿Qué es una Clase?</a:t>
            </a:r>
          </a:p>
        </p:txBody>
      </p:sp>
      <p:sp>
        <p:nvSpPr>
          <p:cNvPr id="102" name="Shape 102"/>
          <p:cNvSpPr txBox="1">
            <a:spLocks noGrp="1"/>
          </p:cNvSpPr>
          <p:nvPr>
            <p:ph type="body" idx="1"/>
          </p:nvPr>
        </p:nvSpPr>
        <p:spPr>
          <a:xfrm>
            <a:off x="525625" y="1511650"/>
            <a:ext cx="9191975" cy="5992274"/>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Una clase es una descripción de un grupo de objetos con: </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Propiedades en común (atributos)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Comportamiento similar (operaciones)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La misma forma de relacionarse con otros objetos (relaciones)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Una semántica en común (significan lo mismo)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Una clase es una abstracción que:</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Enfatiza las características relevantes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Suprime otras características (simplificación)</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Un objeto es una instancia de una clase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Objetos y Clases</a:t>
            </a:r>
          </a:p>
        </p:txBody>
      </p:sp>
      <p:sp>
        <p:nvSpPr>
          <p:cNvPr id="108" name="Shape 108"/>
          <p:cNvSpPr txBox="1">
            <a:spLocks noGrp="1"/>
          </p:cNvSpPr>
          <p:nvPr>
            <p:ph type="body" idx="1"/>
          </p:nvPr>
        </p:nvSpPr>
        <p:spPr>
          <a:xfrm>
            <a:off x="525625" y="1314075"/>
            <a:ext cx="9191975" cy="2774949"/>
          </a:xfrm>
          <a:prstGeom prst="rect">
            <a:avLst/>
          </a:prstGeom>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67264"/>
              <a:buFont typeface="Arial"/>
              <a:buChar char="•"/>
            </a:pPr>
            <a:r>
              <a:rPr lang="en-US" sz="3111">
                <a:solidFill>
                  <a:srgbClr val="FFFFFF"/>
                </a:solidFill>
                <a:latin typeface="Arial"/>
                <a:ea typeface="Arial"/>
                <a:cs typeface="Arial"/>
                <a:sym typeface="Arial"/>
              </a:rPr>
              <a:t>Una clase es una definición abstracta de un objeto</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Define la estructura y el comportamiento compartidos por los objetos</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Sirve como modelo para la creación de objetos </a:t>
            </a:r>
          </a:p>
          <a:p>
            <a:pPr marL="381000" marR="0" lvl="0" indent="-248355" algn="l">
              <a:lnSpc>
                <a:spcPct val="108035"/>
              </a:lnSpc>
              <a:spcBef>
                <a:spcPts val="698"/>
              </a:spcBef>
              <a:spcAft>
                <a:spcPts val="0"/>
              </a:spcAft>
              <a:buClr>
                <a:srgbClr val="FFFFFF"/>
              </a:buClr>
              <a:buSzPct val="167264"/>
              <a:buFont typeface="Arial"/>
              <a:buChar char="•"/>
            </a:pPr>
            <a:r>
              <a:rPr lang="en-US" sz="3111">
                <a:solidFill>
                  <a:srgbClr val="FFFFFF"/>
                </a:solidFill>
                <a:latin typeface="Arial"/>
                <a:ea typeface="Arial"/>
                <a:cs typeface="Arial"/>
                <a:sym typeface="Arial"/>
              </a:rPr>
              <a:t>Los objetos pueden ser agrupados en clases</a:t>
            </a:r>
          </a:p>
        </p:txBody>
      </p:sp>
      <p:sp>
        <p:nvSpPr>
          <p:cNvPr id="109" name="Shape 109"/>
          <p:cNvSpPr/>
          <p:nvPr/>
        </p:nvSpPr>
        <p:spPr>
          <a:xfrm>
            <a:off x="4085150" y="6297075"/>
            <a:ext cx="3820574" cy="1100650"/>
          </a:xfrm>
          <a:prstGeom prst="rect">
            <a:avLst/>
          </a:prstGeom>
          <a:blipFill>
            <a:blip r:embed="rId4"/>
            <a:stretch>
              <a:fillRect/>
            </a:stretch>
          </a:blipFill>
        </p:spPr>
      </p:sp>
      <p:sp>
        <p:nvSpPr>
          <p:cNvPr id="110" name="Shape 110"/>
          <p:cNvSpPr/>
          <p:nvPr/>
        </p:nvSpPr>
        <p:spPr>
          <a:xfrm>
            <a:off x="7376575" y="5058825"/>
            <a:ext cx="1873250" cy="1015974"/>
          </a:xfrm>
          <a:prstGeom prst="rect">
            <a:avLst/>
          </a:prstGeom>
          <a:blipFill>
            <a:blip r:embed="rId5"/>
            <a:stretch>
              <a:fillRect/>
            </a:stretch>
          </a:blipFill>
        </p:spPr>
      </p:sp>
      <p:sp>
        <p:nvSpPr>
          <p:cNvPr id="111" name="Shape 111"/>
          <p:cNvSpPr/>
          <p:nvPr/>
        </p:nvSpPr>
        <p:spPr>
          <a:xfrm>
            <a:off x="603250" y="4910650"/>
            <a:ext cx="6561649" cy="1481650"/>
          </a:xfrm>
          <a:prstGeom prst="rect">
            <a:avLst/>
          </a:prstGeom>
          <a:blipFill>
            <a:blip r:embed="rId6"/>
            <a:stretch>
              <a:fillRect/>
            </a:stretch>
          </a:blipFill>
        </p:spPr>
      </p:sp>
      <p:sp>
        <p:nvSpPr>
          <p:cNvPr id="112" name="Shape 112"/>
          <p:cNvSpPr/>
          <p:nvPr/>
        </p:nvSpPr>
        <p:spPr>
          <a:xfrm>
            <a:off x="1206500" y="5767900"/>
            <a:ext cx="2190750" cy="1524000"/>
          </a:xfrm>
          <a:prstGeom prst="rect">
            <a:avLst/>
          </a:prstGeom>
          <a:blipFill>
            <a:blip r:embed="rId7"/>
            <a:stretch>
              <a:fillRect/>
            </a:stretch>
          </a:blipFill>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Ejemplo de una Clase</a:t>
            </a:r>
          </a:p>
        </p:txBody>
      </p:sp>
      <p:sp>
        <p:nvSpPr>
          <p:cNvPr id="118" name="Shape 118"/>
          <p:cNvSpPr txBox="1">
            <a:spLocks noGrp="1"/>
          </p:cNvSpPr>
          <p:nvPr>
            <p:ph type="body" idx="1"/>
          </p:nvPr>
        </p:nvSpPr>
        <p:spPr>
          <a:xfrm>
            <a:off x="525625" y="1384650"/>
            <a:ext cx="9191975" cy="6126324"/>
          </a:xfrm>
          <a:prstGeom prst="rect">
            <a:avLst/>
          </a:prstGeom>
        </p:spPr>
        <p:txBody>
          <a:bodyPr lIns="38100" tIns="38100" rIns="38100" bIns="38100" anchor="t" anchorCtr="0">
            <a:noAutofit/>
          </a:bodyPr>
          <a:lstStyle/>
          <a:p>
            <a:pPr marL="381000" marR="0" lvl="0" indent="-276577" algn="l">
              <a:lnSpc>
                <a:spcPct val="100000"/>
              </a:lnSpc>
              <a:spcBef>
                <a:spcPts val="0"/>
              </a:spcBef>
              <a:spcAft>
                <a:spcPts val="0"/>
              </a:spcAft>
              <a:buClr>
                <a:srgbClr val="FFFFFF"/>
              </a:buClr>
              <a:buSzPct val="164609"/>
              <a:buFont typeface="Arial"/>
              <a:buChar char="•"/>
            </a:pPr>
            <a:r>
              <a:rPr lang="en-US" sz="2800" dirty="0" err="1">
                <a:solidFill>
                  <a:srgbClr val="FFFFFF"/>
                </a:solidFill>
                <a:latin typeface="Arial"/>
                <a:ea typeface="Arial"/>
                <a:cs typeface="Arial"/>
                <a:sym typeface="Arial"/>
              </a:rPr>
              <a:t>Clase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Curso</a:t>
            </a:r>
            <a:endParaRPr lang="en-US" sz="2800" dirty="0">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2800" dirty="0">
                <a:solidFill>
                  <a:srgbClr val="FFFFFF"/>
                </a:solidFill>
                <a:latin typeface="Arial"/>
                <a:ea typeface="Arial"/>
                <a:cs typeface="Arial"/>
                <a:sym typeface="Arial"/>
              </a:rPr>
              <a:t>Estado (</a:t>
            </a:r>
            <a:r>
              <a:rPr lang="en-US" sz="2800" dirty="0" err="1">
                <a:solidFill>
                  <a:srgbClr val="FFFFFF"/>
                </a:solidFill>
                <a:latin typeface="Arial"/>
                <a:ea typeface="Arial"/>
                <a:cs typeface="Arial"/>
                <a:sym typeface="Arial"/>
              </a:rPr>
              <a:t>Atributos</a:t>
            </a:r>
            <a:r>
              <a:rPr lang="en-US" sz="2800" dirty="0">
                <a:solidFill>
                  <a:srgbClr val="FFFFFF"/>
                </a:solidFill>
                <a:latin typeface="Arial"/>
                <a:ea typeface="Arial"/>
                <a:cs typeface="Arial"/>
                <a:sym typeface="Arial"/>
              </a:rPr>
              <a:t>)</a:t>
            </a: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Nombre</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Ubicación</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Días</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Ofrecidos</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Horario</a:t>
            </a:r>
            <a:r>
              <a:rPr lang="en-US" sz="2400" dirty="0">
                <a:solidFill>
                  <a:srgbClr val="FFFFFF"/>
                </a:solidFill>
                <a:latin typeface="Arial"/>
                <a:ea typeface="Arial"/>
                <a:cs typeface="Arial"/>
                <a:sym typeface="Arial"/>
              </a:rPr>
              <a:t> de </a:t>
            </a:r>
            <a:r>
              <a:rPr lang="en-US" sz="2400" dirty="0" err="1">
                <a:solidFill>
                  <a:srgbClr val="FFFFFF"/>
                </a:solidFill>
                <a:latin typeface="Arial"/>
                <a:ea typeface="Arial"/>
                <a:cs typeface="Arial"/>
                <a:sym typeface="Arial"/>
              </a:rPr>
              <a:t>Inicio</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Horario</a:t>
            </a:r>
            <a:r>
              <a:rPr lang="en-US" sz="2400" dirty="0">
                <a:solidFill>
                  <a:srgbClr val="FFFFFF"/>
                </a:solidFill>
                <a:latin typeface="Arial"/>
                <a:ea typeface="Arial"/>
                <a:cs typeface="Arial"/>
                <a:sym typeface="Arial"/>
              </a:rPr>
              <a:t> de </a:t>
            </a:r>
            <a:r>
              <a:rPr lang="en-US" sz="2400" dirty="0" err="1">
                <a:solidFill>
                  <a:srgbClr val="FFFFFF"/>
                </a:solidFill>
                <a:latin typeface="Arial"/>
                <a:ea typeface="Arial"/>
                <a:cs typeface="Arial"/>
                <a:sym typeface="Arial"/>
              </a:rPr>
              <a:t>Término</a:t>
            </a:r>
            <a:endParaRPr lang="en-US" sz="2400" dirty="0">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2800" dirty="0" err="1">
                <a:solidFill>
                  <a:srgbClr val="FFFFFF"/>
                </a:solidFill>
                <a:latin typeface="Arial"/>
                <a:ea typeface="Arial"/>
                <a:cs typeface="Arial"/>
                <a:sym typeface="Arial"/>
              </a:rPr>
              <a:t>Comportamiento</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Métodos</a:t>
            </a:r>
            <a:r>
              <a:rPr lang="en-US" sz="2800" dirty="0">
                <a:solidFill>
                  <a:srgbClr val="FFFFFF"/>
                </a:solidFill>
                <a:latin typeface="Arial"/>
                <a:ea typeface="Arial"/>
                <a:cs typeface="Arial"/>
                <a:sym typeface="Arial"/>
              </a:rPr>
              <a:t>)</a:t>
            </a: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Agregar</a:t>
            </a:r>
            <a:r>
              <a:rPr lang="en-US" sz="2400" dirty="0">
                <a:solidFill>
                  <a:srgbClr val="FFFFFF"/>
                </a:solidFill>
                <a:latin typeface="Arial"/>
                <a:ea typeface="Arial"/>
                <a:cs typeface="Arial"/>
                <a:sym typeface="Arial"/>
              </a:rPr>
              <a:t> un </a:t>
            </a:r>
            <a:r>
              <a:rPr lang="en-US" sz="2400" dirty="0" err="1">
                <a:solidFill>
                  <a:srgbClr val="FFFFFF"/>
                </a:solidFill>
                <a:latin typeface="Arial"/>
                <a:ea typeface="Arial"/>
                <a:cs typeface="Arial"/>
                <a:sym typeface="Arial"/>
              </a:rPr>
              <a:t>Alumno</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Borrar</a:t>
            </a:r>
            <a:r>
              <a:rPr lang="en-US" sz="2400" dirty="0">
                <a:solidFill>
                  <a:srgbClr val="FFFFFF"/>
                </a:solidFill>
                <a:latin typeface="Arial"/>
                <a:ea typeface="Arial"/>
                <a:cs typeface="Arial"/>
                <a:sym typeface="Arial"/>
              </a:rPr>
              <a:t> un </a:t>
            </a:r>
            <a:r>
              <a:rPr lang="en-US" sz="2400" dirty="0" err="1">
                <a:solidFill>
                  <a:srgbClr val="FFFFFF"/>
                </a:solidFill>
                <a:latin typeface="Arial"/>
                <a:ea typeface="Arial"/>
                <a:cs typeface="Arial"/>
                <a:sym typeface="Arial"/>
              </a:rPr>
              <a:t>Alumno</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Entregar</a:t>
            </a:r>
            <a:r>
              <a:rPr lang="en-US" sz="2400" dirty="0">
                <a:solidFill>
                  <a:srgbClr val="FFFFFF"/>
                </a:solidFill>
                <a:latin typeface="Arial"/>
                <a:ea typeface="Arial"/>
                <a:cs typeface="Arial"/>
                <a:sym typeface="Arial"/>
              </a:rPr>
              <a:t> un </a:t>
            </a:r>
            <a:r>
              <a:rPr lang="en-US" sz="2400" dirty="0" err="1">
                <a:solidFill>
                  <a:srgbClr val="FFFFFF"/>
                </a:solidFill>
                <a:latin typeface="Arial"/>
                <a:ea typeface="Arial"/>
                <a:cs typeface="Arial"/>
                <a:sym typeface="Arial"/>
              </a:rPr>
              <a:t>Listado</a:t>
            </a:r>
            <a:r>
              <a:rPr lang="en-US" sz="2400" dirty="0">
                <a:solidFill>
                  <a:srgbClr val="FFFFFF"/>
                </a:solidFill>
                <a:latin typeface="Arial"/>
                <a:ea typeface="Arial"/>
                <a:cs typeface="Arial"/>
                <a:sym typeface="Arial"/>
              </a:rPr>
              <a:t> del </a:t>
            </a:r>
            <a:r>
              <a:rPr lang="en-US" sz="2400" dirty="0" err="1">
                <a:solidFill>
                  <a:srgbClr val="FFFFFF"/>
                </a:solidFill>
                <a:latin typeface="Arial"/>
                <a:ea typeface="Arial"/>
                <a:cs typeface="Arial"/>
                <a:sym typeface="Arial"/>
              </a:rPr>
              <a:t>Curso</a:t>
            </a:r>
            <a:endParaRPr lang="en-US" sz="24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400" dirty="0" err="1">
                <a:solidFill>
                  <a:srgbClr val="FFFFFF"/>
                </a:solidFill>
                <a:latin typeface="Arial"/>
                <a:ea typeface="Arial"/>
                <a:cs typeface="Arial"/>
                <a:sym typeface="Arial"/>
              </a:rPr>
              <a:t>Determinar</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si</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está</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Completo</a:t>
            </a:r>
            <a:endParaRPr lang="en-US" sz="2400" dirty="0">
              <a:solidFill>
                <a:srgbClr val="FFFFFF"/>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24" name="Shape 124"/>
          <p:cNvSpPr txBox="1">
            <a:spLocks noGrp="1"/>
          </p:cNvSpPr>
          <p:nvPr>
            <p:ph type="body" idx="1"/>
          </p:nvPr>
        </p:nvSpPr>
        <p:spPr>
          <a:xfrm>
            <a:off x="525625" y="1624525"/>
            <a:ext cx="9191975" cy="36762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Paradigmas de Programación</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Clases y Objetos</a:t>
            </a:r>
          </a:p>
          <a:p>
            <a:pPr marL="381000" marR="0" lvl="0" indent="-276577" algn="l">
              <a:lnSpc>
                <a:spcPct val="107812"/>
              </a:lnSpc>
              <a:spcBef>
                <a:spcPts val="802"/>
              </a:spcBef>
              <a:spcAft>
                <a:spcPts val="0"/>
              </a:spcAft>
              <a:buClr>
                <a:srgbClr val="FFCC29"/>
              </a:buClr>
              <a:buSzPct val="164609"/>
              <a:buFont typeface="Arial"/>
              <a:buChar char="•"/>
            </a:pPr>
            <a:r>
              <a:rPr lang="en-US" sz="3555">
                <a:solidFill>
                  <a:srgbClr val="FFCC29"/>
                </a:solidFill>
                <a:latin typeface="Arial"/>
                <a:ea typeface="Arial"/>
                <a:cs typeface="Arial"/>
                <a:sym typeface="Arial"/>
              </a:rPr>
              <a:t>Modificadores de Acceso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¿Qué es UML?</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Pilares de la Orientación a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Conceptos del Diseño Orientado a Objetos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Modificadores de Acceso</a:t>
            </a:r>
          </a:p>
        </p:txBody>
      </p:sp>
      <p:sp>
        <p:nvSpPr>
          <p:cNvPr id="130" name="Shape 130"/>
          <p:cNvSpPr txBox="1">
            <a:spLocks noGrp="1"/>
          </p:cNvSpPr>
          <p:nvPr>
            <p:ph type="body" idx="1"/>
          </p:nvPr>
        </p:nvSpPr>
        <p:spPr>
          <a:xfrm>
            <a:off x="525625" y="1624525"/>
            <a:ext cx="9191975" cy="4589974"/>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dirty="0" err="1">
                <a:solidFill>
                  <a:srgbClr val="FFFFFF"/>
                </a:solidFill>
                <a:latin typeface="Arial"/>
                <a:ea typeface="Arial"/>
                <a:cs typeface="Arial"/>
                <a:sym typeface="Arial"/>
              </a:rPr>
              <a:t>Permiten</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definir</a:t>
            </a:r>
            <a:r>
              <a:rPr lang="en-US" sz="3555" dirty="0">
                <a:solidFill>
                  <a:srgbClr val="FFFFFF"/>
                </a:solidFill>
                <a:latin typeface="Arial"/>
                <a:ea typeface="Arial"/>
                <a:cs typeface="Arial"/>
                <a:sym typeface="Arial"/>
              </a:rPr>
              <a:t> el </a:t>
            </a:r>
            <a:r>
              <a:rPr lang="en-US" sz="3555" dirty="0" err="1">
                <a:solidFill>
                  <a:srgbClr val="FFFFFF"/>
                </a:solidFill>
                <a:latin typeface="Arial"/>
                <a:ea typeface="Arial"/>
                <a:cs typeface="Arial"/>
                <a:sym typeface="Arial"/>
              </a:rPr>
              <a:t>nivel</a:t>
            </a:r>
            <a:r>
              <a:rPr lang="en-US" sz="3555" dirty="0">
                <a:solidFill>
                  <a:srgbClr val="FFFFFF"/>
                </a:solidFill>
                <a:latin typeface="Arial"/>
                <a:ea typeface="Arial"/>
                <a:cs typeface="Arial"/>
                <a:sym typeface="Arial"/>
              </a:rPr>
              <a:t> de </a:t>
            </a:r>
            <a:r>
              <a:rPr lang="en-US" sz="3555" dirty="0" err="1">
                <a:solidFill>
                  <a:srgbClr val="FFFFFF"/>
                </a:solidFill>
                <a:latin typeface="Arial"/>
                <a:ea typeface="Arial"/>
                <a:cs typeface="Arial"/>
                <a:sym typeface="Arial"/>
              </a:rPr>
              <a:t>acceso</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visibilidad</a:t>
            </a:r>
            <a:r>
              <a:rPr lang="en-US" sz="3555" dirty="0">
                <a:solidFill>
                  <a:srgbClr val="FFFFFF"/>
                </a:solidFill>
                <a:latin typeface="Arial"/>
                <a:ea typeface="Arial"/>
                <a:cs typeface="Arial"/>
                <a:sym typeface="Arial"/>
              </a:rPr>
              <a:t>) de los </a:t>
            </a:r>
            <a:r>
              <a:rPr lang="en-US" sz="3555" dirty="0" err="1">
                <a:solidFill>
                  <a:srgbClr val="FFFFFF"/>
                </a:solidFill>
                <a:latin typeface="Arial"/>
                <a:ea typeface="Arial"/>
                <a:cs typeface="Arial"/>
                <a:sym typeface="Arial"/>
              </a:rPr>
              <a:t>miembros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atributos</a:t>
            </a:r>
            <a:r>
              <a:rPr lang="en-US" sz="3555" dirty="0">
                <a:solidFill>
                  <a:srgbClr val="FFFFFF"/>
                </a:solidFill>
                <a:latin typeface="Arial"/>
                <a:ea typeface="Arial"/>
                <a:cs typeface="Arial"/>
                <a:sym typeface="Arial"/>
              </a:rPr>
              <a:t> o </a:t>
            </a:r>
            <a:r>
              <a:rPr lang="en-US" sz="3555" dirty="0" err="1">
                <a:solidFill>
                  <a:srgbClr val="FFFFFF"/>
                </a:solidFill>
                <a:latin typeface="Arial"/>
                <a:ea typeface="Arial"/>
                <a:cs typeface="Arial"/>
                <a:sym typeface="Arial"/>
              </a:rPr>
              <a:t>métodos</a:t>
            </a:r>
            <a:r>
              <a:rPr lang="en-US" sz="3555" dirty="0">
                <a:solidFill>
                  <a:srgbClr val="FFFFFF"/>
                </a:solidFill>
                <a:latin typeface="Arial"/>
                <a:ea typeface="Arial"/>
                <a:cs typeface="Arial"/>
                <a:sym typeface="Arial"/>
              </a:rPr>
              <a:t>) de </a:t>
            </a:r>
            <a:r>
              <a:rPr lang="en-US" sz="3555" dirty="0" err="1">
                <a:solidFill>
                  <a:srgbClr val="FFFFFF"/>
                </a:solidFill>
                <a:latin typeface="Arial"/>
                <a:ea typeface="Arial"/>
                <a:cs typeface="Arial"/>
                <a:sym typeface="Arial"/>
              </a:rPr>
              <a:t>una</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clase</a:t>
            </a:r>
            <a:endParaRPr lang="en-US" sz="3555"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3111" dirty="0" err="1">
                <a:solidFill>
                  <a:srgbClr val="FFFFFF"/>
                </a:solidFill>
                <a:latin typeface="Arial"/>
                <a:ea typeface="Arial"/>
                <a:cs typeface="Arial"/>
                <a:sym typeface="Arial"/>
              </a:rPr>
              <a:t>Publico</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Cualquier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clase</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puede</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ver</a:t>
            </a:r>
            <a:r>
              <a:rPr lang="en-US" sz="3111" dirty="0">
                <a:solidFill>
                  <a:srgbClr val="FFFFFF"/>
                </a:solidFill>
                <a:latin typeface="Arial"/>
                <a:ea typeface="Arial"/>
                <a:cs typeface="Arial"/>
                <a:sym typeface="Arial"/>
              </a:rPr>
              <a:t>” los </a:t>
            </a:r>
            <a:r>
              <a:rPr lang="en-US" sz="3111" dirty="0" err="1">
                <a:solidFill>
                  <a:srgbClr val="FFFFFF"/>
                </a:solidFill>
                <a:latin typeface="Arial"/>
                <a:ea typeface="Arial"/>
                <a:cs typeface="Arial"/>
                <a:sym typeface="Arial"/>
              </a:rPr>
              <a:t>miembros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públicos</a:t>
            </a:r>
            <a:r>
              <a:rPr lang="en-US" sz="3111" dirty="0">
                <a:solidFill>
                  <a:srgbClr val="FFFFFF"/>
                </a:solidFill>
                <a:latin typeface="Arial"/>
                <a:ea typeface="Arial"/>
                <a:cs typeface="Arial"/>
                <a:sym typeface="Arial"/>
              </a:rPr>
              <a:t> de </a:t>
            </a:r>
            <a:r>
              <a:rPr lang="en-US" sz="3111" dirty="0" err="1">
                <a:solidFill>
                  <a:srgbClr val="FFFFFF"/>
                </a:solidFill>
                <a:latin typeface="Arial"/>
                <a:ea typeface="Arial"/>
                <a:cs typeface="Arial"/>
                <a:sym typeface="Arial"/>
              </a:rPr>
              <a:t>otra</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clase</a:t>
            </a:r>
            <a:endParaRPr lang="en-US" sz="3111"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3111" dirty="0" err="1">
                <a:solidFill>
                  <a:srgbClr val="FFFFFF"/>
                </a:solidFill>
                <a:latin typeface="Arial"/>
                <a:ea typeface="Arial"/>
                <a:cs typeface="Arial"/>
                <a:sym typeface="Arial"/>
              </a:rPr>
              <a:t>Privado</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Sólo</a:t>
            </a:r>
            <a:r>
              <a:rPr lang="en-US" sz="3111" dirty="0">
                <a:solidFill>
                  <a:srgbClr val="FFFFFF"/>
                </a:solidFill>
                <a:latin typeface="Arial"/>
                <a:ea typeface="Arial"/>
                <a:cs typeface="Arial"/>
                <a:sym typeface="Arial"/>
              </a:rPr>
              <a:t> la </a:t>
            </a:r>
            <a:r>
              <a:rPr lang="en-US" sz="3111" dirty="0" err="1">
                <a:solidFill>
                  <a:srgbClr val="FFFFFF"/>
                </a:solidFill>
                <a:latin typeface="Arial"/>
                <a:ea typeface="Arial"/>
                <a:cs typeface="Arial"/>
                <a:sym typeface="Arial"/>
              </a:rPr>
              <a:t>clase</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puede</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ver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sus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propios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miembros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privados</a:t>
            </a:r>
            <a:endParaRPr lang="en-US" sz="3111" dirty="0">
              <a:solidFill>
                <a:srgbClr val="FFFFFF"/>
              </a:solidFill>
              <a:latin typeface="Arial"/>
              <a:ea typeface="Arial"/>
              <a:cs typeface="Arial"/>
              <a:sym typeface="Arial"/>
            </a:endParaRPr>
          </a:p>
          <a:p>
            <a:pPr marL="381000" marR="0" lvl="0" indent="-276577" algn="l">
              <a:lnSpc>
                <a:spcPct val="107812"/>
              </a:lnSpc>
              <a:spcBef>
                <a:spcPts val="802"/>
              </a:spcBef>
              <a:spcAft>
                <a:spcPts val="0"/>
              </a:spcAft>
              <a:buClr>
                <a:srgbClr val="FFFFFF"/>
              </a:buClr>
              <a:buSzPct val="164609"/>
              <a:buFont typeface="Arial"/>
              <a:buChar char="•"/>
            </a:pPr>
            <a:r>
              <a:rPr lang="en-US" sz="3555" dirty="0" err="1">
                <a:solidFill>
                  <a:srgbClr val="FFFFFF"/>
                </a:solidFill>
                <a:latin typeface="Arial"/>
                <a:ea typeface="Arial"/>
                <a:cs typeface="Arial"/>
                <a:sym typeface="Arial"/>
              </a:rPr>
              <a:t>Existen</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otros</a:t>
            </a:r>
            <a:r>
              <a:rPr lang="en-US" sz="3555" dirty="0">
                <a:solidFill>
                  <a:srgbClr val="FFFFFF"/>
                </a:solidFill>
                <a:latin typeface="Arial"/>
                <a:ea typeface="Arial"/>
                <a:cs typeface="Arial"/>
                <a:sym typeface="Arial"/>
              </a:rPr>
              <a:t> dos </a:t>
            </a:r>
            <a:r>
              <a:rPr lang="en-US" sz="3555" dirty="0" err="1">
                <a:solidFill>
                  <a:srgbClr val="FFFFFF"/>
                </a:solidFill>
                <a:latin typeface="Arial"/>
                <a:ea typeface="Arial"/>
                <a:cs typeface="Arial"/>
                <a:sym typeface="Arial"/>
              </a:rPr>
              <a:t>modificadores</a:t>
            </a:r>
            <a:r>
              <a:rPr lang="en-US" sz="3555" dirty="0">
                <a:solidFill>
                  <a:srgbClr val="FFFFFF"/>
                </a:solidFill>
                <a:latin typeface="Arial"/>
                <a:ea typeface="Arial"/>
                <a:cs typeface="Arial"/>
                <a:sym typeface="Arial"/>
              </a:rPr>
              <a:t> para </a:t>
            </a:r>
            <a:r>
              <a:rPr lang="en-US" sz="3555" dirty="0" err="1">
                <a:solidFill>
                  <a:srgbClr val="FFFFFF"/>
                </a:solidFill>
                <a:latin typeface="Arial"/>
                <a:ea typeface="Arial"/>
                <a:cs typeface="Arial"/>
                <a:sym typeface="Arial"/>
              </a:rPr>
              <a:t>propósitos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específicos</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Paquete</a:t>
            </a:r>
            <a:r>
              <a:rPr lang="en-US" sz="3555" dirty="0">
                <a:solidFill>
                  <a:srgbClr val="FFFFFF"/>
                </a:solidFill>
                <a:latin typeface="Arial"/>
                <a:ea typeface="Arial"/>
                <a:cs typeface="Arial"/>
                <a:sym typeface="Arial"/>
              </a:rPr>
              <a:t>, </a:t>
            </a:r>
            <a:r>
              <a:rPr lang="en-US" sz="3555" dirty="0" err="1">
                <a:solidFill>
                  <a:srgbClr val="FFFFFF"/>
                </a:solidFill>
                <a:latin typeface="Arial"/>
                <a:ea typeface="Arial"/>
                <a:cs typeface="Arial"/>
                <a:sym typeface="Arial"/>
              </a:rPr>
              <a:t>Protegido</a:t>
            </a:r>
            <a:r>
              <a:rPr lang="en-US" sz="3555" dirty="0">
                <a:solidFill>
                  <a:srgbClr val="FFFFFF"/>
                </a:solidFill>
                <a:latin typeface="Arial"/>
                <a:ea typeface="Arial"/>
                <a:cs typeface="Arial"/>
                <a:sym typeface="Arial"/>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36" name="Shape 136"/>
          <p:cNvSpPr txBox="1">
            <a:spLocks noGrp="1"/>
          </p:cNvSpPr>
          <p:nvPr>
            <p:ph type="body" idx="1"/>
          </p:nvPr>
        </p:nvSpPr>
        <p:spPr>
          <a:xfrm>
            <a:off x="525625" y="1624525"/>
            <a:ext cx="9191975" cy="36762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Paradigmas de Programación</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Clases y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Modificadores de Acceso</a:t>
            </a:r>
          </a:p>
          <a:p>
            <a:pPr marL="381000" marR="0" lvl="0" indent="-276577" algn="l">
              <a:lnSpc>
                <a:spcPct val="107812"/>
              </a:lnSpc>
              <a:spcBef>
                <a:spcPts val="802"/>
              </a:spcBef>
              <a:spcAft>
                <a:spcPts val="0"/>
              </a:spcAft>
              <a:buClr>
                <a:srgbClr val="FFCC29"/>
              </a:buClr>
              <a:buSzPct val="164609"/>
              <a:buFont typeface="Arial"/>
              <a:buChar char="•"/>
            </a:pPr>
            <a:r>
              <a:rPr lang="en-US" sz="3555">
                <a:solidFill>
                  <a:srgbClr val="FFCC29"/>
                </a:solidFill>
                <a:latin typeface="Arial"/>
                <a:ea typeface="Arial"/>
                <a:cs typeface="Arial"/>
                <a:sym typeface="Arial"/>
              </a:rPr>
              <a:t>¿Qué es UML?</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Pilares de la Orientación a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Conceptos del Diseño Orientado a Objetos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¿Qué es UML?</a:t>
            </a:r>
          </a:p>
        </p:txBody>
      </p:sp>
      <p:sp>
        <p:nvSpPr>
          <p:cNvPr id="142" name="Shape 142"/>
          <p:cNvSpPr txBox="1">
            <a:spLocks noGrp="1"/>
          </p:cNvSpPr>
          <p:nvPr>
            <p:ph type="body" idx="1"/>
          </p:nvPr>
        </p:nvSpPr>
        <p:spPr>
          <a:xfrm>
            <a:off x="493875" y="1529275"/>
            <a:ext cx="9216650" cy="5884675"/>
          </a:xfrm>
          <a:prstGeom prst="rect">
            <a:avLst/>
          </a:prstGeom>
        </p:spPr>
        <p:txBody>
          <a:bodyPr lIns="38100" tIns="38100" rIns="38100" bIns="38100" anchor="t" anchorCtr="0">
            <a:noAutofit/>
          </a:bodyPr>
          <a:lstStyle/>
          <a:p>
            <a:pPr marL="381000" marR="0" lvl="0" indent="-248355" algn="l">
              <a:lnSpc>
                <a:spcPct val="100000"/>
              </a:lnSpc>
              <a:spcBef>
                <a:spcPts val="0"/>
              </a:spcBef>
              <a:spcAft>
                <a:spcPts val="0"/>
              </a:spcAft>
              <a:buClr>
                <a:srgbClr val="FFFFFF"/>
              </a:buClr>
              <a:buSzPct val="167264"/>
              <a:buFont typeface="Arial"/>
              <a:buChar char="•"/>
            </a:pPr>
            <a:r>
              <a:rPr lang="en-US" sz="2800" dirty="0">
                <a:solidFill>
                  <a:srgbClr val="FFFFFF"/>
                </a:solidFill>
                <a:latin typeface="Arial"/>
                <a:ea typeface="Arial"/>
                <a:cs typeface="Arial"/>
                <a:sym typeface="Arial"/>
              </a:rPr>
              <a:t>“UML </a:t>
            </a:r>
            <a:r>
              <a:rPr lang="en-US" sz="2800" dirty="0" err="1">
                <a:solidFill>
                  <a:srgbClr val="FFFFFF"/>
                </a:solidFill>
                <a:latin typeface="Arial"/>
                <a:ea typeface="Arial"/>
                <a:cs typeface="Arial"/>
                <a:sym typeface="Arial"/>
              </a:rPr>
              <a:t>es</a:t>
            </a:r>
            <a:r>
              <a:rPr lang="en-US" sz="2800" dirty="0">
                <a:solidFill>
                  <a:srgbClr val="FFFFFF"/>
                </a:solidFill>
                <a:latin typeface="Arial"/>
                <a:ea typeface="Arial"/>
                <a:cs typeface="Arial"/>
                <a:sym typeface="Arial"/>
              </a:rPr>
              <a:t> un </a:t>
            </a:r>
            <a:r>
              <a:rPr lang="en-US" sz="2800" dirty="0" err="1">
                <a:solidFill>
                  <a:srgbClr val="FFFFFF"/>
                </a:solidFill>
                <a:latin typeface="Arial"/>
                <a:ea typeface="Arial"/>
                <a:cs typeface="Arial"/>
                <a:sym typeface="Arial"/>
              </a:rPr>
              <a:t>lenguaje</a:t>
            </a:r>
            <a:r>
              <a:rPr lang="en-US" sz="2800" dirty="0">
                <a:solidFill>
                  <a:srgbClr val="FFFFFF"/>
                </a:solidFill>
                <a:latin typeface="Arial"/>
                <a:ea typeface="Arial"/>
                <a:cs typeface="Arial"/>
                <a:sym typeface="Arial"/>
              </a:rPr>
              <a:t> visual para </a:t>
            </a:r>
            <a:r>
              <a:rPr lang="en-US" sz="2800" dirty="0" err="1">
                <a:solidFill>
                  <a:srgbClr val="FFFFFF"/>
                </a:solidFill>
                <a:latin typeface="Arial"/>
                <a:ea typeface="Arial"/>
                <a:cs typeface="Arial"/>
                <a:sym typeface="Arial"/>
              </a:rPr>
              <a:t>especificar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construir</a:t>
            </a:r>
            <a:r>
              <a:rPr lang="en-US" sz="2800" dirty="0">
                <a:solidFill>
                  <a:srgbClr val="FFFFFF"/>
                </a:solidFill>
                <a:latin typeface="Arial"/>
                <a:ea typeface="Arial"/>
                <a:cs typeface="Arial"/>
                <a:sym typeface="Arial"/>
              </a:rPr>
              <a:t> y </a:t>
            </a:r>
            <a:r>
              <a:rPr lang="en-US" sz="2800" dirty="0" err="1">
                <a:solidFill>
                  <a:srgbClr val="FFFFFF"/>
                </a:solidFill>
                <a:latin typeface="Arial"/>
                <a:ea typeface="Arial"/>
                <a:cs typeface="Arial"/>
                <a:sym typeface="Arial"/>
              </a:rPr>
              <a:t>documentar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sistemas</a:t>
            </a:r>
            <a:r>
              <a:rPr lang="en-US" sz="2800" dirty="0">
                <a:solidFill>
                  <a:srgbClr val="FFFFFF"/>
                </a:solidFill>
                <a:latin typeface="Arial"/>
                <a:ea typeface="Arial"/>
                <a:cs typeface="Arial"/>
                <a:sym typeface="Arial"/>
              </a:rPr>
              <a:t>” (OMG - Object Management Group)</a:t>
            </a:r>
          </a:p>
          <a:p>
            <a:pPr marL="381000" marR="0" lvl="0" indent="-248355" algn="l">
              <a:lnSpc>
                <a:spcPct val="100000"/>
              </a:lnSpc>
              <a:spcBef>
                <a:spcPts val="698"/>
              </a:spcBef>
              <a:spcAft>
                <a:spcPts val="0"/>
              </a:spcAft>
              <a:buClr>
                <a:srgbClr val="FFFFFF"/>
              </a:buClr>
              <a:buSzPct val="167264"/>
              <a:buFont typeface="Arial"/>
              <a:buChar char="•"/>
            </a:pPr>
            <a:r>
              <a:rPr lang="en-US" sz="2800" dirty="0">
                <a:solidFill>
                  <a:srgbClr val="FFFFFF"/>
                </a:solidFill>
                <a:latin typeface="Arial"/>
                <a:ea typeface="Arial"/>
                <a:cs typeface="Arial"/>
                <a:sym typeface="Arial"/>
              </a:rPr>
              <a:t>Unified (UNIFICADO):</a:t>
            </a:r>
          </a:p>
          <a:p>
            <a:pPr marL="762000" marR="0" lvl="1" indent="-220133" algn="l">
              <a:lnSpc>
                <a:spcPct val="100000"/>
              </a:lnSpc>
              <a:spcBef>
                <a:spcPts val="604"/>
              </a:spcBef>
              <a:spcAft>
                <a:spcPts val="0"/>
              </a:spcAft>
              <a:buClr>
                <a:srgbClr val="FFFFFF"/>
              </a:buClr>
              <a:buSzPct val="98765"/>
              <a:buFont typeface="Courier New"/>
              <a:buChar char="o"/>
            </a:pPr>
            <a:r>
              <a:rPr lang="en-US" sz="2400" dirty="0">
                <a:solidFill>
                  <a:srgbClr val="FFFFFF"/>
                </a:solidFill>
                <a:latin typeface="Arial"/>
                <a:ea typeface="Arial"/>
                <a:cs typeface="Arial"/>
                <a:sym typeface="Arial"/>
              </a:rPr>
              <a:t>El </a:t>
            </a:r>
            <a:r>
              <a:rPr lang="en-US" sz="2400" dirty="0" err="1">
                <a:solidFill>
                  <a:srgbClr val="FFFFFF"/>
                </a:solidFill>
                <a:latin typeface="Arial"/>
                <a:ea typeface="Arial"/>
                <a:cs typeface="Arial"/>
                <a:sym typeface="Arial"/>
              </a:rPr>
              <a:t>aporte</a:t>
            </a:r>
            <a:r>
              <a:rPr lang="en-US" sz="2400" dirty="0">
                <a:solidFill>
                  <a:srgbClr val="FFFFFF"/>
                </a:solidFill>
                <a:latin typeface="Arial"/>
                <a:ea typeface="Arial"/>
                <a:cs typeface="Arial"/>
                <a:sym typeface="Arial"/>
              </a:rPr>
              <a:t> de </a:t>
            </a:r>
            <a:r>
              <a:rPr lang="en-US" sz="2400" dirty="0" err="1">
                <a:solidFill>
                  <a:srgbClr val="FFFFFF"/>
                </a:solidFill>
                <a:latin typeface="Arial"/>
                <a:ea typeface="Arial"/>
                <a:cs typeface="Arial"/>
                <a:sym typeface="Arial"/>
              </a:rPr>
              <a:t>muchos</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métodos</a:t>
            </a:r>
            <a:r>
              <a:rPr lang="en-US" sz="2400" dirty="0">
                <a:solidFill>
                  <a:srgbClr val="FFFFFF"/>
                </a:solidFill>
                <a:latin typeface="Arial"/>
                <a:ea typeface="Arial"/>
                <a:cs typeface="Arial"/>
                <a:sym typeface="Arial"/>
              </a:rPr>
              <a:t> y </a:t>
            </a:r>
            <a:r>
              <a:rPr lang="en-US" sz="2400" dirty="0" err="1">
                <a:solidFill>
                  <a:srgbClr val="FFFFFF"/>
                </a:solidFill>
                <a:latin typeface="Arial"/>
                <a:ea typeface="Arial"/>
                <a:cs typeface="Arial"/>
                <a:sym typeface="Arial"/>
              </a:rPr>
              <a:t>notaciones</a:t>
            </a:r>
            <a:endParaRPr lang="en-US" sz="2400" dirty="0">
              <a:solidFill>
                <a:srgbClr val="FFFFFF"/>
              </a:solidFill>
              <a:latin typeface="Arial"/>
              <a:ea typeface="Arial"/>
              <a:cs typeface="Arial"/>
              <a:sym typeface="Arial"/>
            </a:endParaRPr>
          </a:p>
          <a:p>
            <a:pPr marL="762000" marR="0" lvl="1" indent="-220133" algn="l">
              <a:lnSpc>
                <a:spcPct val="100000"/>
              </a:lnSpc>
              <a:spcBef>
                <a:spcPts val="604"/>
              </a:spcBef>
              <a:spcAft>
                <a:spcPts val="0"/>
              </a:spcAft>
              <a:buClr>
                <a:srgbClr val="FFFFFF"/>
              </a:buClr>
              <a:buSzPct val="98765"/>
              <a:buFont typeface="Courier New"/>
              <a:buChar char="o"/>
            </a:pPr>
            <a:r>
              <a:rPr lang="en-US" sz="2400" dirty="0" err="1">
                <a:solidFill>
                  <a:srgbClr val="FFFFFF"/>
                </a:solidFill>
                <a:latin typeface="Arial"/>
                <a:ea typeface="Arial"/>
                <a:cs typeface="Arial"/>
                <a:sym typeface="Arial"/>
              </a:rPr>
              <a:t>Independiente</a:t>
            </a:r>
            <a:r>
              <a:rPr lang="en-US" sz="2400" dirty="0">
                <a:solidFill>
                  <a:srgbClr val="FFFFFF"/>
                </a:solidFill>
                <a:latin typeface="Arial"/>
                <a:ea typeface="Arial"/>
                <a:cs typeface="Arial"/>
                <a:sym typeface="Arial"/>
              </a:rPr>
              <a:t> de </a:t>
            </a:r>
            <a:r>
              <a:rPr lang="en-US" sz="2400" dirty="0" err="1">
                <a:solidFill>
                  <a:srgbClr val="FFFFFF"/>
                </a:solidFill>
                <a:latin typeface="Arial"/>
                <a:ea typeface="Arial"/>
                <a:cs typeface="Arial"/>
                <a:sym typeface="Arial"/>
              </a:rPr>
              <a:t>implementaciones</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plataformas</a:t>
            </a:r>
            <a:r>
              <a:rPr lang="en-US" sz="2400" dirty="0">
                <a:solidFill>
                  <a:srgbClr val="FFFFFF"/>
                </a:solidFill>
                <a:latin typeface="Arial"/>
                <a:ea typeface="Arial"/>
                <a:cs typeface="Arial"/>
                <a:sym typeface="Arial"/>
              </a:rPr>
              <a:t> y </a:t>
            </a:r>
            <a:r>
              <a:rPr lang="en-US" sz="2400" dirty="0" err="1">
                <a:solidFill>
                  <a:srgbClr val="FFFFFF"/>
                </a:solidFill>
                <a:latin typeface="Arial"/>
                <a:ea typeface="Arial"/>
                <a:cs typeface="Arial"/>
                <a:sym typeface="Arial"/>
              </a:rPr>
              <a:t>lenguajes</a:t>
            </a:r>
            <a:endParaRPr lang="en-US" sz="2400" dirty="0">
              <a:solidFill>
                <a:srgbClr val="FFFFFF"/>
              </a:solidFill>
              <a:latin typeface="Arial"/>
              <a:ea typeface="Arial"/>
              <a:cs typeface="Arial"/>
              <a:sym typeface="Arial"/>
            </a:endParaRPr>
          </a:p>
          <a:p>
            <a:pPr marL="381000" marR="0" lvl="0" indent="-248355" algn="l">
              <a:lnSpc>
                <a:spcPct val="100000"/>
              </a:lnSpc>
              <a:spcBef>
                <a:spcPts val="698"/>
              </a:spcBef>
              <a:spcAft>
                <a:spcPts val="0"/>
              </a:spcAft>
              <a:buClr>
                <a:srgbClr val="FFFFFF"/>
              </a:buClr>
              <a:buSzPct val="167264"/>
              <a:buFont typeface="Arial"/>
              <a:buChar char="•"/>
            </a:pPr>
            <a:r>
              <a:rPr lang="en-US" sz="2800" dirty="0">
                <a:solidFill>
                  <a:srgbClr val="FFFFFF"/>
                </a:solidFill>
                <a:latin typeface="Arial"/>
                <a:ea typeface="Arial"/>
                <a:cs typeface="Arial"/>
                <a:sym typeface="Arial"/>
              </a:rPr>
              <a:t>Modeling (MODELADO):</a:t>
            </a:r>
          </a:p>
          <a:p>
            <a:pPr marL="762000" marR="0" lvl="1" indent="-220133" algn="l">
              <a:lnSpc>
                <a:spcPct val="100000"/>
              </a:lnSpc>
              <a:spcBef>
                <a:spcPts val="604"/>
              </a:spcBef>
              <a:spcAft>
                <a:spcPts val="0"/>
              </a:spcAft>
              <a:buClr>
                <a:srgbClr val="FFFFFF"/>
              </a:buClr>
              <a:buSzPct val="98765"/>
              <a:buFont typeface="Courier New"/>
              <a:buChar char="o"/>
            </a:pPr>
            <a:r>
              <a:rPr lang="en-US" sz="2400" dirty="0">
                <a:solidFill>
                  <a:srgbClr val="FFFFFF"/>
                </a:solidFill>
                <a:latin typeface="Arial"/>
                <a:ea typeface="Arial"/>
                <a:cs typeface="Arial"/>
                <a:sym typeface="Arial"/>
              </a:rPr>
              <a:t>Los </a:t>
            </a:r>
            <a:r>
              <a:rPr lang="en-US" sz="2400" dirty="0" err="1">
                <a:solidFill>
                  <a:srgbClr val="FFFFFF"/>
                </a:solidFill>
                <a:latin typeface="Arial"/>
                <a:ea typeface="Arial"/>
                <a:cs typeface="Arial"/>
                <a:sym typeface="Arial"/>
              </a:rPr>
              <a:t>modelos</a:t>
            </a:r>
            <a:r>
              <a:rPr lang="en-US" sz="2400" dirty="0">
                <a:solidFill>
                  <a:srgbClr val="FFFFFF"/>
                </a:solidFill>
                <a:latin typeface="Arial"/>
                <a:ea typeface="Arial"/>
                <a:cs typeface="Arial"/>
                <a:sym typeface="Arial"/>
              </a:rPr>
              <a:t> son </a:t>
            </a:r>
            <a:r>
              <a:rPr lang="en-US" sz="2400" dirty="0" err="1">
                <a:solidFill>
                  <a:srgbClr val="FFFFFF"/>
                </a:solidFill>
                <a:latin typeface="Arial"/>
                <a:ea typeface="Arial"/>
                <a:cs typeface="Arial"/>
                <a:sym typeface="Arial"/>
              </a:rPr>
              <a:t>utilizados</a:t>
            </a:r>
            <a:r>
              <a:rPr lang="en-US" sz="2400" dirty="0">
                <a:solidFill>
                  <a:srgbClr val="FFFFFF"/>
                </a:solidFill>
                <a:latin typeface="Arial"/>
                <a:ea typeface="Arial"/>
                <a:cs typeface="Arial"/>
                <a:sym typeface="Arial"/>
              </a:rPr>
              <a:t> en </a:t>
            </a:r>
            <a:r>
              <a:rPr lang="en-US" sz="2400" dirty="0" err="1">
                <a:solidFill>
                  <a:srgbClr val="FFFFFF"/>
                </a:solidFill>
                <a:latin typeface="Arial"/>
                <a:ea typeface="Arial"/>
                <a:cs typeface="Arial"/>
                <a:sym typeface="Arial"/>
              </a:rPr>
              <a:t>todas</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las</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ingenierías</a:t>
            </a:r>
            <a:endParaRPr lang="en-US" sz="2400" dirty="0">
              <a:solidFill>
                <a:srgbClr val="FFFFFF"/>
              </a:solidFill>
              <a:latin typeface="Arial"/>
              <a:ea typeface="Arial"/>
              <a:cs typeface="Arial"/>
              <a:sym typeface="Arial"/>
            </a:endParaRPr>
          </a:p>
          <a:p>
            <a:pPr marL="381000" marR="0" lvl="0" indent="-248355" algn="l">
              <a:lnSpc>
                <a:spcPct val="100000"/>
              </a:lnSpc>
              <a:spcBef>
                <a:spcPts val="698"/>
              </a:spcBef>
              <a:spcAft>
                <a:spcPts val="0"/>
              </a:spcAft>
              <a:buClr>
                <a:srgbClr val="FFFFFF"/>
              </a:buClr>
              <a:buSzPct val="167264"/>
              <a:buFont typeface="Arial"/>
              <a:buChar char="•"/>
            </a:pPr>
            <a:r>
              <a:rPr lang="en-US" sz="2800" dirty="0">
                <a:solidFill>
                  <a:srgbClr val="FFFFFF"/>
                </a:solidFill>
                <a:latin typeface="Arial"/>
                <a:ea typeface="Arial"/>
                <a:cs typeface="Arial"/>
                <a:sym typeface="Arial"/>
              </a:rPr>
              <a:t>Language (LENGUAJE):</a:t>
            </a:r>
          </a:p>
          <a:p>
            <a:pPr marL="762000" marR="0" lvl="1" indent="-220133" algn="l">
              <a:lnSpc>
                <a:spcPct val="100000"/>
              </a:lnSpc>
              <a:spcBef>
                <a:spcPts val="604"/>
              </a:spcBef>
              <a:spcAft>
                <a:spcPts val="0"/>
              </a:spcAft>
              <a:buClr>
                <a:srgbClr val="FFFFFF"/>
              </a:buClr>
              <a:buSzPct val="98765"/>
              <a:buFont typeface="Courier New"/>
              <a:buChar char="o"/>
            </a:pPr>
            <a:r>
              <a:rPr lang="en-US" sz="2400" dirty="0">
                <a:solidFill>
                  <a:srgbClr val="FFFFFF"/>
                </a:solidFill>
                <a:latin typeface="Arial"/>
                <a:ea typeface="Arial"/>
                <a:cs typeface="Arial"/>
                <a:sym typeface="Arial"/>
              </a:rPr>
              <a:t>Si hay </a:t>
            </a:r>
            <a:r>
              <a:rPr lang="en-US" sz="2400" dirty="0" err="1">
                <a:solidFill>
                  <a:srgbClr val="FFFFFF"/>
                </a:solidFill>
                <a:latin typeface="Arial"/>
                <a:ea typeface="Arial"/>
                <a:cs typeface="Arial"/>
                <a:sym typeface="Arial"/>
              </a:rPr>
              <a:t>gente</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requieren</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comunicarse</a:t>
            </a:r>
            <a:r>
              <a:rPr lang="en-US" sz="2400" dirty="0">
                <a:solidFill>
                  <a:srgbClr val="FFFFFF"/>
                </a:solidFill>
                <a:latin typeface="Arial"/>
                <a:ea typeface="Arial"/>
                <a:cs typeface="Arial"/>
                <a:sym typeface="Arial"/>
              </a:rPr>
              <a:t>. Si se </a:t>
            </a:r>
            <a:r>
              <a:rPr lang="en-US" sz="2400" dirty="0" err="1">
                <a:solidFill>
                  <a:srgbClr val="FFFFFF"/>
                </a:solidFill>
                <a:latin typeface="Arial"/>
                <a:ea typeface="Arial"/>
                <a:cs typeface="Arial"/>
                <a:sym typeface="Arial"/>
              </a:rPr>
              <a:t>tienen</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que</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comunicar</a:t>
            </a:r>
            <a:r>
              <a:rPr lang="en-US" sz="2400" dirty="0">
                <a:solidFill>
                  <a:srgbClr val="FFFFFF"/>
                </a:solidFill>
                <a:latin typeface="Arial"/>
                <a:ea typeface="Arial"/>
                <a:cs typeface="Arial"/>
                <a:sym typeface="Arial"/>
              </a:rPr>
              <a:t>, se </a:t>
            </a:r>
            <a:r>
              <a:rPr lang="en-US" sz="2400" dirty="0" err="1">
                <a:solidFill>
                  <a:srgbClr val="FFFFFF"/>
                </a:solidFill>
                <a:latin typeface="Arial"/>
                <a:ea typeface="Arial"/>
                <a:cs typeface="Arial"/>
                <a:sym typeface="Arial"/>
              </a:rPr>
              <a:t>tienen</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que</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entender</a:t>
            </a:r>
            <a:r>
              <a:rPr lang="en-US" sz="2400" dirty="0">
                <a:solidFill>
                  <a:srgbClr val="FFFFFF"/>
                </a:solidFill>
                <a:latin typeface="Arial"/>
                <a:ea typeface="Arial"/>
                <a:cs typeface="Arial"/>
                <a:sym typeface="Arial"/>
              </a:rPr>
              <a:t>. Para </a:t>
            </a:r>
            <a:r>
              <a:rPr lang="en-US" sz="2400" dirty="0" err="1">
                <a:solidFill>
                  <a:srgbClr val="FFFFFF"/>
                </a:solidFill>
                <a:latin typeface="Arial"/>
                <a:ea typeface="Arial"/>
                <a:cs typeface="Arial"/>
                <a:sym typeface="Arial"/>
              </a:rPr>
              <a:t>entenderse</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necesitan</a:t>
            </a:r>
            <a:r>
              <a:rPr lang="en-US" sz="2400" dirty="0">
                <a:solidFill>
                  <a:srgbClr val="FFFFFF"/>
                </a:solidFill>
                <a:latin typeface="Arial"/>
                <a:ea typeface="Arial"/>
                <a:cs typeface="Arial"/>
                <a:sym typeface="Arial"/>
              </a:rPr>
              <a:t> un </a:t>
            </a:r>
            <a:r>
              <a:rPr lang="en-US" sz="2400" dirty="0" err="1">
                <a:solidFill>
                  <a:srgbClr val="FFFFFF"/>
                </a:solidFill>
                <a:latin typeface="Arial"/>
                <a:ea typeface="Arial"/>
                <a:cs typeface="Arial"/>
                <a:sym typeface="Arial"/>
              </a:rPr>
              <a:t>lenguaje</a:t>
            </a:r>
            <a:r>
              <a:rPr lang="en-US" sz="2400" dirty="0">
                <a:solidFill>
                  <a:srgbClr val="FFFFFF"/>
                </a:solidFill>
                <a:latin typeface="Arial"/>
                <a:ea typeface="Arial"/>
                <a:cs typeface="Arial"/>
                <a:sym typeface="Arial"/>
              </a:rPr>
              <a:t> </a:t>
            </a:r>
            <a:r>
              <a:rPr lang="en-US" sz="2400" dirty="0" err="1">
                <a:solidFill>
                  <a:srgbClr val="FFFFFF"/>
                </a:solidFill>
                <a:latin typeface="Arial"/>
                <a:ea typeface="Arial"/>
                <a:cs typeface="Arial"/>
                <a:sym typeface="Arial"/>
              </a:rPr>
              <a:t>común</a:t>
            </a:r>
            <a:endParaRPr lang="en-US" sz="2400" dirty="0">
              <a:solidFill>
                <a:srgbClr val="FFFFFF"/>
              </a:solidFill>
              <a:latin typeface="Arial"/>
              <a:ea typeface="Arial"/>
              <a:cs typeface="Arial"/>
              <a:sym typeface="Arial"/>
            </a:endParaRPr>
          </a:p>
          <a:p>
            <a:pPr marL="381000" marR="0" lvl="0" indent="-248355" algn="l">
              <a:lnSpc>
                <a:spcPct val="100000"/>
              </a:lnSpc>
              <a:spcBef>
                <a:spcPts val="698"/>
              </a:spcBef>
              <a:spcAft>
                <a:spcPts val="0"/>
              </a:spcAft>
              <a:buClr>
                <a:srgbClr val="FFFFFF"/>
              </a:buClr>
              <a:buSzPct val="167264"/>
              <a:buFont typeface="Arial"/>
              <a:buChar char="•"/>
            </a:pPr>
            <a:r>
              <a:rPr lang="en-US" sz="2800" b="1" dirty="0">
                <a:solidFill>
                  <a:srgbClr val="FFFFFF"/>
                </a:solidFill>
                <a:latin typeface="Arial"/>
                <a:ea typeface="Arial"/>
                <a:cs typeface="Arial"/>
                <a:sym typeface="Arial"/>
              </a:rPr>
              <a:t>¡UML no </a:t>
            </a:r>
            <a:r>
              <a:rPr lang="en-US" sz="2800" b="1" dirty="0" err="1">
                <a:solidFill>
                  <a:srgbClr val="FFFFFF"/>
                </a:solidFill>
                <a:latin typeface="Arial"/>
                <a:ea typeface="Arial"/>
                <a:cs typeface="Arial"/>
                <a:sym typeface="Arial"/>
              </a:rPr>
              <a:t>es</a:t>
            </a:r>
            <a:r>
              <a:rPr lang="en-US" sz="2800" b="1" dirty="0">
                <a:solidFill>
                  <a:srgbClr val="FFFFFF"/>
                </a:solidFill>
                <a:latin typeface="Arial"/>
                <a:ea typeface="Arial"/>
                <a:cs typeface="Arial"/>
                <a:sym typeface="Arial"/>
              </a:rPr>
              <a:t> </a:t>
            </a:r>
            <a:r>
              <a:rPr lang="en-US" sz="2800" b="1" dirty="0" err="1">
                <a:solidFill>
                  <a:srgbClr val="FFFFFF"/>
                </a:solidFill>
                <a:latin typeface="Arial"/>
                <a:ea typeface="Arial"/>
                <a:cs typeface="Arial"/>
                <a:sym typeface="Arial"/>
              </a:rPr>
              <a:t>Metodología</a:t>
            </a:r>
            <a:r>
              <a:rPr lang="en-US" sz="2800" b="1" dirty="0">
                <a:solidFill>
                  <a:srgbClr val="FFFFFF"/>
                </a:solidFill>
                <a:latin typeface="Arial"/>
                <a:ea typeface="Arial"/>
                <a:cs typeface="Arial"/>
                <a:sym typeface="Arial"/>
              </a:rPr>
              <a:t>!</a:t>
            </a:r>
          </a:p>
        </p:txBody>
      </p:sp>
      <p:sp>
        <p:nvSpPr>
          <p:cNvPr id="143" name="Shape 143"/>
          <p:cNvSpPr/>
          <p:nvPr/>
        </p:nvSpPr>
        <p:spPr>
          <a:xfrm>
            <a:off x="8001000" y="84650"/>
            <a:ext cx="2084900" cy="1227649"/>
          </a:xfrm>
          <a:prstGeom prst="rect">
            <a:avLst/>
          </a:prstGeom>
          <a:blipFill>
            <a:blip r:embed="rId4"/>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02300" y="594425"/>
            <a:ext cx="10031574" cy="808200"/>
          </a:xfrm>
          <a:prstGeom prst="rect">
            <a:avLst/>
          </a:prstGeom>
        </p:spPr>
        <p:txBody>
          <a:bodyPr lIns="38100" tIns="38100" rIns="38100" bIns="38100" anchor="t" anchorCtr="0">
            <a:noAutofit/>
          </a:bodyPr>
          <a:lstStyle/>
          <a:p>
            <a:pPr marL="0" marR="0" indent="0" algn="ctr">
              <a:lnSpc>
                <a:spcPct val="108072"/>
              </a:lnSpc>
              <a:spcBef>
                <a:spcPts val="0"/>
              </a:spcBef>
              <a:spcAft>
                <a:spcPts val="0"/>
              </a:spcAft>
              <a:buNone/>
            </a:pPr>
            <a:r>
              <a:rPr lang="en-US" sz="5333" b="1">
                <a:solidFill>
                  <a:srgbClr val="FFCC29"/>
                </a:solidFill>
                <a:latin typeface="Arial"/>
                <a:ea typeface="Arial"/>
                <a:cs typeface="Arial"/>
                <a:sym typeface="Arial"/>
              </a:rPr>
              <a:t>Objetivo</a:t>
            </a:r>
          </a:p>
        </p:txBody>
      </p:sp>
      <p:sp>
        <p:nvSpPr>
          <p:cNvPr id="27" name="Shape 27"/>
          <p:cNvSpPr txBox="1">
            <a:spLocks noGrp="1"/>
          </p:cNvSpPr>
          <p:nvPr>
            <p:ph type="body" idx="1"/>
          </p:nvPr>
        </p:nvSpPr>
        <p:spPr>
          <a:xfrm>
            <a:off x="640275" y="2024925"/>
            <a:ext cx="8821550" cy="1811850"/>
          </a:xfrm>
          <a:prstGeom prst="rect">
            <a:avLst/>
          </a:prstGeom>
        </p:spPr>
        <p:txBody>
          <a:bodyPr lIns="38100" tIns="38100" rIns="38100" bIns="38100" anchor="t" anchorCtr="0">
            <a:noAutofit/>
          </a:bodyPr>
          <a:lstStyle/>
          <a:p>
            <a:pPr marL="0" marR="0" indent="0" algn="ctr">
              <a:lnSpc>
                <a:spcPct val="100000"/>
              </a:lnSpc>
              <a:spcBef>
                <a:spcPts val="0"/>
              </a:spcBef>
              <a:spcAft>
                <a:spcPts val="0"/>
              </a:spcAft>
              <a:buNone/>
            </a:pPr>
            <a:r>
              <a:rPr lang="en-US" sz="3555">
                <a:solidFill>
                  <a:srgbClr val="FFFFFF"/>
                </a:solidFill>
                <a:latin typeface="Arial"/>
                <a:ea typeface="Arial"/>
                <a:cs typeface="Arial"/>
                <a:sym typeface="Arial"/>
              </a:rPr>
              <a:t>Describir el Paradigma de Orientación a Objetos incluyendo los conceptos relacionados al análisis, diseño y programación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69175" y="793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Una Clase en UML</a:t>
            </a:r>
          </a:p>
        </p:txBody>
      </p:sp>
      <p:sp>
        <p:nvSpPr>
          <p:cNvPr id="149" name="Shape 149"/>
          <p:cNvSpPr txBox="1">
            <a:spLocks noGrp="1"/>
          </p:cNvSpPr>
          <p:nvPr>
            <p:ph type="body" idx="1"/>
          </p:nvPr>
        </p:nvSpPr>
        <p:spPr>
          <a:xfrm>
            <a:off x="296324" y="1105950"/>
            <a:ext cx="6801161" cy="6318107"/>
          </a:xfrm>
          <a:prstGeom prst="rect">
            <a:avLst/>
          </a:prstGeom>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67264"/>
              <a:buFont typeface="Arial"/>
              <a:buChar char="•"/>
            </a:pPr>
            <a:r>
              <a:rPr lang="en-US" sz="2200" dirty="0" err="1">
                <a:solidFill>
                  <a:srgbClr val="FFFFFF"/>
                </a:solidFill>
                <a:latin typeface="Arial"/>
                <a:ea typeface="Arial"/>
                <a:cs typeface="Arial"/>
                <a:sym typeface="Arial"/>
              </a:rPr>
              <a:t>Una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clase</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está</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compuesta</a:t>
            </a:r>
            <a:r>
              <a:rPr lang="en-US" sz="2200" dirty="0">
                <a:solidFill>
                  <a:srgbClr val="FFFFFF"/>
                </a:solidFill>
                <a:latin typeface="Arial"/>
                <a:ea typeface="Arial"/>
                <a:cs typeface="Arial"/>
                <a:sym typeface="Arial"/>
              </a:rPr>
              <a:t> de </a:t>
            </a:r>
            <a:r>
              <a:rPr lang="en-US" sz="2200" dirty="0" err="1">
                <a:solidFill>
                  <a:srgbClr val="FFFFFF"/>
                </a:solidFill>
                <a:latin typeface="Arial"/>
                <a:ea typeface="Arial"/>
                <a:cs typeface="Arial"/>
                <a:sym typeface="Arial"/>
              </a:rPr>
              <a:t>tres</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secciones</a:t>
            </a:r>
            <a:endParaRPr lang="en-US" sz="2200" dirty="0">
              <a:solidFill>
                <a:srgbClr val="FFFFFF"/>
              </a:solidFill>
              <a:latin typeface="Arial"/>
              <a:ea typeface="Arial"/>
              <a:cs typeface="Arial"/>
              <a:sym typeface="Arial"/>
            </a:endParaRPr>
          </a:p>
          <a:p>
            <a:pPr marL="762000" marR="0" lvl="1" indent="-220133" algn="l">
              <a:lnSpc>
                <a:spcPct val="108035"/>
              </a:lnSpc>
              <a:spcBef>
                <a:spcPts val="604"/>
              </a:spcBef>
              <a:spcAft>
                <a:spcPts val="0"/>
              </a:spcAft>
              <a:buClr>
                <a:srgbClr val="FFFFFF"/>
              </a:buClr>
              <a:buSzPct val="98765"/>
              <a:buFont typeface="Courier New"/>
              <a:buChar char="o"/>
            </a:pPr>
            <a:r>
              <a:rPr lang="en-US" sz="2200" dirty="0">
                <a:solidFill>
                  <a:srgbClr val="FFFFFF"/>
                </a:solidFill>
                <a:latin typeface="Arial"/>
                <a:ea typeface="Arial"/>
                <a:cs typeface="Arial"/>
                <a:sym typeface="Arial"/>
              </a:rPr>
              <a:t>La </a:t>
            </a:r>
            <a:r>
              <a:rPr lang="en-US" sz="2200" dirty="0" err="1">
                <a:solidFill>
                  <a:srgbClr val="FFFFFF"/>
                </a:solidFill>
                <a:latin typeface="Arial"/>
                <a:ea typeface="Arial"/>
                <a:cs typeface="Arial"/>
                <a:sym typeface="Arial"/>
              </a:rPr>
              <a:t>primera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sección</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contiene</a:t>
            </a:r>
            <a:r>
              <a:rPr lang="en-US" sz="2200" dirty="0">
                <a:solidFill>
                  <a:srgbClr val="FFFFFF"/>
                </a:solidFill>
                <a:latin typeface="Arial"/>
                <a:ea typeface="Arial"/>
                <a:cs typeface="Arial"/>
                <a:sym typeface="Arial"/>
              </a:rPr>
              <a:t> el </a:t>
            </a:r>
            <a:r>
              <a:rPr lang="en-US" sz="2200" dirty="0" err="1">
                <a:solidFill>
                  <a:srgbClr val="FFFFFF"/>
                </a:solidFill>
                <a:latin typeface="Arial"/>
                <a:ea typeface="Arial"/>
                <a:cs typeface="Arial"/>
                <a:sym typeface="Arial"/>
              </a:rPr>
              <a:t>nombre</a:t>
            </a:r>
            <a:r>
              <a:rPr lang="en-US" sz="2200" dirty="0">
                <a:solidFill>
                  <a:srgbClr val="FFFFFF"/>
                </a:solidFill>
                <a:latin typeface="Arial"/>
                <a:ea typeface="Arial"/>
                <a:cs typeface="Arial"/>
                <a:sym typeface="Arial"/>
              </a:rPr>
              <a:t> de la </a:t>
            </a:r>
            <a:r>
              <a:rPr lang="en-US" sz="2200" dirty="0" err="1">
                <a:solidFill>
                  <a:srgbClr val="FFFFFF"/>
                </a:solidFill>
                <a:latin typeface="Arial"/>
                <a:ea typeface="Arial"/>
                <a:cs typeface="Arial"/>
                <a:sym typeface="Arial"/>
              </a:rPr>
              <a:t>clase</a:t>
            </a:r>
            <a:endParaRPr lang="en-US" sz="2200" dirty="0">
              <a:solidFill>
                <a:srgbClr val="FFFFFF"/>
              </a:solidFill>
              <a:latin typeface="Arial"/>
              <a:ea typeface="Arial"/>
              <a:cs typeface="Arial"/>
              <a:sym typeface="Arial"/>
            </a:endParaRPr>
          </a:p>
          <a:p>
            <a:pPr marL="762000" marR="0" lvl="1" indent="-220133" algn="l">
              <a:lnSpc>
                <a:spcPct val="108035"/>
              </a:lnSpc>
              <a:spcBef>
                <a:spcPts val="604"/>
              </a:spcBef>
              <a:spcAft>
                <a:spcPts val="0"/>
              </a:spcAft>
              <a:buClr>
                <a:srgbClr val="FFFFFF"/>
              </a:buClr>
              <a:buSzPct val="98765"/>
              <a:buFont typeface="Courier New"/>
              <a:buChar char="o"/>
            </a:pPr>
            <a:r>
              <a:rPr lang="en-US" sz="2200" dirty="0">
                <a:solidFill>
                  <a:srgbClr val="FFFFFF"/>
                </a:solidFill>
                <a:latin typeface="Arial"/>
                <a:ea typeface="Arial"/>
                <a:cs typeface="Arial"/>
                <a:sym typeface="Arial"/>
              </a:rPr>
              <a:t>La </a:t>
            </a:r>
            <a:r>
              <a:rPr lang="en-US" sz="2200" dirty="0" err="1">
                <a:solidFill>
                  <a:srgbClr val="FFFFFF"/>
                </a:solidFill>
                <a:latin typeface="Arial"/>
                <a:ea typeface="Arial"/>
                <a:cs typeface="Arial"/>
                <a:sym typeface="Arial"/>
              </a:rPr>
              <a:t>segunda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sección</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muestra</a:t>
            </a:r>
            <a:r>
              <a:rPr lang="en-US" sz="2200" dirty="0">
                <a:solidFill>
                  <a:srgbClr val="FFFFFF"/>
                </a:solidFill>
                <a:latin typeface="Arial"/>
                <a:ea typeface="Arial"/>
                <a:cs typeface="Arial"/>
                <a:sym typeface="Arial"/>
              </a:rPr>
              <a:t> la </a:t>
            </a:r>
            <a:r>
              <a:rPr lang="en-US" sz="2200" dirty="0" err="1">
                <a:solidFill>
                  <a:srgbClr val="FFFFFF"/>
                </a:solidFill>
                <a:latin typeface="Arial"/>
                <a:ea typeface="Arial"/>
                <a:cs typeface="Arial"/>
                <a:sym typeface="Arial"/>
              </a:rPr>
              <a:t>estructura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atributos</a:t>
            </a:r>
            <a:r>
              <a:rPr lang="en-US" sz="2200" dirty="0">
                <a:solidFill>
                  <a:srgbClr val="FFFFFF"/>
                </a:solidFill>
                <a:latin typeface="Arial"/>
                <a:ea typeface="Arial"/>
                <a:cs typeface="Arial"/>
                <a:sym typeface="Arial"/>
              </a:rPr>
              <a:t>)</a:t>
            </a:r>
          </a:p>
          <a:p>
            <a:pPr marL="762000" marR="0" lvl="1" indent="-220133" algn="l">
              <a:lnSpc>
                <a:spcPct val="108035"/>
              </a:lnSpc>
              <a:spcBef>
                <a:spcPts val="604"/>
              </a:spcBef>
              <a:spcAft>
                <a:spcPts val="0"/>
              </a:spcAft>
              <a:buClr>
                <a:srgbClr val="FFFFFF"/>
              </a:buClr>
              <a:buSzPct val="98765"/>
              <a:buFont typeface="Courier New"/>
              <a:buChar char="o"/>
            </a:pPr>
            <a:r>
              <a:rPr lang="en-US" sz="2200" dirty="0">
                <a:solidFill>
                  <a:srgbClr val="FFFFFF"/>
                </a:solidFill>
                <a:latin typeface="Arial"/>
                <a:ea typeface="Arial"/>
                <a:cs typeface="Arial"/>
                <a:sym typeface="Arial"/>
              </a:rPr>
              <a:t>La </a:t>
            </a:r>
            <a:r>
              <a:rPr lang="en-US" sz="2200" dirty="0" err="1">
                <a:solidFill>
                  <a:srgbClr val="FFFFFF"/>
                </a:solidFill>
                <a:latin typeface="Arial"/>
                <a:ea typeface="Arial"/>
                <a:cs typeface="Arial"/>
                <a:sym typeface="Arial"/>
              </a:rPr>
              <a:t>tercera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sección</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muestra</a:t>
            </a:r>
            <a:r>
              <a:rPr lang="en-US" sz="2200" dirty="0">
                <a:solidFill>
                  <a:srgbClr val="FFFFFF"/>
                </a:solidFill>
                <a:latin typeface="Arial"/>
                <a:ea typeface="Arial"/>
                <a:cs typeface="Arial"/>
                <a:sym typeface="Arial"/>
              </a:rPr>
              <a:t> el </a:t>
            </a:r>
            <a:r>
              <a:rPr lang="en-US" sz="2200" dirty="0" err="1">
                <a:solidFill>
                  <a:srgbClr val="FFFFFF"/>
                </a:solidFill>
                <a:latin typeface="Arial"/>
                <a:ea typeface="Arial"/>
                <a:cs typeface="Arial"/>
                <a:sym typeface="Arial"/>
              </a:rPr>
              <a:t>comportamiento</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operaciones</a:t>
            </a:r>
            <a:r>
              <a:rPr lang="en-US" sz="2200" dirty="0">
                <a:solidFill>
                  <a:srgbClr val="FFFFFF"/>
                </a:solidFill>
                <a:latin typeface="Arial"/>
                <a:ea typeface="Arial"/>
                <a:cs typeface="Arial"/>
                <a:sym typeface="Arial"/>
              </a:rPr>
              <a:t>)</a:t>
            </a:r>
          </a:p>
          <a:p>
            <a:pPr marL="381000" marR="0" lvl="0" indent="-248355" algn="l">
              <a:lnSpc>
                <a:spcPct val="108035"/>
              </a:lnSpc>
              <a:spcBef>
                <a:spcPts val="698"/>
              </a:spcBef>
              <a:spcAft>
                <a:spcPts val="0"/>
              </a:spcAft>
              <a:buClr>
                <a:srgbClr val="FFFFFF"/>
              </a:buClr>
              <a:buSzPct val="167264"/>
              <a:buFont typeface="Arial"/>
              <a:buChar char="•"/>
            </a:pPr>
            <a:r>
              <a:rPr lang="en-US" sz="2200" dirty="0">
                <a:solidFill>
                  <a:srgbClr val="FFFFFF"/>
                </a:solidFill>
                <a:latin typeface="Arial"/>
                <a:ea typeface="Arial"/>
                <a:cs typeface="Arial"/>
                <a:sym typeface="Arial"/>
              </a:rPr>
              <a:t>La </a:t>
            </a:r>
            <a:r>
              <a:rPr lang="en-US" sz="2200" dirty="0" err="1">
                <a:solidFill>
                  <a:srgbClr val="FFFFFF"/>
                </a:solidFill>
                <a:latin typeface="Arial"/>
                <a:ea typeface="Arial"/>
                <a:cs typeface="Arial"/>
                <a:sym typeface="Arial"/>
              </a:rPr>
              <a:t>segunda</a:t>
            </a:r>
            <a:r>
              <a:rPr lang="en-US" sz="2200" dirty="0">
                <a:solidFill>
                  <a:srgbClr val="FFFFFF"/>
                </a:solidFill>
                <a:latin typeface="Arial"/>
                <a:ea typeface="Arial"/>
                <a:cs typeface="Arial"/>
                <a:sym typeface="Arial"/>
              </a:rPr>
              <a:t> y la </a:t>
            </a:r>
            <a:r>
              <a:rPr lang="en-US" sz="2200" dirty="0" err="1">
                <a:solidFill>
                  <a:srgbClr val="FFFFFF"/>
                </a:solidFill>
                <a:latin typeface="Arial"/>
                <a:ea typeface="Arial"/>
                <a:cs typeface="Arial"/>
                <a:sym typeface="Arial"/>
              </a:rPr>
              <a:t>tercera</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sección</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pueden</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ser</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suprimidas</a:t>
            </a:r>
            <a:endParaRPr lang="en-US" sz="2200" dirty="0">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67264"/>
              <a:buFont typeface="Arial"/>
              <a:buChar char="•"/>
            </a:pPr>
            <a:r>
              <a:rPr lang="en-US" sz="2200" dirty="0" err="1">
                <a:solidFill>
                  <a:srgbClr val="FFFFFF"/>
                </a:solidFill>
                <a:latin typeface="Arial"/>
                <a:ea typeface="Arial"/>
                <a:cs typeface="Arial"/>
                <a:sym typeface="Arial"/>
              </a:rPr>
              <a:t>Modificadores</a:t>
            </a:r>
            <a:r>
              <a:rPr lang="en-US" sz="2200" dirty="0">
                <a:solidFill>
                  <a:srgbClr val="FFFFFF"/>
                </a:solidFill>
                <a:latin typeface="Arial"/>
                <a:ea typeface="Arial"/>
                <a:cs typeface="Arial"/>
                <a:sym typeface="Arial"/>
              </a:rPr>
              <a:t> de </a:t>
            </a:r>
            <a:r>
              <a:rPr lang="en-US" sz="2200" dirty="0" err="1">
                <a:solidFill>
                  <a:srgbClr val="FFFFFF"/>
                </a:solidFill>
                <a:latin typeface="Arial"/>
                <a:ea typeface="Arial"/>
                <a:cs typeface="Arial"/>
                <a:sym typeface="Arial"/>
              </a:rPr>
              <a:t>Acceso</a:t>
            </a:r>
            <a:endParaRPr lang="en-US" sz="2200" dirty="0">
              <a:solidFill>
                <a:srgbClr val="FFFFFF"/>
              </a:solidFill>
              <a:latin typeface="Arial"/>
              <a:ea typeface="Arial"/>
              <a:cs typeface="Arial"/>
              <a:sym typeface="Arial"/>
            </a:endParaRPr>
          </a:p>
          <a:p>
            <a:pPr marL="762000" marR="0" lvl="1" indent="-220133" algn="l">
              <a:lnSpc>
                <a:spcPct val="108035"/>
              </a:lnSpc>
              <a:spcBef>
                <a:spcPts val="604"/>
              </a:spcBef>
              <a:spcAft>
                <a:spcPts val="0"/>
              </a:spcAft>
              <a:buClr>
                <a:srgbClr val="FFFFFF"/>
              </a:buClr>
              <a:buSzPct val="98765"/>
              <a:buFont typeface="Courier New"/>
              <a:buChar char="o"/>
            </a:pPr>
            <a:r>
              <a:rPr lang="en-US" sz="2200" dirty="0">
                <a:solidFill>
                  <a:srgbClr val="FFFFFF"/>
                </a:solidFill>
                <a:latin typeface="Arial"/>
                <a:ea typeface="Arial"/>
                <a:cs typeface="Arial"/>
                <a:sym typeface="Arial"/>
              </a:rPr>
              <a:t>Los </a:t>
            </a:r>
            <a:r>
              <a:rPr lang="en-US" sz="2200" dirty="0" err="1">
                <a:solidFill>
                  <a:srgbClr val="FFFFFF"/>
                </a:solidFill>
                <a:latin typeface="Arial"/>
                <a:ea typeface="Arial"/>
                <a:cs typeface="Arial"/>
                <a:sym typeface="Arial"/>
              </a:rPr>
              <a:t>miembros</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públicos</a:t>
            </a:r>
            <a:r>
              <a:rPr lang="en-US" sz="2200" dirty="0">
                <a:solidFill>
                  <a:srgbClr val="FFFFFF"/>
                </a:solidFill>
                <a:latin typeface="Arial"/>
                <a:ea typeface="Arial"/>
                <a:cs typeface="Arial"/>
                <a:sym typeface="Arial"/>
              </a:rPr>
              <a:t> se </a:t>
            </a:r>
            <a:r>
              <a:rPr lang="en-US" sz="2200" dirty="0" err="1">
                <a:solidFill>
                  <a:srgbClr val="FFFFFF"/>
                </a:solidFill>
                <a:latin typeface="Arial"/>
                <a:ea typeface="Arial"/>
                <a:cs typeface="Arial"/>
                <a:sym typeface="Arial"/>
              </a:rPr>
              <a:t>denotan</a:t>
            </a:r>
            <a:r>
              <a:rPr lang="en-US" sz="2200" dirty="0">
                <a:solidFill>
                  <a:srgbClr val="FFFFFF"/>
                </a:solidFill>
                <a:latin typeface="Arial"/>
                <a:ea typeface="Arial"/>
                <a:cs typeface="Arial"/>
                <a:sym typeface="Arial"/>
              </a:rPr>
              <a:t> con el </a:t>
            </a:r>
            <a:r>
              <a:rPr lang="en-US" sz="2200" dirty="0" err="1">
                <a:solidFill>
                  <a:srgbClr val="FFFFFF"/>
                </a:solidFill>
                <a:latin typeface="Arial"/>
                <a:ea typeface="Arial"/>
                <a:cs typeface="Arial"/>
                <a:sym typeface="Arial"/>
              </a:rPr>
              <a:t>signo</a:t>
            </a:r>
            <a:r>
              <a:rPr lang="en-US" sz="2200" dirty="0">
                <a:solidFill>
                  <a:srgbClr val="FFFFFF"/>
                </a:solidFill>
                <a:latin typeface="Arial"/>
                <a:ea typeface="Arial"/>
                <a:cs typeface="Arial"/>
                <a:sym typeface="Arial"/>
              </a:rPr>
              <a:t> “+”</a:t>
            </a:r>
          </a:p>
          <a:p>
            <a:pPr marL="762000" marR="0" lvl="1" indent="-220133" algn="l">
              <a:lnSpc>
                <a:spcPct val="108035"/>
              </a:lnSpc>
              <a:spcBef>
                <a:spcPts val="604"/>
              </a:spcBef>
              <a:spcAft>
                <a:spcPts val="0"/>
              </a:spcAft>
              <a:buClr>
                <a:srgbClr val="FFFFFF"/>
              </a:buClr>
              <a:buSzPct val="98765"/>
              <a:buFont typeface="Courier New"/>
              <a:buChar char="o"/>
            </a:pPr>
            <a:r>
              <a:rPr lang="en-US" sz="2200" dirty="0">
                <a:solidFill>
                  <a:srgbClr val="FFFFFF"/>
                </a:solidFill>
                <a:latin typeface="Arial"/>
                <a:ea typeface="Arial"/>
                <a:cs typeface="Arial"/>
                <a:sym typeface="Arial"/>
              </a:rPr>
              <a:t>Los </a:t>
            </a:r>
            <a:r>
              <a:rPr lang="en-US" sz="2200" dirty="0" err="1">
                <a:solidFill>
                  <a:srgbClr val="FFFFFF"/>
                </a:solidFill>
                <a:latin typeface="Arial"/>
                <a:ea typeface="Arial"/>
                <a:cs typeface="Arial"/>
                <a:sym typeface="Arial"/>
              </a:rPr>
              <a:t>miembros</a:t>
            </a:r>
            <a:r>
              <a:rPr lang="en-US" sz="2200" dirty="0">
                <a:solidFill>
                  <a:srgbClr val="FFFFFF"/>
                </a:solidFill>
                <a:latin typeface="Arial"/>
                <a:ea typeface="Arial"/>
                <a:cs typeface="Arial"/>
                <a:sym typeface="Arial"/>
              </a:rPr>
              <a:t> </a:t>
            </a:r>
            <a:r>
              <a:rPr lang="en-US" sz="2200" dirty="0" err="1">
                <a:solidFill>
                  <a:srgbClr val="FFFFFF"/>
                </a:solidFill>
                <a:latin typeface="Arial"/>
                <a:ea typeface="Arial"/>
                <a:cs typeface="Arial"/>
                <a:sym typeface="Arial"/>
              </a:rPr>
              <a:t>privados</a:t>
            </a:r>
            <a:r>
              <a:rPr lang="en-US" sz="2200" dirty="0">
                <a:solidFill>
                  <a:srgbClr val="FFFFFF"/>
                </a:solidFill>
                <a:latin typeface="Arial"/>
                <a:ea typeface="Arial"/>
                <a:cs typeface="Arial"/>
                <a:sym typeface="Arial"/>
              </a:rPr>
              <a:t> se </a:t>
            </a:r>
            <a:r>
              <a:rPr lang="en-US" sz="2200" dirty="0" err="1">
                <a:solidFill>
                  <a:srgbClr val="FFFFFF"/>
                </a:solidFill>
                <a:latin typeface="Arial"/>
                <a:ea typeface="Arial"/>
                <a:cs typeface="Arial"/>
                <a:sym typeface="Arial"/>
              </a:rPr>
              <a:t>denotan</a:t>
            </a:r>
            <a:r>
              <a:rPr lang="en-US" sz="2200" dirty="0">
                <a:solidFill>
                  <a:srgbClr val="FFFFFF"/>
                </a:solidFill>
                <a:latin typeface="Arial"/>
                <a:ea typeface="Arial"/>
                <a:cs typeface="Arial"/>
                <a:sym typeface="Arial"/>
              </a:rPr>
              <a:t> con el </a:t>
            </a:r>
            <a:r>
              <a:rPr lang="en-US" sz="2200" dirty="0" err="1">
                <a:solidFill>
                  <a:srgbClr val="FFFFFF"/>
                </a:solidFill>
                <a:latin typeface="Arial"/>
                <a:ea typeface="Arial"/>
                <a:cs typeface="Arial"/>
                <a:sym typeface="Arial"/>
              </a:rPr>
              <a:t>signo</a:t>
            </a:r>
            <a:r>
              <a:rPr lang="en-US" sz="2200" dirty="0">
                <a:solidFill>
                  <a:srgbClr val="FFFFFF"/>
                </a:solidFill>
                <a:latin typeface="Arial"/>
                <a:ea typeface="Arial"/>
                <a:cs typeface="Arial"/>
                <a:sym typeface="Arial"/>
              </a:rPr>
              <a:t> “–”</a:t>
            </a:r>
          </a:p>
        </p:txBody>
      </p:sp>
      <p:sp>
        <p:nvSpPr>
          <p:cNvPr id="150" name="Shape 150"/>
          <p:cNvSpPr/>
          <p:nvPr/>
        </p:nvSpPr>
        <p:spPr>
          <a:xfrm>
            <a:off x="7291900" y="2645825"/>
            <a:ext cx="2772825" cy="3175000"/>
          </a:xfrm>
          <a:prstGeom prst="rect">
            <a:avLst/>
          </a:prstGeom>
          <a:blipFill>
            <a:blip r:embed="rId4"/>
            <a:stretch>
              <a:fillRect/>
            </a:stretch>
          </a:blipFill>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56" name="Shape 156"/>
          <p:cNvSpPr txBox="1">
            <a:spLocks noGrp="1"/>
          </p:cNvSpPr>
          <p:nvPr>
            <p:ph type="body" idx="1"/>
          </p:nvPr>
        </p:nvSpPr>
        <p:spPr>
          <a:xfrm>
            <a:off x="525625" y="1624525"/>
            <a:ext cx="9191975" cy="36762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Paradigmas de Programación</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Clases y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Modificadores de Acceso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¿Qué es UML?</a:t>
            </a:r>
          </a:p>
          <a:p>
            <a:pPr marL="381000" marR="0" lvl="0" indent="-276577" algn="l">
              <a:lnSpc>
                <a:spcPct val="107812"/>
              </a:lnSpc>
              <a:spcBef>
                <a:spcPts val="802"/>
              </a:spcBef>
              <a:spcAft>
                <a:spcPts val="0"/>
              </a:spcAft>
              <a:buClr>
                <a:srgbClr val="FFCC29"/>
              </a:buClr>
              <a:buSzPct val="164609"/>
              <a:buFont typeface="Arial"/>
              <a:buChar char="•"/>
            </a:pPr>
            <a:r>
              <a:rPr lang="en-US" sz="3555">
                <a:solidFill>
                  <a:srgbClr val="FFCC29"/>
                </a:solidFill>
                <a:latin typeface="Arial"/>
                <a:ea typeface="Arial"/>
                <a:cs typeface="Arial"/>
                <a:sym typeface="Arial"/>
              </a:rPr>
              <a:t>Pilares de la Orientación a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Conceptos del Diseño Orientado a Objetos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75700" y="305150"/>
            <a:ext cx="9532399" cy="746474"/>
          </a:xfrm>
          <a:prstGeom prst="rect">
            <a:avLst/>
          </a:prstGeom>
        </p:spPr>
        <p:txBody>
          <a:bodyPr lIns="38100" tIns="38100" rIns="38100" bIns="38100" anchor="t" anchorCtr="0">
            <a:noAutofit/>
          </a:bodyPr>
          <a:lstStyle/>
          <a:p>
            <a:pPr marL="0" marR="0" indent="0" algn="l">
              <a:lnSpc>
                <a:spcPct val="107954"/>
              </a:lnSpc>
              <a:spcBef>
                <a:spcPts val="0"/>
              </a:spcBef>
              <a:spcAft>
                <a:spcPts val="0"/>
              </a:spcAft>
              <a:buNone/>
            </a:pPr>
            <a:r>
              <a:rPr lang="en-US" sz="4888">
                <a:solidFill>
                  <a:srgbClr val="FFCC29"/>
                </a:solidFill>
                <a:latin typeface="Arial"/>
                <a:ea typeface="Arial"/>
                <a:cs typeface="Arial"/>
                <a:sym typeface="Arial"/>
              </a:rPr>
              <a:t>Pilares de la Orientación a Objetos</a:t>
            </a:r>
          </a:p>
        </p:txBody>
      </p:sp>
      <p:sp>
        <p:nvSpPr>
          <p:cNvPr id="162" name="Shape 162"/>
          <p:cNvSpPr/>
          <p:nvPr/>
        </p:nvSpPr>
        <p:spPr>
          <a:xfrm>
            <a:off x="5291650" y="2455325"/>
            <a:ext cx="4339149" cy="1397000"/>
          </a:xfrm>
          <a:prstGeom prst="rect">
            <a:avLst/>
          </a:prstGeom>
          <a:blipFill>
            <a:blip r:embed="rId4"/>
            <a:stretch>
              <a:fillRect/>
            </a:stretch>
          </a:blipFill>
        </p:spPr>
      </p:sp>
      <p:sp>
        <p:nvSpPr>
          <p:cNvPr id="163" name="Shape 163"/>
          <p:cNvSpPr txBox="1"/>
          <p:nvPr/>
        </p:nvSpPr>
        <p:spPr>
          <a:xfrm>
            <a:off x="5621500" y="2926275"/>
            <a:ext cx="3752125" cy="605603"/>
          </a:xfrm>
          <a:prstGeom prst="rect">
            <a:avLst/>
          </a:prstGeom>
        </p:spPr>
        <p:txBody>
          <a:bodyPr lIns="38100" tIns="38100" rIns="38100" bIns="38100" anchor="ctr" anchorCtr="0">
            <a:noAutofit/>
          </a:bodyPr>
          <a:lstStyle/>
          <a:p>
            <a:pPr marL="0" marR="0" indent="0" algn="ctr">
              <a:lnSpc>
                <a:spcPct val="101953"/>
              </a:lnSpc>
              <a:spcBef>
                <a:spcPts val="0"/>
              </a:spcBef>
              <a:spcAft>
                <a:spcPts val="0"/>
              </a:spcAft>
              <a:buNone/>
            </a:pPr>
            <a:r>
              <a:rPr lang="en-US" sz="3555" b="1">
                <a:solidFill>
                  <a:srgbClr val="FFFFFF"/>
                </a:solidFill>
                <a:latin typeface="Arial"/>
                <a:ea typeface="Arial"/>
                <a:cs typeface="Arial"/>
                <a:sym typeface="Arial"/>
              </a:rPr>
              <a:t>Relaciones</a:t>
            </a:r>
          </a:p>
        </p:txBody>
      </p:sp>
      <p:sp>
        <p:nvSpPr>
          <p:cNvPr id="164" name="Shape 164"/>
          <p:cNvSpPr/>
          <p:nvPr/>
        </p:nvSpPr>
        <p:spPr>
          <a:xfrm>
            <a:off x="560900" y="4825975"/>
            <a:ext cx="4466150" cy="1481650"/>
          </a:xfrm>
          <a:prstGeom prst="rect">
            <a:avLst/>
          </a:prstGeom>
          <a:blipFill>
            <a:blip r:embed="rId5"/>
            <a:stretch>
              <a:fillRect/>
            </a:stretch>
          </a:blipFill>
        </p:spPr>
      </p:sp>
      <p:sp>
        <p:nvSpPr>
          <p:cNvPr id="165" name="Shape 165"/>
          <p:cNvSpPr txBox="1"/>
          <p:nvPr/>
        </p:nvSpPr>
        <p:spPr>
          <a:xfrm>
            <a:off x="904875" y="5334000"/>
            <a:ext cx="3842099" cy="605603"/>
          </a:xfrm>
          <a:prstGeom prst="rect">
            <a:avLst/>
          </a:prstGeom>
        </p:spPr>
        <p:txBody>
          <a:bodyPr lIns="38100" tIns="38100" rIns="38100" bIns="38100" anchor="ctr" anchorCtr="0">
            <a:noAutofit/>
          </a:bodyPr>
          <a:lstStyle/>
          <a:p>
            <a:pPr marL="0" marR="0" indent="0" algn="ctr">
              <a:lnSpc>
                <a:spcPct val="101953"/>
              </a:lnSpc>
              <a:spcBef>
                <a:spcPts val="0"/>
              </a:spcBef>
              <a:spcAft>
                <a:spcPts val="0"/>
              </a:spcAft>
              <a:buNone/>
            </a:pPr>
            <a:r>
              <a:rPr lang="en-US" sz="3555" b="1">
                <a:solidFill>
                  <a:srgbClr val="FFFFFF"/>
                </a:solidFill>
                <a:latin typeface="Arial"/>
                <a:ea typeface="Arial"/>
                <a:cs typeface="Arial"/>
                <a:sym typeface="Arial"/>
              </a:rPr>
              <a:t>Herencia</a:t>
            </a:r>
          </a:p>
        </p:txBody>
      </p:sp>
      <p:sp>
        <p:nvSpPr>
          <p:cNvPr id="166" name="Shape 166"/>
          <p:cNvSpPr/>
          <p:nvPr/>
        </p:nvSpPr>
        <p:spPr>
          <a:xfrm>
            <a:off x="560900" y="2444725"/>
            <a:ext cx="4392074" cy="1428750"/>
          </a:xfrm>
          <a:prstGeom prst="rect">
            <a:avLst/>
          </a:prstGeom>
          <a:blipFill>
            <a:blip r:embed="rId6"/>
            <a:stretch>
              <a:fillRect/>
            </a:stretch>
          </a:blipFill>
        </p:spPr>
      </p:sp>
      <p:sp>
        <p:nvSpPr>
          <p:cNvPr id="167" name="Shape 167"/>
          <p:cNvSpPr txBox="1"/>
          <p:nvPr/>
        </p:nvSpPr>
        <p:spPr>
          <a:xfrm>
            <a:off x="624400" y="2913925"/>
            <a:ext cx="4355374" cy="536549"/>
          </a:xfrm>
          <a:prstGeom prst="rect">
            <a:avLst/>
          </a:prstGeom>
        </p:spPr>
        <p:txBody>
          <a:bodyPr lIns="38100" tIns="38100" rIns="38100" bIns="38100" anchor="t" anchorCtr="0">
            <a:noAutofit/>
          </a:bodyPr>
          <a:lstStyle/>
          <a:p>
            <a:pPr marL="0" marR="0" indent="0" algn="ctr">
              <a:lnSpc>
                <a:spcPct val="101953"/>
              </a:lnSpc>
              <a:spcBef>
                <a:spcPts val="0"/>
              </a:spcBef>
              <a:spcAft>
                <a:spcPts val="0"/>
              </a:spcAft>
              <a:buNone/>
            </a:pPr>
            <a:r>
              <a:rPr lang="en-US" sz="3555" b="1">
                <a:solidFill>
                  <a:srgbClr val="FFFFFF"/>
                </a:solidFill>
                <a:latin typeface="Arial"/>
                <a:ea typeface="Arial"/>
                <a:cs typeface="Arial"/>
                <a:sym typeface="Arial"/>
              </a:rPr>
              <a:t>Abstracción</a:t>
            </a:r>
          </a:p>
        </p:txBody>
      </p:sp>
      <p:sp>
        <p:nvSpPr>
          <p:cNvPr id="168" name="Shape 168"/>
          <p:cNvSpPr/>
          <p:nvPr/>
        </p:nvSpPr>
        <p:spPr>
          <a:xfrm>
            <a:off x="5312825" y="4751900"/>
            <a:ext cx="4561400" cy="1640400"/>
          </a:xfrm>
          <a:prstGeom prst="rect">
            <a:avLst/>
          </a:prstGeom>
          <a:blipFill>
            <a:blip r:embed="rId7"/>
            <a:stretch>
              <a:fillRect/>
            </a:stretch>
          </a:blipFill>
        </p:spPr>
      </p:sp>
      <p:sp>
        <p:nvSpPr>
          <p:cNvPr id="169" name="Shape 169"/>
          <p:cNvSpPr txBox="1"/>
          <p:nvPr/>
        </p:nvSpPr>
        <p:spPr>
          <a:xfrm>
            <a:off x="5773200" y="5231675"/>
            <a:ext cx="3889724" cy="617699"/>
          </a:xfrm>
          <a:prstGeom prst="rect">
            <a:avLst/>
          </a:prstGeom>
        </p:spPr>
        <p:txBody>
          <a:bodyPr lIns="38100" tIns="38100" rIns="38100" bIns="38100" anchor="t" anchorCtr="0">
            <a:noAutofit/>
          </a:bodyPr>
          <a:lstStyle/>
          <a:p>
            <a:pPr marL="0" marR="0" indent="0" algn="ctr">
              <a:lnSpc>
                <a:spcPct val="119921"/>
              </a:lnSpc>
              <a:spcBef>
                <a:spcPts val="0"/>
              </a:spcBef>
              <a:spcAft>
                <a:spcPts val="0"/>
              </a:spcAft>
              <a:buNone/>
            </a:pPr>
            <a:r>
              <a:rPr lang="en-US" sz="3555" b="1">
                <a:solidFill>
                  <a:srgbClr val="FFFFFF"/>
                </a:solidFill>
                <a:latin typeface="Arial"/>
                <a:ea typeface="Arial"/>
                <a:cs typeface="Arial"/>
                <a:sym typeface="Arial"/>
              </a:rPr>
              <a:t>Encapsulamiento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Abstracción</a:t>
            </a:r>
          </a:p>
        </p:txBody>
      </p:sp>
      <p:sp>
        <p:nvSpPr>
          <p:cNvPr id="175" name="Shape 175"/>
          <p:cNvSpPr txBox="1">
            <a:spLocks noGrp="1"/>
          </p:cNvSpPr>
          <p:nvPr>
            <p:ph type="body" idx="1"/>
          </p:nvPr>
        </p:nvSpPr>
        <p:spPr>
          <a:xfrm>
            <a:off x="525625" y="1624525"/>
            <a:ext cx="9191975" cy="1653099"/>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200" dirty="0" err="1">
                <a:solidFill>
                  <a:srgbClr val="FFFFFF"/>
                </a:solidFill>
                <a:latin typeface="Arial"/>
                <a:ea typeface="Arial"/>
                <a:cs typeface="Arial"/>
                <a:sym typeface="Arial"/>
              </a:rPr>
              <a:t>Ignorancia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Selectiva</a:t>
            </a:r>
            <a:endParaRPr lang="en-US" sz="3200"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2800" dirty="0">
                <a:solidFill>
                  <a:srgbClr val="FFFFFF"/>
                </a:solidFill>
                <a:latin typeface="Arial"/>
                <a:ea typeface="Arial"/>
                <a:cs typeface="Arial"/>
                <a:sym typeface="Arial"/>
              </a:rPr>
              <a:t>La </a:t>
            </a:r>
            <a:r>
              <a:rPr lang="en-US" sz="2800" dirty="0" err="1">
                <a:solidFill>
                  <a:srgbClr val="FFFFFF"/>
                </a:solidFill>
                <a:latin typeface="Arial"/>
                <a:ea typeface="Arial"/>
                <a:cs typeface="Arial"/>
                <a:sym typeface="Arial"/>
              </a:rPr>
              <a:t>abstracción</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nos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ayuda</a:t>
            </a:r>
            <a:r>
              <a:rPr lang="en-US" sz="2800" dirty="0">
                <a:solidFill>
                  <a:srgbClr val="FFFFFF"/>
                </a:solidFill>
                <a:latin typeface="Arial"/>
                <a:ea typeface="Arial"/>
                <a:cs typeface="Arial"/>
                <a:sym typeface="Arial"/>
              </a:rPr>
              <a:t> a </a:t>
            </a:r>
            <a:r>
              <a:rPr lang="en-US" sz="2800" dirty="0" err="1">
                <a:solidFill>
                  <a:srgbClr val="FFFFFF"/>
                </a:solidFill>
                <a:latin typeface="Arial"/>
                <a:ea typeface="Arial"/>
                <a:cs typeface="Arial"/>
                <a:sym typeface="Arial"/>
              </a:rPr>
              <a:t>trabajar</a:t>
            </a:r>
            <a:r>
              <a:rPr lang="en-US" sz="2800" dirty="0">
                <a:solidFill>
                  <a:srgbClr val="FFFFFF"/>
                </a:solidFill>
                <a:latin typeface="Arial"/>
                <a:ea typeface="Arial"/>
                <a:cs typeface="Arial"/>
                <a:sym typeface="Arial"/>
              </a:rPr>
              <a:t> con </a:t>
            </a:r>
            <a:r>
              <a:rPr lang="en-US" sz="2800" dirty="0" err="1">
                <a:solidFill>
                  <a:srgbClr val="FFFFFF"/>
                </a:solidFill>
                <a:latin typeface="Arial"/>
                <a:ea typeface="Arial"/>
                <a:cs typeface="Arial"/>
                <a:sym typeface="Arial"/>
              </a:rPr>
              <a:t>cosas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complejas</a:t>
            </a:r>
            <a:endParaRPr lang="en-US" sz="2800"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2800" dirty="0">
                <a:solidFill>
                  <a:srgbClr val="FFFFFF"/>
                </a:solidFill>
                <a:latin typeface="Arial"/>
                <a:ea typeface="Arial"/>
                <a:cs typeface="Arial"/>
                <a:sym typeface="Arial"/>
              </a:rPr>
              <a:t>Se </a:t>
            </a:r>
            <a:r>
              <a:rPr lang="en-US" sz="2800" dirty="0" err="1">
                <a:solidFill>
                  <a:srgbClr val="FFFFFF"/>
                </a:solidFill>
                <a:latin typeface="Arial"/>
                <a:ea typeface="Arial"/>
                <a:cs typeface="Arial"/>
                <a:sym typeface="Arial"/>
              </a:rPr>
              <a:t>enfoca</a:t>
            </a:r>
            <a:r>
              <a:rPr lang="en-US" sz="2800" dirty="0">
                <a:solidFill>
                  <a:srgbClr val="FFFFFF"/>
                </a:solidFill>
                <a:latin typeface="Arial"/>
                <a:ea typeface="Arial"/>
                <a:cs typeface="Arial"/>
                <a:sym typeface="Arial"/>
              </a:rPr>
              <a:t> en lo </a:t>
            </a:r>
            <a:r>
              <a:rPr lang="en-US" sz="2800" dirty="0" err="1">
                <a:solidFill>
                  <a:srgbClr val="FFFFFF"/>
                </a:solidFill>
                <a:latin typeface="Arial"/>
                <a:ea typeface="Arial"/>
                <a:cs typeface="Arial"/>
                <a:sym typeface="Arial"/>
              </a:rPr>
              <a:t>importante</a:t>
            </a:r>
            <a:endParaRPr lang="en-US" sz="2800"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2800" dirty="0" err="1">
                <a:solidFill>
                  <a:srgbClr val="FFFFFF"/>
                </a:solidFill>
                <a:latin typeface="Arial"/>
                <a:ea typeface="Arial"/>
                <a:cs typeface="Arial"/>
                <a:sym typeface="Arial"/>
              </a:rPr>
              <a:t>Ignora</a:t>
            </a:r>
            <a:r>
              <a:rPr lang="en-US" sz="2800" dirty="0">
                <a:solidFill>
                  <a:srgbClr val="FFFFFF"/>
                </a:solidFill>
                <a:latin typeface="Arial"/>
                <a:ea typeface="Arial"/>
                <a:cs typeface="Arial"/>
                <a:sym typeface="Arial"/>
              </a:rPr>
              <a:t> lo </a:t>
            </a:r>
            <a:r>
              <a:rPr lang="en-US" sz="2800" dirty="0" err="1">
                <a:solidFill>
                  <a:srgbClr val="FFFFFF"/>
                </a:solidFill>
                <a:latin typeface="Arial"/>
                <a:ea typeface="Arial"/>
                <a:cs typeface="Arial"/>
                <a:sym typeface="Arial"/>
              </a:rPr>
              <a:t>que</a:t>
            </a:r>
            <a:r>
              <a:rPr lang="en-US" sz="2800" dirty="0">
                <a:solidFill>
                  <a:srgbClr val="FFFFFF"/>
                </a:solidFill>
                <a:latin typeface="Arial"/>
                <a:ea typeface="Arial"/>
                <a:cs typeface="Arial"/>
                <a:sym typeface="Arial"/>
              </a:rPr>
              <a:t> no </a:t>
            </a:r>
            <a:r>
              <a:rPr lang="en-US" sz="2800" dirty="0" err="1">
                <a:solidFill>
                  <a:srgbClr val="FFFFFF"/>
                </a:solidFill>
                <a:latin typeface="Arial"/>
                <a:ea typeface="Arial"/>
                <a:cs typeface="Arial"/>
                <a:sym typeface="Arial"/>
              </a:rPr>
              <a:t>es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importante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simplifica</a:t>
            </a:r>
            <a:r>
              <a:rPr lang="en-US" sz="2800" dirty="0">
                <a:solidFill>
                  <a:srgbClr val="FFFFFF"/>
                </a:solidFill>
                <a:latin typeface="Arial"/>
                <a:ea typeface="Arial"/>
                <a:cs typeface="Arial"/>
                <a:sym typeface="Arial"/>
              </a:rPr>
              <a:t>)</a:t>
            </a:r>
          </a:p>
          <a:p>
            <a:pPr marL="381000" marR="0" lvl="0" indent="-276577" algn="l">
              <a:lnSpc>
                <a:spcPct val="107812"/>
              </a:lnSpc>
              <a:spcBef>
                <a:spcPts val="802"/>
              </a:spcBef>
              <a:spcAft>
                <a:spcPts val="0"/>
              </a:spcAft>
              <a:buClr>
                <a:srgbClr val="FFFFFF"/>
              </a:buClr>
              <a:buSzPct val="164609"/>
              <a:buFont typeface="Arial"/>
              <a:buChar char="•"/>
            </a:pPr>
            <a:r>
              <a:rPr lang="en-US" sz="3200" dirty="0" err="1">
                <a:solidFill>
                  <a:srgbClr val="FFFFFF"/>
                </a:solidFill>
                <a:latin typeface="Arial"/>
                <a:ea typeface="Arial"/>
                <a:cs typeface="Arial"/>
                <a:sym typeface="Arial"/>
              </a:rPr>
              <a:t>Una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clase</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es</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una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abstracción</a:t>
            </a:r>
            <a:r>
              <a:rPr lang="en-US" sz="3200" dirty="0">
                <a:solidFill>
                  <a:srgbClr val="FFFFFF"/>
                </a:solidFill>
                <a:latin typeface="Arial"/>
                <a:ea typeface="Arial"/>
                <a:cs typeface="Arial"/>
                <a:sym typeface="Arial"/>
              </a:rPr>
              <a:t> en la </a:t>
            </a:r>
            <a:r>
              <a:rPr lang="en-US" sz="3200" dirty="0" err="1">
                <a:solidFill>
                  <a:srgbClr val="FFFFFF"/>
                </a:solidFill>
                <a:latin typeface="Arial"/>
                <a:ea typeface="Arial"/>
                <a:cs typeface="Arial"/>
                <a:sym typeface="Arial"/>
              </a:rPr>
              <a:t>que</a:t>
            </a:r>
            <a:r>
              <a:rPr lang="en-US" sz="3200" dirty="0">
                <a:solidFill>
                  <a:srgbClr val="FFFFFF"/>
                </a:solidFill>
                <a:latin typeface="Arial"/>
                <a:ea typeface="Arial"/>
                <a:cs typeface="Arial"/>
                <a:sym typeface="Arial"/>
              </a:rPr>
              <a:t>:</a:t>
            </a:r>
          </a:p>
          <a:p>
            <a:pPr marL="1143000" marR="0" lvl="2" indent="-248355" algn="l">
              <a:lnSpc>
                <a:spcPct val="108035"/>
              </a:lnSpc>
              <a:spcBef>
                <a:spcPts val="698"/>
              </a:spcBef>
              <a:spcAft>
                <a:spcPts val="0"/>
              </a:spcAft>
              <a:buClr>
                <a:srgbClr val="FFFFFF"/>
              </a:buClr>
              <a:buSzPct val="100358"/>
              <a:buFont typeface="Wingdings"/>
              <a:buChar char="§"/>
            </a:pPr>
            <a:r>
              <a:rPr lang="en-US" sz="2800" dirty="0">
                <a:solidFill>
                  <a:srgbClr val="FFFFFF"/>
                </a:solidFill>
                <a:latin typeface="Arial"/>
                <a:ea typeface="Arial"/>
                <a:cs typeface="Arial"/>
                <a:sym typeface="Arial"/>
              </a:rPr>
              <a:t>Se </a:t>
            </a:r>
            <a:r>
              <a:rPr lang="en-US" sz="2800" dirty="0" err="1">
                <a:solidFill>
                  <a:srgbClr val="FFFFFF"/>
                </a:solidFill>
                <a:latin typeface="Arial"/>
                <a:ea typeface="Arial"/>
                <a:cs typeface="Arial"/>
                <a:sym typeface="Arial"/>
              </a:rPr>
              <a:t>enfatizan</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las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características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relevantes</a:t>
            </a:r>
            <a:endParaRPr lang="en-US" sz="2800" dirty="0">
              <a:solidFill>
                <a:srgbClr val="FFFFFF"/>
              </a:solidFill>
              <a:latin typeface="Arial"/>
              <a:ea typeface="Arial"/>
              <a:cs typeface="Arial"/>
              <a:sym typeface="Arial"/>
            </a:endParaRPr>
          </a:p>
          <a:p>
            <a:pPr marL="1143000" marR="0" lvl="2" indent="-248355" algn="l">
              <a:lnSpc>
                <a:spcPct val="108035"/>
              </a:lnSpc>
              <a:spcBef>
                <a:spcPts val="698"/>
              </a:spcBef>
              <a:spcAft>
                <a:spcPts val="0"/>
              </a:spcAft>
              <a:buClr>
                <a:srgbClr val="FFFFFF"/>
              </a:buClr>
              <a:buSzPct val="100358"/>
              <a:buFont typeface="Wingdings"/>
              <a:buChar char="§"/>
            </a:pPr>
            <a:r>
              <a:rPr lang="en-US" sz="2800" dirty="0">
                <a:solidFill>
                  <a:srgbClr val="FFFFFF"/>
                </a:solidFill>
                <a:latin typeface="Arial"/>
                <a:ea typeface="Arial"/>
                <a:cs typeface="Arial"/>
                <a:sym typeface="Arial"/>
              </a:rPr>
              <a:t>Se </a:t>
            </a:r>
            <a:r>
              <a:rPr lang="en-US" sz="2800" dirty="0" err="1">
                <a:solidFill>
                  <a:srgbClr val="FFFFFF"/>
                </a:solidFill>
                <a:latin typeface="Arial"/>
                <a:ea typeface="Arial"/>
                <a:cs typeface="Arial"/>
                <a:sym typeface="Arial"/>
              </a:rPr>
              <a:t>suprimen</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otras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características</a:t>
            </a:r>
            <a:endParaRPr lang="en-US" sz="2800" dirty="0">
              <a:solidFill>
                <a:srgbClr val="FFFFFF"/>
              </a:solidFill>
              <a:latin typeface="Arial"/>
              <a:ea typeface="Arial"/>
              <a:cs typeface="Arial"/>
              <a:sym typeface="Arial"/>
            </a:endParaRPr>
          </a:p>
          <a:p>
            <a:pPr marL="381000" marR="0" lvl="0" indent="-276577" algn="l">
              <a:lnSpc>
                <a:spcPct val="107812"/>
              </a:lnSpc>
              <a:spcBef>
                <a:spcPts val="802"/>
              </a:spcBef>
              <a:spcAft>
                <a:spcPts val="0"/>
              </a:spcAft>
              <a:buClr>
                <a:srgbClr val="FFFFFF"/>
              </a:buClr>
              <a:buSzPct val="164609"/>
              <a:buFont typeface="Arial"/>
              <a:buChar char="•"/>
            </a:pPr>
            <a:r>
              <a:rPr lang="en-US" sz="3200" dirty="0" err="1">
                <a:solidFill>
                  <a:srgbClr val="FFFFFF"/>
                </a:solidFill>
                <a:latin typeface="Arial"/>
                <a:ea typeface="Arial"/>
                <a:cs typeface="Arial"/>
                <a:sym typeface="Arial"/>
              </a:rPr>
              <a:t>Una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clase</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debe</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capturar</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una</a:t>
            </a:r>
            <a:r>
              <a:rPr lang="en-US" sz="3200" dirty="0">
                <a:solidFill>
                  <a:srgbClr val="FFFFFF"/>
                </a:solidFill>
                <a:latin typeface="Arial"/>
                <a:ea typeface="Arial"/>
                <a:cs typeface="Arial"/>
                <a:sym typeface="Arial"/>
              </a:rPr>
              <a:t> y solo </a:t>
            </a:r>
            <a:r>
              <a:rPr lang="en-US" sz="3200" dirty="0" err="1">
                <a:solidFill>
                  <a:srgbClr val="FFFFFF"/>
                </a:solidFill>
                <a:latin typeface="Arial"/>
                <a:ea typeface="Arial"/>
                <a:cs typeface="Arial"/>
                <a:sym typeface="Arial"/>
              </a:rPr>
              <a:t>una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abstracción</a:t>
            </a:r>
            <a:r>
              <a:rPr lang="en-US" sz="3200" dirty="0">
                <a:solidFill>
                  <a:srgbClr val="FFFFFF"/>
                </a:solidFill>
                <a:latin typeface="Arial"/>
                <a:ea typeface="Arial"/>
                <a:cs typeface="Arial"/>
                <a:sym typeface="Arial"/>
              </a:rPr>
              <a:t> clave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Encapsulamiento</a:t>
            </a:r>
          </a:p>
        </p:txBody>
      </p:sp>
      <p:sp>
        <p:nvSpPr>
          <p:cNvPr id="181" name="Shape 181"/>
          <p:cNvSpPr txBox="1">
            <a:spLocks noGrp="1"/>
          </p:cNvSpPr>
          <p:nvPr>
            <p:ph type="body" idx="1"/>
          </p:nvPr>
        </p:nvSpPr>
        <p:spPr>
          <a:xfrm>
            <a:off x="525625" y="1426975"/>
            <a:ext cx="9191975" cy="5881149"/>
          </a:xfrm>
          <a:prstGeom prst="rect">
            <a:avLst/>
          </a:prstGeom>
        </p:spPr>
        <p:txBody>
          <a:bodyPr lIns="38100" tIns="38100" rIns="38100" bIns="38100" anchor="t" anchorCtr="0">
            <a:noAutofit/>
          </a:bodyPr>
          <a:lstStyle/>
          <a:p>
            <a:pPr marL="381000" marR="0" lvl="0" indent="-276577" algn="l">
              <a:lnSpc>
                <a:spcPct val="100000"/>
              </a:lnSpc>
              <a:spcBef>
                <a:spcPts val="0"/>
              </a:spcBef>
              <a:spcAft>
                <a:spcPts val="0"/>
              </a:spcAft>
              <a:buClr>
                <a:srgbClr val="FFFFFF"/>
              </a:buClr>
              <a:buSzPct val="164609"/>
              <a:buFont typeface="Arial"/>
              <a:buChar char="•"/>
            </a:pPr>
            <a:r>
              <a:rPr lang="en-US" sz="2800" dirty="0">
                <a:solidFill>
                  <a:srgbClr val="FFFFFF"/>
                </a:solidFill>
                <a:latin typeface="Arial"/>
                <a:ea typeface="Arial"/>
                <a:cs typeface="Arial"/>
                <a:sym typeface="Arial"/>
              </a:rPr>
              <a:t>Principio </a:t>
            </a:r>
            <a:r>
              <a:rPr lang="en-US" sz="2800" dirty="0" err="1">
                <a:solidFill>
                  <a:srgbClr val="FFFFFF"/>
                </a:solidFill>
                <a:latin typeface="Arial"/>
                <a:ea typeface="Arial"/>
                <a:cs typeface="Arial"/>
                <a:sym typeface="Arial"/>
              </a:rPr>
              <a:t>que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establece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que</a:t>
            </a:r>
            <a:r>
              <a:rPr lang="en-US" sz="2800" dirty="0">
                <a:solidFill>
                  <a:srgbClr val="FFFFFF"/>
                </a:solidFill>
                <a:latin typeface="Arial"/>
                <a:ea typeface="Arial"/>
                <a:cs typeface="Arial"/>
                <a:sym typeface="Arial"/>
              </a:rPr>
              <a:t> los </a:t>
            </a:r>
            <a:r>
              <a:rPr lang="en-US" sz="2800" dirty="0" err="1">
                <a:solidFill>
                  <a:srgbClr val="FFFFFF"/>
                </a:solidFill>
                <a:latin typeface="Arial"/>
                <a:ea typeface="Arial"/>
                <a:cs typeface="Arial"/>
                <a:sym typeface="Arial"/>
              </a:rPr>
              <a:t>atributos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propios</a:t>
            </a:r>
            <a:r>
              <a:rPr lang="en-US" sz="2800" dirty="0">
                <a:solidFill>
                  <a:srgbClr val="FFFFFF"/>
                </a:solidFill>
                <a:latin typeface="Arial"/>
                <a:ea typeface="Arial"/>
                <a:cs typeface="Arial"/>
                <a:sym typeface="Arial"/>
              </a:rPr>
              <a:t> de un </a:t>
            </a:r>
            <a:r>
              <a:rPr lang="en-US" sz="2800" dirty="0" err="1">
                <a:solidFill>
                  <a:srgbClr val="FFFFFF"/>
                </a:solidFill>
                <a:latin typeface="Arial"/>
                <a:ea typeface="Arial"/>
                <a:cs typeface="Arial"/>
                <a:sym typeface="Arial"/>
              </a:rPr>
              <a:t>objeto</a:t>
            </a:r>
            <a:r>
              <a:rPr lang="en-US" sz="2800" dirty="0">
                <a:solidFill>
                  <a:srgbClr val="FFFFFF"/>
                </a:solidFill>
                <a:latin typeface="Arial"/>
                <a:ea typeface="Arial"/>
                <a:cs typeface="Arial"/>
                <a:sym typeface="Arial"/>
              </a:rPr>
              <a:t> no </a:t>
            </a:r>
            <a:r>
              <a:rPr lang="en-US" sz="2800" dirty="0" err="1">
                <a:solidFill>
                  <a:srgbClr val="FFFFFF"/>
                </a:solidFill>
                <a:latin typeface="Arial"/>
                <a:ea typeface="Arial"/>
                <a:cs typeface="Arial"/>
                <a:sym typeface="Arial"/>
              </a:rPr>
              <a:t>deben</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ser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visibles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desde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otros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objetos</a:t>
            </a:r>
            <a:endParaRPr lang="en-US" sz="28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800" dirty="0">
                <a:solidFill>
                  <a:srgbClr val="FFFFFF"/>
                </a:solidFill>
                <a:latin typeface="Arial"/>
                <a:ea typeface="Arial"/>
                <a:cs typeface="Arial"/>
                <a:sym typeface="Arial"/>
              </a:rPr>
              <a:t>Deben </a:t>
            </a:r>
            <a:r>
              <a:rPr lang="en-US" sz="2800" dirty="0" err="1">
                <a:solidFill>
                  <a:srgbClr val="FFFFFF"/>
                </a:solidFill>
                <a:latin typeface="Arial"/>
                <a:ea typeface="Arial"/>
                <a:cs typeface="Arial"/>
                <a:sym typeface="Arial"/>
              </a:rPr>
              <a:t>ser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declarados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como</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privados</a:t>
            </a:r>
            <a:endParaRPr lang="en-US" sz="2800" dirty="0">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2800" dirty="0" err="1">
                <a:solidFill>
                  <a:srgbClr val="FFFFFF"/>
                </a:solidFill>
                <a:latin typeface="Arial"/>
                <a:ea typeface="Arial"/>
                <a:cs typeface="Arial"/>
                <a:sym typeface="Arial"/>
              </a:rPr>
              <a:t>Permite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abstraer</a:t>
            </a:r>
            <a:r>
              <a:rPr lang="en-US" sz="2800" dirty="0">
                <a:solidFill>
                  <a:srgbClr val="FFFFFF"/>
                </a:solidFill>
                <a:latin typeface="Arial"/>
                <a:ea typeface="Arial"/>
                <a:cs typeface="Arial"/>
                <a:sym typeface="Arial"/>
              </a:rPr>
              <a:t> al </a:t>
            </a:r>
            <a:r>
              <a:rPr lang="en-US" sz="2800" dirty="0" err="1">
                <a:solidFill>
                  <a:srgbClr val="FFFFFF"/>
                </a:solidFill>
                <a:latin typeface="Arial"/>
                <a:ea typeface="Arial"/>
                <a:cs typeface="Arial"/>
                <a:sym typeface="Arial"/>
              </a:rPr>
              <a:t>resto</a:t>
            </a:r>
            <a:r>
              <a:rPr lang="en-US" sz="2800" dirty="0">
                <a:solidFill>
                  <a:srgbClr val="FFFFFF"/>
                </a:solidFill>
                <a:latin typeface="Arial"/>
                <a:ea typeface="Arial"/>
                <a:cs typeface="Arial"/>
                <a:sym typeface="Arial"/>
              </a:rPr>
              <a:t> del </a:t>
            </a:r>
            <a:r>
              <a:rPr lang="en-US" sz="2800" dirty="0" err="1">
                <a:solidFill>
                  <a:srgbClr val="FFFFFF"/>
                </a:solidFill>
                <a:latin typeface="Arial"/>
                <a:ea typeface="Arial"/>
                <a:cs typeface="Arial"/>
                <a:sym typeface="Arial"/>
              </a:rPr>
              <a:t>mundo</a:t>
            </a:r>
            <a:r>
              <a:rPr lang="en-US" sz="2800" dirty="0">
                <a:solidFill>
                  <a:srgbClr val="FFFFFF"/>
                </a:solidFill>
                <a:latin typeface="Arial"/>
                <a:ea typeface="Arial"/>
                <a:cs typeface="Arial"/>
                <a:sym typeface="Arial"/>
              </a:rPr>
              <a:t> de la </a:t>
            </a:r>
            <a:r>
              <a:rPr lang="en-US" sz="2800" dirty="0" err="1">
                <a:solidFill>
                  <a:srgbClr val="FFFFFF"/>
                </a:solidFill>
                <a:latin typeface="Arial"/>
                <a:ea typeface="Arial"/>
                <a:cs typeface="Arial"/>
                <a:sym typeface="Arial"/>
              </a:rPr>
              <a:t>complejidad</a:t>
            </a:r>
            <a:r>
              <a:rPr lang="en-US" sz="2800" dirty="0">
                <a:solidFill>
                  <a:srgbClr val="FFFFFF"/>
                </a:solidFill>
                <a:latin typeface="Arial"/>
                <a:ea typeface="Arial"/>
                <a:cs typeface="Arial"/>
                <a:sym typeface="Arial"/>
              </a:rPr>
              <a:t> de la </a:t>
            </a:r>
            <a:r>
              <a:rPr lang="en-US" sz="2800" dirty="0" err="1">
                <a:solidFill>
                  <a:srgbClr val="FFFFFF"/>
                </a:solidFill>
                <a:latin typeface="Arial"/>
                <a:ea typeface="Arial"/>
                <a:cs typeface="Arial"/>
                <a:sym typeface="Arial"/>
              </a:rPr>
              <a:t>implementación</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interna</a:t>
            </a:r>
            <a:endParaRPr lang="en-US" sz="2800" dirty="0">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2800" dirty="0" err="1">
                <a:solidFill>
                  <a:srgbClr val="FFFFFF"/>
                </a:solidFill>
                <a:latin typeface="Arial"/>
                <a:ea typeface="Arial"/>
                <a:cs typeface="Arial"/>
                <a:sym typeface="Arial"/>
              </a:rPr>
              <a:t>Permite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exponer</a:t>
            </a:r>
            <a:r>
              <a:rPr lang="en-US" sz="2800" dirty="0">
                <a:solidFill>
                  <a:srgbClr val="FFFFFF"/>
                </a:solidFill>
                <a:latin typeface="Arial"/>
                <a:ea typeface="Arial"/>
                <a:cs typeface="Arial"/>
                <a:sym typeface="Arial"/>
              </a:rPr>
              <a:t> el </a:t>
            </a:r>
            <a:r>
              <a:rPr lang="en-US" sz="2800" dirty="0" err="1">
                <a:solidFill>
                  <a:srgbClr val="FFFFFF"/>
                </a:solidFill>
                <a:latin typeface="Arial"/>
                <a:ea typeface="Arial"/>
                <a:cs typeface="Arial"/>
                <a:sym typeface="Arial"/>
              </a:rPr>
              <a:t>estado</a:t>
            </a:r>
            <a:r>
              <a:rPr lang="en-US" sz="2800" dirty="0">
                <a:solidFill>
                  <a:srgbClr val="FFFFFF"/>
                </a:solidFill>
                <a:latin typeface="Arial"/>
                <a:ea typeface="Arial"/>
                <a:cs typeface="Arial"/>
                <a:sym typeface="Arial"/>
              </a:rPr>
              <a:t> del </a:t>
            </a:r>
            <a:r>
              <a:rPr lang="en-US" sz="2800" dirty="0" err="1">
                <a:solidFill>
                  <a:srgbClr val="FFFFFF"/>
                </a:solidFill>
                <a:latin typeface="Arial"/>
                <a:ea typeface="Arial"/>
                <a:cs typeface="Arial"/>
                <a:sym typeface="Arial"/>
              </a:rPr>
              <a:t>objeto</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sólo</a:t>
            </a:r>
            <a:r>
              <a:rPr lang="en-US" sz="2800" dirty="0">
                <a:solidFill>
                  <a:srgbClr val="FFFFFF"/>
                </a:solidFill>
                <a:latin typeface="Arial"/>
                <a:ea typeface="Arial"/>
                <a:cs typeface="Arial"/>
                <a:sym typeface="Arial"/>
              </a:rPr>
              <a:t> a </a:t>
            </a:r>
            <a:r>
              <a:rPr lang="en-US" sz="2800" dirty="0" err="1">
                <a:solidFill>
                  <a:srgbClr val="FFFFFF"/>
                </a:solidFill>
                <a:latin typeface="Arial"/>
                <a:ea typeface="Arial"/>
                <a:cs typeface="Arial"/>
                <a:sym typeface="Arial"/>
              </a:rPr>
              <a:t>través</a:t>
            </a:r>
            <a:r>
              <a:rPr lang="en-US" sz="2800" dirty="0">
                <a:solidFill>
                  <a:srgbClr val="FFFFFF"/>
                </a:solidFill>
                <a:latin typeface="Arial"/>
                <a:ea typeface="Arial"/>
                <a:cs typeface="Arial"/>
                <a:sym typeface="Arial"/>
              </a:rPr>
              <a:t> del </a:t>
            </a:r>
            <a:r>
              <a:rPr lang="en-US" sz="2800" dirty="0" err="1">
                <a:solidFill>
                  <a:srgbClr val="FFFFFF"/>
                </a:solidFill>
                <a:latin typeface="Arial"/>
                <a:ea typeface="Arial"/>
                <a:cs typeface="Arial"/>
                <a:sym typeface="Arial"/>
              </a:rPr>
              <a:t>comportamiento</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que</a:t>
            </a:r>
            <a:r>
              <a:rPr lang="en-US" sz="2800" dirty="0">
                <a:solidFill>
                  <a:srgbClr val="FFFFFF"/>
                </a:solidFill>
                <a:latin typeface="Arial"/>
                <a:ea typeface="Arial"/>
                <a:cs typeface="Arial"/>
                <a:sym typeface="Arial"/>
              </a:rPr>
              <a:t> le </a:t>
            </a:r>
            <a:r>
              <a:rPr lang="en-US" sz="2800" dirty="0" err="1">
                <a:solidFill>
                  <a:srgbClr val="FFFFFF"/>
                </a:solidFill>
                <a:latin typeface="Arial"/>
                <a:ea typeface="Arial"/>
                <a:cs typeface="Arial"/>
                <a:sym typeface="Arial"/>
              </a:rPr>
              <a:t>hayamos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definido</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mediante</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miembros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públicos</a:t>
            </a:r>
            <a:endParaRPr lang="en-US" sz="2800" dirty="0">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2800" dirty="0">
                <a:solidFill>
                  <a:srgbClr val="FFFFFF"/>
                </a:solidFill>
                <a:latin typeface="Arial"/>
                <a:ea typeface="Arial"/>
                <a:cs typeface="Arial"/>
                <a:sym typeface="Arial"/>
              </a:rPr>
              <a:t>¿</a:t>
            </a:r>
            <a:r>
              <a:rPr lang="en-US" sz="2800" dirty="0" err="1">
                <a:solidFill>
                  <a:srgbClr val="FFFFFF"/>
                </a:solidFill>
                <a:latin typeface="Arial"/>
                <a:ea typeface="Arial"/>
                <a:cs typeface="Arial"/>
                <a:sym typeface="Arial"/>
              </a:rPr>
              <a:t>Por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qué</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es</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útil</a:t>
            </a:r>
            <a:r>
              <a:rPr lang="en-US" sz="2800" dirty="0">
                <a:solidFill>
                  <a:srgbClr val="FFFFFF"/>
                </a:solidFill>
                <a:latin typeface="Arial"/>
                <a:ea typeface="Arial"/>
                <a:cs typeface="Arial"/>
                <a:sym typeface="Arial"/>
              </a:rPr>
              <a:t>?</a:t>
            </a:r>
          </a:p>
          <a:p>
            <a:pPr marL="762000" marR="0" lvl="1" indent="-248355" algn="l">
              <a:lnSpc>
                <a:spcPct val="100000"/>
              </a:lnSpc>
              <a:spcBef>
                <a:spcPts val="698"/>
              </a:spcBef>
              <a:spcAft>
                <a:spcPts val="0"/>
              </a:spcAft>
              <a:buClr>
                <a:srgbClr val="FFFFFF"/>
              </a:buClr>
              <a:buSzPct val="100358"/>
              <a:buFont typeface="Courier New"/>
              <a:buChar char="o"/>
            </a:pPr>
            <a:r>
              <a:rPr lang="en-US" sz="2800" dirty="0">
                <a:solidFill>
                  <a:srgbClr val="FFFFFF"/>
                </a:solidFill>
                <a:latin typeface="Arial"/>
                <a:ea typeface="Arial"/>
                <a:cs typeface="Arial"/>
                <a:sym typeface="Arial"/>
              </a:rPr>
              <a:t>Punto de Control/</a:t>
            </a:r>
            <a:r>
              <a:rPr lang="en-US" sz="2800" dirty="0" err="1">
                <a:solidFill>
                  <a:srgbClr val="FFFFFF"/>
                </a:solidFill>
                <a:latin typeface="Arial"/>
                <a:ea typeface="Arial"/>
                <a:cs typeface="Arial"/>
                <a:sym typeface="Arial"/>
              </a:rPr>
              <a:t>Validación</a:t>
            </a:r>
            <a:endParaRPr lang="en-US" sz="2800" dirty="0">
              <a:solidFill>
                <a:srgbClr val="FFFFFF"/>
              </a:solidFill>
              <a:latin typeface="Arial"/>
              <a:ea typeface="Arial"/>
              <a:cs typeface="Arial"/>
              <a:sym typeface="Arial"/>
            </a:endParaRPr>
          </a:p>
          <a:p>
            <a:pPr marL="762000" marR="0" lvl="1" indent="-248355" algn="l">
              <a:lnSpc>
                <a:spcPct val="100000"/>
              </a:lnSpc>
              <a:spcBef>
                <a:spcPts val="698"/>
              </a:spcBef>
              <a:spcAft>
                <a:spcPts val="0"/>
              </a:spcAft>
              <a:buClr>
                <a:srgbClr val="FFFFFF"/>
              </a:buClr>
              <a:buSzPct val="100358"/>
              <a:buFont typeface="Courier New"/>
              <a:buChar char="o"/>
            </a:pPr>
            <a:r>
              <a:rPr lang="en-US" sz="2800" dirty="0" err="1">
                <a:solidFill>
                  <a:srgbClr val="FFFFFF"/>
                </a:solidFill>
                <a:latin typeface="Arial"/>
                <a:ea typeface="Arial"/>
                <a:cs typeface="Arial"/>
                <a:sym typeface="Arial"/>
              </a:rPr>
              <a:t>Mejor</a:t>
            </a:r>
            <a:r>
              <a:rPr lang="en-US" sz="2800" dirty="0">
                <a:solidFill>
                  <a:srgbClr val="FFFFFF"/>
                </a:solidFill>
                <a:latin typeface="Arial"/>
                <a:ea typeface="Arial"/>
                <a:cs typeface="Arial"/>
                <a:sym typeface="Arial"/>
              </a:rPr>
              <a:t> </a:t>
            </a:r>
            <a:r>
              <a:rPr lang="en-US" sz="2800" dirty="0" err="1">
                <a:solidFill>
                  <a:srgbClr val="FFFFFF"/>
                </a:solidFill>
                <a:latin typeface="Arial"/>
                <a:ea typeface="Arial"/>
                <a:cs typeface="Arial"/>
                <a:sym typeface="Arial"/>
              </a:rPr>
              <a:t>respuesta</a:t>
            </a:r>
            <a:r>
              <a:rPr lang="en-US" sz="2800" dirty="0">
                <a:solidFill>
                  <a:srgbClr val="FFFFFF"/>
                </a:solidFill>
                <a:latin typeface="Arial"/>
                <a:ea typeface="Arial"/>
                <a:cs typeface="Arial"/>
                <a:sym typeface="Arial"/>
              </a:rPr>
              <a:t> ante los </a:t>
            </a:r>
            <a:r>
              <a:rPr lang="en-US" sz="2800" dirty="0" err="1">
                <a:solidFill>
                  <a:srgbClr val="FFFFFF"/>
                </a:solidFill>
                <a:latin typeface="Arial"/>
                <a:ea typeface="Arial"/>
                <a:cs typeface="Arial"/>
                <a:sym typeface="Arial"/>
              </a:rPr>
              <a:t>Cambios</a:t>
            </a:r>
            <a:endParaRPr lang="en-US" sz="2800" dirty="0">
              <a:solidFill>
                <a:srgbClr val="FFFFFF"/>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Relaciones</a:t>
            </a:r>
          </a:p>
        </p:txBody>
      </p:sp>
      <p:sp>
        <p:nvSpPr>
          <p:cNvPr id="187" name="Shape 187"/>
          <p:cNvSpPr txBox="1">
            <a:spLocks noGrp="1"/>
          </p:cNvSpPr>
          <p:nvPr>
            <p:ph type="body" idx="1"/>
          </p:nvPr>
        </p:nvSpPr>
        <p:spPr>
          <a:xfrm>
            <a:off x="525625" y="1624525"/>
            <a:ext cx="9191975" cy="1653099"/>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200" dirty="0" err="1">
                <a:solidFill>
                  <a:srgbClr val="FFFFFF"/>
                </a:solidFill>
                <a:latin typeface="Arial"/>
                <a:ea typeface="Arial"/>
                <a:cs typeface="Arial"/>
                <a:sym typeface="Arial"/>
              </a:rPr>
              <a:t>Todo</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sistema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abarca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muchas</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clases</a:t>
            </a:r>
            <a:r>
              <a:rPr lang="en-US" sz="3200" dirty="0">
                <a:solidFill>
                  <a:srgbClr val="FFFFFF"/>
                </a:solidFill>
                <a:latin typeface="Arial"/>
                <a:ea typeface="Arial"/>
                <a:cs typeface="Arial"/>
                <a:sym typeface="Arial"/>
              </a:rPr>
              <a:t> y </a:t>
            </a:r>
            <a:r>
              <a:rPr lang="en-US" sz="3200" dirty="0" err="1">
                <a:solidFill>
                  <a:srgbClr val="FFFFFF"/>
                </a:solidFill>
                <a:latin typeface="Arial"/>
                <a:ea typeface="Arial"/>
                <a:cs typeface="Arial"/>
                <a:sym typeface="Arial"/>
              </a:rPr>
              <a:t>objetos</a:t>
            </a:r>
            <a:r>
              <a:rPr lang="en-US" sz="3200" dirty="0">
                <a:solidFill>
                  <a:srgbClr val="FFFFFF"/>
                </a:solidFill>
                <a:latin typeface="Arial"/>
                <a:ea typeface="Arial"/>
                <a:cs typeface="Arial"/>
                <a:sym typeface="Arial"/>
              </a:rPr>
              <a:t> </a:t>
            </a:r>
          </a:p>
          <a:p>
            <a:pPr marL="381000" marR="0" lvl="0" indent="-276577" algn="l">
              <a:lnSpc>
                <a:spcPct val="107812"/>
              </a:lnSpc>
              <a:spcBef>
                <a:spcPts val="802"/>
              </a:spcBef>
              <a:spcAft>
                <a:spcPts val="0"/>
              </a:spcAft>
              <a:buClr>
                <a:srgbClr val="FFFFFF"/>
              </a:buClr>
              <a:buSzPct val="164609"/>
              <a:buFont typeface="Arial"/>
              <a:buChar char="•"/>
            </a:pPr>
            <a:r>
              <a:rPr lang="en-US" sz="3200" dirty="0">
                <a:solidFill>
                  <a:srgbClr val="FFFFFF"/>
                </a:solidFill>
                <a:latin typeface="Arial"/>
                <a:ea typeface="Arial"/>
                <a:cs typeface="Arial"/>
                <a:sym typeface="Arial"/>
              </a:rPr>
              <a:t>Los </a:t>
            </a:r>
            <a:r>
              <a:rPr lang="en-US" sz="3200" dirty="0" err="1">
                <a:solidFill>
                  <a:srgbClr val="FFFFFF"/>
                </a:solidFill>
                <a:latin typeface="Arial"/>
                <a:ea typeface="Arial"/>
                <a:cs typeface="Arial"/>
                <a:sym typeface="Arial"/>
              </a:rPr>
              <a:t>objetos</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contribuyen</a:t>
            </a:r>
            <a:r>
              <a:rPr lang="en-US" sz="3200" dirty="0">
                <a:solidFill>
                  <a:srgbClr val="FFFFFF"/>
                </a:solidFill>
                <a:latin typeface="Arial"/>
                <a:ea typeface="Arial"/>
                <a:cs typeface="Arial"/>
                <a:sym typeface="Arial"/>
              </a:rPr>
              <a:t> en el </a:t>
            </a:r>
            <a:r>
              <a:rPr lang="en-US" sz="3200" dirty="0" err="1">
                <a:solidFill>
                  <a:srgbClr val="FFFFFF"/>
                </a:solidFill>
                <a:latin typeface="Arial"/>
                <a:ea typeface="Arial"/>
                <a:cs typeface="Arial"/>
                <a:sym typeface="Arial"/>
              </a:rPr>
              <a:t>comportamiento</a:t>
            </a:r>
            <a:r>
              <a:rPr lang="en-US" sz="3200" dirty="0">
                <a:solidFill>
                  <a:srgbClr val="FFFFFF"/>
                </a:solidFill>
                <a:latin typeface="Arial"/>
                <a:ea typeface="Arial"/>
                <a:cs typeface="Arial"/>
                <a:sym typeface="Arial"/>
              </a:rPr>
              <a:t> de un </a:t>
            </a:r>
            <a:r>
              <a:rPr lang="en-US" sz="3200" dirty="0" err="1">
                <a:solidFill>
                  <a:srgbClr val="FFFFFF"/>
                </a:solidFill>
                <a:latin typeface="Arial"/>
                <a:ea typeface="Arial"/>
                <a:cs typeface="Arial"/>
                <a:sym typeface="Arial"/>
              </a:rPr>
              <a:t>sistema</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colaborando</a:t>
            </a:r>
            <a:r>
              <a:rPr lang="en-US" sz="3200" dirty="0">
                <a:solidFill>
                  <a:srgbClr val="FFFFFF"/>
                </a:solidFill>
                <a:latin typeface="Arial"/>
                <a:ea typeface="Arial"/>
                <a:cs typeface="Arial"/>
                <a:sym typeface="Arial"/>
              </a:rPr>
              <a:t> entre </a:t>
            </a:r>
            <a:r>
              <a:rPr lang="en-US" sz="3200" dirty="0" err="1">
                <a:solidFill>
                  <a:srgbClr val="FFFFFF"/>
                </a:solidFill>
                <a:latin typeface="Arial"/>
                <a:ea typeface="Arial"/>
                <a:cs typeface="Arial"/>
                <a:sym typeface="Arial"/>
              </a:rPr>
              <a:t>si</a:t>
            </a:r>
            <a:r>
              <a:rPr lang="en-US" sz="3200" dirty="0">
                <a:solidFill>
                  <a:srgbClr val="FFFFFF"/>
                </a:solidFill>
                <a:latin typeface="Arial"/>
                <a:ea typeface="Arial"/>
                <a:cs typeface="Arial"/>
                <a:sym typeface="Arial"/>
              </a:rPr>
              <a:t> </a:t>
            </a:r>
          </a:p>
          <a:p>
            <a:pPr marL="762000" marR="0" lvl="1" indent="-248355" algn="l">
              <a:lnSpc>
                <a:spcPct val="108035"/>
              </a:lnSpc>
              <a:spcBef>
                <a:spcPts val="698"/>
              </a:spcBef>
              <a:spcAft>
                <a:spcPts val="0"/>
              </a:spcAft>
              <a:buClr>
                <a:srgbClr val="FFFFFF"/>
              </a:buClr>
              <a:buSzPct val="100358"/>
              <a:buFont typeface="Courier New"/>
              <a:buChar char="o"/>
            </a:pPr>
            <a:r>
              <a:rPr lang="en-US" sz="3200" dirty="0">
                <a:solidFill>
                  <a:srgbClr val="FFFFFF"/>
                </a:solidFill>
                <a:latin typeface="Arial"/>
                <a:ea typeface="Arial"/>
                <a:cs typeface="Arial"/>
                <a:sym typeface="Arial"/>
              </a:rPr>
              <a:t>La </a:t>
            </a:r>
            <a:r>
              <a:rPr lang="en-US" sz="3200" dirty="0" err="1">
                <a:solidFill>
                  <a:srgbClr val="FFFFFF"/>
                </a:solidFill>
                <a:latin typeface="Arial"/>
                <a:ea typeface="Arial"/>
                <a:cs typeface="Arial"/>
                <a:sym typeface="Arial"/>
              </a:rPr>
              <a:t>colaboración</a:t>
            </a:r>
            <a:r>
              <a:rPr lang="en-US" sz="3200" dirty="0">
                <a:solidFill>
                  <a:srgbClr val="FFFFFF"/>
                </a:solidFill>
                <a:latin typeface="Arial"/>
                <a:ea typeface="Arial"/>
                <a:cs typeface="Arial"/>
                <a:sym typeface="Arial"/>
              </a:rPr>
              <a:t> se </a:t>
            </a:r>
            <a:r>
              <a:rPr lang="en-US" sz="3200" dirty="0" err="1">
                <a:solidFill>
                  <a:srgbClr val="FFFFFF"/>
                </a:solidFill>
                <a:latin typeface="Arial"/>
                <a:ea typeface="Arial"/>
                <a:cs typeface="Arial"/>
                <a:sym typeface="Arial"/>
              </a:rPr>
              <a:t>logra</a:t>
            </a:r>
            <a:r>
              <a:rPr lang="en-US" sz="3200" dirty="0">
                <a:solidFill>
                  <a:srgbClr val="FFFFFF"/>
                </a:solidFill>
                <a:latin typeface="Arial"/>
                <a:ea typeface="Arial"/>
                <a:cs typeface="Arial"/>
                <a:sym typeface="Arial"/>
              </a:rPr>
              <a:t> a </a:t>
            </a:r>
            <a:r>
              <a:rPr lang="en-US" sz="3200" dirty="0" err="1">
                <a:solidFill>
                  <a:srgbClr val="FFFFFF"/>
                </a:solidFill>
                <a:latin typeface="Arial"/>
                <a:ea typeface="Arial"/>
                <a:cs typeface="Arial"/>
                <a:sym typeface="Arial"/>
              </a:rPr>
              <a:t>través</a:t>
            </a:r>
            <a:r>
              <a:rPr lang="en-US" sz="3200" dirty="0">
                <a:solidFill>
                  <a:srgbClr val="FFFFFF"/>
                </a:solidFill>
                <a:latin typeface="Arial"/>
                <a:ea typeface="Arial"/>
                <a:cs typeface="Arial"/>
                <a:sym typeface="Arial"/>
              </a:rPr>
              <a:t> de </a:t>
            </a:r>
            <a:r>
              <a:rPr lang="en-US" sz="3200" dirty="0" err="1">
                <a:solidFill>
                  <a:srgbClr val="FFFFFF"/>
                </a:solidFill>
                <a:latin typeface="Arial"/>
                <a:ea typeface="Arial"/>
                <a:cs typeface="Arial"/>
                <a:sym typeface="Arial"/>
              </a:rPr>
              <a:t>las</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relaciones</a:t>
            </a:r>
            <a:r>
              <a:rPr lang="en-US" sz="3200" dirty="0">
                <a:solidFill>
                  <a:srgbClr val="FFFFFF"/>
                </a:solidFill>
                <a:latin typeface="Arial"/>
                <a:ea typeface="Arial"/>
                <a:cs typeface="Arial"/>
                <a:sym typeface="Arial"/>
              </a:rPr>
              <a:t> </a:t>
            </a:r>
          </a:p>
          <a:p>
            <a:pPr marL="381000" marR="0" lvl="0" indent="-276577" algn="l">
              <a:lnSpc>
                <a:spcPct val="107812"/>
              </a:lnSpc>
              <a:spcBef>
                <a:spcPts val="802"/>
              </a:spcBef>
              <a:spcAft>
                <a:spcPts val="0"/>
              </a:spcAft>
              <a:buClr>
                <a:srgbClr val="FFFFFF"/>
              </a:buClr>
              <a:buSzPct val="164609"/>
              <a:buFont typeface="Arial"/>
              <a:buChar char="•"/>
            </a:pPr>
            <a:r>
              <a:rPr lang="en-US" sz="3200" dirty="0" err="1">
                <a:solidFill>
                  <a:srgbClr val="FFFFFF"/>
                </a:solidFill>
                <a:latin typeface="Arial"/>
                <a:ea typeface="Arial"/>
                <a:cs typeface="Arial"/>
                <a:sym typeface="Arial"/>
              </a:rPr>
              <a:t>Existen</a:t>
            </a:r>
            <a:r>
              <a:rPr lang="en-US" sz="3200" dirty="0">
                <a:solidFill>
                  <a:srgbClr val="FFFFFF"/>
                </a:solidFill>
                <a:latin typeface="Arial"/>
                <a:ea typeface="Arial"/>
                <a:cs typeface="Arial"/>
                <a:sym typeface="Arial"/>
              </a:rPr>
              <a:t> dos </a:t>
            </a:r>
            <a:r>
              <a:rPr lang="en-US" sz="3200" dirty="0" err="1">
                <a:solidFill>
                  <a:srgbClr val="FFFFFF"/>
                </a:solidFill>
                <a:latin typeface="Arial"/>
                <a:ea typeface="Arial"/>
                <a:cs typeface="Arial"/>
                <a:sym typeface="Arial"/>
              </a:rPr>
              <a:t>tipos</a:t>
            </a:r>
            <a:r>
              <a:rPr lang="en-US" sz="3200" dirty="0">
                <a:solidFill>
                  <a:srgbClr val="FFFFFF"/>
                </a:solidFill>
                <a:latin typeface="Arial"/>
                <a:ea typeface="Arial"/>
                <a:cs typeface="Arial"/>
                <a:sym typeface="Arial"/>
              </a:rPr>
              <a:t> </a:t>
            </a:r>
            <a:r>
              <a:rPr lang="en-US" sz="3200" dirty="0" err="1">
                <a:solidFill>
                  <a:srgbClr val="FFFFFF"/>
                </a:solidFill>
                <a:latin typeface="Arial"/>
                <a:ea typeface="Arial"/>
                <a:cs typeface="Arial"/>
                <a:sym typeface="Arial"/>
              </a:rPr>
              <a:t>principales</a:t>
            </a:r>
            <a:r>
              <a:rPr lang="en-US" sz="3200" dirty="0">
                <a:solidFill>
                  <a:srgbClr val="FFFFFF"/>
                </a:solidFill>
                <a:latin typeface="Arial"/>
                <a:ea typeface="Arial"/>
                <a:cs typeface="Arial"/>
                <a:sym typeface="Arial"/>
              </a:rPr>
              <a:t> de </a:t>
            </a:r>
            <a:r>
              <a:rPr lang="en-US" sz="3200" dirty="0" err="1">
                <a:solidFill>
                  <a:srgbClr val="FFFFFF"/>
                </a:solidFill>
                <a:latin typeface="Arial"/>
                <a:ea typeface="Arial"/>
                <a:cs typeface="Arial"/>
                <a:sym typeface="Arial"/>
              </a:rPr>
              <a:t>relaciones</a:t>
            </a:r>
            <a:r>
              <a:rPr lang="en-US" sz="3200" dirty="0">
                <a:solidFill>
                  <a:srgbClr val="FFFFFF"/>
                </a:solidFill>
                <a:latin typeface="Arial"/>
                <a:ea typeface="Arial"/>
                <a:cs typeface="Arial"/>
                <a:sym typeface="Arial"/>
              </a:rPr>
              <a:t> </a:t>
            </a:r>
          </a:p>
          <a:p>
            <a:pPr marL="762000" marR="0" lvl="1" indent="-248355" algn="l">
              <a:lnSpc>
                <a:spcPct val="108035"/>
              </a:lnSpc>
              <a:spcBef>
                <a:spcPts val="698"/>
              </a:spcBef>
              <a:spcAft>
                <a:spcPts val="0"/>
              </a:spcAft>
              <a:buClr>
                <a:srgbClr val="FFFFFF"/>
              </a:buClr>
              <a:buSzPct val="100358"/>
              <a:buFont typeface="Courier New"/>
              <a:buChar char="o"/>
            </a:pPr>
            <a:r>
              <a:rPr lang="en-US" sz="3200" dirty="0" err="1">
                <a:solidFill>
                  <a:srgbClr val="FFFFFF"/>
                </a:solidFill>
                <a:latin typeface="Arial"/>
                <a:ea typeface="Arial"/>
                <a:cs typeface="Arial"/>
                <a:sym typeface="Arial"/>
              </a:rPr>
              <a:t>Asociación</a:t>
            </a:r>
            <a:endParaRPr lang="en-US" sz="3200" dirty="0">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3200" dirty="0" err="1">
                <a:solidFill>
                  <a:srgbClr val="FFFFFF"/>
                </a:solidFill>
                <a:latin typeface="Arial"/>
                <a:ea typeface="Arial"/>
                <a:cs typeface="Arial"/>
                <a:sym typeface="Arial"/>
              </a:rPr>
              <a:t>Agregación</a:t>
            </a:r>
            <a:endParaRPr lang="en-US" sz="3200" dirty="0">
              <a:solidFill>
                <a:srgbClr val="FFFFFF"/>
              </a:solidFill>
              <a:latin typeface="Arial"/>
              <a:ea typeface="Arial"/>
              <a:cs typeface="Arial"/>
              <a:sym typeface="Arial"/>
            </a:endParaRPr>
          </a:p>
          <a:p>
            <a:endParaRPr lang="en-US" sz="3200" dirty="0">
              <a:solidFill>
                <a:srgbClr val="FFFFFF"/>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9" name="Shape 39"/>
          <p:cNvSpPr txBox="1">
            <a:spLocks noGrp="1"/>
          </p:cNvSpPr>
          <p:nvPr>
            <p:ph type="body" idx="1"/>
          </p:nvPr>
        </p:nvSpPr>
        <p:spPr>
          <a:xfrm>
            <a:off x="525625" y="1624525"/>
            <a:ext cx="9191975" cy="36762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CC29"/>
              </a:buClr>
              <a:buSzPct val="164609"/>
              <a:buFont typeface="Arial"/>
              <a:buChar char="•"/>
            </a:pPr>
            <a:r>
              <a:rPr lang="en-US" sz="3555">
                <a:solidFill>
                  <a:srgbClr val="FFCC29"/>
                </a:solidFill>
                <a:latin typeface="Arial"/>
                <a:ea typeface="Arial"/>
                <a:cs typeface="Arial"/>
                <a:sym typeface="Arial"/>
              </a:rPr>
              <a:t>Paradigmas de Programación</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Clases y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Modificadores de Acceso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¿Qué es UML?</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Principios de la Orientación a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Conceptos del Diseño Orientado a Objetos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Paradigmas de Programación</a:t>
            </a:r>
          </a:p>
        </p:txBody>
      </p:sp>
      <p:sp>
        <p:nvSpPr>
          <p:cNvPr id="45" name="Shape 45"/>
          <p:cNvSpPr txBox="1">
            <a:spLocks noGrp="1"/>
          </p:cNvSpPr>
          <p:nvPr>
            <p:ph type="body" idx="1"/>
          </p:nvPr>
        </p:nvSpPr>
        <p:spPr>
          <a:xfrm>
            <a:off x="525625" y="1624525"/>
            <a:ext cx="9191975" cy="4865149"/>
          </a:xfrm>
          <a:prstGeom prst="rect">
            <a:avLst/>
          </a:prstGeom>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67264"/>
              <a:buFont typeface="Arial"/>
              <a:buChar char="•"/>
            </a:pPr>
            <a:r>
              <a:rPr lang="en-US" sz="3111">
                <a:solidFill>
                  <a:srgbClr val="FFFFFF"/>
                </a:solidFill>
                <a:latin typeface="Arial"/>
                <a:ea typeface="Arial"/>
                <a:cs typeface="Arial"/>
                <a:sym typeface="Arial"/>
              </a:rPr>
              <a:t>Hay para todos los gustos</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Estructurados (C, Pascal, Basic, etc.)</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Funcionales (CAML)</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Declarativos (Prolog)</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Orientados a Objetos (C#, VB.NET, Smalltalk, Java)</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Orientados a Aspectos</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Híbridos (Lisp, Visual Basic)</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Incomprensibles....</a:t>
            </a:r>
          </a:p>
          <a:p>
            <a:pPr marL="381000" marR="0" lvl="0" indent="-248355" algn="l">
              <a:lnSpc>
                <a:spcPct val="108035"/>
              </a:lnSpc>
              <a:spcBef>
                <a:spcPts val="698"/>
              </a:spcBef>
              <a:spcAft>
                <a:spcPts val="0"/>
              </a:spcAft>
              <a:buClr>
                <a:srgbClr val="FFFFFF"/>
              </a:buClr>
              <a:buSzPct val="167264"/>
              <a:buFont typeface="Arial"/>
              <a:buChar char="•"/>
            </a:pPr>
            <a:r>
              <a:rPr lang="en-US" sz="3111">
                <a:solidFill>
                  <a:srgbClr val="FFFFFF"/>
                </a:solidFill>
                <a:latin typeface="Arial"/>
                <a:ea typeface="Arial"/>
                <a:cs typeface="Arial"/>
                <a:sym typeface="Arial"/>
              </a:rPr>
              <a:t>Cada enfoque tiene sus ventajas y desventajas</a:t>
            </a:r>
          </a:p>
          <a:p>
            <a:pPr marL="381000" marR="0" lvl="0" indent="-248355" algn="l">
              <a:lnSpc>
                <a:spcPct val="108035"/>
              </a:lnSpc>
              <a:spcBef>
                <a:spcPts val="698"/>
              </a:spcBef>
              <a:spcAft>
                <a:spcPts val="0"/>
              </a:spcAft>
              <a:buClr>
                <a:srgbClr val="FFFFFF"/>
              </a:buClr>
              <a:buSzPct val="167264"/>
              <a:buFont typeface="Arial"/>
              <a:buChar char="•"/>
            </a:pPr>
            <a:r>
              <a:rPr lang="en-US" sz="3111">
                <a:solidFill>
                  <a:srgbClr val="FFFFFF"/>
                </a:solidFill>
                <a:latin typeface="Arial"/>
                <a:ea typeface="Arial"/>
                <a:cs typeface="Arial"/>
                <a:sym typeface="Arial"/>
              </a:rPr>
              <a:t>Cada uno es más apropiado para ciertas cosas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El mundo color de Objetos</a:t>
            </a:r>
          </a:p>
        </p:txBody>
      </p:sp>
      <p:sp>
        <p:nvSpPr>
          <p:cNvPr id="51" name="Shape 51"/>
          <p:cNvSpPr txBox="1">
            <a:spLocks noGrp="1"/>
          </p:cNvSpPr>
          <p:nvPr>
            <p:ph type="body" idx="1"/>
          </p:nvPr>
        </p:nvSpPr>
        <p:spPr>
          <a:xfrm>
            <a:off x="525625" y="1624525"/>
            <a:ext cx="9191975" cy="5718875"/>
          </a:xfrm>
          <a:prstGeom prst="rect">
            <a:avLst/>
          </a:prstGeom>
        </p:spPr>
        <p:txBody>
          <a:bodyPr lIns="38100" tIns="38100" rIns="38100" bIns="38100" anchor="t" anchorCtr="0">
            <a:noAutofit/>
          </a:bodyPr>
          <a:lstStyle/>
          <a:p>
            <a:pPr marL="381000" marR="0" lvl="0" indent="-276577" algn="l">
              <a:lnSpc>
                <a:spcPct val="100000"/>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Todo el mundo está compuesto de entidades que se relacionan e interactúan entre si</a:t>
            </a:r>
          </a:p>
          <a:p>
            <a:endParaRPr lang="en-US" sz="3555">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¿Qué es un Objeto?</a:t>
            </a:r>
          </a:p>
          <a:p>
            <a:pPr marL="762000" marR="0" lvl="1" indent="-248355" algn="l">
              <a:lnSpc>
                <a:spcPct val="100000"/>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Todo es un Objeto ¡¿~?!</a:t>
            </a:r>
          </a:p>
          <a:p>
            <a:endParaRPr lang="en-US" sz="3111">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¿Es lo mismo de siempre con otro nombre?</a:t>
            </a:r>
          </a:p>
          <a:p>
            <a:pPr marL="762000" marR="0" lvl="1" indent="-248355" algn="l">
              <a:lnSpc>
                <a:spcPct val="100000"/>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Pensar en Objetos ….</a:t>
            </a:r>
          </a:p>
          <a:p>
            <a:endParaRPr lang="en-US" sz="3111">
              <a:solidFill>
                <a:srgbClr val="FFFFFF"/>
              </a:solidFill>
              <a:latin typeface="Arial"/>
              <a:ea typeface="Arial"/>
              <a:cs typeface="Arial"/>
              <a:sym typeface="Arial"/>
            </a:endParaRPr>
          </a:p>
          <a:p>
            <a:pPr marL="381000" marR="0" lvl="0" indent="-276577" algn="l">
              <a:lnSpc>
                <a:spcPct val="100000"/>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No es el último grito de la moda (1980s)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El mundo color de Objetos</a:t>
            </a:r>
          </a:p>
        </p:txBody>
      </p:sp>
      <p:sp>
        <p:nvSpPr>
          <p:cNvPr id="57" name="Shape 57"/>
          <p:cNvSpPr txBox="1">
            <a:spLocks noGrp="1"/>
          </p:cNvSpPr>
          <p:nvPr>
            <p:ph type="body" idx="1"/>
          </p:nvPr>
        </p:nvSpPr>
        <p:spPr>
          <a:xfrm>
            <a:off x="525625" y="1624525"/>
            <a:ext cx="9191975" cy="4960400"/>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¿Por qué Orientación a Objetos (OO)?</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Se parece más al mundo real</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Permite representar modelos complejos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Muy apropiada para aplicaciones de negocios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Las empresas ahora sí aceptan la OO</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Las nuevas plataformas de desarrollo la han adoptado (Java / .NET)</a:t>
            </a:r>
          </a:p>
          <a:p>
            <a:endParaRPr lang="en-US" sz="3111">
              <a:solidFill>
                <a:srgbClr val="FFFFFF"/>
              </a:solidFill>
              <a:latin typeface="Arial"/>
              <a:ea typeface="Arial"/>
              <a:cs typeface="Arial"/>
              <a:sym typeface="Arial"/>
            </a:endParaRPr>
          </a:p>
          <a:p>
            <a:endParaRPr lang="en-US" sz="3111">
              <a:solidFill>
                <a:srgbClr val="FFFFFF"/>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63" name="Shape 63"/>
          <p:cNvSpPr txBox="1">
            <a:spLocks noGrp="1"/>
          </p:cNvSpPr>
          <p:nvPr>
            <p:ph type="body" idx="1"/>
          </p:nvPr>
        </p:nvSpPr>
        <p:spPr>
          <a:xfrm>
            <a:off x="525625" y="1624525"/>
            <a:ext cx="9191975" cy="36762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Paradigmas de Programación</a:t>
            </a:r>
          </a:p>
          <a:p>
            <a:pPr marL="381000" marR="0" lvl="0" indent="-276577" algn="l">
              <a:lnSpc>
                <a:spcPct val="107812"/>
              </a:lnSpc>
              <a:spcBef>
                <a:spcPts val="802"/>
              </a:spcBef>
              <a:spcAft>
                <a:spcPts val="0"/>
              </a:spcAft>
              <a:buClr>
                <a:srgbClr val="FFCC29"/>
              </a:buClr>
              <a:buSzPct val="164609"/>
              <a:buFont typeface="Arial"/>
              <a:buChar char="•"/>
            </a:pPr>
            <a:r>
              <a:rPr lang="en-US" sz="3555">
                <a:solidFill>
                  <a:srgbClr val="FFCC29"/>
                </a:solidFill>
                <a:latin typeface="Arial"/>
                <a:ea typeface="Arial"/>
                <a:cs typeface="Arial"/>
                <a:sym typeface="Arial"/>
              </a:rPr>
              <a:t>Clases y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Modificadores de Acceso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¿Qué es UML?</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Principios de la Orientación a Objetos</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Conceptos del Diseño Orientado a Objetos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¿Qué es un Objeto?</a:t>
            </a:r>
          </a:p>
        </p:txBody>
      </p:sp>
      <p:sp>
        <p:nvSpPr>
          <p:cNvPr id="69" name="Shape 69"/>
          <p:cNvSpPr txBox="1">
            <a:spLocks noGrp="1"/>
          </p:cNvSpPr>
          <p:nvPr>
            <p:ph type="body" idx="1"/>
          </p:nvPr>
        </p:nvSpPr>
        <p:spPr>
          <a:xfrm>
            <a:off x="525625" y="1624525"/>
            <a:ext cx="9191975" cy="4552950"/>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Informalmente, un objeto representa una entidad del mundo real</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Entidades Físicas </a:t>
            </a:r>
          </a:p>
          <a:p>
            <a:pPr marL="1143000" marR="0" lvl="2" indent="-248355" algn="l">
              <a:lnSpc>
                <a:spcPct val="108035"/>
              </a:lnSpc>
              <a:spcBef>
                <a:spcPts val="698"/>
              </a:spcBef>
              <a:spcAft>
                <a:spcPts val="0"/>
              </a:spcAft>
              <a:buClr>
                <a:srgbClr val="FFFFFF"/>
              </a:buClr>
              <a:buSzPct val="100358"/>
              <a:buFont typeface="Wingdings"/>
              <a:buChar char="§"/>
            </a:pPr>
            <a:r>
              <a:rPr lang="en-US" sz="3111">
                <a:solidFill>
                  <a:srgbClr val="FFFFFF"/>
                </a:solidFill>
                <a:latin typeface="Arial"/>
                <a:ea typeface="Arial"/>
                <a:cs typeface="Arial"/>
                <a:sym typeface="Arial"/>
              </a:rPr>
              <a:t>(Ej.: Vehículo, Casa, Producto)</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Entidades Conceptuales </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(Ej.: Proceso Químico, Transacción Bancaria)</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Entidades de Software </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(Ej.: Lista Enlazada, Interfaz Gráfica)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25625" y="305150"/>
            <a:ext cx="9197249" cy="808200"/>
          </a:xfrm>
          <a:prstGeom prst="rect">
            <a:avLst/>
          </a:prstGeom>
        </p:spPr>
        <p:txBody>
          <a:bodyPr lIns="38100" tIns="38100" rIns="38100" bIns="38100" anchor="t" anchorCtr="0">
            <a:noAutofit/>
          </a:bodyPr>
          <a:lstStyle/>
          <a:p>
            <a:pPr marL="0" marR="0" indent="0" algn="l">
              <a:lnSpc>
                <a:spcPct val="108072"/>
              </a:lnSpc>
              <a:spcBef>
                <a:spcPts val="0"/>
              </a:spcBef>
              <a:spcAft>
                <a:spcPts val="0"/>
              </a:spcAft>
              <a:buNone/>
            </a:pPr>
            <a:r>
              <a:rPr lang="en-US" sz="5333">
                <a:solidFill>
                  <a:srgbClr val="FFCC29"/>
                </a:solidFill>
                <a:latin typeface="Arial"/>
                <a:ea typeface="Arial"/>
                <a:cs typeface="Arial"/>
                <a:sym typeface="Arial"/>
              </a:rPr>
              <a:t>¿Qué es un Objeto?</a:t>
            </a:r>
          </a:p>
        </p:txBody>
      </p:sp>
      <p:sp>
        <p:nvSpPr>
          <p:cNvPr id="75" name="Shape 75"/>
          <p:cNvSpPr txBox="1">
            <a:spLocks noGrp="1"/>
          </p:cNvSpPr>
          <p:nvPr>
            <p:ph type="body" idx="1"/>
          </p:nvPr>
        </p:nvSpPr>
        <p:spPr>
          <a:xfrm>
            <a:off x="525625" y="1624525"/>
            <a:ext cx="9191975" cy="4219575"/>
          </a:xfrm>
          <a:prstGeom prst="rect">
            <a:avLst/>
          </a:prstGeom>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164609"/>
              <a:buFont typeface="Arial"/>
              <a:buChar char="•"/>
            </a:pPr>
            <a:r>
              <a:rPr lang="en-US" sz="3555">
                <a:solidFill>
                  <a:srgbClr val="FFFFFF"/>
                </a:solidFill>
                <a:latin typeface="Arial"/>
                <a:ea typeface="Arial"/>
                <a:cs typeface="Arial"/>
                <a:sym typeface="Arial"/>
              </a:rPr>
              <a:t>Definición Formal (Rumbaugh):</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“Un objeto es un concepto, abstracción o cosa con un significado y límites claros en el problema en cuestión” </a:t>
            </a:r>
          </a:p>
          <a:p>
            <a:pPr marL="381000" marR="0" lvl="0" indent="-276577" algn="l">
              <a:lnSpc>
                <a:spcPct val="107812"/>
              </a:lnSpc>
              <a:spcBef>
                <a:spcPts val="802"/>
              </a:spcBef>
              <a:spcAft>
                <a:spcPts val="0"/>
              </a:spcAft>
              <a:buClr>
                <a:srgbClr val="FFFFFF"/>
              </a:buClr>
              <a:buSzPct val="164609"/>
              <a:buFont typeface="Arial"/>
              <a:buChar char="•"/>
            </a:pPr>
            <a:r>
              <a:rPr lang="en-US" sz="3555">
                <a:solidFill>
                  <a:srgbClr val="FFFFFF"/>
                </a:solidFill>
                <a:latin typeface="Arial"/>
                <a:ea typeface="Arial"/>
                <a:cs typeface="Arial"/>
                <a:sym typeface="Arial"/>
              </a:rPr>
              <a:t>Un objeto posee (Booch):</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Estado</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Comportamiento</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Identidad</a:t>
            </a:r>
          </a:p>
        </p:txBody>
      </p:sp>
    </p:spTree>
  </p:cSld>
  <p:clrMapOvr>
    <a:masterClrMapping/>
  </p:clrMapOvr>
  <p:transition spd="slow">
    <p:cut/>
  </p:transition>
</p:sld>
</file>

<file path=ppt/theme/theme1.xml><?xml version="1.0" encoding="utf-8"?>
<a:theme xmlns:a="http://schemas.openxmlformats.org/drawingml/2006/main">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2480</Words>
  <Application>Microsoft Office PowerPoint</Application>
  <PresentationFormat>Personalizado</PresentationFormat>
  <Paragraphs>195</Paragraphs>
  <Slides>25</Slides>
  <Notes>25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Courier New</vt:lpstr>
      <vt:lpstr>Wingdings</vt:lpstr>
      <vt:lpstr/>
      <vt:lpstr>Presentación de PowerPoint</vt:lpstr>
      <vt:lpstr>Objetivo</vt:lpstr>
      <vt:lpstr>Temas a Tratar</vt:lpstr>
      <vt:lpstr>Paradigmas de Programación</vt:lpstr>
      <vt:lpstr>El mundo color de Objetos</vt:lpstr>
      <vt:lpstr>El mundo color de Objetos</vt:lpstr>
      <vt:lpstr>Temas a Tratar</vt:lpstr>
      <vt:lpstr>¿Qué es un Objeto?</vt:lpstr>
      <vt:lpstr>¿Qué es un Objeto?</vt:lpstr>
      <vt:lpstr>Un objeto posee Estado</vt:lpstr>
      <vt:lpstr>Un objeto posee Comportamiento</vt:lpstr>
      <vt:lpstr>Un objeto posee Identidad</vt:lpstr>
      <vt:lpstr>¿Qué es una Clase?</vt:lpstr>
      <vt:lpstr>Objetos y Clases</vt:lpstr>
      <vt:lpstr>Ejemplo de una Clase</vt:lpstr>
      <vt:lpstr>Temas a Tratar</vt:lpstr>
      <vt:lpstr>Modificadores de Acceso</vt:lpstr>
      <vt:lpstr>Temas a Tratar</vt:lpstr>
      <vt:lpstr>¿Qué es UML?</vt:lpstr>
      <vt:lpstr>Una Clase en UML</vt:lpstr>
      <vt:lpstr>Temas a Tratar</vt:lpstr>
      <vt:lpstr>Pilares de la Orientación a Objetos</vt:lpstr>
      <vt:lpstr>Abstracción</vt:lpstr>
      <vt:lpstr>Encapsulamiento</vt:lpstr>
      <vt:lpstr>Relaciones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RDMS01</cp:lastModifiedBy>
  <cp:revision>10</cp:revision>
  <dcterms:modified xsi:type="dcterms:W3CDTF">2015-08-31T19:45:16Z</dcterms:modified>
</cp:coreProperties>
</file>