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57" r:id="rId3"/>
    <p:sldId id="297" r:id="rId4"/>
    <p:sldId id="260" r:id="rId5"/>
    <p:sldId id="261" r:id="rId6"/>
    <p:sldId id="262" r:id="rId7"/>
    <p:sldId id="271" r:id="rId8"/>
    <p:sldId id="302" r:id="rId9"/>
    <p:sldId id="272" r:id="rId10"/>
    <p:sldId id="287" r:id="rId11"/>
    <p:sldId id="286" r:id="rId12"/>
    <p:sldId id="299" r:id="rId13"/>
    <p:sldId id="270" r:id="rId14"/>
    <p:sldId id="293" r:id="rId15"/>
    <p:sldId id="288" r:id="rId16"/>
    <p:sldId id="276" r:id="rId17"/>
    <p:sldId id="305" r:id="rId18"/>
    <p:sldId id="304" r:id="rId19"/>
    <p:sldId id="294" r:id="rId20"/>
    <p:sldId id="303" r:id="rId21"/>
    <p:sldId id="300" r:id="rId22"/>
    <p:sldId id="282" r:id="rId23"/>
    <p:sldId id="301" r:id="rId24"/>
    <p:sldId id="285" r:id="rId25"/>
  </p:sldIdLst>
  <p:sldSz cx="9144000" cy="5143500" type="screen16x9"/>
  <p:notesSz cx="6858000" cy="9144000"/>
  <p:embeddedFontLst>
    <p:embeddedFont>
      <p:font typeface="Alfa Slab One" panose="020B0604020202020204" charset="0"/>
      <p:regular r:id="rId27"/>
    </p:embeddedFont>
    <p:embeddedFont>
      <p:font typeface="Georgia" panose="02040502050405020303" pitchFamily="18" charset="0"/>
      <p:regular r:id="rId28"/>
      <p:bold r:id="rId29"/>
      <p:italic r:id="rId30"/>
      <p:boldItalic r:id="rId31"/>
    </p:embeddedFont>
    <p:embeddedFont>
      <p:font typeface="Open Sans" panose="020B0604020202020204" charset="0"/>
      <p:regular r:id="rId32"/>
      <p:bold r:id="rId33"/>
      <p:italic r:id="rId34"/>
      <p:boldItalic r:id="rId35"/>
    </p:embeddedFont>
    <p:embeddedFont>
      <p:font typeface="Proxima Nova"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cio Castill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varScale="1">
        <p:scale>
          <a:sx n="96" d="100"/>
          <a:sy n="96" d="100"/>
        </p:scale>
        <p:origin x="4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1-24T18:04:54.148" idx="1">
    <p:pos x="6000" y="0"/>
    <p:text>Acá un esquema referencial para presentar el hito 2</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559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42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143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5e079cfe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5e079cfe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175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943ca04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943ca04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943ca04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943ca04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372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943ca04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943ca04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0862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943ca040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943ca040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278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5e079cfe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5e079cf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4943ca040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4943ca040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919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745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5e079cfe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5e079cfe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5e079cfe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5e079cfe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693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5e8fa9ed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5e8fa9ed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923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943ca040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943ca040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943ca0406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943ca0406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4943ca040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4943ca040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437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11" name="Google Shape;11;p2"/>
          <p:cNvPicPr preferRelativeResize="0"/>
          <p:nvPr/>
        </p:nvPicPr>
        <p:blipFill>
          <a:blip r:embed="rId3">
            <a:alphaModFix/>
          </a:blip>
          <a:stretch>
            <a:fillRect/>
          </a:stretch>
        </p:blipFill>
        <p:spPr>
          <a:xfrm>
            <a:off x="0" y="595975"/>
            <a:ext cx="1412448" cy="3303349"/>
          </a:xfrm>
          <a:prstGeom prst="rect">
            <a:avLst/>
          </a:prstGeom>
          <a:noFill/>
          <a:ln>
            <a:noFill/>
          </a:ln>
        </p:spPr>
      </p:pic>
      <p:cxnSp>
        <p:nvCxnSpPr>
          <p:cNvPr id="12" name="Google Shape;12;p2"/>
          <p:cNvCxnSpPr/>
          <p:nvPr/>
        </p:nvCxnSpPr>
        <p:spPr>
          <a:xfrm>
            <a:off x="4278300" y="2751163"/>
            <a:ext cx="587400" cy="0"/>
          </a:xfrm>
          <a:prstGeom prst="straightConnector1">
            <a:avLst/>
          </a:prstGeom>
          <a:noFill/>
          <a:ln w="76200" cap="flat" cmpd="sng">
            <a:solidFill>
              <a:srgbClr val="002E53"/>
            </a:solidFill>
            <a:prstDash val="solid"/>
            <a:round/>
            <a:headEnd type="none" w="sm" len="sm"/>
            <a:tailEnd type="none" w="sm" len="sm"/>
          </a:ln>
        </p:spPr>
      </p:cxnSp>
      <p:sp>
        <p:nvSpPr>
          <p:cNvPr id="13" name="Google Shape;13;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Font typeface="Georgia"/>
              <a:buNone/>
              <a:defRPr sz="5400">
                <a:latin typeface="Georgia"/>
                <a:ea typeface="Georgia"/>
                <a:cs typeface="Georgia"/>
                <a:sym typeface="Georgia"/>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4" name="Google Shape;14;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pic>
        <p:nvPicPr>
          <p:cNvPr id="59" name="Google Shape;59;p11"/>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60" name="Google Shape;60;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rgbClr val="002E53"/>
              </a:buClr>
              <a:buSzPts val="11000"/>
              <a:buNone/>
              <a:defRPr sz="11000">
                <a:solidFill>
                  <a:srgbClr val="002E53"/>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61" name="Google Shape;61;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pic>
        <p:nvPicPr>
          <p:cNvPr id="64" name="Google Shape;64;p12"/>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65" name="Google Shape;6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2E53"/>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21" name="Google Shape;21;p4"/>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22" name="Google Shape;22;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27" name="Google Shape;27;p5"/>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28" name="Google Shape;2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34" name="Google Shape;34;p6"/>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35" name="Google Shape;3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39" name="Google Shape;39;p7"/>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40" name="Google Shape;4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AD1F2B"/>
        </a:solid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pic>
        <p:nvPicPr>
          <p:cNvPr id="47" name="Google Shape;47;p9"/>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48" name="Google Shape;48;p9"/>
          <p:cNvSpPr/>
          <p:nvPr/>
        </p:nvSpPr>
        <p:spPr>
          <a:xfrm>
            <a:off x="4572000" y="100"/>
            <a:ext cx="4572000" cy="5143500"/>
          </a:xfrm>
          <a:prstGeom prst="rect">
            <a:avLst/>
          </a:prstGeom>
          <a:solidFill>
            <a:srgbClr val="002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51" name="Google Shape;51;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2" name="Google Shape;5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pic>
        <p:nvPicPr>
          <p:cNvPr id="55" name="Google Shape;55;p10"/>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56" name="Google Shape;56;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rgbClr val="AD1F2B"/>
              </a:buClr>
              <a:buSzPts val="1800"/>
              <a:buFont typeface="Alfa Slab One"/>
              <a:buNone/>
              <a:defRPr>
                <a:solidFill>
                  <a:srgbClr val="AD1F2B"/>
                </a:solidFill>
                <a:latin typeface="Alfa Slab One"/>
                <a:ea typeface="Alfa Slab One"/>
                <a:cs typeface="Alfa Slab One"/>
                <a:sym typeface="Alfa Slab One"/>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AD1F2B"/>
              </a:buClr>
              <a:buSzPts val="3000"/>
              <a:buFont typeface="Georgia"/>
              <a:buNone/>
              <a:defRPr sz="3000" b="1">
                <a:solidFill>
                  <a:srgbClr val="AD1F2B"/>
                </a:solidFill>
                <a:latin typeface="Georgia"/>
                <a:ea typeface="Georgia"/>
                <a:cs typeface="Georgia"/>
                <a:sym typeface="Georgia"/>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jpeg"/><Relationship Id="rId4" Type="http://schemas.openxmlformats.org/officeDocument/2006/relationships/hyperlink" Target="https://uandresbelloedu.sharepoint.com/sites/ProyectodeTtuloICINF/Shared%20Documents/Forms/AllItems.aspx?e=5:c20d9d3194a14dcdb260475fa8c23509&amp;at=9&amp;cid=9eab60e5-c88d-4e29-ba8c-9263b347bbef&amp;RootFolder=/sites/ProyectodeTtuloICINF/Shared%20Documents/Advance/PTI/201905/Adam%20Alejandro%20(PTI)&amp;FolderCTID=0x012000D426F91F54CE9646812D19DD7A050AA8"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235500" y="744225"/>
            <a:ext cx="8520600" cy="310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L" dirty="0"/>
              <a:t>Tarja Móvil</a:t>
            </a:r>
            <a:endParaRPr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71" name="Google Shape;71;p13"/>
          <p:cNvSpPr txBox="1">
            <a:spLocks noGrp="1"/>
          </p:cNvSpPr>
          <p:nvPr>
            <p:ph type="subTitle" idx="1"/>
          </p:nvPr>
        </p:nvSpPr>
        <p:spPr>
          <a:xfrm>
            <a:off x="387900" y="2659879"/>
            <a:ext cx="8520600" cy="212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000" dirty="0"/>
          </a:p>
          <a:p>
            <a:pPr marL="0" lvl="0" indent="0" algn="ctr" rtl="0">
              <a:spcBef>
                <a:spcPts val="0"/>
              </a:spcBef>
              <a:spcAft>
                <a:spcPts val="0"/>
              </a:spcAft>
              <a:buNone/>
            </a:pPr>
            <a:r>
              <a:rPr lang="en" sz="2000" i="1" dirty="0"/>
              <a:t>Alejandro Adam</a:t>
            </a:r>
            <a:endParaRPr sz="2000" i="1" dirty="0"/>
          </a:p>
          <a:p>
            <a:pPr marL="0" lvl="0" indent="0" algn="ctr" rtl="0">
              <a:spcBef>
                <a:spcPts val="0"/>
              </a:spcBef>
              <a:spcAft>
                <a:spcPts val="0"/>
              </a:spcAft>
              <a:buNone/>
            </a:pPr>
            <a:r>
              <a:rPr lang="en" sz="2000" i="1" dirty="0"/>
              <a:t>Seminario de Título 1</a:t>
            </a:r>
            <a:endParaRPr sz="2000" i="1" dirty="0"/>
          </a:p>
          <a:p>
            <a:pPr marL="0" lvl="0" indent="0" algn="ctr" rtl="0">
              <a:spcBef>
                <a:spcPts val="0"/>
              </a:spcBef>
              <a:spcAft>
                <a:spcPts val="0"/>
              </a:spcAft>
              <a:buNone/>
            </a:pPr>
            <a:r>
              <a:rPr lang="es-ES" sz="2000" i="1" dirty="0"/>
              <a:t>Primer </a:t>
            </a:r>
            <a:r>
              <a:rPr lang="en" sz="2000" i="1" dirty="0"/>
              <a:t>trimestre Advance 2019, Ingenieria en Computacion e Informatica</a:t>
            </a:r>
            <a:endParaRPr sz="2000" i="1" dirty="0"/>
          </a:p>
          <a:p>
            <a:pPr marL="0" lvl="0" indent="0" algn="ctr" rtl="0">
              <a:spcBef>
                <a:spcPts val="0"/>
              </a:spcBef>
              <a:spcAft>
                <a:spcPts val="0"/>
              </a:spcAft>
              <a:buNone/>
            </a:pPr>
            <a:r>
              <a:rPr lang="en" sz="2000" i="1" dirty="0"/>
              <a:t>Viña del Mar, 30 de noviembre de 2018</a:t>
            </a:r>
            <a:endParaRPr sz="20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2.1 </a:t>
            </a:r>
            <a:r>
              <a:rPr lang="es-ES" dirty="0"/>
              <a:t>Gantt</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pic>
        <p:nvPicPr>
          <p:cNvPr id="2" name="Imagen 1">
            <a:extLst>
              <a:ext uri="{FF2B5EF4-FFF2-40B4-BE49-F238E27FC236}">
                <a16:creationId xmlns:a16="http://schemas.microsoft.com/office/drawing/2014/main" id="{072BD615-DAE6-48D5-A805-211E67CD5874}"/>
              </a:ext>
            </a:extLst>
          </p:cNvPr>
          <p:cNvPicPr>
            <a:picLocks noChangeAspect="1"/>
          </p:cNvPicPr>
          <p:nvPr/>
        </p:nvPicPr>
        <p:blipFill>
          <a:blip r:embed="rId3"/>
          <a:stretch>
            <a:fillRect/>
          </a:stretch>
        </p:blipFill>
        <p:spPr>
          <a:xfrm>
            <a:off x="923548" y="980467"/>
            <a:ext cx="7548910" cy="3698663"/>
          </a:xfrm>
          <a:prstGeom prst="rect">
            <a:avLst/>
          </a:prstGeom>
        </p:spPr>
      </p:pic>
    </p:spTree>
    <p:extLst>
      <p:ext uri="{BB962C8B-B14F-4D97-AF65-F5344CB8AC3E}">
        <p14:creationId xmlns:p14="http://schemas.microsoft.com/office/powerpoint/2010/main" val="361275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2.2 </a:t>
            </a:r>
            <a:r>
              <a:rPr lang="es-ES" dirty="0"/>
              <a:t>Plan de Pruebas </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pic>
        <p:nvPicPr>
          <p:cNvPr id="2" name="Imagen 1">
            <a:extLst>
              <a:ext uri="{FF2B5EF4-FFF2-40B4-BE49-F238E27FC236}">
                <a16:creationId xmlns:a16="http://schemas.microsoft.com/office/drawing/2014/main" id="{96801367-45D8-4D5E-955F-48F246A2D44A}"/>
              </a:ext>
            </a:extLst>
          </p:cNvPr>
          <p:cNvPicPr>
            <a:picLocks noChangeAspect="1"/>
          </p:cNvPicPr>
          <p:nvPr/>
        </p:nvPicPr>
        <p:blipFill>
          <a:blip r:embed="rId3"/>
          <a:stretch>
            <a:fillRect/>
          </a:stretch>
        </p:blipFill>
        <p:spPr>
          <a:xfrm>
            <a:off x="407504" y="1252798"/>
            <a:ext cx="8328991" cy="2461302"/>
          </a:xfrm>
          <a:prstGeom prst="rect">
            <a:avLst/>
          </a:prstGeom>
        </p:spPr>
      </p:pic>
    </p:spTree>
    <p:extLst>
      <p:ext uri="{BB962C8B-B14F-4D97-AF65-F5344CB8AC3E}">
        <p14:creationId xmlns:p14="http://schemas.microsoft.com/office/powerpoint/2010/main" val="795763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3. </a:t>
            </a:r>
            <a:r>
              <a:rPr lang="es-ES" dirty="0"/>
              <a:t>Resultado</a:t>
            </a:r>
            <a:endParaRPr dirty="0"/>
          </a:p>
        </p:txBody>
      </p:sp>
    </p:spTree>
    <p:extLst>
      <p:ext uri="{BB962C8B-B14F-4D97-AF65-F5344CB8AC3E}">
        <p14:creationId xmlns:p14="http://schemas.microsoft.com/office/powerpoint/2010/main" val="251318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211150"/>
            <a:ext cx="5392200" cy="4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3.1 Diseño de alto nivel</a:t>
            </a:r>
            <a:endParaRPr dirty="0"/>
          </a:p>
        </p:txBody>
      </p:sp>
      <p:sp>
        <p:nvSpPr>
          <p:cNvPr id="168" name="Google Shape;16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5" name="Imagen 4">
            <a:extLst>
              <a:ext uri="{FF2B5EF4-FFF2-40B4-BE49-F238E27FC236}">
                <a16:creationId xmlns:a16="http://schemas.microsoft.com/office/drawing/2014/main" id="{B4D4C378-763A-4073-8E7D-C297F7F3E506}"/>
              </a:ext>
            </a:extLst>
          </p:cNvPr>
          <p:cNvPicPr>
            <a:picLocks noChangeAspect="1"/>
          </p:cNvPicPr>
          <p:nvPr/>
        </p:nvPicPr>
        <p:blipFill>
          <a:blip r:embed="rId3"/>
          <a:stretch>
            <a:fillRect/>
          </a:stretch>
        </p:blipFill>
        <p:spPr>
          <a:xfrm>
            <a:off x="271120" y="996462"/>
            <a:ext cx="8601760" cy="32899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287638" y="211149"/>
            <a:ext cx="2732289" cy="121381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3.2 Diseño de </a:t>
            </a:r>
            <a:r>
              <a:rPr lang="es-CL" dirty="0"/>
              <a:t>caso de Uso</a:t>
            </a:r>
            <a:endParaRPr dirty="0"/>
          </a:p>
        </p:txBody>
      </p:sp>
      <p:sp>
        <p:nvSpPr>
          <p:cNvPr id="168" name="Google Shape;16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6" name="Imagen 5">
            <a:extLst>
              <a:ext uri="{FF2B5EF4-FFF2-40B4-BE49-F238E27FC236}">
                <a16:creationId xmlns:a16="http://schemas.microsoft.com/office/drawing/2014/main" id="{39557203-71D7-4C3B-8D21-66367B6D4715}"/>
              </a:ext>
            </a:extLst>
          </p:cNvPr>
          <p:cNvPicPr/>
          <p:nvPr/>
        </p:nvPicPr>
        <p:blipFill>
          <a:blip r:embed="rId3"/>
          <a:stretch>
            <a:fillRect/>
          </a:stretch>
        </p:blipFill>
        <p:spPr>
          <a:xfrm>
            <a:off x="2623457" y="818057"/>
            <a:ext cx="5943600" cy="3337560"/>
          </a:xfrm>
          <a:prstGeom prst="rect">
            <a:avLst/>
          </a:prstGeom>
        </p:spPr>
      </p:pic>
    </p:spTree>
    <p:extLst>
      <p:ext uri="{BB962C8B-B14F-4D97-AF65-F5344CB8AC3E}">
        <p14:creationId xmlns:p14="http://schemas.microsoft.com/office/powerpoint/2010/main" val="261846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4260300" cy="10829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3.3 </a:t>
            </a:r>
            <a:r>
              <a:rPr lang="es-ES" dirty="0"/>
              <a:t>Resultados de las Pruebas </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
        <p:nvSpPr>
          <p:cNvPr id="3" name="Marcador de texto 2">
            <a:extLst>
              <a:ext uri="{FF2B5EF4-FFF2-40B4-BE49-F238E27FC236}">
                <a16:creationId xmlns:a16="http://schemas.microsoft.com/office/drawing/2014/main" id="{BF2D2FA9-1FC9-4546-961E-6DD09A8A6FF8}"/>
              </a:ext>
            </a:extLst>
          </p:cNvPr>
          <p:cNvSpPr>
            <a:spLocks noGrp="1"/>
          </p:cNvSpPr>
          <p:nvPr>
            <p:ph type="body" idx="1"/>
          </p:nvPr>
        </p:nvSpPr>
        <p:spPr>
          <a:xfrm>
            <a:off x="311700" y="1900989"/>
            <a:ext cx="3767005" cy="2667886"/>
          </a:xfrm>
        </p:spPr>
        <p:txBody>
          <a:bodyPr/>
          <a:lstStyle/>
          <a:p>
            <a:r>
              <a:rPr lang="es-CL" dirty="0"/>
              <a:t>Las Pruebas son  realizadas por los programadores y el Usuario clave.</a:t>
            </a:r>
          </a:p>
          <a:p>
            <a:r>
              <a:rPr lang="es-CL" dirty="0"/>
              <a:t>Estado: </a:t>
            </a:r>
            <a:r>
              <a:rPr lang="es-CL" b="1" dirty="0"/>
              <a:t>Rechazado</a:t>
            </a:r>
            <a:endParaRPr lang="es-ES" b="1" dirty="0"/>
          </a:p>
        </p:txBody>
      </p:sp>
      <p:pic>
        <p:nvPicPr>
          <p:cNvPr id="5" name="Imagen 4">
            <a:extLst>
              <a:ext uri="{FF2B5EF4-FFF2-40B4-BE49-F238E27FC236}">
                <a16:creationId xmlns:a16="http://schemas.microsoft.com/office/drawing/2014/main" id="{A994051B-7EC0-46F1-8D16-9325154AB96A}"/>
              </a:ext>
            </a:extLst>
          </p:cNvPr>
          <p:cNvPicPr>
            <a:picLocks noChangeAspect="1"/>
          </p:cNvPicPr>
          <p:nvPr/>
        </p:nvPicPr>
        <p:blipFill>
          <a:blip r:embed="rId3"/>
          <a:stretch>
            <a:fillRect/>
          </a:stretch>
        </p:blipFill>
        <p:spPr>
          <a:xfrm>
            <a:off x="5297557" y="86682"/>
            <a:ext cx="3317669" cy="4499225"/>
          </a:xfrm>
          <a:prstGeom prst="rect">
            <a:avLst/>
          </a:prstGeom>
        </p:spPr>
      </p:pic>
    </p:spTree>
    <p:extLst>
      <p:ext uri="{BB962C8B-B14F-4D97-AF65-F5344CB8AC3E}">
        <p14:creationId xmlns:p14="http://schemas.microsoft.com/office/powerpoint/2010/main" val="59775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297383" y="370593"/>
            <a:ext cx="8520600" cy="572700"/>
          </a:xfrm>
          <a:prstGeom prst="rect">
            <a:avLst/>
          </a:prstGeom>
        </p:spPr>
        <p:txBody>
          <a:bodyPr spcFirstLastPara="1" wrap="square" lIns="91425" tIns="91425" rIns="91425" bIns="91425" anchor="t" anchorCtr="0">
            <a:noAutofit/>
          </a:bodyPr>
          <a:lstStyle/>
          <a:p>
            <a:pPr lvl="0"/>
            <a:r>
              <a:rPr lang="en" dirty="0"/>
              <a:t>3.4 Gestión de la configuración</a:t>
            </a:r>
            <a:endParaRPr dirty="0"/>
          </a:p>
        </p:txBody>
      </p:sp>
      <p:sp>
        <p:nvSpPr>
          <p:cNvPr id="208" name="Google Shape;208;p33"/>
          <p:cNvSpPr txBox="1">
            <a:spLocks noGrp="1"/>
          </p:cNvSpPr>
          <p:nvPr>
            <p:ph type="body" idx="1"/>
          </p:nvPr>
        </p:nvSpPr>
        <p:spPr>
          <a:xfrm>
            <a:off x="311700" y="1152474"/>
            <a:ext cx="5780756" cy="3419525"/>
          </a:xfrm>
          <a:prstGeom prst="rect">
            <a:avLst/>
          </a:prstGeom>
        </p:spPr>
        <p:txBody>
          <a:bodyPr spcFirstLastPara="1" wrap="square" lIns="91425" tIns="91425" rIns="91425" bIns="91425" anchor="t" anchorCtr="0">
            <a:noAutofit/>
          </a:bodyPr>
          <a:lstStyle/>
          <a:p>
            <a:pPr marL="114300" indent="0" algn="just">
              <a:buNone/>
            </a:pPr>
            <a:endParaRPr lang="es-CL" dirty="0"/>
          </a:p>
          <a:p>
            <a:pPr marL="114300" indent="0">
              <a:buNone/>
            </a:pPr>
            <a:br>
              <a:rPr lang="es-CL" dirty="0"/>
            </a:br>
            <a:endParaRPr dirty="0"/>
          </a:p>
        </p:txBody>
      </p:sp>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pic>
        <p:nvPicPr>
          <p:cNvPr id="2050" name="Picture 2" descr="Resultado de imagen para sharepoint">
            <a:extLst>
              <a:ext uri="{FF2B5EF4-FFF2-40B4-BE49-F238E27FC236}">
                <a16:creationId xmlns:a16="http://schemas.microsoft.com/office/drawing/2014/main" id="{D5AA9A3F-9E45-4C07-BB11-61FD43114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296" y="370593"/>
            <a:ext cx="1447321" cy="144732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92587D06-46E1-410A-8968-68AEEEE4D788}"/>
              </a:ext>
            </a:extLst>
          </p:cNvPr>
          <p:cNvSpPr/>
          <p:nvPr/>
        </p:nvSpPr>
        <p:spPr>
          <a:xfrm>
            <a:off x="448270" y="1986974"/>
            <a:ext cx="8520600" cy="1169551"/>
          </a:xfrm>
          <a:prstGeom prst="rect">
            <a:avLst/>
          </a:prstGeom>
        </p:spPr>
        <p:txBody>
          <a:bodyPr wrap="square">
            <a:spAutoFit/>
          </a:bodyPr>
          <a:lstStyle/>
          <a:p>
            <a:r>
              <a:rPr lang="es-ES" dirty="0">
                <a:hlinkClick r:id="rId4"/>
              </a:rPr>
              <a:t>https://uandresbelloedu.sharepoint.com/sites/ProyectodeTtuloICINF/Shared%20Documents/Forms/AllItems.aspx?e=5%3Ac20d9d3194a14dcdb260475fa8c23509&amp;at=9&amp;cid=9eab60e5-c88d-4e29-ba8c-9263b347bbef&amp;RootFolder=%2Fsites%2FProyectodeTtuloICINF%2FShared%20Documents%2FAdvance%2FPTI%2F201905%2FAdam%20Alejandro%20%28PTI%29&amp;FolderCTID=0x012000D426F91F54CE9646812D19DD7A050AA8</a:t>
            </a:r>
            <a:endParaRPr lang="es-ES" dirty="0"/>
          </a:p>
        </p:txBody>
      </p:sp>
      <p:pic>
        <p:nvPicPr>
          <p:cNvPr id="2052" name="Imagen 12" descr="Imagen que contiene imágenes prediseñadas&#10;&#10;Descripción generada con confianza alta">
            <a:extLst>
              <a:ext uri="{FF2B5EF4-FFF2-40B4-BE49-F238E27FC236}">
                <a16:creationId xmlns:a16="http://schemas.microsoft.com/office/drawing/2014/main" id="{8C5275D5-0EE0-43DE-8666-FC58957915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 y="-61913"/>
            <a:ext cx="1722438" cy="3492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297383" y="370593"/>
            <a:ext cx="8520600" cy="572700"/>
          </a:xfrm>
          <a:prstGeom prst="rect">
            <a:avLst/>
          </a:prstGeom>
        </p:spPr>
        <p:txBody>
          <a:bodyPr spcFirstLastPara="1" wrap="square" lIns="91425" tIns="91425" rIns="91425" bIns="91425" anchor="t" anchorCtr="0">
            <a:noAutofit/>
          </a:bodyPr>
          <a:lstStyle/>
          <a:p>
            <a:pPr lvl="0"/>
            <a:r>
              <a:rPr lang="en" dirty="0"/>
              <a:t>3.4 Gestión de</a:t>
            </a:r>
            <a:r>
              <a:rPr lang="es-ES" dirty="0"/>
              <a:t>l cambio</a:t>
            </a:r>
            <a:endParaRPr dirty="0"/>
          </a:p>
        </p:txBody>
      </p:sp>
      <p:sp>
        <p:nvSpPr>
          <p:cNvPr id="208" name="Google Shape;208;p33"/>
          <p:cNvSpPr txBox="1">
            <a:spLocks noGrp="1"/>
          </p:cNvSpPr>
          <p:nvPr>
            <p:ph type="body" idx="1"/>
          </p:nvPr>
        </p:nvSpPr>
        <p:spPr>
          <a:xfrm>
            <a:off x="311700" y="1152475"/>
            <a:ext cx="4339813" cy="3510742"/>
          </a:xfrm>
          <a:prstGeom prst="rect">
            <a:avLst/>
          </a:prstGeom>
        </p:spPr>
        <p:txBody>
          <a:bodyPr spcFirstLastPara="1" wrap="square" lIns="91425" tIns="91425" rIns="91425" bIns="91425" anchor="t" anchorCtr="0">
            <a:noAutofit/>
          </a:bodyPr>
          <a:lstStyle/>
          <a:p>
            <a:pPr marL="114300" indent="0" algn="just">
              <a:buNone/>
            </a:pPr>
            <a:r>
              <a:rPr lang="es-ES" sz="1400" dirty="0"/>
              <a:t>Realizada la evaluación técnica y con consultas a otros proyectos de similares características se ha detectado que la causa raíz está en la capacidad de tráfico dado que los paquetes quedan en cola formando un cuello de botella que genera caída y posterior perdida. La solución que se está evaluado es usar un repositorio aparte para las fotografías para ello se evalúa utilizar administrador de documentos DFM que permite almacenar altos volúmenes de fotografías para ello se realizara una integración vía web Servicie por lo que el modelo se cambia incorporando el repositorio FDM.</a:t>
            </a:r>
          </a:p>
        </p:txBody>
      </p:sp>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pic>
        <p:nvPicPr>
          <p:cNvPr id="9" name="Imagen 8">
            <a:extLst>
              <a:ext uri="{FF2B5EF4-FFF2-40B4-BE49-F238E27FC236}">
                <a16:creationId xmlns:a16="http://schemas.microsoft.com/office/drawing/2014/main" id="{71694FB3-491B-42A9-8AEC-5963C6DE6861}"/>
              </a:ext>
            </a:extLst>
          </p:cNvPr>
          <p:cNvPicPr>
            <a:picLocks noChangeAspect="1"/>
          </p:cNvPicPr>
          <p:nvPr/>
        </p:nvPicPr>
        <p:blipFill>
          <a:blip r:embed="rId3"/>
          <a:stretch>
            <a:fillRect/>
          </a:stretch>
        </p:blipFill>
        <p:spPr>
          <a:xfrm>
            <a:off x="5456982" y="85071"/>
            <a:ext cx="2752740" cy="4640333"/>
          </a:xfrm>
          <a:prstGeom prst="rect">
            <a:avLst/>
          </a:prstGeom>
        </p:spPr>
      </p:pic>
      <p:pic>
        <p:nvPicPr>
          <p:cNvPr id="3073" name="Imagen 12" descr="Imagen que contiene imágenes prediseñadas&#10;&#10;Descripción generada con confianza alta">
            <a:extLst>
              <a:ext uri="{FF2B5EF4-FFF2-40B4-BE49-F238E27FC236}">
                <a16:creationId xmlns:a16="http://schemas.microsoft.com/office/drawing/2014/main" id="{04BB770C-D4AF-4B4F-89CB-1A68B9103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 y="-61913"/>
            <a:ext cx="1722438" cy="34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9750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297383" y="370593"/>
            <a:ext cx="8520600" cy="572700"/>
          </a:xfrm>
          <a:prstGeom prst="rect">
            <a:avLst/>
          </a:prstGeom>
        </p:spPr>
        <p:txBody>
          <a:bodyPr spcFirstLastPara="1" wrap="square" lIns="91425" tIns="91425" rIns="91425" bIns="91425" anchor="t" anchorCtr="0">
            <a:noAutofit/>
          </a:bodyPr>
          <a:lstStyle/>
          <a:p>
            <a:pPr lvl="0"/>
            <a:r>
              <a:rPr lang="en" dirty="0"/>
              <a:t>3.5 Gestión de la configuración</a:t>
            </a:r>
            <a:endParaRPr dirty="0"/>
          </a:p>
        </p:txBody>
      </p:sp>
      <p:sp>
        <p:nvSpPr>
          <p:cNvPr id="208" name="Google Shape;208;p33"/>
          <p:cNvSpPr txBox="1">
            <a:spLocks noGrp="1"/>
          </p:cNvSpPr>
          <p:nvPr>
            <p:ph type="body" idx="1"/>
          </p:nvPr>
        </p:nvSpPr>
        <p:spPr>
          <a:xfrm>
            <a:off x="311700" y="1152474"/>
            <a:ext cx="5780756" cy="3419525"/>
          </a:xfrm>
          <a:prstGeom prst="rect">
            <a:avLst/>
          </a:prstGeom>
        </p:spPr>
        <p:txBody>
          <a:bodyPr spcFirstLastPara="1" wrap="square" lIns="91425" tIns="91425" rIns="91425" bIns="91425" anchor="t" anchorCtr="0">
            <a:noAutofit/>
          </a:bodyPr>
          <a:lstStyle/>
          <a:p>
            <a:pPr marL="114300" indent="0" algn="just">
              <a:buNone/>
            </a:pPr>
            <a:endParaRPr lang="es-CL" dirty="0"/>
          </a:p>
          <a:p>
            <a:pPr marL="114300" indent="0">
              <a:buNone/>
            </a:pPr>
            <a:br>
              <a:rPr lang="es-CL" dirty="0"/>
            </a:br>
            <a:endParaRPr dirty="0"/>
          </a:p>
        </p:txBody>
      </p:sp>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pic>
        <p:nvPicPr>
          <p:cNvPr id="2050" name="Picture 2" descr="Resultado de imagen para sharepoint">
            <a:extLst>
              <a:ext uri="{FF2B5EF4-FFF2-40B4-BE49-F238E27FC236}">
                <a16:creationId xmlns:a16="http://schemas.microsoft.com/office/drawing/2014/main" id="{D5AA9A3F-9E45-4C07-BB11-61FD43114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296" y="370593"/>
            <a:ext cx="1447321" cy="144732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C19867DF-0035-4C60-8554-AA883FF1B2A3}"/>
              </a:ext>
            </a:extLst>
          </p:cNvPr>
          <p:cNvPicPr>
            <a:picLocks noChangeAspect="1"/>
          </p:cNvPicPr>
          <p:nvPr/>
        </p:nvPicPr>
        <p:blipFill>
          <a:blip r:embed="rId4"/>
          <a:stretch>
            <a:fillRect/>
          </a:stretch>
        </p:blipFill>
        <p:spPr>
          <a:xfrm>
            <a:off x="248202" y="1152474"/>
            <a:ext cx="4281571" cy="2585656"/>
          </a:xfrm>
          <a:prstGeom prst="rect">
            <a:avLst/>
          </a:prstGeom>
        </p:spPr>
      </p:pic>
      <p:pic>
        <p:nvPicPr>
          <p:cNvPr id="2" name="Imagen 1">
            <a:extLst>
              <a:ext uri="{FF2B5EF4-FFF2-40B4-BE49-F238E27FC236}">
                <a16:creationId xmlns:a16="http://schemas.microsoft.com/office/drawing/2014/main" id="{51B8C923-6DDD-4DF6-B807-3256EBE6810A}"/>
              </a:ext>
            </a:extLst>
          </p:cNvPr>
          <p:cNvPicPr>
            <a:picLocks noChangeAspect="1"/>
          </p:cNvPicPr>
          <p:nvPr/>
        </p:nvPicPr>
        <p:blipFill>
          <a:blip r:embed="rId5"/>
          <a:stretch>
            <a:fillRect/>
          </a:stretch>
        </p:blipFill>
        <p:spPr>
          <a:xfrm>
            <a:off x="4578504" y="1817914"/>
            <a:ext cx="4334745" cy="2597049"/>
          </a:xfrm>
          <a:prstGeom prst="rect">
            <a:avLst/>
          </a:prstGeom>
        </p:spPr>
      </p:pic>
    </p:spTree>
    <p:extLst>
      <p:ext uri="{BB962C8B-B14F-4D97-AF65-F5344CB8AC3E}">
        <p14:creationId xmlns:p14="http://schemas.microsoft.com/office/powerpoint/2010/main" val="4486688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3.6 </a:t>
            </a:r>
            <a:r>
              <a:rPr lang="es-CL" dirty="0"/>
              <a:t>Ambiente Desarrollo Tarja Móvil</a:t>
            </a:r>
            <a:endParaRPr dirty="0"/>
          </a:p>
        </p:txBody>
      </p:sp>
      <p:sp>
        <p:nvSpPr>
          <p:cNvPr id="243" name="Google Shape;24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19</a:t>
            </a:fld>
            <a:endParaRPr/>
          </a:p>
        </p:txBody>
      </p:sp>
      <p:pic>
        <p:nvPicPr>
          <p:cNvPr id="4" name="Imagen 3">
            <a:extLst>
              <a:ext uri="{FF2B5EF4-FFF2-40B4-BE49-F238E27FC236}">
                <a16:creationId xmlns:a16="http://schemas.microsoft.com/office/drawing/2014/main" id="{9948922D-5DF0-486D-A8CB-C4F8DBC0E011}"/>
              </a:ext>
            </a:extLst>
          </p:cNvPr>
          <p:cNvPicPr>
            <a:picLocks noChangeAspect="1"/>
          </p:cNvPicPr>
          <p:nvPr/>
        </p:nvPicPr>
        <p:blipFill>
          <a:blip r:embed="rId3"/>
          <a:stretch>
            <a:fillRect/>
          </a:stretch>
        </p:blipFill>
        <p:spPr>
          <a:xfrm>
            <a:off x="3150986" y="1107178"/>
            <a:ext cx="3193308" cy="2947196"/>
          </a:xfrm>
          <a:prstGeom prst="rect">
            <a:avLst/>
          </a:prstGeom>
        </p:spPr>
      </p:pic>
      <p:pic>
        <p:nvPicPr>
          <p:cNvPr id="1026" name="Picture 2" descr="C:\Users\aadamc\AppData\Local\Temp\SNAGHTML465a12.PNG">
            <a:extLst>
              <a:ext uri="{FF2B5EF4-FFF2-40B4-BE49-F238E27FC236}">
                <a16:creationId xmlns:a16="http://schemas.microsoft.com/office/drawing/2014/main" id="{6E8F1428-6088-4E73-A7E8-7CB8056BE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854" y="1107178"/>
            <a:ext cx="1689652" cy="294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31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L" sz="3200" dirty="0"/>
              <a:t>Resultado</a:t>
            </a:r>
            <a:r>
              <a:rPr lang="en" sz="3200" dirty="0"/>
              <a:t> del proyecto</a:t>
            </a:r>
            <a:endParaRPr sz="3200" dirty="0"/>
          </a:p>
        </p:txBody>
      </p:sp>
      <p:sp>
        <p:nvSpPr>
          <p:cNvPr id="77" name="Google Shape;77;p14"/>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Seminario de Título 1</a:t>
            </a:r>
            <a:endParaRPr/>
          </a:p>
        </p:txBody>
      </p:sp>
      <p:sp>
        <p:nvSpPr>
          <p:cNvPr id="78" name="Google Shape;78;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s-CL" dirty="0"/>
              <a:t>Objetivo</a:t>
            </a:r>
            <a:endParaRPr dirty="0"/>
          </a:p>
          <a:p>
            <a:pPr marL="457200" lvl="0" indent="-342900" algn="l" rtl="0">
              <a:spcBef>
                <a:spcPts val="0"/>
              </a:spcBef>
              <a:spcAft>
                <a:spcPts val="0"/>
              </a:spcAft>
              <a:buSzPts val="1800"/>
              <a:buAutoNum type="arabicPeriod"/>
            </a:pPr>
            <a:r>
              <a:rPr lang="es-CL" dirty="0"/>
              <a:t>Plan de proyecto</a:t>
            </a:r>
            <a:endParaRPr dirty="0"/>
          </a:p>
          <a:p>
            <a:pPr marL="457200" lvl="0" indent="-342900" algn="l" rtl="0">
              <a:spcBef>
                <a:spcPts val="0"/>
              </a:spcBef>
              <a:spcAft>
                <a:spcPts val="0"/>
              </a:spcAft>
              <a:buSzPts val="1800"/>
              <a:buAutoNum type="arabicPeriod"/>
            </a:pPr>
            <a:r>
              <a:rPr lang="es-CL" dirty="0"/>
              <a:t>Resultado</a:t>
            </a:r>
            <a:endParaRPr dirty="0"/>
          </a:p>
          <a:p>
            <a:pPr marL="457200" lvl="0" indent="-342900" algn="l" rtl="0">
              <a:spcBef>
                <a:spcPts val="0"/>
              </a:spcBef>
              <a:spcAft>
                <a:spcPts val="0"/>
              </a:spcAft>
              <a:buSzPts val="1800"/>
              <a:buAutoNum type="arabicPeriod"/>
            </a:pPr>
            <a:r>
              <a:rPr lang="es-CL"/>
              <a:t>Post Mortem</a:t>
            </a:r>
            <a:endParaRPr dirty="0"/>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3.7 </a:t>
            </a:r>
            <a:r>
              <a:rPr lang="es-CL" dirty="0"/>
              <a:t>Ambiente Desarrollo Tarja Móvil</a:t>
            </a:r>
            <a:endParaRPr dirty="0"/>
          </a:p>
        </p:txBody>
      </p:sp>
      <p:sp>
        <p:nvSpPr>
          <p:cNvPr id="243" name="Google Shape;24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20</a:t>
            </a:fld>
            <a:endParaRPr/>
          </a:p>
        </p:txBody>
      </p:sp>
      <p:pic>
        <p:nvPicPr>
          <p:cNvPr id="2" name="Imagen 1">
            <a:extLst>
              <a:ext uri="{FF2B5EF4-FFF2-40B4-BE49-F238E27FC236}">
                <a16:creationId xmlns:a16="http://schemas.microsoft.com/office/drawing/2014/main" id="{B59CCE45-076A-4ED2-A810-41DC7154F916}"/>
              </a:ext>
            </a:extLst>
          </p:cNvPr>
          <p:cNvPicPr>
            <a:picLocks noChangeAspect="1"/>
          </p:cNvPicPr>
          <p:nvPr/>
        </p:nvPicPr>
        <p:blipFill>
          <a:blip r:embed="rId3"/>
          <a:stretch>
            <a:fillRect/>
          </a:stretch>
        </p:blipFill>
        <p:spPr>
          <a:xfrm>
            <a:off x="6969948" y="1303956"/>
            <a:ext cx="1487227" cy="2594113"/>
          </a:xfrm>
          <a:prstGeom prst="rect">
            <a:avLst/>
          </a:prstGeom>
        </p:spPr>
      </p:pic>
      <p:pic>
        <p:nvPicPr>
          <p:cNvPr id="3" name="Imagen 2">
            <a:extLst>
              <a:ext uri="{FF2B5EF4-FFF2-40B4-BE49-F238E27FC236}">
                <a16:creationId xmlns:a16="http://schemas.microsoft.com/office/drawing/2014/main" id="{C76E6F9A-4C80-42E3-8F9F-A0571BAAC38A}"/>
              </a:ext>
            </a:extLst>
          </p:cNvPr>
          <p:cNvPicPr>
            <a:picLocks noChangeAspect="1"/>
          </p:cNvPicPr>
          <p:nvPr/>
        </p:nvPicPr>
        <p:blipFill>
          <a:blip r:embed="rId4"/>
          <a:stretch>
            <a:fillRect/>
          </a:stretch>
        </p:blipFill>
        <p:spPr>
          <a:xfrm>
            <a:off x="5230580" y="1303956"/>
            <a:ext cx="1487226" cy="2594113"/>
          </a:xfrm>
          <a:prstGeom prst="rect">
            <a:avLst/>
          </a:prstGeom>
        </p:spPr>
      </p:pic>
      <p:pic>
        <p:nvPicPr>
          <p:cNvPr id="5" name="Imagen 4">
            <a:extLst>
              <a:ext uri="{FF2B5EF4-FFF2-40B4-BE49-F238E27FC236}">
                <a16:creationId xmlns:a16="http://schemas.microsoft.com/office/drawing/2014/main" id="{70DEC312-AC2A-4732-AE5F-BBF7C2560C6F}"/>
              </a:ext>
            </a:extLst>
          </p:cNvPr>
          <p:cNvPicPr>
            <a:picLocks noChangeAspect="1"/>
          </p:cNvPicPr>
          <p:nvPr/>
        </p:nvPicPr>
        <p:blipFill>
          <a:blip r:embed="rId5"/>
          <a:stretch>
            <a:fillRect/>
          </a:stretch>
        </p:blipFill>
        <p:spPr>
          <a:xfrm>
            <a:off x="3249030" y="1303956"/>
            <a:ext cx="1729408" cy="2615159"/>
          </a:xfrm>
          <a:prstGeom prst="rect">
            <a:avLst/>
          </a:prstGeom>
        </p:spPr>
      </p:pic>
      <p:pic>
        <p:nvPicPr>
          <p:cNvPr id="6" name="Imagen 5">
            <a:extLst>
              <a:ext uri="{FF2B5EF4-FFF2-40B4-BE49-F238E27FC236}">
                <a16:creationId xmlns:a16="http://schemas.microsoft.com/office/drawing/2014/main" id="{A1F88402-8CCE-48C1-A65C-89FE36B169C2}"/>
              </a:ext>
            </a:extLst>
          </p:cNvPr>
          <p:cNvPicPr>
            <a:picLocks noChangeAspect="1"/>
          </p:cNvPicPr>
          <p:nvPr/>
        </p:nvPicPr>
        <p:blipFill>
          <a:blip r:embed="rId6"/>
          <a:stretch>
            <a:fillRect/>
          </a:stretch>
        </p:blipFill>
        <p:spPr>
          <a:xfrm>
            <a:off x="42625" y="1303956"/>
            <a:ext cx="3090296" cy="1736088"/>
          </a:xfrm>
          <a:prstGeom prst="rect">
            <a:avLst/>
          </a:prstGeom>
        </p:spPr>
      </p:pic>
    </p:spTree>
    <p:extLst>
      <p:ext uri="{BB962C8B-B14F-4D97-AF65-F5344CB8AC3E}">
        <p14:creationId xmlns:p14="http://schemas.microsoft.com/office/powerpoint/2010/main" val="3726722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 </a:t>
            </a:r>
            <a:r>
              <a:rPr lang="es-ES" dirty="0"/>
              <a:t>Post Mortem</a:t>
            </a:r>
            <a:endParaRPr dirty="0"/>
          </a:p>
        </p:txBody>
      </p:sp>
    </p:spTree>
    <p:extLst>
      <p:ext uri="{BB962C8B-B14F-4D97-AF65-F5344CB8AC3E}">
        <p14:creationId xmlns:p14="http://schemas.microsoft.com/office/powerpoint/2010/main" val="428995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4.1  </a:t>
            </a:r>
            <a:r>
              <a:rPr lang="es-ES" sz="2400" dirty="0"/>
              <a:t>Lecciones aprendidas </a:t>
            </a:r>
            <a:endParaRPr sz="2400" dirty="0"/>
          </a:p>
        </p:txBody>
      </p:sp>
      <p:sp>
        <p:nvSpPr>
          <p:cNvPr id="249" name="Google Shape;249;p39"/>
          <p:cNvSpPr txBox="1">
            <a:spLocks noGrp="1"/>
          </p:cNvSpPr>
          <p:nvPr>
            <p:ph type="body" idx="1"/>
          </p:nvPr>
        </p:nvSpPr>
        <p:spPr>
          <a:xfrm>
            <a:off x="387900" y="789125"/>
            <a:ext cx="8444400" cy="3335614"/>
          </a:xfrm>
          <a:prstGeom prst="rect">
            <a:avLst/>
          </a:prstGeom>
        </p:spPr>
        <p:txBody>
          <a:bodyPr spcFirstLastPara="1" wrap="square" lIns="91425" tIns="91425" rIns="91425" bIns="91425" anchor="t" anchorCtr="0">
            <a:noAutofit/>
          </a:bodyPr>
          <a:lstStyle/>
          <a:p>
            <a:r>
              <a:rPr lang="es-CL" dirty="0"/>
              <a:t>Después de terminar el sprint se determina que se lograron completar las historias de usuario planificadas. </a:t>
            </a:r>
          </a:p>
          <a:p>
            <a:r>
              <a:rPr lang="es-ES" dirty="0"/>
              <a:t>Se necesita estimar de mejor manera los tiempos, tanto para poder satisfacer las expectativas como los tiempos de pruebas. En resumen Tiempo insuficiente. </a:t>
            </a:r>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b="1" dirty="0"/>
          </a:p>
        </p:txBody>
      </p:sp>
      <p:sp>
        <p:nvSpPr>
          <p:cNvPr id="250" name="Google Shape;25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4.2  Situación futura</a:t>
            </a:r>
            <a:endParaRPr sz="2400" dirty="0"/>
          </a:p>
        </p:txBody>
      </p:sp>
      <p:sp>
        <p:nvSpPr>
          <p:cNvPr id="249" name="Google Shape;249;p39"/>
          <p:cNvSpPr txBox="1">
            <a:spLocks noGrp="1"/>
          </p:cNvSpPr>
          <p:nvPr>
            <p:ph type="body" idx="1"/>
          </p:nvPr>
        </p:nvSpPr>
        <p:spPr>
          <a:xfrm>
            <a:off x="448058" y="913450"/>
            <a:ext cx="4280353" cy="321223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CL" b="1" dirty="0"/>
              <a:t>Se continuará con:</a:t>
            </a:r>
          </a:p>
          <a:p>
            <a:pPr marL="0" lvl="0" indent="0" algn="just" rtl="0">
              <a:spcBef>
                <a:spcPts val="0"/>
              </a:spcBef>
              <a:spcAft>
                <a:spcPts val="1600"/>
              </a:spcAft>
              <a:buNone/>
            </a:pPr>
            <a:r>
              <a:rPr lang="es-CL" b="1" dirty="0"/>
              <a:t>1.- la preparación de la documentación </a:t>
            </a:r>
          </a:p>
          <a:p>
            <a:pPr marL="0" indent="0" algn="just">
              <a:spcAft>
                <a:spcPts val="1600"/>
              </a:spcAft>
              <a:buNone/>
            </a:pPr>
            <a:r>
              <a:rPr lang="es-CL" b="1" dirty="0"/>
              <a:t>2.- capacitaciones en los distintos terminales</a:t>
            </a:r>
          </a:p>
          <a:p>
            <a:pPr marL="342900" algn="just">
              <a:spcAft>
                <a:spcPts val="1600"/>
              </a:spcAft>
              <a:buFont typeface="+mj-lt"/>
              <a:buAutoNum type="arabicPeriod"/>
            </a:pPr>
            <a:r>
              <a:rPr lang="es-CL" b="1" dirty="0"/>
              <a:t>Entrega de manuelas de usuario</a:t>
            </a:r>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b="1" dirty="0"/>
          </a:p>
        </p:txBody>
      </p:sp>
      <p:sp>
        <p:nvSpPr>
          <p:cNvPr id="250" name="Google Shape;25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3" name="Imagen 2">
            <a:extLst>
              <a:ext uri="{FF2B5EF4-FFF2-40B4-BE49-F238E27FC236}">
                <a16:creationId xmlns:a16="http://schemas.microsoft.com/office/drawing/2014/main" id="{465D629C-178F-4302-A118-7D4EDFA88F1F}"/>
              </a:ext>
            </a:extLst>
          </p:cNvPr>
          <p:cNvPicPr>
            <a:picLocks noChangeAspect="1"/>
          </p:cNvPicPr>
          <p:nvPr/>
        </p:nvPicPr>
        <p:blipFill>
          <a:blip r:embed="rId3"/>
          <a:stretch>
            <a:fillRect/>
          </a:stretch>
        </p:blipFill>
        <p:spPr>
          <a:xfrm>
            <a:off x="5587262" y="361965"/>
            <a:ext cx="3556738" cy="2364205"/>
          </a:xfrm>
          <a:prstGeom prst="rect">
            <a:avLst/>
          </a:prstGeom>
        </p:spPr>
      </p:pic>
    </p:spTree>
    <p:extLst>
      <p:ext uri="{BB962C8B-B14F-4D97-AF65-F5344CB8AC3E}">
        <p14:creationId xmlns:p14="http://schemas.microsoft.com/office/powerpoint/2010/main" val="111249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Preguntas</a:t>
            </a:r>
            <a:endParaRPr/>
          </a:p>
        </p:txBody>
      </p:sp>
      <p:sp>
        <p:nvSpPr>
          <p:cNvPr id="268" name="Google Shape;26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 </a:t>
            </a:r>
            <a:r>
              <a:rPr lang="es-ES" dirty="0"/>
              <a:t>Objetivos Hito6</a:t>
            </a:r>
            <a:endParaRPr dirty="0"/>
          </a:p>
        </p:txBody>
      </p:sp>
    </p:spTree>
    <p:extLst>
      <p:ext uri="{BB962C8B-B14F-4D97-AF65-F5344CB8AC3E}">
        <p14:creationId xmlns:p14="http://schemas.microsoft.com/office/powerpoint/2010/main" val="24578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8520600" cy="850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1.1 Objetivo principal</a:t>
            </a:r>
            <a:br>
              <a:rPr lang="en" sz="2400" dirty="0"/>
            </a:br>
            <a:r>
              <a:rPr lang="en" sz="2400" dirty="0"/>
              <a:t>Hito 6 </a:t>
            </a:r>
            <a:endParaRPr sz="2400" dirty="0"/>
          </a:p>
        </p:txBody>
      </p:sp>
      <p:sp>
        <p:nvSpPr>
          <p:cNvPr id="100" name="Google Shape;100;p17"/>
          <p:cNvSpPr txBox="1">
            <a:spLocks noGrp="1"/>
          </p:cNvSpPr>
          <p:nvPr>
            <p:ph type="body" idx="1"/>
          </p:nvPr>
        </p:nvSpPr>
        <p:spPr>
          <a:xfrm>
            <a:off x="253358" y="2918313"/>
            <a:ext cx="8219100" cy="1744904"/>
          </a:xfrm>
          <a:prstGeom prst="rect">
            <a:avLst/>
          </a:prstGeom>
          <a:ln>
            <a:noFill/>
          </a:ln>
        </p:spPr>
        <p:txBody>
          <a:bodyPr spcFirstLastPara="1" wrap="square" lIns="91425" tIns="91425" rIns="91425" bIns="91425" anchor="t" anchorCtr="0">
            <a:noAutofit/>
          </a:bodyPr>
          <a:lstStyle/>
          <a:p>
            <a:r>
              <a:rPr lang="es-CL" dirty="0"/>
              <a:t>Desarrollar una aplicación Móvil que permita ingresar a la aplicación revisar las planificación asociadas al usuario tarjador, realizar el proceso consolidado y despacho para luego sincronizar con el servidor durante el proceso de cierre. </a:t>
            </a:r>
            <a:endParaRPr lang="es-ES"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E6F0984-1D7D-42CD-A97B-4CC3021B7677}"/>
              </a:ext>
            </a:extLst>
          </p:cNvPr>
          <p:cNvPicPr>
            <a:picLocks noChangeAspect="1"/>
          </p:cNvPicPr>
          <p:nvPr/>
        </p:nvPicPr>
        <p:blipFill>
          <a:blip r:embed="rId3"/>
          <a:stretch>
            <a:fillRect/>
          </a:stretch>
        </p:blipFill>
        <p:spPr>
          <a:xfrm>
            <a:off x="4408458" y="37799"/>
            <a:ext cx="3840685" cy="288051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1.2 </a:t>
            </a:r>
            <a:r>
              <a:rPr lang="es-ES" sz="2400" dirty="0"/>
              <a:t>Requerimientos </a:t>
            </a:r>
            <a:r>
              <a:rPr lang="en" sz="2400" dirty="0"/>
              <a:t>específicos </a:t>
            </a:r>
            <a:r>
              <a:rPr lang="es-ES" sz="2400" dirty="0"/>
              <a:t>Hito5</a:t>
            </a:r>
            <a:endParaRPr sz="2400" dirty="0"/>
          </a:p>
        </p:txBody>
      </p:sp>
      <p:sp>
        <p:nvSpPr>
          <p:cNvPr id="107" name="Google Shape;107;p18"/>
          <p:cNvSpPr txBox="1">
            <a:spLocks noGrp="1"/>
          </p:cNvSpPr>
          <p:nvPr>
            <p:ph type="body" idx="1"/>
          </p:nvPr>
        </p:nvSpPr>
        <p:spPr>
          <a:xfrm>
            <a:off x="358200" y="789375"/>
            <a:ext cx="8114258" cy="3416400"/>
          </a:xfrm>
          <a:prstGeom prst="rect">
            <a:avLst/>
          </a:prstGeom>
        </p:spPr>
        <p:txBody>
          <a:bodyPr spcFirstLastPara="1" wrap="square" lIns="91425" tIns="91425" rIns="91425" bIns="91425" anchor="t" anchorCtr="0">
            <a:noAutofit/>
          </a:bodyPr>
          <a:lstStyle/>
          <a:p>
            <a:r>
              <a:rPr lang="es-CL" dirty="0"/>
              <a:t>OE1.- Contar con un sistema tarja móvil asincrónico que no dependa de la red wifi.</a:t>
            </a:r>
            <a:endParaRPr lang="es-ES" dirty="0"/>
          </a:p>
          <a:p>
            <a:r>
              <a:rPr lang="es-CL" dirty="0"/>
              <a:t>OE6.- Disminuir los tiempos de entrega del informe tarja.</a:t>
            </a:r>
            <a:endParaRPr lang="es-ES" dirty="0"/>
          </a:p>
          <a:p>
            <a:r>
              <a:rPr lang="es-CL" dirty="0"/>
              <a:t>OE7.- Disminuir los errores en el documento informe tarja.</a:t>
            </a:r>
            <a:endParaRPr lang="es-ES" dirty="0"/>
          </a:p>
        </p:txBody>
      </p:sp>
      <p:sp>
        <p:nvSpPr>
          <p:cNvPr id="108" name="Google Shape;10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1.3 Métricas de evaluación</a:t>
            </a:r>
            <a:endParaRPr sz="2400" dirty="0"/>
          </a:p>
        </p:txBody>
      </p:sp>
      <p:sp>
        <p:nvSpPr>
          <p:cNvPr id="114" name="Google Shape;11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6" name="Imagen 5">
            <a:extLst>
              <a:ext uri="{FF2B5EF4-FFF2-40B4-BE49-F238E27FC236}">
                <a16:creationId xmlns:a16="http://schemas.microsoft.com/office/drawing/2014/main" id="{C848BB8A-09D1-4916-A39F-8F07004D4A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1700" y="1889124"/>
            <a:ext cx="8520600" cy="2378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5257650" cy="1131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 </a:t>
            </a:r>
            <a:r>
              <a:rPr lang="es-ES" dirty="0"/>
              <a:t>Historias de Usuarios</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
        <p:nvSpPr>
          <p:cNvPr id="3" name="Marcador de texto 2">
            <a:extLst>
              <a:ext uri="{FF2B5EF4-FFF2-40B4-BE49-F238E27FC236}">
                <a16:creationId xmlns:a16="http://schemas.microsoft.com/office/drawing/2014/main" id="{B3E58747-B27D-4C61-903D-7D05675CA7ED}"/>
              </a:ext>
            </a:extLst>
          </p:cNvPr>
          <p:cNvSpPr>
            <a:spLocks noGrp="1"/>
          </p:cNvSpPr>
          <p:nvPr>
            <p:ph type="body" idx="1"/>
          </p:nvPr>
        </p:nvSpPr>
        <p:spPr>
          <a:xfrm>
            <a:off x="311700" y="1576137"/>
            <a:ext cx="4585153" cy="2992738"/>
          </a:xfrm>
        </p:spPr>
        <p:txBody>
          <a:bodyPr/>
          <a:lstStyle/>
          <a:p>
            <a:endParaRPr lang="es-ES" dirty="0"/>
          </a:p>
        </p:txBody>
      </p:sp>
      <p:pic>
        <p:nvPicPr>
          <p:cNvPr id="6" name="Imagen 5">
            <a:extLst>
              <a:ext uri="{FF2B5EF4-FFF2-40B4-BE49-F238E27FC236}">
                <a16:creationId xmlns:a16="http://schemas.microsoft.com/office/drawing/2014/main" id="{4C64BDC9-3544-4584-AD28-80E7766D7F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11630" y="1223687"/>
            <a:ext cx="6836228" cy="33306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5257650" cy="1131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1.5 </a:t>
            </a:r>
            <a:r>
              <a:rPr lang="es-ES" dirty="0"/>
              <a:t>Mitigación de Riesgo</a:t>
            </a:r>
            <a:endParaRPr dirty="0"/>
          </a:p>
        </p:txBody>
      </p:sp>
      <p:sp>
        <p:nvSpPr>
          <p:cNvPr id="175" name="Google Shape;17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pic>
        <p:nvPicPr>
          <p:cNvPr id="7" name="Imagen 6">
            <a:extLst>
              <a:ext uri="{FF2B5EF4-FFF2-40B4-BE49-F238E27FC236}">
                <a16:creationId xmlns:a16="http://schemas.microsoft.com/office/drawing/2014/main" id="{DADB8C77-7BBF-4DF8-81C7-B33ED47177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2771" y="1490027"/>
            <a:ext cx="6172200" cy="1971630"/>
          </a:xfrm>
          <a:prstGeom prst="rect">
            <a:avLst/>
          </a:prstGeom>
          <a:noFill/>
          <a:ln>
            <a:noFill/>
          </a:ln>
        </p:spPr>
      </p:pic>
      <p:pic>
        <p:nvPicPr>
          <p:cNvPr id="8" name="Imagen 7" descr="https://lh4.googleusercontent.com/8ujDgiPU518ANs9RaQAmcogQrVYoUBiqJ3TCnf3Ml6T30btyT2GStlR37uLePHDaHMQttu0qoMAt0Y1sV_GGphbuyvTgH2o9NRiILyMTsjI66kvbVyLQBJQwfVk83jtu3DZWj9Oz">
            <a:extLst>
              <a:ext uri="{FF2B5EF4-FFF2-40B4-BE49-F238E27FC236}">
                <a16:creationId xmlns:a16="http://schemas.microsoft.com/office/drawing/2014/main" id="{205EA506-2A20-4A6D-8701-6E032E0D389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64401" y="1465580"/>
            <a:ext cx="2324100" cy="1106170"/>
          </a:xfrm>
          <a:prstGeom prst="rect">
            <a:avLst/>
          </a:prstGeom>
          <a:noFill/>
          <a:extLst/>
        </p:spPr>
      </p:pic>
    </p:spTree>
    <p:extLst>
      <p:ext uri="{BB962C8B-B14F-4D97-AF65-F5344CB8AC3E}">
        <p14:creationId xmlns:p14="http://schemas.microsoft.com/office/powerpoint/2010/main" val="142330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 Plan de proyecto</a:t>
            </a:r>
            <a:endParaRPr dirty="0"/>
          </a:p>
        </p:txBody>
      </p:sp>
    </p:spTree>
  </p:cSld>
  <p:clrMapOvr>
    <a:masterClrMapping/>
  </p:clrMapOvr>
</p:sld>
</file>

<file path=ppt/theme/theme1.xml><?xml version="1.0" encoding="utf-8"?>
<a:theme xmlns:a="http://schemas.openxmlformats.org/drawingml/2006/main" name="UNAB">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TotalTime>
  <Words>464</Words>
  <Application>Microsoft Office PowerPoint</Application>
  <PresentationFormat>Presentación en pantalla (16:9)</PresentationFormat>
  <Paragraphs>81</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Georgia</vt:lpstr>
      <vt:lpstr>Open Sans</vt:lpstr>
      <vt:lpstr>Arial</vt:lpstr>
      <vt:lpstr>Proxima Nova</vt:lpstr>
      <vt:lpstr>Alfa Slab One</vt:lpstr>
      <vt:lpstr>UNAB</vt:lpstr>
      <vt:lpstr>Tarja Móvil  </vt:lpstr>
      <vt:lpstr>Resultado del proyecto</vt:lpstr>
      <vt:lpstr>1. Objetivos Hito6</vt:lpstr>
      <vt:lpstr>1.1 Objetivo principal Hito 6 </vt:lpstr>
      <vt:lpstr>1.2 Requerimientos específicos Hito5</vt:lpstr>
      <vt:lpstr>1.3 Métricas de evaluación</vt:lpstr>
      <vt:lpstr>1.4 Historias de Usuarios</vt:lpstr>
      <vt:lpstr>1.5 Mitigación de Riesgo</vt:lpstr>
      <vt:lpstr>2. Plan de proyecto</vt:lpstr>
      <vt:lpstr>2.1 Gantt</vt:lpstr>
      <vt:lpstr>2.2 Plan de Pruebas </vt:lpstr>
      <vt:lpstr>3. Resultado</vt:lpstr>
      <vt:lpstr>3.1 Diseño de alto nivel</vt:lpstr>
      <vt:lpstr>3.2 Diseño de caso de Uso</vt:lpstr>
      <vt:lpstr>3.3 Resultados de las Pruebas </vt:lpstr>
      <vt:lpstr>3.4 Gestión de la configuración</vt:lpstr>
      <vt:lpstr>3.4 Gestión del cambio</vt:lpstr>
      <vt:lpstr>3.5 Gestión de la configuración</vt:lpstr>
      <vt:lpstr>3.6 Ambiente Desarrollo Tarja Móvil</vt:lpstr>
      <vt:lpstr>3.7 Ambiente Desarrollo Tarja Móvil</vt:lpstr>
      <vt:lpstr>4. Post Mortem</vt:lpstr>
      <vt:lpstr>4.1  Lecciones aprendidas </vt:lpstr>
      <vt:lpstr>4.2  Situación futura</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Tarja Móvil</dc:title>
  <dc:creator>Alejandro Adam Concha</dc:creator>
  <cp:lastModifiedBy>Alejandro Adam Concha</cp:lastModifiedBy>
  <cp:revision>75</cp:revision>
  <dcterms:modified xsi:type="dcterms:W3CDTF">2019-06-03T21:43:59Z</dcterms:modified>
</cp:coreProperties>
</file>