
<file path=[Content_Types].xml><?xml version="1.0" encoding="utf-8"?>
<Types xmlns="http://schemas.openxmlformats.org/package/2006/content-types">
  <Default Extension="png" ContentType="image/png"/>
  <Default Extension="jfif" ContentType="image/jpe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0"/>
  </p:notesMasterIdLst>
  <p:sldIdLst>
    <p:sldId id="256" r:id="rId2"/>
    <p:sldId id="257" r:id="rId3"/>
    <p:sldId id="260" r:id="rId4"/>
    <p:sldId id="258" r:id="rId5"/>
    <p:sldId id="310" r:id="rId6"/>
    <p:sldId id="325" r:id="rId7"/>
    <p:sldId id="312" r:id="rId8"/>
    <p:sldId id="313" r:id="rId9"/>
    <p:sldId id="315" r:id="rId10"/>
    <p:sldId id="316" r:id="rId11"/>
    <p:sldId id="326" r:id="rId12"/>
    <p:sldId id="317" r:id="rId13"/>
    <p:sldId id="318" r:id="rId14"/>
    <p:sldId id="319" r:id="rId15"/>
    <p:sldId id="327" r:id="rId16"/>
    <p:sldId id="321" r:id="rId17"/>
    <p:sldId id="322" r:id="rId18"/>
    <p:sldId id="323" r:id="rId19"/>
    <p:sldId id="324" r:id="rId20"/>
    <p:sldId id="263" r:id="rId21"/>
    <p:sldId id="329" r:id="rId22"/>
    <p:sldId id="330" r:id="rId23"/>
    <p:sldId id="331" r:id="rId24"/>
    <p:sldId id="332" r:id="rId25"/>
    <p:sldId id="333" r:id="rId26"/>
    <p:sldId id="335" r:id="rId27"/>
    <p:sldId id="334" r:id="rId28"/>
    <p:sldId id="309" r:id="rId29"/>
  </p:sldIdLst>
  <p:sldSz cx="9144000" cy="5143500" type="screen16x9"/>
  <p:notesSz cx="6858000" cy="9144000"/>
  <p:embeddedFontLst>
    <p:embeddedFont>
      <p:font typeface="Alfa Slab One" panose="020B0604020202020204" charset="0"/>
      <p:regular r:id="rId31"/>
    </p:embeddedFont>
    <p:embeddedFont>
      <p:font typeface="Georgia" panose="02040502050405020303" pitchFamily="18" charset="0"/>
      <p:regular r:id="rId32"/>
      <p:bold r:id="rId33"/>
      <p:italic r:id="rId34"/>
      <p:boldItalic r:id="rId35"/>
    </p:embeddedFont>
    <p:embeddedFont>
      <p:font typeface="Proxima Nova" panose="020B0604020202020204" charset="0"/>
      <p:regular r:id="rId36"/>
      <p:bold r:id="rId37"/>
      <p:italic r:id="rId38"/>
      <p:boldItalic r:id="rId39"/>
    </p:embeddedFont>
    <p:embeddedFont>
      <p:font typeface="Open Sans"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tricio Castillo"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1" autoAdjust="0"/>
    <p:restoredTop sz="94660"/>
  </p:normalViewPr>
  <p:slideViewPr>
    <p:cSldViewPr snapToGrid="0">
      <p:cViewPr varScale="1">
        <p:scale>
          <a:sx n="97" d="100"/>
          <a:sy n="97" d="100"/>
        </p:scale>
        <p:origin x="4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1.fntdata"/></Relationships>
</file>

<file path=ppt/comments/comment1.xml><?xml version="1.0" encoding="utf-8"?>
<p:cmLst xmlns:a="http://schemas.openxmlformats.org/drawingml/2006/main" xmlns:r="http://schemas.openxmlformats.org/officeDocument/2006/relationships" xmlns:p="http://schemas.openxmlformats.org/presentationml/2006/main">
  <p:cm authorId="0" dt="2018-11-24T18:04:54.148" idx="1">
    <p:pos x="6000" y="0"/>
    <p:text>Acá un esquema referencial para presentar el hito 2</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943ca0406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943ca040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740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5e079cfe7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5e079cfe7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5671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943ca0406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943ca040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2759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943ca0406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943ca040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3558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943ca0406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943ca040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4962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5e079cfe7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5e079cfe7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3514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943ca0406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943ca040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4037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943ca0406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943ca040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9177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943ca0406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943ca040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12322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943ca0406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943ca040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9653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45e079cfe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45e079cfe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690936361baf56c8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690936361baf56c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4943ca0406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4943ca040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4879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45e079cfe7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45e079cfe7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83903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4943ca0406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4943ca040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52289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5e079cfe7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5e079cfe7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0600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45e079cfe7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45e079cfe7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25589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5e079cfe7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5e079cfe7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15736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45e079cfe7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45e079cfe7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69799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636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943ca0406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943ca040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943ca0406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943ca0406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943ca0406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943ca0406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1161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5e079cfe7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5e079cfe7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4180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943ca0406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943ca040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923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943ca0406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943ca040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0066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943ca0406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943ca040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14382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4706250"/>
            <a:ext cx="9144000" cy="437250"/>
          </a:xfrm>
          <a:prstGeom prst="rect">
            <a:avLst/>
          </a:prstGeom>
          <a:noFill/>
          <a:ln>
            <a:noFill/>
          </a:ln>
        </p:spPr>
      </p:pic>
      <p:pic>
        <p:nvPicPr>
          <p:cNvPr id="11" name="Google Shape;11;p2"/>
          <p:cNvPicPr preferRelativeResize="0"/>
          <p:nvPr/>
        </p:nvPicPr>
        <p:blipFill>
          <a:blip r:embed="rId3">
            <a:alphaModFix/>
          </a:blip>
          <a:stretch>
            <a:fillRect/>
          </a:stretch>
        </p:blipFill>
        <p:spPr>
          <a:xfrm>
            <a:off x="0" y="595975"/>
            <a:ext cx="1412448" cy="3303349"/>
          </a:xfrm>
          <a:prstGeom prst="rect">
            <a:avLst/>
          </a:prstGeom>
          <a:noFill/>
          <a:ln>
            <a:noFill/>
          </a:ln>
        </p:spPr>
      </p:pic>
      <p:cxnSp>
        <p:nvCxnSpPr>
          <p:cNvPr id="12" name="Google Shape;12;p2"/>
          <p:cNvCxnSpPr/>
          <p:nvPr/>
        </p:nvCxnSpPr>
        <p:spPr>
          <a:xfrm>
            <a:off x="4278300" y="2751163"/>
            <a:ext cx="587400" cy="0"/>
          </a:xfrm>
          <a:prstGeom prst="straightConnector1">
            <a:avLst/>
          </a:prstGeom>
          <a:noFill/>
          <a:ln w="76200" cap="flat" cmpd="sng">
            <a:solidFill>
              <a:srgbClr val="002E53"/>
            </a:solidFill>
            <a:prstDash val="solid"/>
            <a:round/>
            <a:headEnd type="none" w="sm" len="sm"/>
            <a:tailEnd type="none" w="sm" len="sm"/>
          </a:ln>
        </p:spPr>
      </p:cxnSp>
      <p:sp>
        <p:nvSpPr>
          <p:cNvPr id="13" name="Google Shape;13;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lstStyle>
            <a:lvl1pPr lvl="0" algn="ctr">
              <a:spcBef>
                <a:spcPts val="0"/>
              </a:spcBef>
              <a:spcAft>
                <a:spcPts val="0"/>
              </a:spcAft>
              <a:buSzPts val="5400"/>
              <a:buFont typeface="Georgia"/>
              <a:buNone/>
              <a:defRPr sz="5400">
                <a:latin typeface="Georgia"/>
                <a:ea typeface="Georgia"/>
                <a:cs typeface="Georgia"/>
                <a:sym typeface="Georgia"/>
              </a:defRPr>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4" name="Google Shape;14;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pic>
        <p:nvPicPr>
          <p:cNvPr id="64" name="Google Shape;64;p12"/>
          <p:cNvPicPr preferRelativeResize="0"/>
          <p:nvPr/>
        </p:nvPicPr>
        <p:blipFill>
          <a:blip r:embed="rId2">
            <a:alphaModFix/>
          </a:blip>
          <a:stretch>
            <a:fillRect/>
          </a:stretch>
        </p:blipFill>
        <p:spPr>
          <a:xfrm>
            <a:off x="0" y="595975"/>
            <a:ext cx="1412448" cy="3303349"/>
          </a:xfrm>
          <a:prstGeom prst="rect">
            <a:avLst/>
          </a:prstGeom>
          <a:noFill/>
          <a:ln>
            <a:noFill/>
          </a:ln>
        </p:spPr>
      </p:pic>
      <p:sp>
        <p:nvSpPr>
          <p:cNvPr id="65" name="Google Shape;65;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02E53"/>
        </a:solid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pic>
        <p:nvPicPr>
          <p:cNvPr id="20" name="Google Shape;20;p4"/>
          <p:cNvPicPr preferRelativeResize="0"/>
          <p:nvPr/>
        </p:nvPicPr>
        <p:blipFill>
          <a:blip r:embed="rId2">
            <a:alphaModFix/>
          </a:blip>
          <a:stretch>
            <a:fillRect/>
          </a:stretch>
        </p:blipFill>
        <p:spPr>
          <a:xfrm>
            <a:off x="0" y="4706250"/>
            <a:ext cx="9144000" cy="437250"/>
          </a:xfrm>
          <a:prstGeom prst="rect">
            <a:avLst/>
          </a:prstGeom>
          <a:noFill/>
          <a:ln>
            <a:noFill/>
          </a:ln>
        </p:spPr>
      </p:pic>
      <p:pic>
        <p:nvPicPr>
          <p:cNvPr id="21" name="Google Shape;21;p4"/>
          <p:cNvPicPr preferRelativeResize="0"/>
          <p:nvPr/>
        </p:nvPicPr>
        <p:blipFill>
          <a:blip r:embed="rId3">
            <a:alphaModFix/>
          </a:blip>
          <a:stretch>
            <a:fillRect/>
          </a:stretch>
        </p:blipFill>
        <p:spPr>
          <a:xfrm>
            <a:off x="0" y="595975"/>
            <a:ext cx="1412448" cy="3303349"/>
          </a:xfrm>
          <a:prstGeom prst="rect">
            <a:avLst/>
          </a:prstGeom>
          <a:noFill/>
          <a:ln>
            <a:noFill/>
          </a:ln>
        </p:spPr>
      </p:pic>
      <p:sp>
        <p:nvSpPr>
          <p:cNvPr id="22" name="Google Shape;22;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pic>
        <p:nvPicPr>
          <p:cNvPr id="26" name="Google Shape;26;p5"/>
          <p:cNvPicPr preferRelativeResize="0"/>
          <p:nvPr/>
        </p:nvPicPr>
        <p:blipFill>
          <a:blip r:embed="rId2">
            <a:alphaModFix/>
          </a:blip>
          <a:stretch>
            <a:fillRect/>
          </a:stretch>
        </p:blipFill>
        <p:spPr>
          <a:xfrm>
            <a:off x="0" y="4706250"/>
            <a:ext cx="9144000" cy="437250"/>
          </a:xfrm>
          <a:prstGeom prst="rect">
            <a:avLst/>
          </a:prstGeom>
          <a:noFill/>
          <a:ln>
            <a:noFill/>
          </a:ln>
        </p:spPr>
      </p:pic>
      <p:pic>
        <p:nvPicPr>
          <p:cNvPr id="27" name="Google Shape;27;p5"/>
          <p:cNvPicPr preferRelativeResize="0"/>
          <p:nvPr/>
        </p:nvPicPr>
        <p:blipFill>
          <a:blip r:embed="rId3">
            <a:alphaModFix/>
          </a:blip>
          <a:stretch>
            <a:fillRect/>
          </a:stretch>
        </p:blipFill>
        <p:spPr>
          <a:xfrm>
            <a:off x="0" y="595975"/>
            <a:ext cx="1412448" cy="3303349"/>
          </a:xfrm>
          <a:prstGeom prst="rect">
            <a:avLst/>
          </a:prstGeom>
          <a:noFill/>
          <a:ln>
            <a:noFill/>
          </a:ln>
        </p:spPr>
      </p:pic>
      <p:sp>
        <p:nvSpPr>
          <p:cNvPr id="28" name="Google Shape;28;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pic>
        <p:nvPicPr>
          <p:cNvPr id="38" name="Google Shape;38;p7"/>
          <p:cNvPicPr preferRelativeResize="0"/>
          <p:nvPr/>
        </p:nvPicPr>
        <p:blipFill>
          <a:blip r:embed="rId2">
            <a:alphaModFix/>
          </a:blip>
          <a:stretch>
            <a:fillRect/>
          </a:stretch>
        </p:blipFill>
        <p:spPr>
          <a:xfrm>
            <a:off x="0" y="4706250"/>
            <a:ext cx="9144000" cy="437250"/>
          </a:xfrm>
          <a:prstGeom prst="rect">
            <a:avLst/>
          </a:prstGeom>
          <a:noFill/>
          <a:ln>
            <a:noFill/>
          </a:ln>
        </p:spPr>
      </p:pic>
      <p:pic>
        <p:nvPicPr>
          <p:cNvPr id="39" name="Google Shape;39;p7"/>
          <p:cNvPicPr preferRelativeResize="0"/>
          <p:nvPr/>
        </p:nvPicPr>
        <p:blipFill>
          <a:blip r:embed="rId3">
            <a:alphaModFix/>
          </a:blip>
          <a:stretch>
            <a:fillRect/>
          </a:stretch>
        </p:blipFill>
        <p:spPr>
          <a:xfrm>
            <a:off x="0" y="595975"/>
            <a:ext cx="1412448" cy="3303349"/>
          </a:xfrm>
          <a:prstGeom prst="rect">
            <a:avLst/>
          </a:prstGeom>
          <a:noFill/>
          <a:ln>
            <a:noFill/>
          </a:ln>
        </p:spPr>
      </p:pic>
      <p:sp>
        <p:nvSpPr>
          <p:cNvPr id="40" name="Google Shape;4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1" name="Google Shape;4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AD1F2B"/>
        </a:solidFill>
        <a:effectLst/>
      </p:bgPr>
    </p:bg>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5" name="Google Shape;4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pic>
        <p:nvPicPr>
          <p:cNvPr id="47" name="Google Shape;47;p9"/>
          <p:cNvPicPr preferRelativeResize="0"/>
          <p:nvPr/>
        </p:nvPicPr>
        <p:blipFill>
          <a:blip r:embed="rId2">
            <a:alphaModFix/>
          </a:blip>
          <a:stretch>
            <a:fillRect/>
          </a:stretch>
        </p:blipFill>
        <p:spPr>
          <a:xfrm>
            <a:off x="0" y="595975"/>
            <a:ext cx="1412448" cy="3303349"/>
          </a:xfrm>
          <a:prstGeom prst="rect">
            <a:avLst/>
          </a:prstGeom>
          <a:noFill/>
          <a:ln>
            <a:noFill/>
          </a:ln>
        </p:spPr>
      </p:pic>
      <p:sp>
        <p:nvSpPr>
          <p:cNvPr id="48" name="Google Shape;48;p9"/>
          <p:cNvSpPr/>
          <p:nvPr/>
        </p:nvSpPr>
        <p:spPr>
          <a:xfrm>
            <a:off x="4572000" y="100"/>
            <a:ext cx="4572000" cy="5143500"/>
          </a:xfrm>
          <a:prstGeom prst="rect">
            <a:avLst/>
          </a:prstGeom>
          <a:solidFill>
            <a:srgbClr val="002E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Google Shape;4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0" name="Google Shape;50;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51" name="Google Shape;51;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52" name="Google Shape;5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pic>
        <p:nvPicPr>
          <p:cNvPr id="55" name="Google Shape;55;p10"/>
          <p:cNvPicPr preferRelativeResize="0"/>
          <p:nvPr/>
        </p:nvPicPr>
        <p:blipFill>
          <a:blip r:embed="rId2">
            <a:alphaModFix/>
          </a:blip>
          <a:stretch>
            <a:fillRect/>
          </a:stretch>
        </p:blipFill>
        <p:spPr>
          <a:xfrm>
            <a:off x="0" y="595975"/>
            <a:ext cx="1412448" cy="3303349"/>
          </a:xfrm>
          <a:prstGeom prst="rect">
            <a:avLst/>
          </a:prstGeom>
          <a:noFill/>
          <a:ln>
            <a:noFill/>
          </a:ln>
        </p:spPr>
      </p:pic>
      <p:sp>
        <p:nvSpPr>
          <p:cNvPr id="56" name="Google Shape;56;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rgbClr val="AD1F2B"/>
              </a:buClr>
              <a:buSzPts val="1800"/>
              <a:buFont typeface="Alfa Slab One"/>
              <a:buNone/>
              <a:defRPr>
                <a:solidFill>
                  <a:srgbClr val="AD1F2B"/>
                </a:solidFill>
                <a:latin typeface="Alfa Slab One"/>
                <a:ea typeface="Alfa Slab One"/>
                <a:cs typeface="Alfa Slab One"/>
                <a:sym typeface="Alfa Slab One"/>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8"/>
        <p:cNvGrpSpPr/>
        <p:nvPr/>
      </p:nvGrpSpPr>
      <p:grpSpPr>
        <a:xfrm>
          <a:off x="0" y="0"/>
          <a:ext cx="0" cy="0"/>
          <a:chOff x="0" y="0"/>
          <a:chExt cx="0" cy="0"/>
        </a:xfrm>
      </p:grpSpPr>
      <p:pic>
        <p:nvPicPr>
          <p:cNvPr id="59" name="Google Shape;59;p11"/>
          <p:cNvPicPr preferRelativeResize="0"/>
          <p:nvPr/>
        </p:nvPicPr>
        <p:blipFill>
          <a:blip r:embed="rId2">
            <a:alphaModFix/>
          </a:blip>
          <a:stretch>
            <a:fillRect/>
          </a:stretch>
        </p:blipFill>
        <p:spPr>
          <a:xfrm>
            <a:off x="0" y="595975"/>
            <a:ext cx="1412448" cy="3303349"/>
          </a:xfrm>
          <a:prstGeom prst="rect">
            <a:avLst/>
          </a:prstGeom>
          <a:noFill/>
          <a:ln>
            <a:noFill/>
          </a:ln>
        </p:spPr>
      </p:pic>
      <p:sp>
        <p:nvSpPr>
          <p:cNvPr id="60" name="Google Shape;60;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lstStyle>
            <a:lvl1pPr lvl="0" algn="ctr">
              <a:spcBef>
                <a:spcPts val="0"/>
              </a:spcBef>
              <a:spcAft>
                <a:spcPts val="0"/>
              </a:spcAft>
              <a:buClr>
                <a:srgbClr val="002E53"/>
              </a:buClr>
              <a:buSzPts val="11000"/>
              <a:buNone/>
              <a:defRPr sz="11000">
                <a:solidFill>
                  <a:srgbClr val="002E53"/>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61" name="Google Shape;61;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2" name="Google Shape;6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AD1F2B"/>
              </a:buClr>
              <a:buSzPts val="3000"/>
              <a:buFont typeface="Georgia"/>
              <a:buNone/>
              <a:defRPr sz="3000" b="1">
                <a:solidFill>
                  <a:srgbClr val="AD1F2B"/>
                </a:solidFill>
                <a:latin typeface="Georgia"/>
                <a:ea typeface="Georgia"/>
                <a:cs typeface="Georgia"/>
                <a:sym typeface="Georgia"/>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tarja.aep.cl/Home/Login"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5.emf"/><Relationship Id="rId4" Type="http://schemas.openxmlformats.org/officeDocument/2006/relationships/image" Target="../media/image10.jfif"/></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8.emf"/><Relationship Id="rId4" Type="http://schemas.openxmlformats.org/officeDocument/2006/relationships/image" Target="../media/image10.jfif"/></Relationships>
</file>

<file path=ppt/slides/_rels/slide1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3.jpe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0.jfif"/><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ctrTitle"/>
          </p:nvPr>
        </p:nvSpPr>
        <p:spPr>
          <a:xfrm>
            <a:off x="235500" y="744225"/>
            <a:ext cx="8520600" cy="310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CL" dirty="0"/>
              <a:t>Tarja Móvil</a:t>
            </a:r>
            <a:endParaRPr dirty="0"/>
          </a:p>
          <a:p>
            <a:pPr marL="0" lvl="0" indent="0" algn="l" rtl="0">
              <a:spcBef>
                <a:spcPts val="0"/>
              </a:spcBef>
              <a:spcAft>
                <a:spcPts val="0"/>
              </a:spcAft>
              <a:buNone/>
            </a:pPr>
            <a:endParaRPr sz="3600" dirty="0"/>
          </a:p>
          <a:p>
            <a:pPr marL="0" lvl="0" indent="0" algn="l" rtl="0">
              <a:spcBef>
                <a:spcPts val="0"/>
              </a:spcBef>
              <a:spcAft>
                <a:spcPts val="0"/>
              </a:spcAft>
              <a:buNone/>
            </a:pPr>
            <a:endParaRPr dirty="0"/>
          </a:p>
        </p:txBody>
      </p:sp>
      <p:sp>
        <p:nvSpPr>
          <p:cNvPr id="71" name="Google Shape;71;p13"/>
          <p:cNvSpPr txBox="1">
            <a:spLocks noGrp="1"/>
          </p:cNvSpPr>
          <p:nvPr>
            <p:ph type="subTitle" idx="1"/>
          </p:nvPr>
        </p:nvSpPr>
        <p:spPr>
          <a:xfrm>
            <a:off x="387900" y="2659879"/>
            <a:ext cx="8520600" cy="212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2000" dirty="0"/>
          </a:p>
          <a:p>
            <a:pPr marL="0" lvl="0" indent="0" algn="ctr" rtl="0">
              <a:spcBef>
                <a:spcPts val="0"/>
              </a:spcBef>
              <a:spcAft>
                <a:spcPts val="0"/>
              </a:spcAft>
              <a:buNone/>
            </a:pPr>
            <a:r>
              <a:rPr lang="en" sz="2000" i="1" dirty="0"/>
              <a:t>Alejandro Adam</a:t>
            </a:r>
            <a:endParaRPr sz="2000" i="1" dirty="0"/>
          </a:p>
          <a:p>
            <a:pPr marL="0" lvl="0" indent="0" algn="ctr" rtl="0">
              <a:spcBef>
                <a:spcPts val="0"/>
              </a:spcBef>
              <a:spcAft>
                <a:spcPts val="0"/>
              </a:spcAft>
              <a:buNone/>
            </a:pPr>
            <a:r>
              <a:rPr lang="en" sz="2000" i="1" dirty="0"/>
              <a:t>Seminario de Título 1</a:t>
            </a:r>
            <a:endParaRPr sz="2000" i="1" dirty="0"/>
          </a:p>
          <a:p>
            <a:pPr marL="0" lvl="0" indent="0" algn="ctr" rtl="0">
              <a:spcBef>
                <a:spcPts val="0"/>
              </a:spcBef>
              <a:spcAft>
                <a:spcPts val="0"/>
              </a:spcAft>
              <a:buNone/>
            </a:pPr>
            <a:r>
              <a:rPr lang="en" sz="2000" i="1" dirty="0" smtClean="0"/>
              <a:t>Primer </a:t>
            </a:r>
            <a:r>
              <a:rPr lang="en" sz="2000" i="1" dirty="0"/>
              <a:t>trimestre Advance </a:t>
            </a:r>
            <a:r>
              <a:rPr lang="en" sz="2000" i="1" dirty="0" smtClean="0"/>
              <a:t>2019, </a:t>
            </a:r>
            <a:r>
              <a:rPr lang="en" sz="2000" i="1" dirty="0"/>
              <a:t>Ingenieria en Computacion e Informatica</a:t>
            </a:r>
            <a:endParaRPr sz="20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311700" y="216424"/>
            <a:ext cx="4546989" cy="9214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smtClean="0"/>
              <a:t>2,4 Resultado Sprint </a:t>
            </a:r>
            <a:r>
              <a:rPr lang="en" sz="2400" dirty="0"/>
              <a:t>4 </a:t>
            </a:r>
            <a:endParaRPr sz="2400" dirty="0"/>
          </a:p>
        </p:txBody>
      </p:sp>
      <p:sp>
        <p:nvSpPr>
          <p:cNvPr id="101" name="Google Shape;101;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2" name="Rectángulo 11"/>
          <p:cNvSpPr/>
          <p:nvPr/>
        </p:nvSpPr>
        <p:spPr>
          <a:xfrm>
            <a:off x="999529" y="2060760"/>
            <a:ext cx="2520420" cy="307777"/>
          </a:xfrm>
          <a:prstGeom prst="rect">
            <a:avLst/>
          </a:prstGeom>
        </p:spPr>
        <p:txBody>
          <a:bodyPr wrap="square">
            <a:spAutoFit/>
          </a:bodyPr>
          <a:lstStyle/>
          <a:p>
            <a:r>
              <a:rPr lang="es-CL" dirty="0">
                <a:hlinkClick r:id="rId3"/>
              </a:rPr>
              <a:t>http://tarja.aep.cl/Home/Login</a:t>
            </a:r>
            <a:endParaRPr lang="es-ES" dirty="0"/>
          </a:p>
        </p:txBody>
      </p:sp>
      <p:pic>
        <p:nvPicPr>
          <p:cNvPr id="3" name="Imagen 2"/>
          <p:cNvPicPr>
            <a:picLocks noChangeAspect="1"/>
          </p:cNvPicPr>
          <p:nvPr/>
        </p:nvPicPr>
        <p:blipFill>
          <a:blip r:embed="rId4"/>
          <a:stretch>
            <a:fillRect/>
          </a:stretch>
        </p:blipFill>
        <p:spPr>
          <a:xfrm>
            <a:off x="4803383" y="216424"/>
            <a:ext cx="3669075" cy="4304226"/>
          </a:xfrm>
          <a:prstGeom prst="rect">
            <a:avLst/>
          </a:prstGeom>
        </p:spPr>
      </p:pic>
    </p:spTree>
    <p:extLst>
      <p:ext uri="{BB962C8B-B14F-4D97-AF65-F5344CB8AC3E}">
        <p14:creationId xmlns:p14="http://schemas.microsoft.com/office/powerpoint/2010/main" val="4243166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181" name="Google Shape;181;p29"/>
          <p:cNvSpPr txBox="1">
            <a:spLocks noGrp="1"/>
          </p:cNvSpPr>
          <p:nvPr>
            <p:ph type="title"/>
          </p:nvPr>
        </p:nvSpPr>
        <p:spPr>
          <a:xfrm>
            <a:off x="490250" y="526350"/>
            <a:ext cx="6754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3. Sprint 5</a:t>
            </a:r>
            <a:endParaRPr dirty="0"/>
          </a:p>
        </p:txBody>
      </p:sp>
    </p:spTree>
    <p:extLst>
      <p:ext uri="{BB962C8B-B14F-4D97-AF65-F5344CB8AC3E}">
        <p14:creationId xmlns:p14="http://schemas.microsoft.com/office/powerpoint/2010/main" val="99492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311700" y="216424"/>
            <a:ext cx="4546989" cy="9214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smtClean="0"/>
              <a:t>3.1 </a:t>
            </a:r>
            <a:r>
              <a:rPr lang="en" sz="2400" dirty="0"/>
              <a:t>Objetivo </a:t>
            </a:r>
            <a:r>
              <a:rPr lang="en" sz="2400" dirty="0" smtClean="0"/>
              <a:t>Específico y metricas  Sprint 5 </a:t>
            </a:r>
            <a:endParaRPr sz="2400" dirty="0"/>
          </a:p>
        </p:txBody>
      </p:sp>
      <p:sp>
        <p:nvSpPr>
          <p:cNvPr id="101" name="Google Shape;101;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3" name="Imagen 2">
            <a:extLst>
              <a:ext uri="{FF2B5EF4-FFF2-40B4-BE49-F238E27FC236}">
                <a16:creationId xmlns:a16="http://schemas.microsoft.com/office/drawing/2014/main" id="{0E6F0984-1D7D-42CD-A97B-4CC3021B7677}"/>
              </a:ext>
            </a:extLst>
          </p:cNvPr>
          <p:cNvPicPr>
            <a:picLocks noChangeAspect="1"/>
          </p:cNvPicPr>
          <p:nvPr/>
        </p:nvPicPr>
        <p:blipFill>
          <a:blip r:embed="rId3"/>
          <a:stretch>
            <a:fillRect/>
          </a:stretch>
        </p:blipFill>
        <p:spPr>
          <a:xfrm>
            <a:off x="4858689" y="37799"/>
            <a:ext cx="3390454" cy="2542841"/>
          </a:xfrm>
          <a:prstGeom prst="rect">
            <a:avLst/>
          </a:prstGeom>
        </p:spPr>
      </p:pic>
      <p:sp>
        <p:nvSpPr>
          <p:cNvPr id="6" name="Google Shape;107;p18"/>
          <p:cNvSpPr txBox="1">
            <a:spLocks/>
          </p:cNvSpPr>
          <p:nvPr/>
        </p:nvSpPr>
        <p:spPr>
          <a:xfrm>
            <a:off x="112101" y="1251866"/>
            <a:ext cx="4053171" cy="17781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114300" indent="0">
              <a:buNone/>
            </a:pPr>
            <a:r>
              <a:rPr lang="es-CL" sz="1100" dirty="0">
                <a:latin typeface="+mn-lt"/>
              </a:rPr>
              <a:t>OE1.- Contar con un sistema tarja móvil asincrónico que no dependa de la red wifi.</a:t>
            </a:r>
            <a:endParaRPr lang="es-ES" sz="1100" dirty="0">
              <a:latin typeface="+mn-lt"/>
            </a:endParaRPr>
          </a:p>
          <a:p>
            <a:pPr marL="114300" indent="0">
              <a:buNone/>
            </a:pPr>
            <a:r>
              <a:rPr lang="es-CL" sz="1100" dirty="0">
                <a:latin typeface="+mn-lt"/>
              </a:rPr>
              <a:t>OE6.- Disminuir los tiempos de entrega del informe tarja.</a:t>
            </a:r>
            <a:endParaRPr lang="es-ES" sz="1100" dirty="0">
              <a:latin typeface="+mn-lt"/>
            </a:endParaRPr>
          </a:p>
          <a:p>
            <a:pPr marL="114300" indent="0">
              <a:buNone/>
            </a:pPr>
            <a:r>
              <a:rPr lang="es-CL" sz="1100" dirty="0">
                <a:latin typeface="+mn-lt"/>
              </a:rPr>
              <a:t>OE7.- Disminuir los errores en el documento informe tarja.</a:t>
            </a:r>
            <a:endParaRPr lang="es-ES" sz="1100" dirty="0">
              <a:latin typeface="+mn-lt"/>
            </a:endParaRPr>
          </a:p>
        </p:txBody>
      </p:sp>
      <p:pic>
        <p:nvPicPr>
          <p:cNvPr id="7" name="Imagen 6">
            <a:extLst>
              <a:ext uri="{FF2B5EF4-FFF2-40B4-BE49-F238E27FC236}">
                <a16:creationId xmlns:a16="http://schemas.microsoft.com/office/drawing/2014/main" id="{C848BB8A-09D1-4916-A39F-8F07004D4AF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11700" y="2759265"/>
            <a:ext cx="7592780" cy="1837313"/>
          </a:xfrm>
          <a:prstGeom prst="rect">
            <a:avLst/>
          </a:prstGeom>
          <a:noFill/>
          <a:ln>
            <a:noFill/>
          </a:ln>
        </p:spPr>
      </p:pic>
    </p:spTree>
    <p:extLst>
      <p:ext uri="{BB962C8B-B14F-4D97-AF65-F5344CB8AC3E}">
        <p14:creationId xmlns:p14="http://schemas.microsoft.com/office/powerpoint/2010/main" val="1207856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311700" y="216424"/>
            <a:ext cx="4546989" cy="9214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smtClean="0"/>
              <a:t>3.2 Riesgos detectados Sprint </a:t>
            </a:r>
            <a:r>
              <a:rPr lang="en" sz="2400" dirty="0"/>
              <a:t>5</a:t>
            </a:r>
            <a:r>
              <a:rPr lang="en" sz="2400" dirty="0" smtClean="0"/>
              <a:t> </a:t>
            </a:r>
            <a:endParaRPr sz="2400" dirty="0"/>
          </a:p>
        </p:txBody>
      </p:sp>
      <p:sp>
        <p:nvSpPr>
          <p:cNvPr id="101" name="Google Shape;101;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11" name="Imagen 10" descr="https://lh4.googleusercontent.com/8ujDgiPU518ANs9RaQAmcogQrVYoUBiqJ3TCnf3Ml6T30btyT2GStlR37uLePHDaHMQttu0qoMAt0Y1sV_GGphbuyvTgH2o9NRiILyMTsjI66kvbVyLQBJQwfVk83jtu3DZWj9Oz">
            <a:extLst>
              <a:ext uri="{FF2B5EF4-FFF2-40B4-BE49-F238E27FC236}">
                <a16:creationId xmlns:a16="http://schemas.microsoft.com/office/drawing/2014/main" id="{205EA506-2A20-4A6D-8701-6E032E0D38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3708" y="816076"/>
            <a:ext cx="2130652" cy="101465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p:nvPicPr>
        <p:blipFill rotWithShape="1">
          <a:blip r:embed="rId4">
            <a:extLst>
              <a:ext uri="{28A0092B-C50C-407E-A947-70E740481C1C}">
                <a14:useLocalDpi xmlns:a14="http://schemas.microsoft.com/office/drawing/2010/main" val="0"/>
              </a:ext>
            </a:extLst>
          </a:blip>
          <a:srcRect t="11220" b="17868"/>
          <a:stretch/>
        </p:blipFill>
        <p:spPr>
          <a:xfrm>
            <a:off x="6935183" y="39328"/>
            <a:ext cx="2085975" cy="1553497"/>
          </a:xfrm>
          <a:prstGeom prst="rect">
            <a:avLst/>
          </a:prstGeom>
        </p:spPr>
      </p:pic>
      <p:pic>
        <p:nvPicPr>
          <p:cNvPr id="3" name="Imagen 2"/>
          <p:cNvPicPr>
            <a:picLocks noChangeAspect="1"/>
          </p:cNvPicPr>
          <p:nvPr/>
        </p:nvPicPr>
        <p:blipFill>
          <a:blip r:embed="rId5"/>
          <a:stretch>
            <a:fillRect/>
          </a:stretch>
        </p:blipFill>
        <p:spPr>
          <a:xfrm>
            <a:off x="500700" y="1930791"/>
            <a:ext cx="7606016" cy="2603109"/>
          </a:xfrm>
          <a:prstGeom prst="rect">
            <a:avLst/>
          </a:prstGeom>
        </p:spPr>
      </p:pic>
    </p:spTree>
    <p:extLst>
      <p:ext uri="{BB962C8B-B14F-4D97-AF65-F5344CB8AC3E}">
        <p14:creationId xmlns:p14="http://schemas.microsoft.com/office/powerpoint/2010/main" val="1468014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311700" y="216424"/>
            <a:ext cx="4546989" cy="9214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smtClean="0"/>
              <a:t>3.3 Pruebas y Aceptación Sprint 5 </a:t>
            </a:r>
            <a:endParaRPr sz="2400" dirty="0"/>
          </a:p>
        </p:txBody>
      </p:sp>
      <p:sp>
        <p:nvSpPr>
          <p:cNvPr id="101" name="Google Shape;101;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5" name="Imagen 4"/>
          <p:cNvPicPr>
            <a:picLocks noChangeAspect="1"/>
          </p:cNvPicPr>
          <p:nvPr/>
        </p:nvPicPr>
        <p:blipFill>
          <a:blip r:embed="rId3"/>
          <a:stretch>
            <a:fillRect/>
          </a:stretch>
        </p:blipFill>
        <p:spPr>
          <a:xfrm>
            <a:off x="111760" y="2265281"/>
            <a:ext cx="6303774" cy="2204700"/>
          </a:xfrm>
          <a:prstGeom prst="rect">
            <a:avLst/>
          </a:prstGeom>
        </p:spPr>
      </p:pic>
      <p:pic>
        <p:nvPicPr>
          <p:cNvPr id="11" name="Imagen 10">
            <a:extLst>
              <a:ext uri="{FF2B5EF4-FFF2-40B4-BE49-F238E27FC236}">
                <a16:creationId xmlns:a16="http://schemas.microsoft.com/office/drawing/2014/main" id="{AEC0E032-FA10-44D5-A60C-A880D7E46709}"/>
              </a:ext>
            </a:extLst>
          </p:cNvPr>
          <p:cNvPicPr>
            <a:picLocks noChangeAspect="1"/>
          </p:cNvPicPr>
          <p:nvPr/>
        </p:nvPicPr>
        <p:blipFill rotWithShape="1">
          <a:blip r:embed="rId4"/>
          <a:srcRect l="11059" t="8757" r="7022"/>
          <a:stretch/>
        </p:blipFill>
        <p:spPr>
          <a:xfrm>
            <a:off x="6451600" y="286587"/>
            <a:ext cx="2692400" cy="4318000"/>
          </a:xfrm>
          <a:prstGeom prst="rect">
            <a:avLst/>
          </a:prstGeom>
        </p:spPr>
      </p:pic>
      <p:sp>
        <p:nvSpPr>
          <p:cNvPr id="6" name="Rectángulo 5"/>
          <p:cNvSpPr/>
          <p:nvPr/>
        </p:nvSpPr>
        <p:spPr>
          <a:xfrm>
            <a:off x="111760" y="1439990"/>
            <a:ext cx="6303774" cy="523220"/>
          </a:xfrm>
          <a:prstGeom prst="rect">
            <a:avLst/>
          </a:prstGeom>
        </p:spPr>
        <p:txBody>
          <a:bodyPr wrap="square">
            <a:spAutoFit/>
          </a:bodyPr>
          <a:lstStyle/>
          <a:p>
            <a:r>
              <a:rPr lang="es-CL" dirty="0"/>
              <a:t>Las Pruebas son  realizadas por los programadores y el Usuario clave.</a:t>
            </a:r>
          </a:p>
          <a:p>
            <a:r>
              <a:rPr lang="es-CL" dirty="0"/>
              <a:t>Estado: </a:t>
            </a:r>
            <a:r>
              <a:rPr lang="es-CL" b="1" dirty="0"/>
              <a:t>Rechazado</a:t>
            </a:r>
            <a:endParaRPr lang="es-ES" b="1" dirty="0"/>
          </a:p>
        </p:txBody>
      </p:sp>
    </p:spTree>
    <p:extLst>
      <p:ext uri="{BB962C8B-B14F-4D97-AF65-F5344CB8AC3E}">
        <p14:creationId xmlns:p14="http://schemas.microsoft.com/office/powerpoint/2010/main" val="7476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181" name="Google Shape;181;p29"/>
          <p:cNvSpPr txBox="1">
            <a:spLocks noGrp="1"/>
          </p:cNvSpPr>
          <p:nvPr>
            <p:ph type="title"/>
          </p:nvPr>
        </p:nvSpPr>
        <p:spPr>
          <a:xfrm>
            <a:off x="490250" y="526350"/>
            <a:ext cx="6754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4. Sprint 6</a:t>
            </a:r>
            <a:endParaRPr dirty="0"/>
          </a:p>
        </p:txBody>
      </p:sp>
    </p:spTree>
    <p:extLst>
      <p:ext uri="{BB962C8B-B14F-4D97-AF65-F5344CB8AC3E}">
        <p14:creationId xmlns:p14="http://schemas.microsoft.com/office/powerpoint/2010/main" val="806765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311700" y="216424"/>
            <a:ext cx="4546989" cy="9214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smtClean="0"/>
              <a:t>4.1 </a:t>
            </a:r>
            <a:r>
              <a:rPr lang="en" sz="2400" dirty="0"/>
              <a:t>Objetivo </a:t>
            </a:r>
            <a:r>
              <a:rPr lang="en" sz="2400" dirty="0" smtClean="0"/>
              <a:t>Específico y metricas  Sprint 6 </a:t>
            </a:r>
            <a:endParaRPr sz="2400" dirty="0"/>
          </a:p>
        </p:txBody>
      </p:sp>
      <p:sp>
        <p:nvSpPr>
          <p:cNvPr id="101" name="Google Shape;101;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pic>
        <p:nvPicPr>
          <p:cNvPr id="3" name="Imagen 2">
            <a:extLst>
              <a:ext uri="{FF2B5EF4-FFF2-40B4-BE49-F238E27FC236}">
                <a16:creationId xmlns:a16="http://schemas.microsoft.com/office/drawing/2014/main" id="{0E6F0984-1D7D-42CD-A97B-4CC3021B7677}"/>
              </a:ext>
            </a:extLst>
          </p:cNvPr>
          <p:cNvPicPr>
            <a:picLocks noChangeAspect="1"/>
          </p:cNvPicPr>
          <p:nvPr/>
        </p:nvPicPr>
        <p:blipFill>
          <a:blip r:embed="rId3"/>
          <a:stretch>
            <a:fillRect/>
          </a:stretch>
        </p:blipFill>
        <p:spPr>
          <a:xfrm>
            <a:off x="4858689" y="37799"/>
            <a:ext cx="3390454" cy="2542841"/>
          </a:xfrm>
          <a:prstGeom prst="rect">
            <a:avLst/>
          </a:prstGeom>
        </p:spPr>
      </p:pic>
      <p:sp>
        <p:nvSpPr>
          <p:cNvPr id="6" name="Google Shape;107;p18"/>
          <p:cNvSpPr txBox="1">
            <a:spLocks/>
          </p:cNvSpPr>
          <p:nvPr/>
        </p:nvSpPr>
        <p:spPr>
          <a:xfrm>
            <a:off x="112101" y="1251866"/>
            <a:ext cx="4053171" cy="17781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114300" indent="0">
              <a:buNone/>
            </a:pPr>
            <a:r>
              <a:rPr lang="es-CL" sz="1100" dirty="0"/>
              <a:t>OE1.- Contar con un sistema tarja móvil asincrónico que no dependa de la red wifi.</a:t>
            </a:r>
            <a:endParaRPr lang="es-ES" sz="1100" dirty="0"/>
          </a:p>
          <a:p>
            <a:pPr marL="114300" indent="0">
              <a:buNone/>
            </a:pPr>
            <a:r>
              <a:rPr lang="es-CL" sz="1100" dirty="0"/>
              <a:t>OE6.- Disminuir los tiempos de entrega del informe tarja.</a:t>
            </a:r>
            <a:endParaRPr lang="es-ES" sz="1100" dirty="0"/>
          </a:p>
          <a:p>
            <a:pPr marL="114300" indent="0">
              <a:buNone/>
            </a:pPr>
            <a:r>
              <a:rPr lang="es-CL" sz="1100" dirty="0"/>
              <a:t>OE7.- Disminuir los errores en el documento informe tarja</a:t>
            </a:r>
            <a:endParaRPr lang="es-ES" sz="1100" dirty="0">
              <a:latin typeface="+mn-lt"/>
            </a:endParaRPr>
          </a:p>
        </p:txBody>
      </p:sp>
      <p:pic>
        <p:nvPicPr>
          <p:cNvPr id="8" name="Imagen 7">
            <a:extLst>
              <a:ext uri="{FF2B5EF4-FFF2-40B4-BE49-F238E27FC236}">
                <a16:creationId xmlns:a16="http://schemas.microsoft.com/office/drawing/2014/main" id="{C848BB8A-09D1-4916-A39F-8F07004D4AF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11700" y="2694587"/>
            <a:ext cx="7997462" cy="1903952"/>
          </a:xfrm>
          <a:prstGeom prst="rect">
            <a:avLst/>
          </a:prstGeom>
          <a:noFill/>
          <a:ln>
            <a:noFill/>
          </a:ln>
        </p:spPr>
      </p:pic>
    </p:spTree>
    <p:extLst>
      <p:ext uri="{BB962C8B-B14F-4D97-AF65-F5344CB8AC3E}">
        <p14:creationId xmlns:p14="http://schemas.microsoft.com/office/powerpoint/2010/main" val="1779082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311700" y="216424"/>
            <a:ext cx="4546989" cy="9214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smtClean="0"/>
              <a:t>4.2 Riesgos detectados Sprint 6 </a:t>
            </a:r>
            <a:endParaRPr sz="2400" dirty="0"/>
          </a:p>
        </p:txBody>
      </p:sp>
      <p:sp>
        <p:nvSpPr>
          <p:cNvPr id="101" name="Google Shape;101;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pic>
        <p:nvPicPr>
          <p:cNvPr id="11" name="Imagen 10" descr="https://lh4.googleusercontent.com/8ujDgiPU518ANs9RaQAmcogQrVYoUBiqJ3TCnf3Ml6T30btyT2GStlR37uLePHDaHMQttu0qoMAt0Y1sV_GGphbuyvTgH2o9NRiILyMTsjI66kvbVyLQBJQwfVk83jtu3DZWj9Oz">
            <a:extLst>
              <a:ext uri="{FF2B5EF4-FFF2-40B4-BE49-F238E27FC236}">
                <a16:creationId xmlns:a16="http://schemas.microsoft.com/office/drawing/2014/main" id="{205EA506-2A20-4A6D-8701-6E032E0D38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6159" y="1312202"/>
            <a:ext cx="2130652" cy="101465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p:nvPicPr>
        <p:blipFill rotWithShape="1">
          <a:blip r:embed="rId4">
            <a:extLst>
              <a:ext uri="{28A0092B-C50C-407E-A947-70E740481C1C}">
                <a14:useLocalDpi xmlns:a14="http://schemas.microsoft.com/office/drawing/2010/main" val="0"/>
              </a:ext>
            </a:extLst>
          </a:blip>
          <a:srcRect t="11220" b="17868"/>
          <a:stretch/>
        </p:blipFill>
        <p:spPr>
          <a:xfrm>
            <a:off x="6935183" y="39328"/>
            <a:ext cx="2085975" cy="1553497"/>
          </a:xfrm>
          <a:prstGeom prst="rect">
            <a:avLst/>
          </a:prstGeom>
        </p:spPr>
      </p:pic>
      <p:pic>
        <p:nvPicPr>
          <p:cNvPr id="4" name="Imagen 3"/>
          <p:cNvPicPr>
            <a:picLocks noChangeAspect="1"/>
          </p:cNvPicPr>
          <p:nvPr/>
        </p:nvPicPr>
        <p:blipFill>
          <a:blip r:embed="rId5"/>
          <a:stretch>
            <a:fillRect/>
          </a:stretch>
        </p:blipFill>
        <p:spPr>
          <a:xfrm>
            <a:off x="500700" y="2430386"/>
            <a:ext cx="7606016" cy="1792172"/>
          </a:xfrm>
          <a:prstGeom prst="rect">
            <a:avLst/>
          </a:prstGeom>
        </p:spPr>
      </p:pic>
    </p:spTree>
    <p:extLst>
      <p:ext uri="{BB962C8B-B14F-4D97-AF65-F5344CB8AC3E}">
        <p14:creationId xmlns:p14="http://schemas.microsoft.com/office/powerpoint/2010/main" val="171593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311700" y="216424"/>
            <a:ext cx="4546989" cy="9214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smtClean="0"/>
              <a:t>4.3 Pruebas y Aceptación Sprint 6 </a:t>
            </a:r>
            <a:endParaRPr sz="2400" dirty="0"/>
          </a:p>
        </p:txBody>
      </p:sp>
      <p:sp>
        <p:nvSpPr>
          <p:cNvPr id="101" name="Google Shape;101;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pic>
        <p:nvPicPr>
          <p:cNvPr id="5" name="Imagen 4"/>
          <p:cNvPicPr>
            <a:picLocks noChangeAspect="1"/>
          </p:cNvPicPr>
          <p:nvPr/>
        </p:nvPicPr>
        <p:blipFill>
          <a:blip r:embed="rId3"/>
          <a:stretch>
            <a:fillRect/>
          </a:stretch>
        </p:blipFill>
        <p:spPr>
          <a:xfrm>
            <a:off x="111760" y="2265281"/>
            <a:ext cx="6303774" cy="2204700"/>
          </a:xfrm>
          <a:prstGeom prst="rect">
            <a:avLst/>
          </a:prstGeom>
        </p:spPr>
      </p:pic>
      <p:pic>
        <p:nvPicPr>
          <p:cNvPr id="7" name="Imagen 6">
            <a:extLst>
              <a:ext uri="{FF2B5EF4-FFF2-40B4-BE49-F238E27FC236}">
                <a16:creationId xmlns:a16="http://schemas.microsoft.com/office/drawing/2014/main" id="{A994051B-7EC0-46F1-8D16-9325154AB96A}"/>
              </a:ext>
            </a:extLst>
          </p:cNvPr>
          <p:cNvPicPr>
            <a:picLocks noChangeAspect="1"/>
          </p:cNvPicPr>
          <p:nvPr/>
        </p:nvPicPr>
        <p:blipFill>
          <a:blip r:embed="rId4"/>
          <a:stretch>
            <a:fillRect/>
          </a:stretch>
        </p:blipFill>
        <p:spPr>
          <a:xfrm>
            <a:off x="6485278" y="1030972"/>
            <a:ext cx="2535880" cy="3439009"/>
          </a:xfrm>
          <a:prstGeom prst="rect">
            <a:avLst/>
          </a:prstGeom>
        </p:spPr>
      </p:pic>
      <p:sp>
        <p:nvSpPr>
          <p:cNvPr id="9" name="Rectángulo 8"/>
          <p:cNvSpPr/>
          <p:nvPr/>
        </p:nvSpPr>
        <p:spPr>
          <a:xfrm>
            <a:off x="111760" y="1439990"/>
            <a:ext cx="6303774" cy="523220"/>
          </a:xfrm>
          <a:prstGeom prst="rect">
            <a:avLst/>
          </a:prstGeom>
        </p:spPr>
        <p:txBody>
          <a:bodyPr wrap="square">
            <a:spAutoFit/>
          </a:bodyPr>
          <a:lstStyle/>
          <a:p>
            <a:r>
              <a:rPr lang="es-CL" dirty="0"/>
              <a:t>Las Pruebas son  realizadas por los programadores y el Usuario clave.</a:t>
            </a:r>
          </a:p>
          <a:p>
            <a:r>
              <a:rPr lang="es-CL" dirty="0"/>
              <a:t>Estado: </a:t>
            </a:r>
            <a:r>
              <a:rPr lang="es-CL" b="1" dirty="0" smtClean="0"/>
              <a:t>Aprobado para los Hito 5 y 6</a:t>
            </a:r>
            <a:endParaRPr lang="es-ES" b="1" dirty="0"/>
          </a:p>
        </p:txBody>
      </p:sp>
    </p:spTree>
    <p:extLst>
      <p:ext uri="{BB962C8B-B14F-4D97-AF65-F5344CB8AC3E}">
        <p14:creationId xmlns:p14="http://schemas.microsoft.com/office/powerpoint/2010/main" val="2515371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311700" y="216424"/>
            <a:ext cx="4546989" cy="9214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smtClean="0"/>
              <a:t>4.4 Resultado Sprint 6 </a:t>
            </a:r>
            <a:endParaRPr sz="2400" dirty="0"/>
          </a:p>
        </p:txBody>
      </p:sp>
      <p:sp>
        <p:nvSpPr>
          <p:cNvPr id="101" name="Google Shape;101;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pic>
        <p:nvPicPr>
          <p:cNvPr id="6" name="Imagen 5">
            <a:extLst>
              <a:ext uri="{FF2B5EF4-FFF2-40B4-BE49-F238E27FC236}">
                <a16:creationId xmlns:a16="http://schemas.microsoft.com/office/drawing/2014/main" id="{9948922D-5DF0-486D-A8CB-C4F8DBC0E011}"/>
              </a:ext>
            </a:extLst>
          </p:cNvPr>
          <p:cNvPicPr>
            <a:picLocks noChangeAspect="1"/>
          </p:cNvPicPr>
          <p:nvPr/>
        </p:nvPicPr>
        <p:blipFill>
          <a:blip r:embed="rId3"/>
          <a:stretch>
            <a:fillRect/>
          </a:stretch>
        </p:blipFill>
        <p:spPr>
          <a:xfrm>
            <a:off x="5382909" y="1244829"/>
            <a:ext cx="3193308" cy="2947196"/>
          </a:xfrm>
          <a:prstGeom prst="rect">
            <a:avLst/>
          </a:prstGeom>
        </p:spPr>
      </p:pic>
      <p:pic>
        <p:nvPicPr>
          <p:cNvPr id="7" name="Picture 2" descr="C:\Users\aadamc\AppData\Local\Temp\SNAGHTML465a12.PNG">
            <a:extLst>
              <a:ext uri="{FF2B5EF4-FFF2-40B4-BE49-F238E27FC236}">
                <a16:creationId xmlns:a16="http://schemas.microsoft.com/office/drawing/2014/main" id="{6E8F1428-6088-4E73-A7E8-7CB8056BE8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9037" y="1244829"/>
            <a:ext cx="1689652" cy="2947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605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CL" sz="3200" dirty="0"/>
              <a:t>Tarja Móvil</a:t>
            </a:r>
            <a:endParaRPr sz="3200" dirty="0"/>
          </a:p>
        </p:txBody>
      </p:sp>
      <p:sp>
        <p:nvSpPr>
          <p:cNvPr id="77" name="Google Shape;77;p14"/>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Seminario de Título 1</a:t>
            </a:r>
            <a:endParaRPr dirty="0"/>
          </a:p>
        </p:txBody>
      </p:sp>
      <p:sp>
        <p:nvSpPr>
          <p:cNvPr id="78" name="Google Shape;78;p1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AutoNum type="arabicPeriod"/>
            </a:pPr>
            <a:r>
              <a:rPr lang="en" dirty="0" smtClean="0"/>
              <a:t>Objetivo.</a:t>
            </a:r>
          </a:p>
          <a:p>
            <a:pPr marL="457200" lvl="0" indent="-342900" algn="l" rtl="0">
              <a:spcBef>
                <a:spcPts val="0"/>
              </a:spcBef>
              <a:spcAft>
                <a:spcPts val="0"/>
              </a:spcAft>
              <a:buSzPts val="1800"/>
              <a:buAutoNum type="arabicPeriod"/>
            </a:pPr>
            <a:r>
              <a:rPr lang="en" dirty="0" smtClean="0"/>
              <a:t>Resumen.</a:t>
            </a:r>
            <a:endParaRPr dirty="0"/>
          </a:p>
          <a:p>
            <a:pPr marL="457200" lvl="0" indent="-342900" algn="l" rtl="0">
              <a:spcBef>
                <a:spcPts val="0"/>
              </a:spcBef>
              <a:spcAft>
                <a:spcPts val="0"/>
              </a:spcAft>
              <a:buSzPts val="1800"/>
              <a:buAutoNum type="arabicPeriod"/>
            </a:pPr>
            <a:r>
              <a:rPr lang="en" dirty="0" smtClean="0"/>
              <a:t>Sprint 4.</a:t>
            </a:r>
            <a:endParaRPr dirty="0"/>
          </a:p>
          <a:p>
            <a:pPr marL="457200" lvl="0" indent="-342900" algn="l" rtl="0">
              <a:spcBef>
                <a:spcPts val="0"/>
              </a:spcBef>
              <a:spcAft>
                <a:spcPts val="0"/>
              </a:spcAft>
              <a:buSzPts val="1800"/>
              <a:buAutoNum type="arabicPeriod"/>
            </a:pPr>
            <a:r>
              <a:rPr lang="en" dirty="0" smtClean="0"/>
              <a:t>Sprint 5.</a:t>
            </a:r>
            <a:endParaRPr dirty="0"/>
          </a:p>
          <a:p>
            <a:pPr marL="457200" lvl="0" indent="-342900" algn="l" rtl="0">
              <a:spcBef>
                <a:spcPts val="0"/>
              </a:spcBef>
              <a:spcAft>
                <a:spcPts val="0"/>
              </a:spcAft>
              <a:buSzPts val="1800"/>
              <a:buAutoNum type="arabicPeriod"/>
            </a:pPr>
            <a:r>
              <a:rPr lang="en" dirty="0" smtClean="0"/>
              <a:t>Sprint 6.</a:t>
            </a:r>
            <a:endParaRPr dirty="0"/>
          </a:p>
          <a:p>
            <a:pPr marL="457200" lvl="0" indent="-342900" algn="l" rtl="0">
              <a:spcBef>
                <a:spcPts val="0"/>
              </a:spcBef>
              <a:spcAft>
                <a:spcPts val="0"/>
              </a:spcAft>
              <a:buSzPts val="1800"/>
              <a:buAutoNum type="arabicPeriod"/>
            </a:pPr>
            <a:r>
              <a:rPr lang="en" dirty="0" smtClean="0"/>
              <a:t>Cambios.</a:t>
            </a:r>
            <a:endParaRPr dirty="0"/>
          </a:p>
          <a:p>
            <a:pPr marL="457200" lvl="0" indent="-342900" algn="l" rtl="0">
              <a:spcBef>
                <a:spcPts val="0"/>
              </a:spcBef>
              <a:spcAft>
                <a:spcPts val="0"/>
              </a:spcAft>
              <a:buSzPts val="1800"/>
              <a:buAutoNum type="arabicPeriod"/>
            </a:pPr>
            <a:r>
              <a:rPr lang="en" dirty="0" smtClean="0"/>
              <a:t>Post Mortem.</a:t>
            </a:r>
            <a:endParaRPr dirty="0"/>
          </a:p>
          <a:p>
            <a:pPr marL="457200" lvl="0" indent="-342900" algn="l" rtl="0">
              <a:spcBef>
                <a:spcPts val="0"/>
              </a:spcBef>
              <a:spcAft>
                <a:spcPts val="0"/>
              </a:spcAft>
              <a:buSzPts val="1800"/>
              <a:buAutoNum type="arabicPeriod"/>
            </a:pPr>
            <a:r>
              <a:rPr lang="en" dirty="0"/>
              <a:t>Situación futura.</a:t>
            </a:r>
            <a:endParaRPr dirty="0"/>
          </a:p>
        </p:txBody>
      </p:sp>
      <p:sp>
        <p:nvSpPr>
          <p:cNvPr id="79" name="Google Shape;7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5</a:t>
            </a:r>
            <a:r>
              <a:rPr lang="en" dirty="0" smtClean="0"/>
              <a:t>. Cambios</a:t>
            </a:r>
            <a:endParaRPr dirty="0"/>
          </a:p>
        </p:txBody>
      </p:sp>
      <p:sp>
        <p:nvSpPr>
          <p:cNvPr id="120" name="Google Shape;120;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297383" y="370593"/>
            <a:ext cx="8520600" cy="572700"/>
          </a:xfrm>
          <a:prstGeom prst="rect">
            <a:avLst/>
          </a:prstGeom>
        </p:spPr>
        <p:txBody>
          <a:bodyPr spcFirstLastPara="1" wrap="square" lIns="91425" tIns="91425" rIns="91425" bIns="91425" anchor="t" anchorCtr="0">
            <a:noAutofit/>
          </a:bodyPr>
          <a:lstStyle/>
          <a:p>
            <a:pPr lvl="0"/>
            <a:r>
              <a:rPr lang="en" dirty="0" smtClean="0"/>
              <a:t>5.1 </a:t>
            </a:r>
            <a:r>
              <a:rPr lang="en" dirty="0"/>
              <a:t>Gestión de</a:t>
            </a:r>
            <a:r>
              <a:rPr lang="es-ES" dirty="0"/>
              <a:t>l cambio</a:t>
            </a:r>
            <a:endParaRPr dirty="0"/>
          </a:p>
        </p:txBody>
      </p:sp>
      <p:sp>
        <p:nvSpPr>
          <p:cNvPr id="208" name="Google Shape;208;p33"/>
          <p:cNvSpPr txBox="1">
            <a:spLocks noGrp="1"/>
          </p:cNvSpPr>
          <p:nvPr>
            <p:ph type="body" idx="1"/>
          </p:nvPr>
        </p:nvSpPr>
        <p:spPr>
          <a:xfrm>
            <a:off x="311700" y="1152475"/>
            <a:ext cx="4339813" cy="3510742"/>
          </a:xfrm>
          <a:prstGeom prst="rect">
            <a:avLst/>
          </a:prstGeom>
        </p:spPr>
        <p:txBody>
          <a:bodyPr spcFirstLastPara="1" wrap="square" lIns="91425" tIns="91425" rIns="91425" bIns="91425" anchor="t" anchorCtr="0">
            <a:noAutofit/>
          </a:bodyPr>
          <a:lstStyle/>
          <a:p>
            <a:pPr marL="114300" indent="0" algn="just">
              <a:buNone/>
            </a:pPr>
            <a:r>
              <a:rPr lang="es-ES" sz="1400" dirty="0"/>
              <a:t>Realizada la evaluación técnica y con consultas a otros proyectos de similares características se ha detectado que la causa raíz está en la capacidad de tráfico dado que los paquetes quedan en cola formando un cuello de botella que genera caída y posterior perdida. La solución que se está evaluado es usar un repositorio aparte para las fotografías para ello se evalúa utilizar administrador de documentos DFM que permite almacenar altos volúmenes de fotografías para ello se realizara una integración vía web Servicie por lo que el modelo se cambia incorporando el repositorio FDM.</a:t>
            </a:r>
          </a:p>
        </p:txBody>
      </p:sp>
      <p:sp>
        <p:nvSpPr>
          <p:cNvPr id="209" name="Google Shape;209;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21</a:t>
            </a:fld>
            <a:endParaRPr/>
          </a:p>
        </p:txBody>
      </p:sp>
      <p:pic>
        <p:nvPicPr>
          <p:cNvPr id="9" name="Imagen 8">
            <a:extLst>
              <a:ext uri="{FF2B5EF4-FFF2-40B4-BE49-F238E27FC236}">
                <a16:creationId xmlns:a16="http://schemas.microsoft.com/office/drawing/2014/main" id="{71694FB3-491B-42A9-8AEC-5963C6DE6861}"/>
              </a:ext>
            </a:extLst>
          </p:cNvPr>
          <p:cNvPicPr>
            <a:picLocks noChangeAspect="1"/>
          </p:cNvPicPr>
          <p:nvPr/>
        </p:nvPicPr>
        <p:blipFill>
          <a:blip r:embed="rId3"/>
          <a:stretch>
            <a:fillRect/>
          </a:stretch>
        </p:blipFill>
        <p:spPr>
          <a:xfrm>
            <a:off x="5456982" y="85071"/>
            <a:ext cx="2752740" cy="4640333"/>
          </a:xfrm>
          <a:prstGeom prst="rect">
            <a:avLst/>
          </a:prstGeom>
        </p:spPr>
      </p:pic>
      <p:pic>
        <p:nvPicPr>
          <p:cNvPr id="3073" name="Imagen 12" descr="Imagen que contiene imágenes prediseñadas&#10;&#10;Descripción generada con confianza alta">
            <a:extLst>
              <a:ext uri="{FF2B5EF4-FFF2-40B4-BE49-F238E27FC236}">
                <a16:creationId xmlns:a16="http://schemas.microsoft.com/office/drawing/2014/main" id="{04BB770C-D4AF-4B4F-89CB-1A68B9103B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75" y="-61913"/>
            <a:ext cx="1722438" cy="349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60519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a:spLocks noGrp="1"/>
          </p:cNvSpPr>
          <p:nvPr>
            <p:ph type="title"/>
          </p:nvPr>
        </p:nvSpPr>
        <p:spPr>
          <a:xfrm>
            <a:off x="311700" y="211150"/>
            <a:ext cx="5392200" cy="49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5.2 </a:t>
            </a:r>
            <a:r>
              <a:rPr lang="en" dirty="0"/>
              <a:t>Diseño de alto nivel</a:t>
            </a:r>
            <a:endParaRPr dirty="0"/>
          </a:p>
        </p:txBody>
      </p:sp>
      <p:sp>
        <p:nvSpPr>
          <p:cNvPr id="168" name="Google Shape;168;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pic>
        <p:nvPicPr>
          <p:cNvPr id="5" name="Imagen 4">
            <a:extLst>
              <a:ext uri="{FF2B5EF4-FFF2-40B4-BE49-F238E27FC236}">
                <a16:creationId xmlns:a16="http://schemas.microsoft.com/office/drawing/2014/main" id="{B4D4C378-763A-4073-8E7D-C297F7F3E506}"/>
              </a:ext>
            </a:extLst>
          </p:cNvPr>
          <p:cNvPicPr>
            <a:picLocks noChangeAspect="1"/>
          </p:cNvPicPr>
          <p:nvPr/>
        </p:nvPicPr>
        <p:blipFill>
          <a:blip r:embed="rId3"/>
          <a:stretch>
            <a:fillRect/>
          </a:stretch>
        </p:blipFill>
        <p:spPr>
          <a:xfrm>
            <a:off x="1366684" y="1304176"/>
            <a:ext cx="7231687" cy="2765965"/>
          </a:xfrm>
          <a:prstGeom prst="rect">
            <a:avLst/>
          </a:prstGeom>
        </p:spPr>
      </p:pic>
    </p:spTree>
    <p:extLst>
      <p:ext uri="{BB962C8B-B14F-4D97-AF65-F5344CB8AC3E}">
        <p14:creationId xmlns:p14="http://schemas.microsoft.com/office/powerpoint/2010/main" val="3469003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297383" y="370593"/>
            <a:ext cx="8520600" cy="572700"/>
          </a:xfrm>
          <a:prstGeom prst="rect">
            <a:avLst/>
          </a:prstGeom>
        </p:spPr>
        <p:txBody>
          <a:bodyPr spcFirstLastPara="1" wrap="square" lIns="91425" tIns="91425" rIns="91425" bIns="91425" anchor="t" anchorCtr="0">
            <a:noAutofit/>
          </a:bodyPr>
          <a:lstStyle/>
          <a:p>
            <a:pPr lvl="0"/>
            <a:r>
              <a:rPr lang="en" dirty="0" smtClean="0"/>
              <a:t>5.3 </a:t>
            </a:r>
            <a:r>
              <a:rPr lang="en" dirty="0"/>
              <a:t>Gestión de la configuración</a:t>
            </a:r>
            <a:endParaRPr dirty="0"/>
          </a:p>
        </p:txBody>
      </p:sp>
      <p:sp>
        <p:nvSpPr>
          <p:cNvPr id="208" name="Google Shape;208;p33"/>
          <p:cNvSpPr txBox="1">
            <a:spLocks noGrp="1"/>
          </p:cNvSpPr>
          <p:nvPr>
            <p:ph type="body" idx="1"/>
          </p:nvPr>
        </p:nvSpPr>
        <p:spPr>
          <a:xfrm>
            <a:off x="311700" y="1152474"/>
            <a:ext cx="5780756" cy="3419525"/>
          </a:xfrm>
          <a:prstGeom prst="rect">
            <a:avLst/>
          </a:prstGeom>
        </p:spPr>
        <p:txBody>
          <a:bodyPr spcFirstLastPara="1" wrap="square" lIns="91425" tIns="91425" rIns="91425" bIns="91425" anchor="t" anchorCtr="0">
            <a:noAutofit/>
          </a:bodyPr>
          <a:lstStyle/>
          <a:p>
            <a:pPr marL="114300" indent="0" algn="just">
              <a:buNone/>
            </a:pPr>
            <a:endParaRPr lang="es-CL" dirty="0"/>
          </a:p>
          <a:p>
            <a:pPr marL="114300" indent="0">
              <a:buNone/>
            </a:pPr>
            <a:r>
              <a:rPr lang="es-CL" dirty="0"/>
              <a:t/>
            </a:r>
            <a:br>
              <a:rPr lang="es-CL" dirty="0"/>
            </a:br>
            <a:endParaRPr dirty="0"/>
          </a:p>
        </p:txBody>
      </p:sp>
      <p:sp>
        <p:nvSpPr>
          <p:cNvPr id="209" name="Google Shape;209;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23</a:t>
            </a:fld>
            <a:endParaRPr/>
          </a:p>
        </p:txBody>
      </p:sp>
      <p:pic>
        <p:nvPicPr>
          <p:cNvPr id="2050" name="Picture 2" descr="Resultado de imagen para sharepoint">
            <a:extLst>
              <a:ext uri="{FF2B5EF4-FFF2-40B4-BE49-F238E27FC236}">
                <a16:creationId xmlns:a16="http://schemas.microsoft.com/office/drawing/2014/main" id="{D5AA9A3F-9E45-4C07-BB11-61FD431145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9296" y="370593"/>
            <a:ext cx="1447321" cy="1447321"/>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C19867DF-0035-4C60-8554-AA883FF1B2A3}"/>
              </a:ext>
            </a:extLst>
          </p:cNvPr>
          <p:cNvPicPr>
            <a:picLocks noChangeAspect="1"/>
          </p:cNvPicPr>
          <p:nvPr/>
        </p:nvPicPr>
        <p:blipFill>
          <a:blip r:embed="rId4"/>
          <a:stretch>
            <a:fillRect/>
          </a:stretch>
        </p:blipFill>
        <p:spPr>
          <a:xfrm>
            <a:off x="248202" y="1152474"/>
            <a:ext cx="4281571" cy="2585656"/>
          </a:xfrm>
          <a:prstGeom prst="rect">
            <a:avLst/>
          </a:prstGeom>
        </p:spPr>
      </p:pic>
      <p:pic>
        <p:nvPicPr>
          <p:cNvPr id="2" name="Imagen 1">
            <a:extLst>
              <a:ext uri="{FF2B5EF4-FFF2-40B4-BE49-F238E27FC236}">
                <a16:creationId xmlns:a16="http://schemas.microsoft.com/office/drawing/2014/main" id="{51B8C923-6DDD-4DF6-B807-3256EBE6810A}"/>
              </a:ext>
            </a:extLst>
          </p:cNvPr>
          <p:cNvPicPr>
            <a:picLocks noChangeAspect="1"/>
          </p:cNvPicPr>
          <p:nvPr/>
        </p:nvPicPr>
        <p:blipFill>
          <a:blip r:embed="rId5"/>
          <a:stretch>
            <a:fillRect/>
          </a:stretch>
        </p:blipFill>
        <p:spPr>
          <a:xfrm>
            <a:off x="4578504" y="1817914"/>
            <a:ext cx="4334745" cy="2597049"/>
          </a:xfrm>
          <a:prstGeom prst="rect">
            <a:avLst/>
          </a:prstGeom>
        </p:spPr>
      </p:pic>
    </p:spTree>
    <p:extLst>
      <p:ext uri="{BB962C8B-B14F-4D97-AF65-F5344CB8AC3E}">
        <p14:creationId xmlns:p14="http://schemas.microsoft.com/office/powerpoint/2010/main" val="26517823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181" name="Google Shape;181;p29"/>
          <p:cNvSpPr txBox="1">
            <a:spLocks noGrp="1"/>
          </p:cNvSpPr>
          <p:nvPr>
            <p:ph type="title"/>
          </p:nvPr>
        </p:nvSpPr>
        <p:spPr>
          <a:xfrm>
            <a:off x="490250" y="526350"/>
            <a:ext cx="6754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6. </a:t>
            </a:r>
            <a:r>
              <a:rPr lang="es-ES" dirty="0"/>
              <a:t>Post Mortem</a:t>
            </a:r>
            <a:endParaRPr dirty="0"/>
          </a:p>
        </p:txBody>
      </p:sp>
    </p:spTree>
    <p:extLst>
      <p:ext uri="{BB962C8B-B14F-4D97-AF65-F5344CB8AC3E}">
        <p14:creationId xmlns:p14="http://schemas.microsoft.com/office/powerpoint/2010/main" val="3743719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9"/>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4.1  </a:t>
            </a:r>
            <a:r>
              <a:rPr lang="es-ES" sz="2400" dirty="0"/>
              <a:t>Lecciones aprendidas </a:t>
            </a:r>
            <a:endParaRPr sz="2400" dirty="0"/>
          </a:p>
        </p:txBody>
      </p:sp>
      <p:sp>
        <p:nvSpPr>
          <p:cNvPr id="249" name="Google Shape;249;p39"/>
          <p:cNvSpPr txBox="1">
            <a:spLocks noGrp="1"/>
          </p:cNvSpPr>
          <p:nvPr>
            <p:ph type="body" idx="1"/>
          </p:nvPr>
        </p:nvSpPr>
        <p:spPr>
          <a:xfrm>
            <a:off x="311700" y="789124"/>
            <a:ext cx="4109705" cy="3525869"/>
          </a:xfrm>
          <a:prstGeom prst="rect">
            <a:avLst/>
          </a:prstGeom>
        </p:spPr>
        <p:txBody>
          <a:bodyPr spcFirstLastPara="1" wrap="square" lIns="91425" tIns="91425" rIns="91425" bIns="91425" anchor="t" anchorCtr="0">
            <a:noAutofit/>
          </a:bodyPr>
          <a:lstStyle/>
          <a:p>
            <a:pPr>
              <a:buFont typeface="Wingdings" panose="05000000000000000000" pitchFamily="2" charset="2"/>
              <a:buChar char="Ø"/>
            </a:pPr>
            <a:r>
              <a:rPr lang="es-CL" dirty="0"/>
              <a:t>Después de terminar el sprint se determina que se lograron completar las historias de usuario planificadas. </a:t>
            </a:r>
            <a:endParaRPr lang="es-CL" dirty="0" smtClean="0"/>
          </a:p>
          <a:p>
            <a:pPr>
              <a:buFont typeface="Wingdings" panose="05000000000000000000" pitchFamily="2" charset="2"/>
              <a:buChar char="Ø"/>
            </a:pPr>
            <a:endParaRPr lang="es-CL" dirty="0"/>
          </a:p>
          <a:p>
            <a:pPr>
              <a:buFont typeface="Wingdings" panose="05000000000000000000" pitchFamily="2" charset="2"/>
              <a:buChar char="Ø"/>
            </a:pPr>
            <a:r>
              <a:rPr lang="es-ES" dirty="0"/>
              <a:t>Se necesita estimar de mejor manera los tiempos, tanto para poder satisfacer las expectativas como los tiempos de pruebas. En resumen Tiempo insuficiente. </a:t>
            </a:r>
          </a:p>
          <a:p>
            <a:pPr marL="0" lvl="0" indent="0" algn="just" rtl="0">
              <a:spcBef>
                <a:spcPts val="0"/>
              </a:spcBef>
              <a:spcAft>
                <a:spcPts val="1600"/>
              </a:spcAft>
              <a:buNone/>
            </a:pPr>
            <a:endParaRPr lang="es-CL" b="1" dirty="0"/>
          </a:p>
          <a:p>
            <a:pPr marL="0" lvl="0" indent="0" algn="just" rtl="0">
              <a:spcBef>
                <a:spcPts val="0"/>
              </a:spcBef>
              <a:spcAft>
                <a:spcPts val="1600"/>
              </a:spcAft>
              <a:buNone/>
            </a:pPr>
            <a:endParaRPr lang="es-CL" b="1" dirty="0"/>
          </a:p>
          <a:p>
            <a:pPr marL="0" lvl="0" indent="0" algn="just" rtl="0">
              <a:spcBef>
                <a:spcPts val="0"/>
              </a:spcBef>
              <a:spcAft>
                <a:spcPts val="1600"/>
              </a:spcAft>
              <a:buNone/>
            </a:pPr>
            <a:endParaRPr lang="es-CL" b="1" dirty="0"/>
          </a:p>
          <a:p>
            <a:pPr marL="0" lvl="0" indent="0" algn="just" rtl="0">
              <a:spcBef>
                <a:spcPts val="0"/>
              </a:spcBef>
              <a:spcAft>
                <a:spcPts val="1600"/>
              </a:spcAft>
              <a:buNone/>
            </a:pPr>
            <a:endParaRPr lang="es-CL" b="1" dirty="0"/>
          </a:p>
          <a:p>
            <a:pPr marL="0" lvl="0" indent="0" algn="just" rtl="0">
              <a:spcBef>
                <a:spcPts val="0"/>
              </a:spcBef>
              <a:spcAft>
                <a:spcPts val="1600"/>
              </a:spcAft>
              <a:buNone/>
            </a:pPr>
            <a:endParaRPr b="1" dirty="0"/>
          </a:p>
        </p:txBody>
      </p:sp>
      <p:sp>
        <p:nvSpPr>
          <p:cNvPr id="250" name="Google Shape;250;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pic>
        <p:nvPicPr>
          <p:cNvPr id="3" name="Imagen 2"/>
          <p:cNvPicPr>
            <a:picLocks noChangeAspect="1"/>
          </p:cNvPicPr>
          <p:nvPr/>
        </p:nvPicPr>
        <p:blipFill>
          <a:blip r:embed="rId3"/>
          <a:stretch>
            <a:fillRect/>
          </a:stretch>
        </p:blipFill>
        <p:spPr>
          <a:xfrm>
            <a:off x="4421405" y="898610"/>
            <a:ext cx="4599753" cy="3614396"/>
          </a:xfrm>
          <a:prstGeom prst="rect">
            <a:avLst/>
          </a:prstGeom>
        </p:spPr>
      </p:pic>
    </p:spTree>
    <p:extLst>
      <p:ext uri="{BB962C8B-B14F-4D97-AF65-F5344CB8AC3E}">
        <p14:creationId xmlns:p14="http://schemas.microsoft.com/office/powerpoint/2010/main" val="3311347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
        <p:nvSpPr>
          <p:cNvPr id="181" name="Google Shape;181;p29"/>
          <p:cNvSpPr txBox="1">
            <a:spLocks noGrp="1"/>
          </p:cNvSpPr>
          <p:nvPr>
            <p:ph type="title"/>
          </p:nvPr>
        </p:nvSpPr>
        <p:spPr>
          <a:xfrm>
            <a:off x="490250" y="526350"/>
            <a:ext cx="6754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6. </a:t>
            </a:r>
            <a:r>
              <a:rPr lang="es-ES" dirty="0" smtClean="0"/>
              <a:t>Situación Futura</a:t>
            </a:r>
            <a:endParaRPr dirty="0"/>
          </a:p>
        </p:txBody>
      </p:sp>
    </p:spTree>
    <p:extLst>
      <p:ext uri="{BB962C8B-B14F-4D97-AF65-F5344CB8AC3E}">
        <p14:creationId xmlns:p14="http://schemas.microsoft.com/office/powerpoint/2010/main" val="7306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9"/>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4.2  Situación futura</a:t>
            </a:r>
            <a:endParaRPr sz="2400" dirty="0"/>
          </a:p>
        </p:txBody>
      </p:sp>
      <p:sp>
        <p:nvSpPr>
          <p:cNvPr id="249" name="Google Shape;249;p39"/>
          <p:cNvSpPr txBox="1">
            <a:spLocks noGrp="1"/>
          </p:cNvSpPr>
          <p:nvPr>
            <p:ph type="body" idx="1"/>
          </p:nvPr>
        </p:nvSpPr>
        <p:spPr>
          <a:xfrm>
            <a:off x="448058" y="913450"/>
            <a:ext cx="4959684" cy="3825698"/>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s-CL" sz="1400" b="1" dirty="0"/>
              <a:t>Se continuará con:</a:t>
            </a:r>
          </a:p>
          <a:p>
            <a:pPr marL="0" lvl="0" indent="0" algn="just" rtl="0">
              <a:spcBef>
                <a:spcPts val="0"/>
              </a:spcBef>
              <a:spcAft>
                <a:spcPts val="1600"/>
              </a:spcAft>
              <a:buNone/>
            </a:pPr>
            <a:r>
              <a:rPr lang="es-CL" sz="1400" b="1" dirty="0"/>
              <a:t>1</a:t>
            </a:r>
            <a:r>
              <a:rPr lang="es-CL" sz="1400" b="1" dirty="0" smtClean="0"/>
              <a:t>.- Trabajando  con </a:t>
            </a:r>
            <a:r>
              <a:rPr lang="es-CL" sz="1400" b="1" dirty="0"/>
              <a:t>la </a:t>
            </a:r>
            <a:r>
              <a:rPr lang="es-CL" sz="1400" b="1" dirty="0" smtClean="0"/>
              <a:t>documentación.</a:t>
            </a:r>
          </a:p>
          <a:p>
            <a:pPr marL="285750" indent="-285750" algn="just">
              <a:spcAft>
                <a:spcPts val="1600"/>
              </a:spcAft>
            </a:pPr>
            <a:r>
              <a:rPr lang="es-MX" sz="1400" b="1" dirty="0" smtClean="0"/>
              <a:t>Confección de diagramas.</a:t>
            </a:r>
          </a:p>
          <a:p>
            <a:pPr marL="285750" indent="-285750" algn="just">
              <a:spcAft>
                <a:spcPts val="1600"/>
              </a:spcAft>
            </a:pPr>
            <a:r>
              <a:rPr lang="es-MX" sz="1400" b="1" dirty="0" smtClean="0"/>
              <a:t>Documentar experiencia. </a:t>
            </a:r>
            <a:endParaRPr lang="es-CL" sz="1400" b="1" dirty="0"/>
          </a:p>
          <a:p>
            <a:pPr marL="0" indent="0" algn="just">
              <a:spcAft>
                <a:spcPts val="1600"/>
              </a:spcAft>
              <a:buNone/>
            </a:pPr>
            <a:r>
              <a:rPr lang="es-CL" sz="1400" b="1" dirty="0"/>
              <a:t>2.- </a:t>
            </a:r>
            <a:r>
              <a:rPr lang="es-CL" sz="1400" b="1" dirty="0" smtClean="0"/>
              <a:t>Capacitaciones </a:t>
            </a:r>
            <a:r>
              <a:rPr lang="es-CL" sz="1400" b="1" dirty="0"/>
              <a:t>en los distintos </a:t>
            </a:r>
            <a:r>
              <a:rPr lang="es-CL" sz="1400" b="1" dirty="0" smtClean="0"/>
              <a:t>terminales.</a:t>
            </a:r>
            <a:endParaRPr lang="es-CL" sz="1400" b="1" dirty="0"/>
          </a:p>
          <a:p>
            <a:pPr marL="285750" indent="-285750" algn="just">
              <a:spcAft>
                <a:spcPts val="1600"/>
              </a:spcAft>
            </a:pPr>
            <a:r>
              <a:rPr lang="es-CL" sz="1400" b="1" dirty="0"/>
              <a:t>Entrega de manuelas de </a:t>
            </a:r>
            <a:r>
              <a:rPr lang="es-CL" sz="1400" b="1" dirty="0" smtClean="0"/>
              <a:t>usuario.</a:t>
            </a:r>
          </a:p>
          <a:p>
            <a:pPr marL="285750" indent="-285750" algn="just">
              <a:spcAft>
                <a:spcPts val="1600"/>
              </a:spcAft>
            </a:pPr>
            <a:r>
              <a:rPr lang="es-MX" sz="1400" b="1" dirty="0" smtClean="0"/>
              <a:t>Seguimiento en la faena.</a:t>
            </a:r>
          </a:p>
          <a:p>
            <a:pPr marL="0" indent="0" algn="just">
              <a:spcAft>
                <a:spcPts val="1600"/>
              </a:spcAft>
              <a:buNone/>
            </a:pPr>
            <a:r>
              <a:rPr lang="es-MX" sz="1400" b="1" dirty="0" smtClean="0"/>
              <a:t>3.- Evaluar y cuantificar requerimientos no considerados en esta etapa por criticidad.</a:t>
            </a:r>
            <a:endParaRPr lang="es-CL" sz="1400" b="1" dirty="0"/>
          </a:p>
          <a:p>
            <a:pPr marL="0" lvl="0" indent="0" algn="just" rtl="0">
              <a:spcBef>
                <a:spcPts val="0"/>
              </a:spcBef>
              <a:spcAft>
                <a:spcPts val="1600"/>
              </a:spcAft>
              <a:buNone/>
            </a:pPr>
            <a:endParaRPr lang="es-CL" b="1" dirty="0"/>
          </a:p>
          <a:p>
            <a:pPr marL="0" lvl="0" indent="0" algn="just" rtl="0">
              <a:spcBef>
                <a:spcPts val="0"/>
              </a:spcBef>
              <a:spcAft>
                <a:spcPts val="1600"/>
              </a:spcAft>
              <a:buNone/>
            </a:pPr>
            <a:endParaRPr lang="es-CL" b="1" dirty="0"/>
          </a:p>
          <a:p>
            <a:pPr marL="0" lvl="0" indent="0" algn="just" rtl="0">
              <a:spcBef>
                <a:spcPts val="0"/>
              </a:spcBef>
              <a:spcAft>
                <a:spcPts val="1600"/>
              </a:spcAft>
              <a:buNone/>
            </a:pPr>
            <a:endParaRPr lang="es-CL" b="1" dirty="0"/>
          </a:p>
          <a:p>
            <a:pPr marL="0" lvl="0" indent="0" algn="just" rtl="0">
              <a:spcBef>
                <a:spcPts val="0"/>
              </a:spcBef>
              <a:spcAft>
                <a:spcPts val="1600"/>
              </a:spcAft>
              <a:buNone/>
            </a:pPr>
            <a:endParaRPr lang="es-CL" b="1" dirty="0"/>
          </a:p>
          <a:p>
            <a:pPr marL="0" lvl="0" indent="0" algn="just" rtl="0">
              <a:spcBef>
                <a:spcPts val="0"/>
              </a:spcBef>
              <a:spcAft>
                <a:spcPts val="1600"/>
              </a:spcAft>
              <a:buNone/>
            </a:pPr>
            <a:endParaRPr b="1" dirty="0"/>
          </a:p>
        </p:txBody>
      </p:sp>
      <p:sp>
        <p:nvSpPr>
          <p:cNvPr id="250" name="Google Shape;250;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pic>
        <p:nvPicPr>
          <p:cNvPr id="3" name="Imagen 2">
            <a:extLst>
              <a:ext uri="{FF2B5EF4-FFF2-40B4-BE49-F238E27FC236}">
                <a16:creationId xmlns:a16="http://schemas.microsoft.com/office/drawing/2014/main" id="{465D629C-178F-4302-A118-7D4EDFA88F1F}"/>
              </a:ext>
            </a:extLst>
          </p:cNvPr>
          <p:cNvPicPr>
            <a:picLocks noChangeAspect="1"/>
          </p:cNvPicPr>
          <p:nvPr/>
        </p:nvPicPr>
        <p:blipFill>
          <a:blip r:embed="rId3"/>
          <a:stretch>
            <a:fillRect/>
          </a:stretch>
        </p:blipFill>
        <p:spPr>
          <a:xfrm>
            <a:off x="5587262" y="0"/>
            <a:ext cx="3556738" cy="2364205"/>
          </a:xfrm>
          <a:prstGeom prst="rect">
            <a:avLst/>
          </a:prstGeom>
        </p:spPr>
      </p:pic>
    </p:spTree>
    <p:extLst>
      <p:ext uri="{BB962C8B-B14F-4D97-AF65-F5344CB8AC3E}">
        <p14:creationId xmlns:p14="http://schemas.microsoft.com/office/powerpoint/2010/main" val="1351715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ctrTitle"/>
          </p:nvPr>
        </p:nvSpPr>
        <p:spPr>
          <a:xfrm>
            <a:off x="235500" y="744225"/>
            <a:ext cx="8520600" cy="310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CL" dirty="0"/>
              <a:t>Tarja Móvil</a:t>
            </a:r>
            <a:endParaRPr dirty="0"/>
          </a:p>
          <a:p>
            <a:pPr marL="0" lvl="0" indent="0" algn="l" rtl="0">
              <a:spcBef>
                <a:spcPts val="0"/>
              </a:spcBef>
              <a:spcAft>
                <a:spcPts val="0"/>
              </a:spcAft>
              <a:buNone/>
            </a:pPr>
            <a:endParaRPr sz="3600" dirty="0"/>
          </a:p>
          <a:p>
            <a:pPr marL="0" lvl="0" indent="0" algn="l" rtl="0">
              <a:spcBef>
                <a:spcPts val="0"/>
              </a:spcBef>
              <a:spcAft>
                <a:spcPts val="0"/>
              </a:spcAft>
              <a:buNone/>
            </a:pPr>
            <a:endParaRPr dirty="0"/>
          </a:p>
        </p:txBody>
      </p:sp>
      <p:sp>
        <p:nvSpPr>
          <p:cNvPr id="71" name="Google Shape;71;p13"/>
          <p:cNvSpPr txBox="1">
            <a:spLocks noGrp="1"/>
          </p:cNvSpPr>
          <p:nvPr>
            <p:ph type="subTitle" idx="1"/>
          </p:nvPr>
        </p:nvSpPr>
        <p:spPr>
          <a:xfrm>
            <a:off x="387900" y="2659879"/>
            <a:ext cx="8520600" cy="212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2000" dirty="0"/>
          </a:p>
          <a:p>
            <a:pPr marL="0" lvl="0" indent="0" algn="ctr" rtl="0">
              <a:spcBef>
                <a:spcPts val="0"/>
              </a:spcBef>
              <a:spcAft>
                <a:spcPts val="0"/>
              </a:spcAft>
              <a:buNone/>
            </a:pPr>
            <a:r>
              <a:rPr lang="en" sz="2000" i="1" dirty="0"/>
              <a:t>Alejandro Adam</a:t>
            </a:r>
            <a:endParaRPr sz="2000" i="1" dirty="0"/>
          </a:p>
          <a:p>
            <a:pPr marL="0" lvl="0" indent="0" algn="ctr" rtl="0">
              <a:spcBef>
                <a:spcPts val="0"/>
              </a:spcBef>
              <a:spcAft>
                <a:spcPts val="0"/>
              </a:spcAft>
              <a:buNone/>
            </a:pPr>
            <a:r>
              <a:rPr lang="en" sz="2000" i="1" dirty="0"/>
              <a:t>Seminario de Título 1</a:t>
            </a:r>
            <a:endParaRPr sz="2000" i="1" dirty="0"/>
          </a:p>
          <a:p>
            <a:pPr marL="0" lvl="0" indent="0" algn="ctr" rtl="0">
              <a:spcBef>
                <a:spcPts val="0"/>
              </a:spcBef>
              <a:spcAft>
                <a:spcPts val="0"/>
              </a:spcAft>
              <a:buNone/>
            </a:pPr>
            <a:r>
              <a:rPr lang="en" sz="2000" i="1" dirty="0" smtClean="0"/>
              <a:t>Primer </a:t>
            </a:r>
            <a:r>
              <a:rPr lang="en" sz="2000" i="1" dirty="0"/>
              <a:t>trimestre Advance </a:t>
            </a:r>
            <a:r>
              <a:rPr lang="en" sz="2000" i="1" dirty="0" smtClean="0"/>
              <a:t>2019, </a:t>
            </a:r>
            <a:r>
              <a:rPr lang="en" sz="2000" i="1" dirty="0"/>
              <a:t>Ingenieria en Computacion e Informatica</a:t>
            </a:r>
            <a:endParaRPr sz="2000" i="1" dirty="0"/>
          </a:p>
        </p:txBody>
      </p:sp>
    </p:spTree>
    <p:extLst>
      <p:ext uri="{BB962C8B-B14F-4D97-AF65-F5344CB8AC3E}">
        <p14:creationId xmlns:p14="http://schemas.microsoft.com/office/powerpoint/2010/main" val="3695852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1.2 Objetivo principal</a:t>
            </a:r>
            <a:endParaRPr sz="2400"/>
          </a:p>
        </p:txBody>
      </p:sp>
      <p:sp>
        <p:nvSpPr>
          <p:cNvPr id="100" name="Google Shape;100;p17"/>
          <p:cNvSpPr txBox="1">
            <a:spLocks noGrp="1"/>
          </p:cNvSpPr>
          <p:nvPr>
            <p:ph type="body" idx="1"/>
          </p:nvPr>
        </p:nvSpPr>
        <p:spPr>
          <a:xfrm>
            <a:off x="253358" y="967751"/>
            <a:ext cx="4020468" cy="3695466"/>
          </a:xfrm>
          <a:prstGeom prst="rect">
            <a:avLst/>
          </a:prstGeom>
          <a:ln>
            <a:noFill/>
          </a:ln>
        </p:spPr>
        <p:txBody>
          <a:bodyPr spcFirstLastPara="1" wrap="square" lIns="91425" tIns="91425" rIns="91425" bIns="91425" anchor="t" anchorCtr="0">
            <a:noAutofit/>
          </a:bodyPr>
          <a:lstStyle/>
          <a:p>
            <a:pPr marL="0" lvl="0" indent="0" algn="just">
              <a:spcAft>
                <a:spcPts val="1600"/>
              </a:spcAft>
              <a:buNone/>
            </a:pPr>
            <a:r>
              <a:rPr lang="es-CL" sz="2000" b="1" i="1" dirty="0"/>
              <a:t>Desarrollar una aplicación móvil que permita automatizar el proceso tarja con el fin de obtener el informe tarja en el menor tiempo posible.</a:t>
            </a:r>
            <a:endParaRPr sz="2000" b="1" i="1" dirty="0"/>
          </a:p>
        </p:txBody>
      </p:sp>
      <p:sp>
        <p:nvSpPr>
          <p:cNvPr id="101" name="Google Shape;101;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3" name="Imagen 2">
            <a:extLst>
              <a:ext uri="{FF2B5EF4-FFF2-40B4-BE49-F238E27FC236}">
                <a16:creationId xmlns:a16="http://schemas.microsoft.com/office/drawing/2014/main" id="{0E6F0984-1D7D-42CD-A97B-4CC3021B7677}"/>
              </a:ext>
            </a:extLst>
          </p:cNvPr>
          <p:cNvPicPr>
            <a:picLocks noChangeAspect="1"/>
          </p:cNvPicPr>
          <p:nvPr/>
        </p:nvPicPr>
        <p:blipFill>
          <a:blip r:embed="rId3"/>
          <a:stretch>
            <a:fillRect/>
          </a:stretch>
        </p:blipFill>
        <p:spPr>
          <a:xfrm>
            <a:off x="4459801" y="306155"/>
            <a:ext cx="4561357" cy="3421018"/>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38100" lvl="0" algn="l" rtl="0">
              <a:spcBef>
                <a:spcPts val="0"/>
              </a:spcBef>
              <a:spcAft>
                <a:spcPts val="0"/>
              </a:spcAft>
              <a:buSzPts val="3000"/>
            </a:pPr>
            <a:r>
              <a:rPr lang="en" dirty="0" smtClean="0"/>
              <a:t>1.2 Resumen Proyecto Titulo 1</a:t>
            </a:r>
            <a:endParaRPr dirty="0"/>
          </a:p>
        </p:txBody>
      </p:sp>
      <p:sp>
        <p:nvSpPr>
          <p:cNvPr id="85" name="Google Shape;85;p15"/>
          <p:cNvSpPr txBox="1">
            <a:spLocks noGrp="1"/>
          </p:cNvSpPr>
          <p:nvPr>
            <p:ph type="body" idx="1"/>
          </p:nvPr>
        </p:nvSpPr>
        <p:spPr>
          <a:xfrm>
            <a:off x="311700" y="1152475"/>
            <a:ext cx="8438895" cy="3416400"/>
          </a:xfrm>
          <a:prstGeom prst="rect">
            <a:avLst/>
          </a:prstGeom>
        </p:spPr>
        <p:txBody>
          <a:bodyPr spcFirstLastPara="1" wrap="square" lIns="91425" tIns="91425" rIns="91425" bIns="91425" anchor="t" anchorCtr="0">
            <a:noAutofit/>
          </a:bodyPr>
          <a:lstStyle/>
          <a:p>
            <a:pPr marL="0" lvl="0" indent="0">
              <a:spcAft>
                <a:spcPts val="1600"/>
              </a:spcAft>
              <a:buNone/>
            </a:pPr>
            <a:endParaRPr lang="es-CL" sz="1600" dirty="0"/>
          </a:p>
          <a:p>
            <a:endParaRPr dirty="0"/>
          </a:p>
        </p:txBody>
      </p:sp>
      <p:sp>
        <p:nvSpPr>
          <p:cNvPr id="86" name="Google Shape;8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a:t>
            </a:fld>
            <a:endParaRPr/>
          </a:p>
        </p:txBody>
      </p:sp>
      <p:sp>
        <p:nvSpPr>
          <p:cNvPr id="5" name="Google Shape;85;p15">
            <a:extLst>
              <a:ext uri="{FF2B5EF4-FFF2-40B4-BE49-F238E27FC236}">
                <a16:creationId xmlns:a16="http://schemas.microsoft.com/office/drawing/2014/main" id="{C3446FAD-9732-40A0-BE52-5445A82932E5}"/>
              </a:ext>
            </a:extLst>
          </p:cNvPr>
          <p:cNvSpPr txBox="1">
            <a:spLocks/>
          </p:cNvSpPr>
          <p:nvPr/>
        </p:nvSpPr>
        <p:spPr>
          <a:xfrm>
            <a:off x="311699" y="1085750"/>
            <a:ext cx="5705643" cy="26936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0" indent="0">
              <a:lnSpc>
                <a:spcPct val="100000"/>
              </a:lnSpc>
              <a:spcAft>
                <a:spcPts val="1600"/>
              </a:spcAft>
              <a:buFont typeface="Open Sans"/>
              <a:buNone/>
            </a:pPr>
            <a:r>
              <a:rPr lang="es-MX" sz="1200" dirty="0" smtClean="0"/>
              <a:t>El proyecto titulo 1, al igual que el anterior se a dividido en 3 sprint.</a:t>
            </a:r>
            <a:endParaRPr lang="es-CL" sz="1200" dirty="0" smtClean="0"/>
          </a:p>
          <a:p>
            <a:pPr marL="0" indent="0">
              <a:lnSpc>
                <a:spcPct val="100000"/>
              </a:lnSpc>
              <a:spcAft>
                <a:spcPts val="1600"/>
              </a:spcAft>
              <a:buFont typeface="Open Sans"/>
              <a:buNone/>
            </a:pPr>
            <a:r>
              <a:rPr lang="es-MX" sz="1200" dirty="0" smtClean="0"/>
              <a:t>En cada sprint corresponde a una entregas con los avances del proyecto y del desarrollo.</a:t>
            </a:r>
          </a:p>
          <a:p>
            <a:pPr marL="0" indent="0">
              <a:lnSpc>
                <a:spcPct val="100000"/>
              </a:lnSpc>
              <a:spcAft>
                <a:spcPts val="1600"/>
              </a:spcAft>
              <a:buFont typeface="Open Sans"/>
              <a:buNone/>
            </a:pPr>
            <a:r>
              <a:rPr lang="es-MX" sz="1200" dirty="0" smtClean="0"/>
              <a:t>Dada la metodología aplicada INCREMENTAL  se ha definido realizar entregas parciales dividiendo el proyecto en dos etapas llamado ambientes.</a:t>
            </a:r>
          </a:p>
          <a:p>
            <a:pPr marL="0" indent="0">
              <a:lnSpc>
                <a:spcPct val="100000"/>
              </a:lnSpc>
              <a:spcAft>
                <a:spcPts val="1600"/>
              </a:spcAft>
              <a:buFont typeface="Open Sans"/>
              <a:buNone/>
            </a:pPr>
            <a:r>
              <a:rPr lang="es-MX" sz="1200" dirty="0"/>
              <a:t>	</a:t>
            </a:r>
            <a:r>
              <a:rPr lang="es-MX" sz="1200" dirty="0" smtClean="0"/>
              <a:t>1.- Ambiente WEB </a:t>
            </a:r>
          </a:p>
          <a:p>
            <a:pPr marL="0" indent="0">
              <a:lnSpc>
                <a:spcPct val="100000"/>
              </a:lnSpc>
              <a:spcAft>
                <a:spcPts val="1600"/>
              </a:spcAft>
              <a:buFont typeface="Open Sans"/>
              <a:buNone/>
            </a:pPr>
            <a:r>
              <a:rPr lang="es-MX" sz="1200" dirty="0"/>
              <a:t>	</a:t>
            </a:r>
            <a:r>
              <a:rPr lang="es-MX" sz="1200" dirty="0" smtClean="0"/>
              <a:t>2.- Ambiente Móvil </a:t>
            </a:r>
            <a:endParaRPr lang="es-CL" sz="1200" dirty="0"/>
          </a:p>
          <a:p>
            <a:pPr marL="114300" indent="0">
              <a:buNone/>
            </a:pPr>
            <a:endParaRPr lang="es-CL" dirty="0"/>
          </a:p>
        </p:txBody>
      </p:sp>
      <p:pic>
        <p:nvPicPr>
          <p:cNvPr id="6" name="Imagen 5"/>
          <p:cNvPicPr>
            <a:picLocks noChangeAspect="1"/>
          </p:cNvPicPr>
          <p:nvPr/>
        </p:nvPicPr>
        <p:blipFill rotWithShape="1">
          <a:blip r:embed="rId3"/>
          <a:srcRect t="38862" b="39334"/>
          <a:stretch/>
        </p:blipFill>
        <p:spPr>
          <a:xfrm>
            <a:off x="-6830" y="3625605"/>
            <a:ext cx="8909825" cy="1037612"/>
          </a:xfrm>
          <a:prstGeom prst="rect">
            <a:avLst/>
          </a:prstGeom>
        </p:spPr>
      </p:pic>
      <p:pic>
        <p:nvPicPr>
          <p:cNvPr id="1026" name="Picture 2" descr="Resultado de imagen para metodologia increment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9176" y="1152671"/>
            <a:ext cx="2829949" cy="21224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38100" lvl="0" algn="l" rtl="0">
              <a:spcBef>
                <a:spcPts val="0"/>
              </a:spcBef>
              <a:spcAft>
                <a:spcPts val="0"/>
              </a:spcAft>
              <a:buSzPts val="3000"/>
            </a:pPr>
            <a:r>
              <a:rPr lang="es-MX" dirty="0" smtClean="0"/>
              <a:t>1.</a:t>
            </a:r>
            <a:r>
              <a:rPr lang="es-MX" dirty="0"/>
              <a:t>3</a:t>
            </a:r>
            <a:r>
              <a:rPr lang="es-MX" dirty="0" smtClean="0"/>
              <a:t> Planificación </a:t>
            </a:r>
            <a:endParaRPr dirty="0"/>
          </a:p>
        </p:txBody>
      </p:sp>
      <p:sp>
        <p:nvSpPr>
          <p:cNvPr id="85" name="Google Shape;85;p15"/>
          <p:cNvSpPr txBox="1">
            <a:spLocks noGrp="1"/>
          </p:cNvSpPr>
          <p:nvPr>
            <p:ph type="body" idx="1"/>
          </p:nvPr>
        </p:nvSpPr>
        <p:spPr>
          <a:xfrm>
            <a:off x="311700" y="1152475"/>
            <a:ext cx="8438895" cy="3416400"/>
          </a:xfrm>
          <a:prstGeom prst="rect">
            <a:avLst/>
          </a:prstGeom>
        </p:spPr>
        <p:txBody>
          <a:bodyPr spcFirstLastPara="1" wrap="square" lIns="91425" tIns="91425" rIns="91425" bIns="91425" anchor="t" anchorCtr="0">
            <a:noAutofit/>
          </a:bodyPr>
          <a:lstStyle/>
          <a:p>
            <a:pPr marL="0" lvl="0" indent="0">
              <a:spcAft>
                <a:spcPts val="1600"/>
              </a:spcAft>
              <a:buNone/>
            </a:pPr>
            <a:endParaRPr lang="es-CL" sz="1600" dirty="0"/>
          </a:p>
          <a:p>
            <a:endParaRPr dirty="0"/>
          </a:p>
        </p:txBody>
      </p:sp>
      <p:sp>
        <p:nvSpPr>
          <p:cNvPr id="86" name="Google Shape;8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5</a:t>
            </a:fld>
            <a:endParaRPr/>
          </a:p>
        </p:txBody>
      </p:sp>
      <p:pic>
        <p:nvPicPr>
          <p:cNvPr id="11" name="Imagen 10"/>
          <p:cNvPicPr>
            <a:picLocks noChangeAspect="1"/>
          </p:cNvPicPr>
          <p:nvPr/>
        </p:nvPicPr>
        <p:blipFill>
          <a:blip r:embed="rId3"/>
          <a:stretch>
            <a:fillRect/>
          </a:stretch>
        </p:blipFill>
        <p:spPr>
          <a:xfrm>
            <a:off x="311700" y="1778000"/>
            <a:ext cx="8000316" cy="2460885"/>
          </a:xfrm>
          <a:prstGeom prst="rect">
            <a:avLst/>
          </a:prstGeom>
        </p:spPr>
      </p:pic>
    </p:spTree>
    <p:extLst>
      <p:ext uri="{BB962C8B-B14F-4D97-AF65-F5344CB8AC3E}">
        <p14:creationId xmlns:p14="http://schemas.microsoft.com/office/powerpoint/2010/main" val="4234794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81" name="Google Shape;181;p29"/>
          <p:cNvSpPr txBox="1">
            <a:spLocks noGrp="1"/>
          </p:cNvSpPr>
          <p:nvPr>
            <p:ph type="title"/>
          </p:nvPr>
        </p:nvSpPr>
        <p:spPr>
          <a:xfrm>
            <a:off x="490250" y="526350"/>
            <a:ext cx="6754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2. Sprint 4</a:t>
            </a:r>
            <a:endParaRPr dirty="0"/>
          </a:p>
        </p:txBody>
      </p:sp>
    </p:spTree>
    <p:extLst>
      <p:ext uri="{BB962C8B-B14F-4D97-AF65-F5344CB8AC3E}">
        <p14:creationId xmlns:p14="http://schemas.microsoft.com/office/powerpoint/2010/main" val="1458696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311700" y="216424"/>
            <a:ext cx="4546989" cy="9214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smtClean="0"/>
              <a:t>2.1 </a:t>
            </a:r>
            <a:r>
              <a:rPr lang="en" sz="2400" dirty="0"/>
              <a:t>Objetivo </a:t>
            </a:r>
            <a:r>
              <a:rPr lang="en" sz="2400" dirty="0" smtClean="0"/>
              <a:t>Específico y metricas  Sprint </a:t>
            </a:r>
            <a:r>
              <a:rPr lang="en" sz="2400" dirty="0"/>
              <a:t>4 </a:t>
            </a:r>
            <a:endParaRPr sz="2400" dirty="0"/>
          </a:p>
        </p:txBody>
      </p:sp>
      <p:sp>
        <p:nvSpPr>
          <p:cNvPr id="101" name="Google Shape;101;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3" name="Imagen 2">
            <a:extLst>
              <a:ext uri="{FF2B5EF4-FFF2-40B4-BE49-F238E27FC236}">
                <a16:creationId xmlns:a16="http://schemas.microsoft.com/office/drawing/2014/main" id="{0E6F0984-1D7D-42CD-A97B-4CC3021B7677}"/>
              </a:ext>
            </a:extLst>
          </p:cNvPr>
          <p:cNvPicPr>
            <a:picLocks noChangeAspect="1"/>
          </p:cNvPicPr>
          <p:nvPr/>
        </p:nvPicPr>
        <p:blipFill>
          <a:blip r:embed="rId3"/>
          <a:stretch>
            <a:fillRect/>
          </a:stretch>
        </p:blipFill>
        <p:spPr>
          <a:xfrm>
            <a:off x="4858689" y="37799"/>
            <a:ext cx="3390454" cy="2542841"/>
          </a:xfrm>
          <a:prstGeom prst="rect">
            <a:avLst/>
          </a:prstGeom>
        </p:spPr>
      </p:pic>
      <p:sp>
        <p:nvSpPr>
          <p:cNvPr id="6" name="Google Shape;107;p18"/>
          <p:cNvSpPr txBox="1">
            <a:spLocks/>
          </p:cNvSpPr>
          <p:nvPr/>
        </p:nvSpPr>
        <p:spPr>
          <a:xfrm>
            <a:off x="112101" y="1251866"/>
            <a:ext cx="4053171" cy="17781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0" indent="0" algn="just">
              <a:lnSpc>
                <a:spcPct val="100000"/>
              </a:lnSpc>
              <a:spcAft>
                <a:spcPts val="1000"/>
              </a:spcAft>
              <a:buFont typeface="Open Sans"/>
              <a:buNone/>
            </a:pPr>
            <a:r>
              <a:rPr lang="es-MX" sz="1400" b="1" dirty="0" smtClean="0"/>
              <a:t>OE2.-  Contar con un sistema tarja que  permita mantener un estándar en la planificación.</a:t>
            </a:r>
          </a:p>
          <a:p>
            <a:pPr marL="0" indent="0" algn="just">
              <a:lnSpc>
                <a:spcPct val="100000"/>
              </a:lnSpc>
              <a:spcAft>
                <a:spcPts val="1000"/>
              </a:spcAft>
              <a:buFont typeface="Open Sans"/>
              <a:buNone/>
            </a:pPr>
            <a:r>
              <a:rPr lang="es-MX" sz="1400" b="1" dirty="0" smtClean="0"/>
              <a:t>OE5.- Disminuir los errores en el informe </a:t>
            </a:r>
            <a:endParaRPr lang="es-MX" sz="1400" b="1" dirty="0"/>
          </a:p>
        </p:txBody>
      </p:sp>
      <p:pic>
        <p:nvPicPr>
          <p:cNvPr id="8" name="Imagen 7">
            <a:extLst>
              <a:ext uri="{FF2B5EF4-FFF2-40B4-BE49-F238E27FC236}">
                <a16:creationId xmlns:a16="http://schemas.microsoft.com/office/drawing/2014/main" id="{0EEE56F0-FA89-4751-9914-0ED237117641}"/>
              </a:ext>
            </a:extLst>
          </p:cNvPr>
          <p:cNvPicPr>
            <a:picLocks noChangeAspect="1"/>
          </p:cNvPicPr>
          <p:nvPr/>
        </p:nvPicPr>
        <p:blipFill>
          <a:blip r:embed="rId4"/>
          <a:stretch>
            <a:fillRect/>
          </a:stretch>
        </p:blipFill>
        <p:spPr>
          <a:xfrm>
            <a:off x="56050" y="3029974"/>
            <a:ext cx="9031899" cy="1384302"/>
          </a:xfrm>
          <a:prstGeom prst="rect">
            <a:avLst/>
          </a:prstGeom>
        </p:spPr>
      </p:pic>
    </p:spTree>
    <p:extLst>
      <p:ext uri="{BB962C8B-B14F-4D97-AF65-F5344CB8AC3E}">
        <p14:creationId xmlns:p14="http://schemas.microsoft.com/office/powerpoint/2010/main" val="4290604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311700" y="216424"/>
            <a:ext cx="4546989" cy="9214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smtClean="0"/>
              <a:t>2.2 Riesgos detectados Sprint </a:t>
            </a:r>
            <a:r>
              <a:rPr lang="en" sz="2400" dirty="0"/>
              <a:t>4 </a:t>
            </a:r>
            <a:endParaRPr sz="2400" dirty="0"/>
          </a:p>
        </p:txBody>
      </p:sp>
      <p:sp>
        <p:nvSpPr>
          <p:cNvPr id="101" name="Google Shape;101;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7" name="Imagen 6"/>
          <p:cNvPicPr>
            <a:picLocks noChangeAspect="1"/>
          </p:cNvPicPr>
          <p:nvPr/>
        </p:nvPicPr>
        <p:blipFill>
          <a:blip r:embed="rId3"/>
          <a:stretch>
            <a:fillRect/>
          </a:stretch>
        </p:blipFill>
        <p:spPr>
          <a:xfrm>
            <a:off x="144699" y="2920182"/>
            <a:ext cx="8104444" cy="1399808"/>
          </a:xfrm>
          <a:prstGeom prst="rect">
            <a:avLst/>
          </a:prstGeom>
        </p:spPr>
      </p:pic>
      <p:pic>
        <p:nvPicPr>
          <p:cNvPr id="11" name="Imagen 10" descr="https://lh4.googleusercontent.com/8ujDgiPU518ANs9RaQAmcogQrVYoUBiqJ3TCnf3Ml6T30btyT2GStlR37uLePHDaHMQttu0qoMAt0Y1sV_GGphbuyvTgH2o9NRiILyMTsjI66kvbVyLQBJQwfVk83jtu3DZWj9Oz">
            <a:extLst>
              <a:ext uri="{FF2B5EF4-FFF2-40B4-BE49-F238E27FC236}">
                <a16:creationId xmlns:a16="http://schemas.microsoft.com/office/drawing/2014/main" id="{205EA506-2A20-4A6D-8701-6E032E0D38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9868" y="1592825"/>
            <a:ext cx="2130652" cy="101465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p:nvPicPr>
        <p:blipFill rotWithShape="1">
          <a:blip r:embed="rId5">
            <a:extLst>
              <a:ext uri="{28A0092B-C50C-407E-A947-70E740481C1C}">
                <a14:useLocalDpi xmlns:a14="http://schemas.microsoft.com/office/drawing/2010/main" val="0"/>
              </a:ext>
            </a:extLst>
          </a:blip>
          <a:srcRect t="11220" b="17868"/>
          <a:stretch/>
        </p:blipFill>
        <p:spPr>
          <a:xfrm>
            <a:off x="6935183" y="39328"/>
            <a:ext cx="2085975" cy="1553497"/>
          </a:xfrm>
          <a:prstGeom prst="rect">
            <a:avLst/>
          </a:prstGeom>
        </p:spPr>
      </p:pic>
    </p:spTree>
    <p:extLst>
      <p:ext uri="{BB962C8B-B14F-4D97-AF65-F5344CB8AC3E}">
        <p14:creationId xmlns:p14="http://schemas.microsoft.com/office/powerpoint/2010/main" val="2806150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311700" y="216424"/>
            <a:ext cx="4546989" cy="9214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smtClean="0"/>
              <a:t>2.3 Pruebas y Aceptación Sprint </a:t>
            </a:r>
            <a:r>
              <a:rPr lang="en" sz="2400" dirty="0"/>
              <a:t>4 </a:t>
            </a:r>
            <a:endParaRPr sz="2400" dirty="0"/>
          </a:p>
        </p:txBody>
      </p:sp>
      <p:sp>
        <p:nvSpPr>
          <p:cNvPr id="101" name="Google Shape;101;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8" name="Imagen 7">
            <a:extLst>
              <a:ext uri="{FF2B5EF4-FFF2-40B4-BE49-F238E27FC236}">
                <a16:creationId xmlns:a16="http://schemas.microsoft.com/office/drawing/2014/main" id="{3382B219-DD54-40F1-AD9B-BC9A41DAD3DA}"/>
              </a:ext>
            </a:extLst>
          </p:cNvPr>
          <p:cNvPicPr/>
          <p:nvPr/>
        </p:nvPicPr>
        <p:blipFill rotWithShape="1">
          <a:blip r:embed="rId3"/>
          <a:srcRect l="9196" t="6325" r="3305" b="6173"/>
          <a:stretch/>
        </p:blipFill>
        <p:spPr>
          <a:xfrm>
            <a:off x="6263149" y="588681"/>
            <a:ext cx="2880851" cy="3896301"/>
          </a:xfrm>
          <a:prstGeom prst="rect">
            <a:avLst/>
          </a:prstGeom>
        </p:spPr>
      </p:pic>
      <p:pic>
        <p:nvPicPr>
          <p:cNvPr id="10" name="Imagen 9">
            <a:extLst>
              <a:ext uri="{FF2B5EF4-FFF2-40B4-BE49-F238E27FC236}">
                <a16:creationId xmlns:a16="http://schemas.microsoft.com/office/drawing/2014/main" id="{A2D428F8-2C24-40E2-B69E-4E0CC61C7A19}"/>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0721" y="1963210"/>
            <a:ext cx="5939586" cy="2051241"/>
          </a:xfrm>
          <a:prstGeom prst="rect">
            <a:avLst/>
          </a:prstGeom>
          <a:noFill/>
          <a:ln>
            <a:noFill/>
          </a:ln>
        </p:spPr>
      </p:pic>
      <p:sp>
        <p:nvSpPr>
          <p:cNvPr id="13" name="Rectángulo 12"/>
          <p:cNvSpPr/>
          <p:nvPr/>
        </p:nvSpPr>
        <p:spPr>
          <a:xfrm>
            <a:off x="111760" y="1439990"/>
            <a:ext cx="6028547" cy="523220"/>
          </a:xfrm>
          <a:prstGeom prst="rect">
            <a:avLst/>
          </a:prstGeom>
        </p:spPr>
        <p:txBody>
          <a:bodyPr wrap="square">
            <a:spAutoFit/>
          </a:bodyPr>
          <a:lstStyle/>
          <a:p>
            <a:r>
              <a:rPr lang="es-CL" dirty="0"/>
              <a:t>Las Pruebas son  realizadas por los programadores y el Usuario clave.</a:t>
            </a:r>
          </a:p>
          <a:p>
            <a:r>
              <a:rPr lang="es-CL" dirty="0"/>
              <a:t>Estado: </a:t>
            </a:r>
            <a:r>
              <a:rPr lang="es-CL" b="1" dirty="0"/>
              <a:t>Rechazado</a:t>
            </a:r>
            <a:endParaRPr lang="es-ES" b="1" dirty="0"/>
          </a:p>
        </p:txBody>
      </p:sp>
    </p:spTree>
    <p:extLst>
      <p:ext uri="{BB962C8B-B14F-4D97-AF65-F5344CB8AC3E}">
        <p14:creationId xmlns:p14="http://schemas.microsoft.com/office/powerpoint/2010/main" val="1101208920"/>
      </p:ext>
    </p:extLst>
  </p:cSld>
  <p:clrMapOvr>
    <a:masterClrMapping/>
  </p:clrMapOvr>
</p:sld>
</file>

<file path=ppt/theme/theme1.xml><?xml version="1.0" encoding="utf-8"?>
<a:theme xmlns:a="http://schemas.openxmlformats.org/drawingml/2006/main" name="UNAB">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1079</TotalTime>
  <Words>627</Words>
  <Application>Microsoft Office PowerPoint</Application>
  <PresentationFormat>Presentación en pantalla (16:9)</PresentationFormat>
  <Paragraphs>112</Paragraphs>
  <Slides>28</Slides>
  <Notes>28</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28</vt:i4>
      </vt:variant>
    </vt:vector>
  </HeadingPairs>
  <TitlesOfParts>
    <vt:vector size="35" baseType="lpstr">
      <vt:lpstr>Alfa Slab One</vt:lpstr>
      <vt:lpstr>Georgia</vt:lpstr>
      <vt:lpstr>Proxima Nova</vt:lpstr>
      <vt:lpstr>Wingdings</vt:lpstr>
      <vt:lpstr>Arial</vt:lpstr>
      <vt:lpstr>Open Sans</vt:lpstr>
      <vt:lpstr>UNAB</vt:lpstr>
      <vt:lpstr>Tarja Móvil  </vt:lpstr>
      <vt:lpstr>Tarja Móvil</vt:lpstr>
      <vt:lpstr>1.2 Objetivo principal</vt:lpstr>
      <vt:lpstr>1.2 Resumen Proyecto Titulo 1</vt:lpstr>
      <vt:lpstr>1.3 Planificación </vt:lpstr>
      <vt:lpstr>2. Sprint 4</vt:lpstr>
      <vt:lpstr>2.1 Objetivo Específico y metricas  Sprint 4 </vt:lpstr>
      <vt:lpstr>2.2 Riesgos detectados Sprint 4 </vt:lpstr>
      <vt:lpstr>2.3 Pruebas y Aceptación Sprint 4 </vt:lpstr>
      <vt:lpstr>2,4 Resultado Sprint 4 </vt:lpstr>
      <vt:lpstr>3. Sprint 5</vt:lpstr>
      <vt:lpstr>3.1 Objetivo Específico y metricas  Sprint 5 </vt:lpstr>
      <vt:lpstr>3.2 Riesgos detectados Sprint 5 </vt:lpstr>
      <vt:lpstr>3.3 Pruebas y Aceptación Sprint 5 </vt:lpstr>
      <vt:lpstr>4. Sprint 6</vt:lpstr>
      <vt:lpstr>4.1 Objetivo Específico y metricas  Sprint 6 </vt:lpstr>
      <vt:lpstr>4.2 Riesgos detectados Sprint 6 </vt:lpstr>
      <vt:lpstr>4.3 Pruebas y Aceptación Sprint 6 </vt:lpstr>
      <vt:lpstr>4.4 Resultado Sprint 6 </vt:lpstr>
      <vt:lpstr>5. Cambios</vt:lpstr>
      <vt:lpstr>5.1 Gestión del cambio</vt:lpstr>
      <vt:lpstr>5.2 Diseño de alto nivel</vt:lpstr>
      <vt:lpstr>5.3 Gestión de la configuración</vt:lpstr>
      <vt:lpstr>6. Post Mortem</vt:lpstr>
      <vt:lpstr>4.1  Lecciones aprendidas </vt:lpstr>
      <vt:lpstr>6. Situación Futura</vt:lpstr>
      <vt:lpstr>4.2  Situación futura</vt:lpstr>
      <vt:lpstr>Tarja Móvil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Tarja Móvil</dc:title>
  <dc:creator>Alejandro Adam Concha</dc:creator>
  <cp:lastModifiedBy>Alejandro Adam Concha</cp:lastModifiedBy>
  <cp:revision>83</cp:revision>
  <dcterms:modified xsi:type="dcterms:W3CDTF">2019-06-08T14:51:02Z</dcterms:modified>
</cp:coreProperties>
</file>