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86" r:id="rId19"/>
    <p:sldId id="2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9" r:id="rId30"/>
    <p:sldId id="281" r:id="rId31"/>
    <p:sldId id="290" r:id="rId32"/>
    <p:sldId id="291" r:id="rId33"/>
    <p:sldId id="292" r:id="rId34"/>
    <p:sldId id="28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40"/>
      <p:bold r:id="rId41"/>
      <p:italic r:id="rId42"/>
      <p:boldItalic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Alfa Slab On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io Castill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24T18:04:54.148" idx="1">
    <p:pos x="6000" y="0"/>
    <p:text>Acá un esquema referencial para presentar el hito 2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e079cf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e079cf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e079cfe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e079cfe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e079cfe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e079cfe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e8fa9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e8fa9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e079cfe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e079cfe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e079cfe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e079cfe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59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42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43ca04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43ca04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7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e079cf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e079cf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e079cfe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e079cfe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5e079cfe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5e079cfe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e079cfe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e079cfe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43ca04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43ca04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43ca04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43ca04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43ca04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43ca04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943ca040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943ca040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43ca040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43ca040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43ca04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43ca04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43ca04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43ca04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43ca040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43ca040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34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22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43ca04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43ca040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21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e079cfe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e079cfe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e079cfe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e079cfe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5e8fa9e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5e8fa9e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5e8fa9ed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5e8fa9ed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43ca04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43ca04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43ca04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43ca04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43ca040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43ca040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43ca040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43ca040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90936361baf56c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90936361baf56c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e079cfe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e079cfe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rgbClr val="002E5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Georgia"/>
              <a:buNone/>
              <a:defRPr sz="54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E53"/>
              </a:buClr>
              <a:buSzPts val="11000"/>
              <a:buNone/>
              <a:defRPr sz="11000">
                <a:solidFill>
                  <a:srgbClr val="002E5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2E5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06250"/>
            <a:ext cx="9144000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AD1F2B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02E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95975"/>
            <a:ext cx="1412448" cy="3303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1F2B"/>
              </a:buClr>
              <a:buSzPts val="1800"/>
              <a:buFont typeface="Alfa Slab One"/>
              <a:buNone/>
              <a:defRPr>
                <a:solidFill>
                  <a:srgbClr val="AD1F2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D1F2B"/>
              </a:buClr>
              <a:buSzPts val="3000"/>
              <a:buFont typeface="Georgia"/>
              <a:buNone/>
              <a:defRPr sz="3000" b="1">
                <a:solidFill>
                  <a:srgbClr val="AD1F2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235500" y="744225"/>
            <a:ext cx="8520600" cy="31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Tarja Móvil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87900" y="2659879"/>
            <a:ext cx="8520600" cy="21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Alejandro Adam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Seminario de Título 1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Tercer trimestre Advance 2018, Ingenieria en Computacion e Informatica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/>
              <a:t>Viña del Mar, 30 de noviembre de 2018</a:t>
            </a:r>
            <a:endParaRPr sz="20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2.2 Cambios en procedimientos actuales</a:t>
            </a:r>
            <a:endParaRPr sz="2400"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80275" y="1279300"/>
            <a:ext cx="59994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aumentar la dotación por cuadrilla de trabajo.</a:t>
            </a:r>
          </a:p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destinar personal exclusivo para la elaboración del informe tarja.</a:t>
            </a:r>
          </a:p>
          <a:p>
            <a:pPr marL="800100" lvl="0" algn="just" rtl="0">
              <a:spcBef>
                <a:spcPts val="0"/>
              </a:spcBef>
              <a:spcAft>
                <a:spcPts val="1600"/>
              </a:spcAft>
              <a:buFont typeface="+mj-lt"/>
              <a:buAutoNum type="arabicPeriod" startAt="3"/>
            </a:pPr>
            <a:r>
              <a:rPr lang="es-CL" sz="1600" b="1" dirty="0"/>
              <a:t>se puede establece nuevos horarios de faena </a:t>
            </a:r>
            <a:endParaRPr sz="1600" b="1"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2.3 Alternativas disponibles en el mercado</a:t>
            </a:r>
            <a:endParaRPr sz="2400"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87900" y="1381075"/>
            <a:ext cx="504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dirty="0"/>
              <a:t>No se ha encontrado un software en el mercado nacional e internacional que cubra la necesidad de los terminales extraportuarios zona primaria </a:t>
            </a:r>
          </a:p>
          <a:p>
            <a:r>
              <a:rPr lang="es-CL" dirty="0"/>
              <a:t>Las empresas ligadas a este rubro ha desarrollado sus propios sistemas Ejemplo de ello, es Puerto </a:t>
            </a:r>
            <a:r>
              <a:rPr lang="es-CL" dirty="0" err="1"/>
              <a:t>Columbo</a:t>
            </a:r>
            <a:r>
              <a:rPr lang="es-CL" dirty="0"/>
              <a:t> que lanzó el sistema de tarja electrónica en el año 2017 (http://www.dycsa.cl/extraportuario/)</a:t>
            </a:r>
          </a:p>
          <a:p>
            <a:br>
              <a:rPr lang="es-CL" dirty="0"/>
            </a:br>
            <a:endParaRPr dirty="0"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05550" y="1231675"/>
            <a:ext cx="7932900" cy="3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CL" dirty="0"/>
              <a:t>La solución propuesta consiste en desarrollar una aplicación móvil asincrónica, que permita visualizar lo planificado  tomar una unidad y realizar la tarja, registro de los estados del contenedor  y de su carga asociada a un consignatario con registro fotográfico las que serán almacenadas en una base de datos local y en un proceso de sincronización se almacene en un servidor central para luego ser </a:t>
            </a:r>
            <a:r>
              <a:rPr lang="es-CL" dirty="0" err="1"/>
              <a:t>disponibilizadas</a:t>
            </a:r>
            <a:r>
              <a:rPr lang="es-CL" dirty="0"/>
              <a:t> al cliente </a:t>
            </a:r>
            <a:r>
              <a:rPr lang="es-CL" dirty="0" err="1"/>
              <a:t>forwarder</a:t>
            </a:r>
            <a:r>
              <a:rPr lang="es-CL" dirty="0"/>
              <a:t> para su descarga. 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2.4 Solución propuesta</a:t>
            </a: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2.5 Comparación de alternativas de solución</a:t>
            </a:r>
            <a:endParaRPr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82262C-5CAB-467E-B661-6E14C0BB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3" y="1233376"/>
            <a:ext cx="7231785" cy="22119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7EC713-8EB7-42CA-9998-E630E73E0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3" y="3749871"/>
            <a:ext cx="3074074" cy="2794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Factibilidades</a:t>
            </a:r>
            <a:endParaRPr sz="2400"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856275"/>
            <a:ext cx="7892100" cy="3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Económica </a:t>
            </a:r>
          </a:p>
          <a:p>
            <a:pPr marL="584200" lvl="1" indent="0" algn="just">
              <a:spcBef>
                <a:spcPts val="0"/>
              </a:spcBef>
              <a:buSzPts val="1600"/>
              <a:buNone/>
            </a:pPr>
            <a:r>
              <a:rPr lang="es-CL" sz="1200" b="1" dirty="0"/>
              <a:t>Este proyecto se encuentra aprobado para su desarrollo e implementación.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s-CL" sz="1600" b="1" dirty="0"/>
          </a:p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Técnico.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 err="1"/>
              <a:t>Saam</a:t>
            </a:r>
            <a:r>
              <a:rPr lang="es-CL" sz="1200" b="1" dirty="0"/>
              <a:t> cuenta con equipos necesarios para el desarrollo y puesta en marcha con sus licencias al día. 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Se evaluaron distintas Tablet y se determino adquirir Tablet. Explore M60. tipo industrial, IP 68, conexión WIFI,4G; lector de código barra y cámara de alta resolución con batería de larga duración 22 </a:t>
            </a:r>
            <a:r>
              <a:rPr lang="es-CL" sz="1200" b="1" dirty="0" err="1"/>
              <a:t>hrs</a:t>
            </a:r>
            <a:r>
              <a:rPr lang="es-CL" sz="1200" b="1" dirty="0"/>
              <a:t>.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endParaRPr lang="es-CL" sz="1200" b="1" dirty="0"/>
          </a:p>
          <a:p>
            <a:pPr marL="412750" indent="-285750" algn="just">
              <a:buSzPts val="1600"/>
              <a:buFont typeface="Wingdings" panose="05000000000000000000" pitchFamily="2" charset="2"/>
              <a:buChar char="Ø"/>
            </a:pPr>
            <a:r>
              <a:rPr lang="es-CL" sz="1600" b="1" dirty="0"/>
              <a:t>Legal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Para el desarrollo del presente proyecto no existen trabas legales que impidan el buen desempeño y funcionamiento del software, puesto que no se incurren en infracciones a las</a:t>
            </a:r>
          </a:p>
          <a:p>
            <a:pPr marL="584200" lvl="1" indent="0">
              <a:spcBef>
                <a:spcPts val="0"/>
              </a:spcBef>
              <a:buSzPts val="1600"/>
              <a:buNone/>
            </a:pPr>
            <a:r>
              <a:rPr lang="es-CL" sz="1200" b="1" dirty="0"/>
              <a:t>leyes vigentes.</a:t>
            </a:r>
            <a:r>
              <a:rPr lang="es-CL" dirty="0"/>
              <a:t> </a:t>
            </a:r>
            <a:r>
              <a:rPr lang="es-CL" sz="1200" b="1" dirty="0"/>
              <a:t>Ley </a:t>
            </a:r>
            <a:r>
              <a:rPr lang="es-CL" sz="1200" b="1" dirty="0" err="1"/>
              <a:t>Nº</a:t>
            </a:r>
            <a:r>
              <a:rPr lang="es-CL" sz="1200" b="1" dirty="0"/>
              <a:t> 19.223,</a:t>
            </a:r>
          </a:p>
          <a:p>
            <a:pPr marL="114300" indent="0">
              <a:buNone/>
            </a:pPr>
            <a:endParaRPr lang="es-CL" sz="1200" b="1" dirty="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211150"/>
            <a:ext cx="53922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Diseño de alto nivel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3C81FC52-9A12-4654-9DD9-23A93940962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00200" y="1060450"/>
            <a:ext cx="5943600" cy="302260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Sistema: </a:t>
            </a:r>
            <a:endParaRPr lang="es-CL" dirty="0"/>
          </a:p>
          <a:p>
            <a:pPr fontAlgn="base"/>
            <a:r>
              <a:rPr lang="es-CL" dirty="0"/>
              <a:t>Permitir el uso del sistema aun cuando no esté conectado a la red  WIFI esta debe ser asincrónica.</a:t>
            </a:r>
          </a:p>
          <a:p>
            <a:pPr fontAlgn="base"/>
            <a:r>
              <a:rPr lang="es-CL" dirty="0"/>
              <a:t>Múltiples usuarios pueden realizar diversas operaciones en una misma instancia de tiempo. </a:t>
            </a:r>
          </a:p>
          <a:p>
            <a:pPr fontAlgn="base"/>
            <a:r>
              <a:rPr lang="es-CL" dirty="0"/>
              <a:t>Permitir modificación de datos Ingresado. </a:t>
            </a:r>
          </a:p>
          <a:p>
            <a:pPr fontAlgn="base"/>
            <a:r>
              <a:rPr lang="es-CL" dirty="0"/>
              <a:t>Permitir eliminar de datos Ingresado. </a:t>
            </a:r>
          </a:p>
          <a:p>
            <a:pPr fontAlgn="base"/>
            <a:r>
              <a:rPr lang="es-CL" dirty="0"/>
              <a:t>Permitir la realización de búsquedas de datos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Usuario: </a:t>
            </a:r>
            <a:endParaRPr lang="es-CL" dirty="0"/>
          </a:p>
          <a:p>
            <a:pPr fontAlgn="base"/>
            <a:r>
              <a:rPr lang="es-CL" dirty="0"/>
              <a:t>El sistema debe validar el ingreso de los datos </a:t>
            </a:r>
          </a:p>
          <a:p>
            <a:pPr fontAlgn="base"/>
            <a:r>
              <a:rPr lang="es-CL" dirty="0"/>
              <a:t>El sistema debe permitir el uso de la cámara interna de la </a:t>
            </a:r>
            <a:r>
              <a:rPr lang="es-CL" dirty="0" err="1"/>
              <a:t>tablet</a:t>
            </a:r>
            <a:endParaRPr lang="es-CL" dirty="0"/>
          </a:p>
          <a:p>
            <a:pPr fontAlgn="base"/>
            <a:r>
              <a:rPr lang="es-CL" dirty="0"/>
              <a:t>El sistema debe ser intuitivo y fácil de usar, para ello debe ser  similar al proceso manual.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75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Requerimientos Funcionales: </a:t>
            </a:r>
            <a:endParaRPr lang="es-CL" dirty="0"/>
          </a:p>
          <a:p>
            <a:pPr fontAlgn="base"/>
            <a:r>
              <a:rPr lang="es-CL" dirty="0"/>
              <a:t>El sistema debe solicitar contraseña de ingreso para acceder al sistema </a:t>
            </a:r>
          </a:p>
          <a:p>
            <a:pPr fontAlgn="base"/>
            <a:r>
              <a:rPr lang="es-CL" dirty="0"/>
              <a:t>El sistema debe manejar perfiles de usuarios para limitar acceso entre los distintos tipos de usuarios </a:t>
            </a:r>
          </a:p>
          <a:p>
            <a:pPr fontAlgn="base"/>
            <a:r>
              <a:rPr lang="es-CL" dirty="0"/>
              <a:t>El sistema debe usar validaciones para el correcto ingreso de la información antes de ser almacenada en la base de datos.</a:t>
            </a:r>
          </a:p>
          <a:p>
            <a:pPr fontAlgn="base"/>
            <a:r>
              <a:rPr lang="es-CL" dirty="0"/>
              <a:t>El sistema de manejar mantenedores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576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Requerimientos de alto nivel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s-CL" b="1" dirty="0"/>
              <a:t>Requerimientos No Funcionales:</a:t>
            </a:r>
          </a:p>
          <a:p>
            <a:pPr fontAlgn="base"/>
            <a:r>
              <a:rPr lang="es-CL" dirty="0"/>
              <a:t>Escalabilidad: El sistema debe poder ser modificado para agregar nuevas funciones si se requiere a futuro por la empresa modificando el código de fuente.</a:t>
            </a:r>
            <a:endParaRPr lang="es-CL" sz="2000" dirty="0"/>
          </a:p>
          <a:p>
            <a:pPr fontAlgn="base"/>
            <a:r>
              <a:rPr lang="es-CL" dirty="0"/>
              <a:t>Accesibilidad: El sistema no debe ser complejo de utilizar por los distintos tipos usuarios.</a:t>
            </a:r>
            <a:endParaRPr lang="es-CL" sz="2000" dirty="0"/>
          </a:p>
          <a:p>
            <a:pPr fontAlgn="base"/>
            <a:r>
              <a:rPr lang="es-CL" dirty="0"/>
              <a:t>Disponibilidad: El sistema debe estar operativo y funcional cada vez que un usuario lo disponga.</a:t>
            </a:r>
            <a:endParaRPr lang="es-CL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75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Planificación del proyecto</a:t>
            </a:r>
            <a:endParaRPr sz="3200"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Seminario de Título 1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Resumen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Alternativas de solución.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Factibilidades.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Diseño de alto nivel.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Requerimiento de alto nivel.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de proyecto.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Resultados.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Situación futura.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75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Plan de proyecto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6.1 Metodología de desarrollo</a:t>
            </a:r>
            <a:endParaRPr sz="240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454700" y="951650"/>
            <a:ext cx="6677100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1AE7DCA-64F4-4BCB-8BF1-FBA5BEB86EA7}"/>
              </a:ext>
            </a:extLst>
          </p:cNvPr>
          <p:cNvSpPr/>
          <p:nvPr/>
        </p:nvSpPr>
        <p:spPr>
          <a:xfrm>
            <a:off x="1679943" y="1105787"/>
            <a:ext cx="61562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Metodología de desarrollo: SCRUM - Sprint cada 2 Semanas. </a:t>
            </a:r>
          </a:p>
          <a:p>
            <a:endParaRPr lang="es-CL" dirty="0"/>
          </a:p>
          <a:p>
            <a:r>
              <a:rPr lang="es-CL" dirty="0"/>
              <a:t>Roles </a:t>
            </a:r>
          </a:p>
          <a:p>
            <a:r>
              <a:rPr lang="es-CL" dirty="0"/>
              <a:t>Cliente: </a:t>
            </a:r>
            <a:r>
              <a:rPr lang="es-CL" dirty="0" err="1"/>
              <a:t>Saam</a:t>
            </a:r>
            <a:r>
              <a:rPr lang="es-CL" dirty="0"/>
              <a:t> Extraportuario S.A.</a:t>
            </a:r>
          </a:p>
          <a:p>
            <a:r>
              <a:rPr lang="es-CL" dirty="0" err="1"/>
              <a:t>Product</a:t>
            </a:r>
            <a:r>
              <a:rPr lang="es-CL" dirty="0"/>
              <a:t> </a:t>
            </a:r>
            <a:r>
              <a:rPr lang="es-CL" dirty="0" err="1"/>
              <a:t>Owner</a:t>
            </a:r>
            <a:r>
              <a:rPr lang="es-CL" dirty="0"/>
              <a:t>: Patricio Castillo. </a:t>
            </a:r>
          </a:p>
          <a:p>
            <a:r>
              <a:rPr lang="es-CL" dirty="0"/>
              <a:t>Scrum master: Alejandro Adam </a:t>
            </a:r>
          </a:p>
          <a:p>
            <a:r>
              <a:rPr lang="es-CL" dirty="0"/>
              <a:t>Equipo Scrum: Alejandro Adam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6.2 Planificación del proyecto</a:t>
            </a:r>
            <a:endParaRPr sz="240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8E2A43-D6FB-4EA2-801F-D05FBFCC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1" y="1034671"/>
            <a:ext cx="7748698" cy="30741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Gestión de la configuración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208;p33">
            <a:extLst>
              <a:ext uri="{FF2B5EF4-FFF2-40B4-BE49-F238E27FC236}">
                <a16:creationId xmlns:a16="http://schemas.microsoft.com/office/drawing/2014/main" id="{EE819770-734A-4D01-906A-A342CAB07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780756" cy="34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CL" dirty="0"/>
              <a:t>En base a procedimiento establecido por SAAM se garantiza que solamente los cambios aprobados sean implementados en un </a:t>
            </a:r>
            <a:r>
              <a:rPr lang="es-CL" dirty="0" err="1"/>
              <a:t>baseline</a:t>
            </a:r>
            <a:r>
              <a:rPr lang="es-CL" dirty="0"/>
              <a:t>. Para ello el control de cambio se componen de cuatro actividades principales: proponer cambios, evaluar los cambios propuestos, aprobar/rechazar los cambios propuestos, e implementar los cambios aprobados.</a:t>
            </a:r>
          </a:p>
          <a:p>
            <a:pPr marL="114300" indent="0">
              <a:buNone/>
            </a:pPr>
            <a:br>
              <a:rPr lang="es-CL" dirty="0"/>
            </a:b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02BCC2-7563-4650-9170-264FE4AB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6" y="1152474"/>
            <a:ext cx="2158352" cy="29662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6.4 Gestión de cambios</a:t>
            </a:r>
            <a:endParaRPr dirty="0"/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5780756" cy="341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CL" dirty="0"/>
              <a:t>En base a procedimiento establecido por SAAM se garantiza que solamente los cambios aprobados sean implementados en un </a:t>
            </a:r>
            <a:r>
              <a:rPr lang="es-CL" dirty="0" err="1"/>
              <a:t>baseline</a:t>
            </a:r>
            <a:r>
              <a:rPr lang="es-CL" dirty="0"/>
              <a:t>. Para ello el control de cambio se componen de cuatro actividades principales: proponer cambios, evaluar los cambios propuestos, aprobar/rechazar los cambios propuestos, e implementar los cambios aprobados.</a:t>
            </a:r>
          </a:p>
          <a:p>
            <a:pPr marL="114300" indent="0">
              <a:buNone/>
            </a:pPr>
            <a:br>
              <a:rPr lang="es-CL" dirty="0"/>
            </a:br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8168E0A-4B6F-49B1-990F-300F3C15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61" y="1323753"/>
            <a:ext cx="2158352" cy="296629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6.5 Gestión de riesgos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122" name="Picture 2" descr="https://lh6.googleusercontent.com/vFcbs8Y8SCUFMm9D1HA9exy1b4nbp1JFeGj3a3LgkzTpoc-SDq9tUuAksstmlphx_Ec7o5n_rbDZvyfyFRTfZyBy59Vb65zAzAp_0njIXTsAYLe9x5IPu17Hv9HiVtxZwS9Yt0H1">
            <a:extLst>
              <a:ext uri="{FF2B5EF4-FFF2-40B4-BE49-F238E27FC236}">
                <a16:creationId xmlns:a16="http://schemas.microsoft.com/office/drawing/2014/main" id="{12531556-060A-4CAB-89FB-3FA54BF9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" y="1093381"/>
            <a:ext cx="7232100" cy="310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4.googleusercontent.com/8ujDgiPU518ANs9RaQAmcogQrVYoUBiqJ3TCnf3Ml6T30btyT2GStlR37uLePHDaHMQttu0qoMAt0Y1sV_GGphbuyvTgH2o9NRiILyMTsjI66kvbVyLQBJQwfVk83jtu3DZWj9Oz">
            <a:extLst>
              <a:ext uri="{FF2B5EF4-FFF2-40B4-BE49-F238E27FC236}">
                <a16:creationId xmlns:a16="http://schemas.microsoft.com/office/drawing/2014/main" id="{7983290D-6031-452E-8173-022D5D24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74" y="1845841"/>
            <a:ext cx="1672655" cy="8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6.6 Entorno de desarrollo</a:t>
            </a:r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s-CL" b="1" dirty="0"/>
              <a:t>Microsoft Visual Studio</a:t>
            </a:r>
            <a:r>
              <a:rPr lang="es-CL" dirty="0"/>
              <a:t> </a:t>
            </a:r>
            <a:br>
              <a:rPr lang="es-CL" dirty="0"/>
            </a:br>
            <a:r>
              <a:rPr lang="es-CL" dirty="0"/>
              <a:t>Es un entorno de desarrollo integrado para sistemas operativos Windows.</a:t>
            </a:r>
          </a:p>
          <a:p>
            <a:pPr fontAlgn="base"/>
            <a:r>
              <a:rPr lang="es-CL" dirty="0"/>
              <a:t>Soporta varios lenguajes de programación tales como Visual C++, Visual C#, Visual J#, ASP.NET y Visual Basic .NET, aunque actualmente se han desarrollado las extensiones necesarias para muchos otros. </a:t>
            </a:r>
          </a:p>
          <a:p>
            <a:pPr fontAlgn="base"/>
            <a:r>
              <a:rPr lang="es-CL" dirty="0"/>
              <a:t>Visual Studio permite a los desarrolladores crear aplicaciones de escritorio, sitios y sistemas Web, así como servicios web en cualquier entorno que soporte la plataforma .NET. </a:t>
            </a:r>
          </a:p>
          <a:p>
            <a:pPr marL="114300" indent="0" fontAlgn="base">
              <a:buNone/>
            </a:pPr>
            <a:r>
              <a:rPr lang="es-CL" dirty="0"/>
              <a:t>Así se pueden crear aplicaciones que se intercomunican entre estaciones de trabajo, páginas Web y dispositivos móviles.</a:t>
            </a:r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Resultados</a:t>
            </a:r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Análisis de resultados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559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CL" dirty="0"/>
              <a:t>- Con el fin de  mitigar los riesgos de cobertura WIFI se realizaron estudios de cobertura en los terminales de Placilla y de San Antonio. </a:t>
            </a:r>
            <a:br>
              <a:rPr lang="es-CL" dirty="0"/>
            </a:br>
            <a:r>
              <a:rPr lang="es-CL" dirty="0"/>
              <a:t>El resultado permitió evaluar alternativas de mejora, equipo Tablet que se requiere.</a:t>
            </a:r>
            <a:endParaRPr dirty="0"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4DF7042-93C7-44B4-BB94-F01B56AD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60" y="1152475"/>
            <a:ext cx="3483948" cy="32290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7F1ACD-855F-415C-B956-46519ED92955}"/>
              </a:ext>
            </a:extLst>
          </p:cNvPr>
          <p:cNvSpPr txBox="1"/>
          <p:nvPr/>
        </p:nvSpPr>
        <p:spPr>
          <a:xfrm>
            <a:off x="5709684" y="4381500"/>
            <a:ext cx="243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San Antonio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Análisis de resultados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85733" cy="181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Tx/>
              <a:buChar char="-"/>
            </a:pPr>
            <a:r>
              <a:rPr lang="es-CL" dirty="0"/>
              <a:t>Con el fin de  mitigar el riesgo de falta de equipos Tablet (4). Se realizo evaluación técnica y comportamiento en los terminales con el fin de buscar la mejor alternativa. El resultado genero una OC para la empresa </a:t>
            </a:r>
            <a:r>
              <a:rPr lang="es-CL" dirty="0" err="1"/>
              <a:t>Borealtech</a:t>
            </a:r>
            <a:r>
              <a:rPr lang="es-CL" dirty="0"/>
              <a:t> por la Tablet Explore M60</a:t>
            </a:r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E75183-DD82-48FA-827B-15964914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" y="2826009"/>
            <a:ext cx="8294918" cy="1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Resumen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889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L" sz="1600" dirty="0" err="1"/>
              <a:t>Saam</a:t>
            </a:r>
            <a:r>
              <a:rPr lang="es-CL" sz="1600" dirty="0"/>
              <a:t> Extraportuario S.A. realiza el proceso Traja en forma manual, desde la planificación, ejecución y elaboración del informe tarja.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CL" sz="1600" dirty="0"/>
              <a:t>Como todo proceso que es llevado en forma manual, esta sujeto a diversas dificultades, tales como lentitud en el proceso, errores en la toma de estados, omisión de registro fotográficos y  con la intervención de un gran número de personas en especial para la elaboración del informe tarja.</a:t>
            </a:r>
          </a:p>
          <a:p>
            <a:pPr marL="114300" indent="0">
              <a:buNone/>
            </a:pPr>
            <a:r>
              <a:rPr lang="es-CL" sz="1600" dirty="0"/>
              <a:t>Dado a lo anterior, se  propone desarrollar una aplicación que automatice el proceso tarja, logre disminuir los tiempos de ejecución, permita llevar trazabilidad, y una en un solo documento el estado de la carga y contenedor con un registro fotográfico completo, agregando valor al servicio que se entrega a los distintos </a:t>
            </a:r>
            <a:r>
              <a:rPr lang="es-CL" sz="1600" dirty="0" err="1"/>
              <a:t>Forwarders</a:t>
            </a:r>
            <a:r>
              <a:rPr lang="es-CL" sz="1600" dirty="0"/>
              <a:t>.</a:t>
            </a:r>
          </a:p>
          <a:p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Diseño detallado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Seguridad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1B9148-6B07-4394-8BFA-F8B730EC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7" y="1455544"/>
            <a:ext cx="5866543" cy="25354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Diseño detallado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Planificación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39BD4F-9BE4-41D5-93A3-BE42E8FC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36" y="1206729"/>
            <a:ext cx="6686764" cy="31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95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Diseño detallado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Listar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Planificación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1456FF-2CC1-4536-A958-12E07BDE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462" y="1152475"/>
            <a:ext cx="6819055" cy="31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52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7.2 Diseño detallado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Listar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dirty="0"/>
              <a:t>Planificación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1456FF-2CC1-4536-A958-12E07BDE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462" y="1152475"/>
            <a:ext cx="6819055" cy="31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6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 Situación futura</a:t>
            </a:r>
            <a:endParaRPr sz="2400"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387900" y="636725"/>
            <a:ext cx="7690800" cy="4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8.1 Resultados esperados</a:t>
            </a:r>
            <a:endParaRPr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A0FE70-319C-4751-BEFF-A84161B73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3" b="6402"/>
          <a:stretch/>
        </p:blipFill>
        <p:spPr>
          <a:xfrm>
            <a:off x="390528" y="789125"/>
            <a:ext cx="2267887" cy="34045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6FD961-DC4B-4C1E-973F-6083A443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" t="2466" r="-271" b="5481"/>
          <a:stretch/>
        </p:blipFill>
        <p:spPr>
          <a:xfrm>
            <a:off x="3305856" y="789125"/>
            <a:ext cx="2107217" cy="31339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E70F9B-6E68-412C-ACA3-A02D17E5D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1" b="4142"/>
          <a:stretch/>
        </p:blipFill>
        <p:spPr>
          <a:xfrm>
            <a:off x="6305628" y="789125"/>
            <a:ext cx="2267887" cy="334961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8.1 Resultados esperados</a:t>
            </a:r>
            <a:endParaRPr sz="2400"/>
          </a:p>
        </p:txBody>
      </p:sp>
      <p:sp>
        <p:nvSpPr>
          <p:cNvPr id="262" name="Google Shape;2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Google Shape;256;p40">
            <a:extLst>
              <a:ext uri="{FF2B5EF4-FFF2-40B4-BE49-F238E27FC236}">
                <a16:creationId xmlns:a16="http://schemas.microsoft.com/office/drawing/2014/main" id="{DB623189-9739-4FA9-B9E3-56B6A5C26B5A}"/>
              </a:ext>
            </a:extLst>
          </p:cNvPr>
          <p:cNvSpPr txBox="1">
            <a:spLocks/>
          </p:cNvSpPr>
          <p:nvPr/>
        </p:nvSpPr>
        <p:spPr>
          <a:xfrm>
            <a:off x="8472458" y="9282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36</a:t>
            </a:fld>
            <a:endParaRPr lang="en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2E8F1-9D84-4846-B68F-45CDBFCE8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6" b="4204"/>
          <a:stretch/>
        </p:blipFill>
        <p:spPr>
          <a:xfrm>
            <a:off x="4318448" y="906941"/>
            <a:ext cx="2299440" cy="34045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6E3D87-4E84-41AC-9CEA-E518C167A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5" b="3550"/>
          <a:stretch/>
        </p:blipFill>
        <p:spPr>
          <a:xfrm>
            <a:off x="402481" y="906942"/>
            <a:ext cx="2263107" cy="340450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1.1 Definición del problema</a:t>
            </a: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35500" y="3545225"/>
            <a:ext cx="8520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L" b="1" i="1" dirty="0"/>
              <a:t>Demora en la entrega del informe tarja, producto del alto volumen de tarjas planificadas.</a:t>
            </a:r>
            <a:endParaRPr b="1" i="1"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4717150" y="1332500"/>
            <a:ext cx="4038900" cy="20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El proceso tarja es lento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Porque requiere de mucha gente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Porque se demora en entregar el informe tarja.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s-CL" b="1" i="1" dirty="0"/>
              <a:t>Por que  presenta frecuentemente errores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b="1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6F6F98-732C-4FAA-9077-F0AC4E13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1" y="855350"/>
            <a:ext cx="3420255" cy="256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1.2 Objetivo principal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53358" y="2918313"/>
            <a:ext cx="8219100" cy="174490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CL" sz="2000" b="1" i="1" dirty="0"/>
              <a:t>Desarrollar una aplicación móvil que permita automatizar el proceso tarja con el fin de obtener el informe tarja en el menor tiempo posible.</a:t>
            </a:r>
            <a:endParaRPr sz="2000" b="1" i="1"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6F0984-1D7D-42CD-A97B-4CC3021B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458" y="37799"/>
            <a:ext cx="3840685" cy="2880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1.3 Objetivos específicos</a:t>
            </a:r>
            <a:endParaRPr sz="24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58200" y="789375"/>
            <a:ext cx="811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+mj-lt"/>
              <a:buAutoNum type="arabicPeriod"/>
            </a:pPr>
            <a:r>
              <a:rPr lang="es-CL" dirty="0"/>
              <a:t>Contar con un sistema tarja móvil que permita almacenar las tarjas realizadas sin que estas  se pierdan.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El sistema tarja registrará el estado de la carga con fotografías asociada en forma automática.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tiempos de faena por cada tarja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tiempos de entrega del informe tarja </a:t>
            </a:r>
          </a:p>
          <a:p>
            <a:pPr fontAlgn="base">
              <a:buFont typeface="+mj-lt"/>
              <a:buAutoNum type="arabicPeriod"/>
            </a:pPr>
            <a:r>
              <a:rPr lang="es-CL" dirty="0"/>
              <a:t>Disminuir los errores en el documento informe tarja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1.4 Métricas de evaluación</a:t>
            </a:r>
            <a:endParaRPr sz="24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CA8F6F-749D-40BA-9BD1-4707AB96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" y="1284216"/>
            <a:ext cx="8984512" cy="3010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Alternativas de solución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2.1 Procedimientos manuales</a:t>
            </a:r>
            <a:endParaRPr sz="2400"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75650" y="1341600"/>
            <a:ext cx="5389500" cy="25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sz="1600" b="1" dirty="0"/>
              <a:t>Se puede continuar realizando el proceso tarja en forma manual.  mejorando los procedimientos establecidos  y aumentando las capacitaciones con el fin de mejorar los tiempos de ejecución.</a:t>
            </a:r>
          </a:p>
          <a:p>
            <a:pPr marL="800100" lvl="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L" sz="1600" b="1" dirty="0"/>
              <a:t>Se puede aumentar el número de personas que elaboren el informe tarja </a:t>
            </a:r>
            <a:endParaRPr sz="1600" b="1" dirty="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AB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1094</Words>
  <Application>Microsoft Office PowerPoint</Application>
  <PresentationFormat>Presentación en pantalla (16:9)</PresentationFormat>
  <Paragraphs>164</Paragraphs>
  <Slides>37</Slides>
  <Notes>37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Georgia</vt:lpstr>
      <vt:lpstr>Proxima Nova</vt:lpstr>
      <vt:lpstr>Open Sans</vt:lpstr>
      <vt:lpstr>Wingdings</vt:lpstr>
      <vt:lpstr>Arial</vt:lpstr>
      <vt:lpstr>Alfa Slab One</vt:lpstr>
      <vt:lpstr>UNAB</vt:lpstr>
      <vt:lpstr>Tarja Móvil  </vt:lpstr>
      <vt:lpstr>Planificación del proyecto</vt:lpstr>
      <vt:lpstr>Resumen</vt:lpstr>
      <vt:lpstr>1.1 Definición del problema</vt:lpstr>
      <vt:lpstr>1.2 Objetivo principal</vt:lpstr>
      <vt:lpstr>1.3 Objetivos específicos</vt:lpstr>
      <vt:lpstr>1.4 Métricas de evaluación</vt:lpstr>
      <vt:lpstr>2. Alternativas de solución</vt:lpstr>
      <vt:lpstr>2.1 Procedimientos manuales</vt:lpstr>
      <vt:lpstr>2.2 Cambios en procedimientos actuales</vt:lpstr>
      <vt:lpstr>2.3 Alternativas disponibles en el mercado</vt:lpstr>
      <vt:lpstr>2.4 Solución propuesta </vt:lpstr>
      <vt:lpstr>2.5 Comparación de alternativas de solución</vt:lpstr>
      <vt:lpstr>3. Factibilidades</vt:lpstr>
      <vt:lpstr>4. Diseño de alto nivel</vt:lpstr>
      <vt:lpstr>5. Requerimientos de alto nivel</vt:lpstr>
      <vt:lpstr>5. Requerimientos de alto nivel</vt:lpstr>
      <vt:lpstr>5. Requerimientos de alto nivel</vt:lpstr>
      <vt:lpstr>5. Requerimientos de alto nivel</vt:lpstr>
      <vt:lpstr>6. Plan de proyecto</vt:lpstr>
      <vt:lpstr>6.1 Metodología de desarrollo</vt:lpstr>
      <vt:lpstr>6.2 Planificación del proyecto</vt:lpstr>
      <vt:lpstr>6.3 Gestión de la configuración</vt:lpstr>
      <vt:lpstr>6.4 Gestión de cambios</vt:lpstr>
      <vt:lpstr>6.5 Gestión de riesgos</vt:lpstr>
      <vt:lpstr>6.6 Entorno de desarrollo</vt:lpstr>
      <vt:lpstr>7. Resultados</vt:lpstr>
      <vt:lpstr>7.1 Análisis de resultados</vt:lpstr>
      <vt:lpstr>7.1 Análisis de resultados</vt:lpstr>
      <vt:lpstr>7.2 Diseño detallado</vt:lpstr>
      <vt:lpstr>7.2 Diseño detallado</vt:lpstr>
      <vt:lpstr>7.2 Diseño detallado</vt:lpstr>
      <vt:lpstr>7.2 Diseño detallado</vt:lpstr>
      <vt:lpstr>8. Situación futura</vt:lpstr>
      <vt:lpstr>8.1 Resultados esperados</vt:lpstr>
      <vt:lpstr>8.1 Resultados esperados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Tarja Móvil</dc:title>
  <dc:creator>Alejandro Adam Concha</dc:creator>
  <cp:lastModifiedBy>Alejandro Adam Concha</cp:lastModifiedBy>
  <cp:revision>31</cp:revision>
  <dcterms:modified xsi:type="dcterms:W3CDTF">2019-01-06T19:41:04Z</dcterms:modified>
</cp:coreProperties>
</file>