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57" r:id="rId3"/>
    <p:sldId id="297" r:id="rId4"/>
    <p:sldId id="260" r:id="rId5"/>
    <p:sldId id="261" r:id="rId6"/>
    <p:sldId id="262" r:id="rId7"/>
    <p:sldId id="271" r:id="rId8"/>
    <p:sldId id="272" r:id="rId9"/>
    <p:sldId id="287" r:id="rId10"/>
    <p:sldId id="286" r:id="rId11"/>
    <p:sldId id="299" r:id="rId12"/>
    <p:sldId id="270" r:id="rId13"/>
    <p:sldId id="293" r:id="rId14"/>
    <p:sldId id="296" r:id="rId15"/>
    <p:sldId id="288" r:id="rId16"/>
    <p:sldId id="298" r:id="rId17"/>
    <p:sldId id="276" r:id="rId18"/>
    <p:sldId id="294" r:id="rId19"/>
    <p:sldId id="300" r:id="rId20"/>
    <p:sldId id="282" r:id="rId21"/>
    <p:sldId id="301" r:id="rId22"/>
    <p:sldId id="283" r:id="rId23"/>
    <p:sldId id="285" r:id="rId24"/>
  </p:sldIdLst>
  <p:sldSz cx="9144000" cy="5143500" type="screen16x9"/>
  <p:notesSz cx="6858000" cy="9144000"/>
  <p:embeddedFontLst>
    <p:embeddedFont>
      <p:font typeface="Alfa Slab One" panose="020B0604020202020204" charset="0"/>
      <p:regular r:id="rId26"/>
    </p:embeddedFont>
    <p:embeddedFont>
      <p:font typeface="Georgia" panose="02040502050405020303" pitchFamily="18" charset="0"/>
      <p:regular r:id="rId27"/>
      <p:bold r:id="rId28"/>
      <p:italic r:id="rId29"/>
      <p:boldItalic r:id="rId30"/>
    </p:embeddedFont>
    <p:embeddedFont>
      <p:font typeface="Open Sans" panose="020B0604020202020204" charset="0"/>
      <p:regular r:id="rId31"/>
      <p:bold r:id="rId32"/>
      <p:italic r:id="rId33"/>
      <p:boldItalic r:id="rId34"/>
    </p:embeddedFont>
    <p:embeddedFont>
      <p:font typeface="Proxima Nova"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io Castill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96" d="100"/>
          <a:sy n="96"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1-24T18:04:54.148" idx="1">
    <p:pos x="6000" y="0"/>
    <p:text>Acá un esquema referencial para presentar el hito 2</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42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143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5e079cfe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5e079cfe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557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17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943ca040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943ca040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5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43ca04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43ca04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943ca040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943ca040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27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74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5e079cfe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5e079cf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e079cfe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5e079cfe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e079cfe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5e079cfe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693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5e079cfe7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5e079cfe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5e8fa9ed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5e8fa9ed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923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943ca040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943ca040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943ca0406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943ca040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559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11" name="Google Shape;11;p2"/>
          <p:cNvPicPr preferRelativeResize="0"/>
          <p:nvPr/>
        </p:nvPicPr>
        <p:blipFill>
          <a:blip r:embed="rId3">
            <a:alphaModFix/>
          </a:blip>
          <a:stretch>
            <a:fillRect/>
          </a:stretch>
        </p:blipFill>
        <p:spPr>
          <a:xfrm>
            <a:off x="0" y="595975"/>
            <a:ext cx="1412448" cy="3303349"/>
          </a:xfrm>
          <a:prstGeom prst="rect">
            <a:avLst/>
          </a:prstGeom>
          <a:noFill/>
          <a:ln>
            <a:noFill/>
          </a:ln>
        </p:spPr>
      </p:pic>
      <p:cxnSp>
        <p:nvCxnSpPr>
          <p:cNvPr id="12" name="Google Shape;12;p2"/>
          <p:cNvCxnSpPr/>
          <p:nvPr/>
        </p:nvCxnSpPr>
        <p:spPr>
          <a:xfrm>
            <a:off x="4278300" y="2751163"/>
            <a:ext cx="587400" cy="0"/>
          </a:xfrm>
          <a:prstGeom prst="straightConnector1">
            <a:avLst/>
          </a:prstGeom>
          <a:noFill/>
          <a:ln w="76200" cap="flat" cmpd="sng">
            <a:solidFill>
              <a:srgbClr val="002E53"/>
            </a:solidFill>
            <a:prstDash val="solid"/>
            <a:round/>
            <a:headEnd type="none" w="sm" len="sm"/>
            <a:tailEnd type="none" w="sm" len="sm"/>
          </a:ln>
        </p:spPr>
      </p:cxnSp>
      <p:sp>
        <p:nvSpPr>
          <p:cNvPr id="13" name="Google Shape;13;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Font typeface="Georgia"/>
              <a:buNone/>
              <a:defRPr sz="5400">
                <a:latin typeface="Georgia"/>
                <a:ea typeface="Georgia"/>
                <a:cs typeface="Georgia"/>
                <a:sym typeface="Georgia"/>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4" name="Google Shape;14;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pic>
        <p:nvPicPr>
          <p:cNvPr id="59" name="Google Shape;59;p11"/>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60" name="Google Shape;60;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rgbClr val="002E53"/>
              </a:buClr>
              <a:buSzPts val="11000"/>
              <a:buNone/>
              <a:defRPr sz="11000">
                <a:solidFill>
                  <a:srgbClr val="002E53"/>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61" name="Google Shape;61;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12"/>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65" name="Google Shape;6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2E53"/>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21" name="Google Shape;21;p4"/>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22" name="Google Shape;22;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27" name="Google Shape;27;p5"/>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28" name="Google Shape;2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34" name="Google Shape;34;p6"/>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35" name="Google Shape;3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39" name="Google Shape;39;p7"/>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40" name="Google Shape;4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AD1F2B"/>
        </a:solid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pic>
        <p:nvPicPr>
          <p:cNvPr id="47" name="Google Shape;47;p9"/>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48" name="Google Shape;48;p9"/>
          <p:cNvSpPr/>
          <p:nvPr/>
        </p:nvSpPr>
        <p:spPr>
          <a:xfrm>
            <a:off x="4572000" y="100"/>
            <a:ext cx="4572000" cy="5143500"/>
          </a:xfrm>
          <a:prstGeom prst="rect">
            <a:avLst/>
          </a:prstGeom>
          <a:solidFill>
            <a:srgbClr val="002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51" name="Google Shape;51;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2" name="Google Shape;5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pic>
        <p:nvPicPr>
          <p:cNvPr id="55" name="Google Shape;55;p10"/>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56" name="Google Shape;56;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rgbClr val="AD1F2B"/>
              </a:buClr>
              <a:buSzPts val="1800"/>
              <a:buFont typeface="Alfa Slab One"/>
              <a:buNone/>
              <a:defRPr>
                <a:solidFill>
                  <a:srgbClr val="AD1F2B"/>
                </a:solidFill>
                <a:latin typeface="Alfa Slab One"/>
                <a:ea typeface="Alfa Slab One"/>
                <a:cs typeface="Alfa Slab One"/>
                <a:sym typeface="Alfa Slab One"/>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AD1F2B"/>
              </a:buClr>
              <a:buSzPts val="3000"/>
              <a:buFont typeface="Georgia"/>
              <a:buNone/>
              <a:defRPr sz="3000" b="1">
                <a:solidFill>
                  <a:srgbClr val="AD1F2B"/>
                </a:solidFill>
                <a:latin typeface="Georgia"/>
                <a:ea typeface="Georgia"/>
                <a:cs typeface="Georgia"/>
                <a:sym typeface="Georgia"/>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hyperlink" Target="http://tarja.aep.cl/Home/Login"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235500" y="744225"/>
            <a:ext cx="8520600" cy="310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dirty="0"/>
              <a:t>Tarja Móvil</a:t>
            </a:r>
            <a:endParaRPr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71" name="Google Shape;71;p13"/>
          <p:cNvSpPr txBox="1">
            <a:spLocks noGrp="1"/>
          </p:cNvSpPr>
          <p:nvPr>
            <p:ph type="subTitle" idx="1"/>
          </p:nvPr>
        </p:nvSpPr>
        <p:spPr>
          <a:xfrm>
            <a:off x="387900" y="2659879"/>
            <a:ext cx="8520600" cy="212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a:p>
            <a:pPr marL="0" lvl="0" indent="0" algn="ctr" rtl="0">
              <a:spcBef>
                <a:spcPts val="0"/>
              </a:spcBef>
              <a:spcAft>
                <a:spcPts val="0"/>
              </a:spcAft>
              <a:buNone/>
            </a:pPr>
            <a:r>
              <a:rPr lang="en" sz="2000" i="1" dirty="0"/>
              <a:t>Alejandro Adam</a:t>
            </a:r>
            <a:endParaRPr sz="2000" i="1" dirty="0"/>
          </a:p>
          <a:p>
            <a:pPr marL="0" lvl="0" indent="0" algn="ctr" rtl="0">
              <a:spcBef>
                <a:spcPts val="0"/>
              </a:spcBef>
              <a:spcAft>
                <a:spcPts val="0"/>
              </a:spcAft>
              <a:buNone/>
            </a:pPr>
            <a:r>
              <a:rPr lang="en" sz="2000" i="1" dirty="0"/>
              <a:t>Seminario de Título 1</a:t>
            </a:r>
            <a:endParaRPr sz="2000" i="1" dirty="0"/>
          </a:p>
          <a:p>
            <a:pPr marL="0" lvl="0" indent="0" algn="ctr" rtl="0">
              <a:spcBef>
                <a:spcPts val="0"/>
              </a:spcBef>
              <a:spcAft>
                <a:spcPts val="0"/>
              </a:spcAft>
              <a:buNone/>
            </a:pPr>
            <a:r>
              <a:rPr lang="es-ES" sz="2000" i="1" dirty="0"/>
              <a:t>Primer </a:t>
            </a:r>
            <a:r>
              <a:rPr lang="en" sz="2000" i="1" dirty="0"/>
              <a:t>trimestre Advance 2019, Ingenieria en Computacion e Informatica</a:t>
            </a:r>
            <a:endParaRPr sz="2000" i="1" dirty="0"/>
          </a:p>
          <a:p>
            <a:pPr marL="0" lvl="0" indent="0" algn="ctr" rtl="0">
              <a:spcBef>
                <a:spcPts val="0"/>
              </a:spcBef>
              <a:spcAft>
                <a:spcPts val="0"/>
              </a:spcAft>
              <a:buNone/>
            </a:pPr>
            <a:r>
              <a:rPr lang="en" sz="2000" i="1" dirty="0"/>
              <a:t>Viña del Mar, 30 de noviembre de 2018</a:t>
            </a:r>
            <a:endParaRPr sz="2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5. </a:t>
            </a:r>
            <a:r>
              <a:rPr lang="es-ES" dirty="0"/>
              <a:t>Plan de Pruebas </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
        <p:nvSpPr>
          <p:cNvPr id="3" name="Marcador de texto 2">
            <a:extLst>
              <a:ext uri="{FF2B5EF4-FFF2-40B4-BE49-F238E27FC236}">
                <a16:creationId xmlns:a16="http://schemas.microsoft.com/office/drawing/2014/main" id="{87587454-5533-4EE5-B641-4109EB029AE8}"/>
              </a:ext>
            </a:extLst>
          </p:cNvPr>
          <p:cNvSpPr>
            <a:spLocks noGrp="1"/>
          </p:cNvSpPr>
          <p:nvPr>
            <p:ph type="body" idx="1"/>
          </p:nvPr>
        </p:nvSpPr>
        <p:spPr/>
        <p:txBody>
          <a:bodyPr/>
          <a:lstStyle/>
          <a:p>
            <a:endParaRPr lang="es-ES"/>
          </a:p>
        </p:txBody>
      </p:sp>
      <p:pic>
        <p:nvPicPr>
          <p:cNvPr id="7" name="Imagen 6">
            <a:extLst>
              <a:ext uri="{FF2B5EF4-FFF2-40B4-BE49-F238E27FC236}">
                <a16:creationId xmlns:a16="http://schemas.microsoft.com/office/drawing/2014/main" id="{A2D428F8-2C24-40E2-B69E-4E0CC61C7A1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842" y="1073416"/>
            <a:ext cx="8709458" cy="3510742"/>
          </a:xfrm>
          <a:prstGeom prst="rect">
            <a:avLst/>
          </a:prstGeom>
          <a:noFill/>
          <a:ln>
            <a:noFill/>
          </a:ln>
        </p:spPr>
      </p:pic>
    </p:spTree>
    <p:extLst>
      <p:ext uri="{BB962C8B-B14F-4D97-AF65-F5344CB8AC3E}">
        <p14:creationId xmlns:p14="http://schemas.microsoft.com/office/powerpoint/2010/main" val="79576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a:t>
            </a:r>
            <a:r>
              <a:rPr lang="es-ES" dirty="0"/>
              <a:t>Resultado</a:t>
            </a:r>
            <a:endParaRPr dirty="0"/>
          </a:p>
        </p:txBody>
      </p:sp>
    </p:spTree>
    <p:extLst>
      <p:ext uri="{BB962C8B-B14F-4D97-AF65-F5344CB8AC3E}">
        <p14:creationId xmlns:p14="http://schemas.microsoft.com/office/powerpoint/2010/main" val="251318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211150"/>
            <a:ext cx="5392200" cy="4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3.1 Diseño de alto nivel</a:t>
            </a:r>
            <a:endParaRPr dirty="0"/>
          </a:p>
        </p:txBody>
      </p:sp>
      <p:sp>
        <p:nvSpPr>
          <p:cNvPr id="168" name="Google Shape;1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Imagen 1">
            <a:extLst>
              <a:ext uri="{FF2B5EF4-FFF2-40B4-BE49-F238E27FC236}">
                <a16:creationId xmlns:a16="http://schemas.microsoft.com/office/drawing/2014/main" id="{4E3F54C5-F287-4CF7-8DE4-8FB61AAC93EE}"/>
              </a:ext>
            </a:extLst>
          </p:cNvPr>
          <p:cNvPicPr>
            <a:picLocks noChangeAspect="1"/>
          </p:cNvPicPr>
          <p:nvPr/>
        </p:nvPicPr>
        <p:blipFill>
          <a:blip r:embed="rId3"/>
          <a:stretch>
            <a:fillRect/>
          </a:stretch>
        </p:blipFill>
        <p:spPr>
          <a:xfrm>
            <a:off x="1341521" y="894058"/>
            <a:ext cx="6460958" cy="33553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287638" y="211149"/>
            <a:ext cx="2732289" cy="12138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3.2 Diseño de </a:t>
            </a:r>
            <a:r>
              <a:rPr lang="es-CL" dirty="0"/>
              <a:t>Clase Consolidado</a:t>
            </a:r>
            <a:endParaRPr dirty="0"/>
          </a:p>
        </p:txBody>
      </p:sp>
      <p:sp>
        <p:nvSpPr>
          <p:cNvPr id="168" name="Google Shape;1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Imagen 4">
            <a:extLst>
              <a:ext uri="{FF2B5EF4-FFF2-40B4-BE49-F238E27FC236}">
                <a16:creationId xmlns:a16="http://schemas.microsoft.com/office/drawing/2014/main" id="{5F17E027-24EF-47B3-92E2-B89782FB8F9B}"/>
              </a:ext>
            </a:extLst>
          </p:cNvPr>
          <p:cNvPicPr/>
          <p:nvPr/>
        </p:nvPicPr>
        <p:blipFill>
          <a:blip r:embed="rId3"/>
          <a:stretch>
            <a:fillRect/>
          </a:stretch>
        </p:blipFill>
        <p:spPr>
          <a:xfrm>
            <a:off x="2803208" y="211149"/>
            <a:ext cx="5943600" cy="4254500"/>
          </a:xfrm>
          <a:prstGeom prst="rect">
            <a:avLst/>
          </a:prstGeom>
        </p:spPr>
      </p:pic>
    </p:spTree>
    <p:extLst>
      <p:ext uri="{BB962C8B-B14F-4D97-AF65-F5344CB8AC3E}">
        <p14:creationId xmlns:p14="http://schemas.microsoft.com/office/powerpoint/2010/main" val="2618464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287638" y="211149"/>
            <a:ext cx="2732289" cy="12138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3.2 Diseño de </a:t>
            </a:r>
            <a:r>
              <a:rPr lang="es-CL" dirty="0"/>
              <a:t>Clase Despacho</a:t>
            </a:r>
            <a:endParaRPr dirty="0"/>
          </a:p>
        </p:txBody>
      </p:sp>
      <p:sp>
        <p:nvSpPr>
          <p:cNvPr id="168" name="Google Shape;1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 name="Imagen 1">
            <a:extLst>
              <a:ext uri="{FF2B5EF4-FFF2-40B4-BE49-F238E27FC236}">
                <a16:creationId xmlns:a16="http://schemas.microsoft.com/office/drawing/2014/main" id="{CDE0E65E-EE26-4A2F-A5DD-98606C967B53}"/>
              </a:ext>
            </a:extLst>
          </p:cNvPr>
          <p:cNvPicPr>
            <a:picLocks noChangeAspect="1"/>
          </p:cNvPicPr>
          <p:nvPr/>
        </p:nvPicPr>
        <p:blipFill>
          <a:blip r:embed="rId3"/>
          <a:stretch>
            <a:fillRect/>
          </a:stretch>
        </p:blipFill>
        <p:spPr>
          <a:xfrm>
            <a:off x="3019927" y="211149"/>
            <a:ext cx="5639468" cy="3904247"/>
          </a:xfrm>
          <a:prstGeom prst="rect">
            <a:avLst/>
          </a:prstGeom>
        </p:spPr>
      </p:pic>
    </p:spTree>
    <p:extLst>
      <p:ext uri="{BB962C8B-B14F-4D97-AF65-F5344CB8AC3E}">
        <p14:creationId xmlns:p14="http://schemas.microsoft.com/office/powerpoint/2010/main" val="110019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4260300" cy="10829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3.3 </a:t>
            </a:r>
            <a:r>
              <a:rPr lang="es-ES" dirty="0"/>
              <a:t>Resultados de las Pruebas </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
        <p:nvSpPr>
          <p:cNvPr id="3" name="Marcador de texto 2">
            <a:extLst>
              <a:ext uri="{FF2B5EF4-FFF2-40B4-BE49-F238E27FC236}">
                <a16:creationId xmlns:a16="http://schemas.microsoft.com/office/drawing/2014/main" id="{BF2D2FA9-1FC9-4546-961E-6DD09A8A6FF8}"/>
              </a:ext>
            </a:extLst>
          </p:cNvPr>
          <p:cNvSpPr>
            <a:spLocks noGrp="1"/>
          </p:cNvSpPr>
          <p:nvPr>
            <p:ph type="body" idx="1"/>
          </p:nvPr>
        </p:nvSpPr>
        <p:spPr>
          <a:xfrm>
            <a:off x="311700" y="1900989"/>
            <a:ext cx="3767005" cy="2667886"/>
          </a:xfrm>
        </p:spPr>
        <p:txBody>
          <a:bodyPr/>
          <a:lstStyle/>
          <a:p>
            <a:r>
              <a:rPr lang="es-CL" dirty="0"/>
              <a:t>Las Pruebas son  realizadas por los programadores y el Usuario clave.</a:t>
            </a:r>
            <a:endParaRPr lang="es-ES" dirty="0"/>
          </a:p>
        </p:txBody>
      </p:sp>
      <p:pic>
        <p:nvPicPr>
          <p:cNvPr id="7" name="Imagen 6">
            <a:extLst>
              <a:ext uri="{FF2B5EF4-FFF2-40B4-BE49-F238E27FC236}">
                <a16:creationId xmlns:a16="http://schemas.microsoft.com/office/drawing/2014/main" id="{3382B219-DD54-40F1-AD9B-BC9A41DAD3DA}"/>
              </a:ext>
            </a:extLst>
          </p:cNvPr>
          <p:cNvPicPr/>
          <p:nvPr/>
        </p:nvPicPr>
        <p:blipFill>
          <a:blip r:embed="rId3"/>
          <a:stretch>
            <a:fillRect/>
          </a:stretch>
        </p:blipFill>
        <p:spPr>
          <a:xfrm>
            <a:off x="4764505" y="-1"/>
            <a:ext cx="3573379" cy="4663217"/>
          </a:xfrm>
          <a:prstGeom prst="rect">
            <a:avLst/>
          </a:prstGeom>
        </p:spPr>
      </p:pic>
    </p:spTree>
    <p:extLst>
      <p:ext uri="{BB962C8B-B14F-4D97-AF65-F5344CB8AC3E}">
        <p14:creationId xmlns:p14="http://schemas.microsoft.com/office/powerpoint/2010/main" val="59775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3.4 Gestión de</a:t>
            </a:r>
            <a:r>
              <a:rPr lang="es-ES" dirty="0"/>
              <a:t>l cambio</a:t>
            </a:r>
            <a:endParaRPr dirty="0"/>
          </a:p>
        </p:txBody>
      </p:sp>
      <p:sp>
        <p:nvSpPr>
          <p:cNvPr id="202" name="Google Shape;20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
        <p:nvSpPr>
          <p:cNvPr id="7" name="Google Shape;208;p33">
            <a:extLst>
              <a:ext uri="{FF2B5EF4-FFF2-40B4-BE49-F238E27FC236}">
                <a16:creationId xmlns:a16="http://schemas.microsoft.com/office/drawing/2014/main" id="{EE819770-734A-4D01-906A-A342CAB07452}"/>
              </a:ext>
            </a:extLst>
          </p:cNvPr>
          <p:cNvSpPr txBox="1">
            <a:spLocks noGrp="1"/>
          </p:cNvSpPr>
          <p:nvPr>
            <p:ph type="body" idx="1"/>
          </p:nvPr>
        </p:nvSpPr>
        <p:spPr>
          <a:xfrm>
            <a:off x="311700" y="1152474"/>
            <a:ext cx="5780756" cy="3419525"/>
          </a:xfrm>
          <a:prstGeom prst="rect">
            <a:avLst/>
          </a:prstGeom>
        </p:spPr>
        <p:txBody>
          <a:bodyPr spcFirstLastPara="1" wrap="square" lIns="91425" tIns="91425" rIns="91425" bIns="91425" anchor="t" anchorCtr="0">
            <a:noAutofit/>
          </a:bodyPr>
          <a:lstStyle/>
          <a:p>
            <a:pPr marL="114300" indent="0" algn="just">
              <a:buNone/>
            </a:pPr>
            <a:endParaRPr lang="es-CL" dirty="0"/>
          </a:p>
          <a:p>
            <a:pPr marL="114300" indent="0">
              <a:buNone/>
            </a:pPr>
            <a:br>
              <a:rPr lang="es-CL" dirty="0"/>
            </a:br>
            <a:endParaRPr dirty="0"/>
          </a:p>
        </p:txBody>
      </p:sp>
      <p:pic>
        <p:nvPicPr>
          <p:cNvPr id="3" name="Imagen 2">
            <a:extLst>
              <a:ext uri="{FF2B5EF4-FFF2-40B4-BE49-F238E27FC236}">
                <a16:creationId xmlns:a16="http://schemas.microsoft.com/office/drawing/2014/main" id="{09827339-D8B3-4006-B814-22212FCBD6A5}"/>
              </a:ext>
            </a:extLst>
          </p:cNvPr>
          <p:cNvPicPr>
            <a:picLocks noChangeAspect="1"/>
          </p:cNvPicPr>
          <p:nvPr/>
        </p:nvPicPr>
        <p:blipFill>
          <a:blip r:embed="rId3"/>
          <a:stretch>
            <a:fillRect/>
          </a:stretch>
        </p:blipFill>
        <p:spPr>
          <a:xfrm>
            <a:off x="6802535" y="223641"/>
            <a:ext cx="2029765" cy="4082596"/>
          </a:xfrm>
          <a:prstGeom prst="rect">
            <a:avLst/>
          </a:prstGeom>
        </p:spPr>
      </p:pic>
      <p:sp>
        <p:nvSpPr>
          <p:cNvPr id="5" name="Rectángulo 4">
            <a:extLst>
              <a:ext uri="{FF2B5EF4-FFF2-40B4-BE49-F238E27FC236}">
                <a16:creationId xmlns:a16="http://schemas.microsoft.com/office/drawing/2014/main" id="{45C877A3-4ADD-47D5-9E36-0FEAD77A5FD7}"/>
              </a:ext>
            </a:extLst>
          </p:cNvPr>
          <p:cNvSpPr/>
          <p:nvPr/>
        </p:nvSpPr>
        <p:spPr>
          <a:xfrm>
            <a:off x="1046747" y="1348176"/>
            <a:ext cx="4572000" cy="954107"/>
          </a:xfrm>
          <a:prstGeom prst="rect">
            <a:avLst/>
          </a:prstGeom>
        </p:spPr>
        <p:txBody>
          <a:bodyPr>
            <a:spAutoFit/>
          </a:bodyPr>
          <a:lstStyle/>
          <a:p>
            <a:r>
              <a:rPr lang="es-CL" dirty="0">
                <a:latin typeface="Arial" panose="020B0604020202020204" pitchFamily="34" charset="0"/>
                <a:ea typeface="Arial" panose="020B0604020202020204" pitchFamily="34" charset="0"/>
              </a:rPr>
              <a:t>14/02/2019 Ticket </a:t>
            </a:r>
            <a:r>
              <a:rPr lang="es-CL" dirty="0"/>
              <a:t>98652</a:t>
            </a:r>
            <a:endParaRPr lang="es-CL" dirty="0">
              <a:latin typeface="Arial" panose="020B0604020202020204" pitchFamily="34" charset="0"/>
              <a:ea typeface="Arial" panose="020B0604020202020204" pitchFamily="34" charset="0"/>
            </a:endParaRPr>
          </a:p>
          <a:p>
            <a:r>
              <a:rPr lang="es-CL" dirty="0">
                <a:latin typeface="Arial" panose="020B0604020202020204" pitchFamily="34" charset="0"/>
                <a:ea typeface="Arial" panose="020B0604020202020204" pitchFamily="34" charset="0"/>
              </a:rPr>
              <a:t>Se modifica alcance del proyecto. El sistema Tarja no se integrará con Torpedo y SAP  se deja por presupuesto para una segunda etapa </a:t>
            </a:r>
            <a:endParaRPr lang="es-ES" dirty="0"/>
          </a:p>
        </p:txBody>
      </p:sp>
    </p:spTree>
    <p:extLst>
      <p:ext uri="{BB962C8B-B14F-4D97-AF65-F5344CB8AC3E}">
        <p14:creationId xmlns:p14="http://schemas.microsoft.com/office/powerpoint/2010/main" val="4193206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97383" y="370593"/>
            <a:ext cx="8520600" cy="572700"/>
          </a:xfrm>
          <a:prstGeom prst="rect">
            <a:avLst/>
          </a:prstGeom>
        </p:spPr>
        <p:txBody>
          <a:bodyPr spcFirstLastPara="1" wrap="square" lIns="91425" tIns="91425" rIns="91425" bIns="91425" anchor="t" anchorCtr="0">
            <a:noAutofit/>
          </a:bodyPr>
          <a:lstStyle/>
          <a:p>
            <a:pPr lvl="0"/>
            <a:r>
              <a:rPr lang="en" dirty="0"/>
              <a:t>3.5 Gestión de la configuración</a:t>
            </a:r>
            <a:endParaRPr dirty="0"/>
          </a:p>
        </p:txBody>
      </p:sp>
      <p:sp>
        <p:nvSpPr>
          <p:cNvPr id="208" name="Google Shape;208;p33"/>
          <p:cNvSpPr txBox="1">
            <a:spLocks noGrp="1"/>
          </p:cNvSpPr>
          <p:nvPr>
            <p:ph type="body" idx="1"/>
          </p:nvPr>
        </p:nvSpPr>
        <p:spPr>
          <a:xfrm>
            <a:off x="311700" y="1152474"/>
            <a:ext cx="5780756" cy="3419525"/>
          </a:xfrm>
          <a:prstGeom prst="rect">
            <a:avLst/>
          </a:prstGeom>
        </p:spPr>
        <p:txBody>
          <a:bodyPr spcFirstLastPara="1" wrap="square" lIns="91425" tIns="91425" rIns="91425" bIns="91425" anchor="t" anchorCtr="0">
            <a:noAutofit/>
          </a:bodyPr>
          <a:lstStyle/>
          <a:p>
            <a:pPr marL="114300" indent="0" algn="just">
              <a:buNone/>
            </a:pPr>
            <a:endParaRPr lang="es-CL" dirty="0"/>
          </a:p>
          <a:p>
            <a:pPr marL="114300" indent="0">
              <a:buNone/>
            </a:pPr>
            <a:br>
              <a:rPr lang="es-CL" dirty="0"/>
            </a:br>
            <a:endParaRPr dirty="0"/>
          </a:p>
        </p:txBody>
      </p:sp>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pic>
        <p:nvPicPr>
          <p:cNvPr id="2" name="Imagen 1">
            <a:extLst>
              <a:ext uri="{FF2B5EF4-FFF2-40B4-BE49-F238E27FC236}">
                <a16:creationId xmlns:a16="http://schemas.microsoft.com/office/drawing/2014/main" id="{56AFFE19-F41C-45AA-8CEA-AE4E8934B2FA}"/>
              </a:ext>
            </a:extLst>
          </p:cNvPr>
          <p:cNvPicPr>
            <a:picLocks noChangeAspect="1"/>
          </p:cNvPicPr>
          <p:nvPr/>
        </p:nvPicPr>
        <p:blipFill>
          <a:blip r:embed="rId3"/>
          <a:stretch>
            <a:fillRect/>
          </a:stretch>
        </p:blipFill>
        <p:spPr>
          <a:xfrm>
            <a:off x="311700" y="1079472"/>
            <a:ext cx="6356403" cy="3565528"/>
          </a:xfrm>
          <a:prstGeom prst="rect">
            <a:avLst/>
          </a:prstGeom>
        </p:spPr>
      </p:pic>
      <p:pic>
        <p:nvPicPr>
          <p:cNvPr id="2050" name="Picture 2" descr="Resultado de imagen para sharepoint">
            <a:extLst>
              <a:ext uri="{FF2B5EF4-FFF2-40B4-BE49-F238E27FC236}">
                <a16:creationId xmlns:a16="http://schemas.microsoft.com/office/drawing/2014/main" id="{D5AA9A3F-9E45-4C07-BB11-61FD43114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492" y="37059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3.6 </a:t>
            </a:r>
            <a:r>
              <a:rPr lang="es-CL" dirty="0"/>
              <a:t>Ambiente Productivo Tarja </a:t>
            </a:r>
            <a:endParaRPr dirty="0"/>
          </a:p>
        </p:txBody>
      </p:sp>
      <p:sp>
        <p:nvSpPr>
          <p:cNvPr id="243" name="Google Shape;24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sp>
        <p:nvSpPr>
          <p:cNvPr id="2" name="Rectángulo 1">
            <a:extLst>
              <a:ext uri="{FF2B5EF4-FFF2-40B4-BE49-F238E27FC236}">
                <a16:creationId xmlns:a16="http://schemas.microsoft.com/office/drawing/2014/main" id="{634FA3B5-8CC3-4EC9-A584-A30D167F7490}"/>
              </a:ext>
            </a:extLst>
          </p:cNvPr>
          <p:cNvSpPr/>
          <p:nvPr/>
        </p:nvSpPr>
        <p:spPr>
          <a:xfrm>
            <a:off x="1289772" y="1443304"/>
            <a:ext cx="2521844" cy="523220"/>
          </a:xfrm>
          <a:prstGeom prst="rect">
            <a:avLst/>
          </a:prstGeom>
        </p:spPr>
        <p:txBody>
          <a:bodyPr wrap="none">
            <a:spAutoFit/>
          </a:bodyPr>
          <a:lstStyle/>
          <a:p>
            <a:r>
              <a:rPr lang="es-ES" dirty="0">
                <a:hlinkClick r:id="rId3"/>
              </a:rPr>
              <a:t>http://tarja.aep.cl/Home/Login</a:t>
            </a:r>
            <a:endParaRPr lang="es-ES" dirty="0"/>
          </a:p>
          <a:p>
            <a:endParaRPr lang="es-ES" dirty="0"/>
          </a:p>
        </p:txBody>
      </p:sp>
      <p:pic>
        <p:nvPicPr>
          <p:cNvPr id="3" name="Imagen 2">
            <a:extLst>
              <a:ext uri="{FF2B5EF4-FFF2-40B4-BE49-F238E27FC236}">
                <a16:creationId xmlns:a16="http://schemas.microsoft.com/office/drawing/2014/main" id="{187EDA9B-3214-4C24-A281-47672AE7A359}"/>
              </a:ext>
            </a:extLst>
          </p:cNvPr>
          <p:cNvPicPr>
            <a:picLocks noChangeAspect="1"/>
          </p:cNvPicPr>
          <p:nvPr/>
        </p:nvPicPr>
        <p:blipFill>
          <a:blip r:embed="rId4"/>
          <a:stretch>
            <a:fillRect/>
          </a:stretch>
        </p:blipFill>
        <p:spPr>
          <a:xfrm>
            <a:off x="3869262" y="1215190"/>
            <a:ext cx="4678938" cy="2574757"/>
          </a:xfrm>
          <a:prstGeom prst="rect">
            <a:avLst/>
          </a:prstGeom>
        </p:spPr>
      </p:pic>
    </p:spTree>
    <p:extLst>
      <p:ext uri="{BB962C8B-B14F-4D97-AF65-F5344CB8AC3E}">
        <p14:creationId xmlns:p14="http://schemas.microsoft.com/office/powerpoint/2010/main" val="315731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 </a:t>
            </a:r>
            <a:r>
              <a:rPr lang="es-ES" dirty="0"/>
              <a:t>Post Mortem</a:t>
            </a:r>
            <a:endParaRPr dirty="0"/>
          </a:p>
        </p:txBody>
      </p:sp>
    </p:spTree>
    <p:extLst>
      <p:ext uri="{BB962C8B-B14F-4D97-AF65-F5344CB8AC3E}">
        <p14:creationId xmlns:p14="http://schemas.microsoft.com/office/powerpoint/2010/main" val="428995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sz="3200" dirty="0"/>
              <a:t>Resultado</a:t>
            </a:r>
            <a:r>
              <a:rPr lang="en" sz="3200" dirty="0"/>
              <a:t> del proyecto</a:t>
            </a:r>
            <a:endParaRPr sz="3200" dirty="0"/>
          </a:p>
        </p:txBody>
      </p:sp>
      <p:sp>
        <p:nvSpPr>
          <p:cNvPr id="77" name="Google Shape;77;p14"/>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Seminario de Título 1</a:t>
            </a:r>
            <a:endParaRPr/>
          </a:p>
        </p:txBody>
      </p:sp>
      <p:sp>
        <p:nvSpPr>
          <p:cNvPr id="78" name="Google Shape;78;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s-CL" dirty="0"/>
              <a:t>Objetivo</a:t>
            </a:r>
            <a:endParaRPr dirty="0"/>
          </a:p>
          <a:p>
            <a:pPr marL="457200" lvl="0" indent="-342900" algn="l" rtl="0">
              <a:spcBef>
                <a:spcPts val="0"/>
              </a:spcBef>
              <a:spcAft>
                <a:spcPts val="0"/>
              </a:spcAft>
              <a:buSzPts val="1800"/>
              <a:buAutoNum type="arabicPeriod"/>
            </a:pPr>
            <a:r>
              <a:rPr lang="es-CL" dirty="0"/>
              <a:t>Plan de proyecto</a:t>
            </a:r>
            <a:endParaRPr dirty="0"/>
          </a:p>
          <a:p>
            <a:pPr marL="457200" lvl="0" indent="-342900" algn="l" rtl="0">
              <a:spcBef>
                <a:spcPts val="0"/>
              </a:spcBef>
              <a:spcAft>
                <a:spcPts val="0"/>
              </a:spcAft>
              <a:buSzPts val="1800"/>
              <a:buAutoNum type="arabicPeriod"/>
            </a:pPr>
            <a:r>
              <a:rPr lang="es-CL" dirty="0"/>
              <a:t>Resultado</a:t>
            </a:r>
            <a:endParaRPr dirty="0"/>
          </a:p>
          <a:p>
            <a:pPr marL="457200" lvl="0" indent="-342900" algn="l" rtl="0">
              <a:spcBef>
                <a:spcPts val="0"/>
              </a:spcBef>
              <a:spcAft>
                <a:spcPts val="0"/>
              </a:spcAft>
              <a:buSzPts val="1800"/>
              <a:buAutoNum type="arabicPeriod"/>
            </a:pPr>
            <a:r>
              <a:rPr lang="es-CL"/>
              <a:t>Post Mortem</a:t>
            </a:r>
            <a:endParaRPr dirty="0"/>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4.1  </a:t>
            </a:r>
            <a:r>
              <a:rPr lang="es-ES" sz="2400" dirty="0"/>
              <a:t>Lecciones aprendidas </a:t>
            </a:r>
            <a:endParaRPr sz="2400" dirty="0"/>
          </a:p>
        </p:txBody>
      </p:sp>
      <p:sp>
        <p:nvSpPr>
          <p:cNvPr id="249" name="Google Shape;249;p39"/>
          <p:cNvSpPr txBox="1">
            <a:spLocks noGrp="1"/>
          </p:cNvSpPr>
          <p:nvPr>
            <p:ph type="body" idx="1"/>
          </p:nvPr>
        </p:nvSpPr>
        <p:spPr>
          <a:xfrm>
            <a:off x="387900" y="636725"/>
            <a:ext cx="8444400" cy="4026492"/>
          </a:xfrm>
          <a:prstGeom prst="rect">
            <a:avLst/>
          </a:prstGeom>
        </p:spPr>
        <p:txBody>
          <a:bodyPr spcFirstLastPara="1" wrap="square" lIns="91425" tIns="91425" rIns="91425" bIns="91425" anchor="t" anchorCtr="0">
            <a:noAutofit/>
          </a:bodyPr>
          <a:lstStyle/>
          <a:p>
            <a:r>
              <a:rPr lang="es-CL" dirty="0"/>
              <a:t>Se debe poner más atención a la etapa de </a:t>
            </a:r>
            <a:r>
              <a:rPr lang="es-CL" dirty="0" err="1"/>
              <a:t>testing</a:t>
            </a:r>
            <a:r>
              <a:rPr lang="es-CL" dirty="0"/>
              <a:t> para los siguiente Sprint. </a:t>
            </a:r>
            <a:endParaRPr lang="es-ES" dirty="0"/>
          </a:p>
          <a:p>
            <a:r>
              <a:rPr lang="es-CL" dirty="0"/>
              <a:t>También se deben corregir errores y mejorar en la documentación del sistema.</a:t>
            </a:r>
            <a:endParaRPr lang="es-ES" dirty="0"/>
          </a:p>
          <a:p>
            <a:r>
              <a:rPr lang="es-ES" dirty="0"/>
              <a:t>Se necesita estimar de mejor manera los tiempos, tanto para poder satisfacer las expectativas del cliente, como también acelerar la curva de aprendizaje de los lenguajes necesarios para la creación del producto móvil.</a:t>
            </a:r>
          </a:p>
          <a:p>
            <a:r>
              <a:rPr lang="es-ES" dirty="0"/>
              <a:t>Se necesita comprometer de mejor manera a los jefes de operaciones en las reuniones de avance, ya que sin su aprobación no se podrá avanzar en el proyecto. </a:t>
            </a:r>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b="1" dirty="0"/>
          </a:p>
        </p:txBody>
      </p:sp>
      <p:sp>
        <p:nvSpPr>
          <p:cNvPr id="250" name="Google Shape;2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4.2  Situación futura</a:t>
            </a:r>
            <a:endParaRPr sz="2400" dirty="0"/>
          </a:p>
        </p:txBody>
      </p:sp>
      <p:sp>
        <p:nvSpPr>
          <p:cNvPr id="249" name="Google Shape;249;p39"/>
          <p:cNvSpPr txBox="1">
            <a:spLocks noGrp="1"/>
          </p:cNvSpPr>
          <p:nvPr>
            <p:ph type="body" idx="1"/>
          </p:nvPr>
        </p:nvSpPr>
        <p:spPr>
          <a:xfrm>
            <a:off x="448058" y="913451"/>
            <a:ext cx="4280353" cy="270805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CL" b="1" dirty="0"/>
              <a:t>Se inicia Etapa tarja </a:t>
            </a:r>
            <a:r>
              <a:rPr lang="es-CL" b="1" dirty="0" err="1"/>
              <a:t>Movil</a:t>
            </a:r>
            <a:r>
              <a:rPr lang="es-CL" b="1" dirty="0"/>
              <a:t> </a:t>
            </a:r>
          </a:p>
          <a:p>
            <a:pPr marL="342900" lvl="0" algn="just" rtl="0">
              <a:spcBef>
                <a:spcPts val="0"/>
              </a:spcBef>
              <a:spcAft>
                <a:spcPts val="1600"/>
              </a:spcAft>
              <a:buFont typeface="+mj-lt"/>
              <a:buAutoNum type="arabicPeriod"/>
            </a:pPr>
            <a:r>
              <a:rPr lang="es-CL" b="1" dirty="0"/>
              <a:t>Darle funcionalidad a la vista principal y </a:t>
            </a:r>
            <a:r>
              <a:rPr lang="es-CL" b="1" dirty="0" err="1"/>
              <a:t>login</a:t>
            </a:r>
            <a:endParaRPr lang="es-CL" b="1" dirty="0"/>
          </a:p>
          <a:p>
            <a:pPr marL="342900" algn="just">
              <a:spcAft>
                <a:spcPts val="1600"/>
              </a:spcAft>
              <a:buFont typeface="+mj-lt"/>
              <a:buAutoNum type="arabicPeriod"/>
            </a:pPr>
            <a:r>
              <a:rPr lang="es-CL" b="1" dirty="0"/>
              <a:t>Crear </a:t>
            </a:r>
            <a:r>
              <a:rPr lang="es-CL" b="1" dirty="0" err="1"/>
              <a:t>Actividty</a:t>
            </a:r>
            <a:r>
              <a:rPr lang="es-CL" b="1" dirty="0"/>
              <a:t> para desconsolidado llenar datos</a:t>
            </a:r>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b="1" dirty="0"/>
          </a:p>
        </p:txBody>
      </p:sp>
      <p:sp>
        <p:nvSpPr>
          <p:cNvPr id="250" name="Google Shape;2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3" name="Imagen 2">
            <a:extLst>
              <a:ext uri="{FF2B5EF4-FFF2-40B4-BE49-F238E27FC236}">
                <a16:creationId xmlns:a16="http://schemas.microsoft.com/office/drawing/2014/main" id="{465D629C-178F-4302-A118-7D4EDFA88F1F}"/>
              </a:ext>
            </a:extLst>
          </p:cNvPr>
          <p:cNvPicPr>
            <a:picLocks noChangeAspect="1"/>
          </p:cNvPicPr>
          <p:nvPr/>
        </p:nvPicPr>
        <p:blipFill>
          <a:blip r:embed="rId3"/>
          <a:stretch>
            <a:fillRect/>
          </a:stretch>
        </p:blipFill>
        <p:spPr>
          <a:xfrm>
            <a:off x="5587262" y="361965"/>
            <a:ext cx="3556738" cy="2364205"/>
          </a:xfrm>
          <a:prstGeom prst="rect">
            <a:avLst/>
          </a:prstGeom>
        </p:spPr>
      </p:pic>
    </p:spTree>
    <p:extLst>
      <p:ext uri="{BB962C8B-B14F-4D97-AF65-F5344CB8AC3E}">
        <p14:creationId xmlns:p14="http://schemas.microsoft.com/office/powerpoint/2010/main" val="111249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8.1 Resultados esperados</a:t>
            </a:r>
            <a:endParaRPr sz="2400"/>
          </a:p>
        </p:txBody>
      </p:sp>
      <p:pic>
        <p:nvPicPr>
          <p:cNvPr id="3" name="Imagen 2">
            <a:extLst>
              <a:ext uri="{FF2B5EF4-FFF2-40B4-BE49-F238E27FC236}">
                <a16:creationId xmlns:a16="http://schemas.microsoft.com/office/drawing/2014/main" id="{92A0FE70-319C-4751-BEFF-A84161B738DC}"/>
              </a:ext>
            </a:extLst>
          </p:cNvPr>
          <p:cNvPicPr>
            <a:picLocks noChangeAspect="1"/>
          </p:cNvPicPr>
          <p:nvPr/>
        </p:nvPicPr>
        <p:blipFill rotWithShape="1">
          <a:blip r:embed="rId3"/>
          <a:srcRect t="3973" b="6402"/>
          <a:stretch/>
        </p:blipFill>
        <p:spPr>
          <a:xfrm>
            <a:off x="390528" y="789125"/>
            <a:ext cx="2267887" cy="3404507"/>
          </a:xfrm>
          <a:prstGeom prst="rect">
            <a:avLst/>
          </a:prstGeom>
        </p:spPr>
      </p:pic>
      <p:pic>
        <p:nvPicPr>
          <p:cNvPr id="5" name="Imagen 4">
            <a:extLst>
              <a:ext uri="{FF2B5EF4-FFF2-40B4-BE49-F238E27FC236}">
                <a16:creationId xmlns:a16="http://schemas.microsoft.com/office/drawing/2014/main" id="{826FD961-DC4B-4C1E-973F-6083A443279A}"/>
              </a:ext>
            </a:extLst>
          </p:cNvPr>
          <p:cNvPicPr>
            <a:picLocks noChangeAspect="1"/>
          </p:cNvPicPr>
          <p:nvPr/>
        </p:nvPicPr>
        <p:blipFill rotWithShape="1">
          <a:blip r:embed="rId4"/>
          <a:srcRect l="271" t="2466" r="-271" b="5481"/>
          <a:stretch/>
        </p:blipFill>
        <p:spPr>
          <a:xfrm>
            <a:off x="3305856" y="789125"/>
            <a:ext cx="2107217" cy="3133947"/>
          </a:xfrm>
          <a:prstGeom prst="rect">
            <a:avLst/>
          </a:prstGeom>
        </p:spPr>
      </p:pic>
      <p:pic>
        <p:nvPicPr>
          <p:cNvPr id="7" name="Imagen 6">
            <a:extLst>
              <a:ext uri="{FF2B5EF4-FFF2-40B4-BE49-F238E27FC236}">
                <a16:creationId xmlns:a16="http://schemas.microsoft.com/office/drawing/2014/main" id="{75E70F9B-6E68-412C-ACA3-A02D17E5D88F}"/>
              </a:ext>
            </a:extLst>
          </p:cNvPr>
          <p:cNvPicPr>
            <a:picLocks noChangeAspect="1"/>
          </p:cNvPicPr>
          <p:nvPr/>
        </p:nvPicPr>
        <p:blipFill rotWithShape="1">
          <a:blip r:embed="rId5"/>
          <a:srcRect t="3661" b="4142"/>
          <a:stretch/>
        </p:blipFill>
        <p:spPr>
          <a:xfrm>
            <a:off x="6305628" y="789125"/>
            <a:ext cx="2267887" cy="33496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Preguntas</a:t>
            </a:r>
            <a:endParaRPr/>
          </a:p>
        </p:txBody>
      </p:sp>
      <p:sp>
        <p:nvSpPr>
          <p:cNvPr id="268" name="Google Shape;26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s-ES" dirty="0"/>
              <a:t>Objetivos Hito4</a:t>
            </a:r>
            <a:endParaRPr dirty="0"/>
          </a:p>
        </p:txBody>
      </p:sp>
    </p:spTree>
    <p:extLst>
      <p:ext uri="{BB962C8B-B14F-4D97-AF65-F5344CB8AC3E}">
        <p14:creationId xmlns:p14="http://schemas.microsoft.com/office/powerpoint/2010/main" val="24578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1.1 Objetivo principal</a:t>
            </a:r>
            <a:br>
              <a:rPr lang="en" sz="2400" dirty="0"/>
            </a:br>
            <a:r>
              <a:rPr lang="en" sz="2400" dirty="0"/>
              <a:t>Hito 4 </a:t>
            </a:r>
            <a:endParaRPr sz="2400" dirty="0"/>
          </a:p>
        </p:txBody>
      </p:sp>
      <p:sp>
        <p:nvSpPr>
          <p:cNvPr id="100" name="Google Shape;100;p17"/>
          <p:cNvSpPr txBox="1">
            <a:spLocks noGrp="1"/>
          </p:cNvSpPr>
          <p:nvPr>
            <p:ph type="body" idx="1"/>
          </p:nvPr>
        </p:nvSpPr>
        <p:spPr>
          <a:xfrm>
            <a:off x="253358" y="2918313"/>
            <a:ext cx="8219100" cy="1744904"/>
          </a:xfrm>
          <a:prstGeom prst="rect">
            <a:avLst/>
          </a:prstGeom>
          <a:ln>
            <a:noFill/>
          </a:ln>
        </p:spPr>
        <p:txBody>
          <a:bodyPr spcFirstLastPara="1" wrap="square" lIns="91425" tIns="91425" rIns="91425" bIns="91425" anchor="t" anchorCtr="0">
            <a:noAutofit/>
          </a:bodyPr>
          <a:lstStyle/>
          <a:p>
            <a:r>
              <a:rPr lang="es-CL" dirty="0"/>
              <a:t>Desarrollar una aplicación web que permita planificar las tarjas diarias para el proceso consolidado y despacho. </a:t>
            </a:r>
            <a:endParaRPr lang="es-ES"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E6F0984-1D7D-42CD-A97B-4CC3021B7677}"/>
              </a:ext>
            </a:extLst>
          </p:cNvPr>
          <p:cNvPicPr>
            <a:picLocks noChangeAspect="1"/>
          </p:cNvPicPr>
          <p:nvPr/>
        </p:nvPicPr>
        <p:blipFill>
          <a:blip r:embed="rId3"/>
          <a:stretch>
            <a:fillRect/>
          </a:stretch>
        </p:blipFill>
        <p:spPr>
          <a:xfrm>
            <a:off x="4408458" y="37799"/>
            <a:ext cx="3840685" cy="2880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1.2 </a:t>
            </a:r>
            <a:r>
              <a:rPr lang="es-ES" sz="2400" dirty="0"/>
              <a:t>Requerimientos </a:t>
            </a:r>
            <a:r>
              <a:rPr lang="en" sz="2400" dirty="0"/>
              <a:t>específicos </a:t>
            </a:r>
            <a:r>
              <a:rPr lang="es-ES" sz="2400" dirty="0"/>
              <a:t>Hito4</a:t>
            </a:r>
            <a:endParaRPr sz="2400" dirty="0"/>
          </a:p>
        </p:txBody>
      </p:sp>
      <p:sp>
        <p:nvSpPr>
          <p:cNvPr id="107" name="Google Shape;107;p18"/>
          <p:cNvSpPr txBox="1">
            <a:spLocks noGrp="1"/>
          </p:cNvSpPr>
          <p:nvPr>
            <p:ph type="body" idx="1"/>
          </p:nvPr>
        </p:nvSpPr>
        <p:spPr>
          <a:xfrm>
            <a:off x="358200" y="789375"/>
            <a:ext cx="8114100" cy="3416400"/>
          </a:xfrm>
          <a:prstGeom prst="rect">
            <a:avLst/>
          </a:prstGeom>
        </p:spPr>
        <p:txBody>
          <a:bodyPr spcFirstLastPara="1" wrap="square" lIns="91425" tIns="91425" rIns="91425" bIns="91425" anchor="t" anchorCtr="0">
            <a:noAutofit/>
          </a:bodyPr>
          <a:lstStyle/>
          <a:p>
            <a:pPr marL="0" lvl="0" indent="0" algn="just">
              <a:lnSpc>
                <a:spcPct val="100000"/>
              </a:lnSpc>
              <a:spcAft>
                <a:spcPts val="1000"/>
              </a:spcAft>
              <a:buNone/>
            </a:pPr>
            <a:r>
              <a:rPr lang="es-CL" sz="1400" b="1" dirty="0"/>
              <a:t>OE2.-  Contar con un sistema tarja que  permita mantener un estándar en la planificación.</a:t>
            </a:r>
          </a:p>
          <a:p>
            <a:pPr marL="0" lvl="0" indent="0" algn="just">
              <a:lnSpc>
                <a:spcPct val="100000"/>
              </a:lnSpc>
              <a:spcAft>
                <a:spcPts val="1000"/>
              </a:spcAft>
              <a:buNone/>
            </a:pPr>
            <a:r>
              <a:rPr lang="es-CL" sz="1400" b="1" dirty="0"/>
              <a:t>OE5.- Disminuir los errores en el informe </a:t>
            </a:r>
            <a:endParaRPr sz="1400" b="1" dirty="0"/>
          </a:p>
        </p:txBody>
      </p:sp>
      <p:sp>
        <p:nvSpPr>
          <p:cNvPr id="108" name="Google Shape;10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1.3 Métricas de evaluación</a:t>
            </a:r>
            <a:endParaRPr sz="2400" dirty="0"/>
          </a:p>
        </p:txBody>
      </p:sp>
      <p:sp>
        <p:nvSpPr>
          <p:cNvPr id="114" name="Google Shape;11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Imagen 4">
            <a:extLst>
              <a:ext uri="{FF2B5EF4-FFF2-40B4-BE49-F238E27FC236}">
                <a16:creationId xmlns:a16="http://schemas.microsoft.com/office/drawing/2014/main" id="{0EEE56F0-FA89-4751-9914-0ED237117641}"/>
              </a:ext>
            </a:extLst>
          </p:cNvPr>
          <p:cNvPicPr>
            <a:picLocks noChangeAspect="1"/>
          </p:cNvPicPr>
          <p:nvPr/>
        </p:nvPicPr>
        <p:blipFill>
          <a:blip r:embed="rId3"/>
          <a:stretch>
            <a:fillRect/>
          </a:stretch>
        </p:blipFill>
        <p:spPr>
          <a:xfrm>
            <a:off x="0" y="1871008"/>
            <a:ext cx="9144000" cy="14014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5257650" cy="1131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a:t>
            </a:r>
            <a:r>
              <a:rPr lang="es-ES" dirty="0"/>
              <a:t>Historias de Usuarios</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
        <p:nvSpPr>
          <p:cNvPr id="3" name="Marcador de texto 2">
            <a:extLst>
              <a:ext uri="{FF2B5EF4-FFF2-40B4-BE49-F238E27FC236}">
                <a16:creationId xmlns:a16="http://schemas.microsoft.com/office/drawing/2014/main" id="{B3E58747-B27D-4C61-903D-7D05675CA7ED}"/>
              </a:ext>
            </a:extLst>
          </p:cNvPr>
          <p:cNvSpPr>
            <a:spLocks noGrp="1"/>
          </p:cNvSpPr>
          <p:nvPr>
            <p:ph type="body" idx="1"/>
          </p:nvPr>
        </p:nvSpPr>
        <p:spPr>
          <a:xfrm>
            <a:off x="311700" y="1576137"/>
            <a:ext cx="4585153" cy="2992738"/>
          </a:xfrm>
        </p:spPr>
        <p:txBody>
          <a:bodyPr/>
          <a:lstStyle/>
          <a:p>
            <a:endParaRPr lang="es-ES" dirty="0"/>
          </a:p>
        </p:txBody>
      </p:sp>
      <p:pic>
        <p:nvPicPr>
          <p:cNvPr id="7" name="Imagen 6">
            <a:extLst>
              <a:ext uri="{FF2B5EF4-FFF2-40B4-BE49-F238E27FC236}">
                <a16:creationId xmlns:a16="http://schemas.microsoft.com/office/drawing/2014/main" id="{171888B1-4613-4E12-80F5-5A9278CE3C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69350" y="155502"/>
            <a:ext cx="3165576" cy="44133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 Plan de proyecto</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5. </a:t>
            </a:r>
            <a:r>
              <a:rPr lang="es-ES" dirty="0"/>
              <a:t>Gantt</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3" name="Marcador de texto 2">
            <a:extLst>
              <a:ext uri="{FF2B5EF4-FFF2-40B4-BE49-F238E27FC236}">
                <a16:creationId xmlns:a16="http://schemas.microsoft.com/office/drawing/2014/main" id="{1EFB3142-8517-4AB3-9E3E-501541A35F6A}"/>
              </a:ext>
            </a:extLst>
          </p:cNvPr>
          <p:cNvSpPr>
            <a:spLocks noGrp="1"/>
          </p:cNvSpPr>
          <p:nvPr>
            <p:ph type="body" idx="1"/>
          </p:nvPr>
        </p:nvSpPr>
        <p:spPr/>
        <p:txBody>
          <a:bodyPr/>
          <a:lstStyle/>
          <a:p>
            <a:endParaRPr lang="es-ES"/>
          </a:p>
        </p:txBody>
      </p:sp>
      <p:pic>
        <p:nvPicPr>
          <p:cNvPr id="7" name="Imagen 6">
            <a:extLst>
              <a:ext uri="{FF2B5EF4-FFF2-40B4-BE49-F238E27FC236}">
                <a16:creationId xmlns:a16="http://schemas.microsoft.com/office/drawing/2014/main" id="{CA1A0AD5-5E20-4DE1-B0B7-20B0503A228C}"/>
              </a:ext>
            </a:extLst>
          </p:cNvPr>
          <p:cNvPicPr/>
          <p:nvPr/>
        </p:nvPicPr>
        <p:blipFill>
          <a:blip r:embed="rId3"/>
          <a:stretch>
            <a:fillRect/>
          </a:stretch>
        </p:blipFill>
        <p:spPr>
          <a:xfrm>
            <a:off x="216568" y="1152476"/>
            <a:ext cx="8615732" cy="2962324"/>
          </a:xfrm>
          <a:prstGeom prst="rect">
            <a:avLst/>
          </a:prstGeom>
        </p:spPr>
      </p:pic>
    </p:spTree>
    <p:extLst>
      <p:ext uri="{BB962C8B-B14F-4D97-AF65-F5344CB8AC3E}">
        <p14:creationId xmlns:p14="http://schemas.microsoft.com/office/powerpoint/2010/main" val="3612756260"/>
      </p:ext>
    </p:extLst>
  </p:cSld>
  <p:clrMapOvr>
    <a:masterClrMapping/>
  </p:clrMapOvr>
</p:sld>
</file>

<file path=ppt/theme/theme1.xml><?xml version="1.0" encoding="utf-8"?>
<a:theme xmlns:a="http://schemas.openxmlformats.org/drawingml/2006/main" name="UNAB">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349</Words>
  <Application>Microsoft Office PowerPoint</Application>
  <PresentationFormat>Presentación en pantalla (16:9)</PresentationFormat>
  <Paragraphs>78</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Georgia</vt:lpstr>
      <vt:lpstr>Open Sans</vt:lpstr>
      <vt:lpstr>Arial</vt:lpstr>
      <vt:lpstr>Proxima Nova</vt:lpstr>
      <vt:lpstr>Alfa Slab One</vt:lpstr>
      <vt:lpstr>UNAB</vt:lpstr>
      <vt:lpstr>Tarja Móvil  </vt:lpstr>
      <vt:lpstr>Resultado del proyecto</vt:lpstr>
      <vt:lpstr>1. Objetivos Hito4</vt:lpstr>
      <vt:lpstr>1.1 Objetivo principal Hito 4 </vt:lpstr>
      <vt:lpstr>1.2 Requerimientos específicos Hito4</vt:lpstr>
      <vt:lpstr>1.3 Métricas de evaluación</vt:lpstr>
      <vt:lpstr>1.4 Historias de Usuarios</vt:lpstr>
      <vt:lpstr>2. Plan de proyecto</vt:lpstr>
      <vt:lpstr>5. Gantt</vt:lpstr>
      <vt:lpstr>5. Plan de Pruebas </vt:lpstr>
      <vt:lpstr>3. Resultado</vt:lpstr>
      <vt:lpstr>3.1 Diseño de alto nivel</vt:lpstr>
      <vt:lpstr>3.2 Diseño de Clase Consolidado</vt:lpstr>
      <vt:lpstr>3.2 Diseño de Clase Despacho</vt:lpstr>
      <vt:lpstr>3.3 Resultados de las Pruebas </vt:lpstr>
      <vt:lpstr>3.4 Gestión del cambio</vt:lpstr>
      <vt:lpstr>3.5 Gestión de la configuración</vt:lpstr>
      <vt:lpstr>3.6 Ambiente Productivo Tarja </vt:lpstr>
      <vt:lpstr>4. Post Mortem</vt:lpstr>
      <vt:lpstr>4.1  Lecciones aprendidas </vt:lpstr>
      <vt:lpstr>4.2  Situación futura</vt:lpstr>
      <vt:lpstr>8.1 Resultados esperados</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Tarja Móvil</dc:title>
  <dc:creator>Alejandro Adam Concha</dc:creator>
  <cp:lastModifiedBy>Alejandro Adam Concha</cp:lastModifiedBy>
  <cp:revision>57</cp:revision>
  <dcterms:modified xsi:type="dcterms:W3CDTF">2019-04-05T23:27:40Z</dcterms:modified>
</cp:coreProperties>
</file>