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57" r:id="rId3"/>
    <p:sldId id="297" r:id="rId4"/>
    <p:sldId id="260" r:id="rId5"/>
    <p:sldId id="261" r:id="rId6"/>
    <p:sldId id="262" r:id="rId7"/>
    <p:sldId id="271" r:id="rId8"/>
    <p:sldId id="302" r:id="rId9"/>
    <p:sldId id="272" r:id="rId10"/>
    <p:sldId id="287" r:id="rId11"/>
    <p:sldId id="286" r:id="rId12"/>
    <p:sldId id="299" r:id="rId13"/>
    <p:sldId id="270" r:id="rId14"/>
    <p:sldId id="293" r:id="rId15"/>
    <p:sldId id="288" r:id="rId16"/>
    <p:sldId id="276" r:id="rId17"/>
    <p:sldId id="304" r:id="rId18"/>
    <p:sldId id="294" r:id="rId19"/>
    <p:sldId id="303" r:id="rId20"/>
    <p:sldId id="300" r:id="rId21"/>
    <p:sldId id="282" r:id="rId22"/>
    <p:sldId id="301" r:id="rId23"/>
    <p:sldId id="285" r:id="rId24"/>
  </p:sldIdLst>
  <p:sldSz cx="9144000" cy="5143500" type="screen16x9"/>
  <p:notesSz cx="6858000" cy="9144000"/>
  <p:embeddedFontLst>
    <p:embeddedFont>
      <p:font typeface="Alfa Slab One" panose="020B0604020202020204" charset="0"/>
      <p:regular r:id="rId26"/>
    </p:embeddedFont>
    <p:embeddedFont>
      <p:font typeface="Calibri" panose="020F0502020204030204" pitchFamily="34" charset="0"/>
      <p:regular r:id="rId27"/>
      <p:bold r:id="rId28"/>
      <p:italic r:id="rId29"/>
      <p:boldItalic r:id="rId30"/>
    </p:embeddedFont>
    <p:embeddedFont>
      <p:font typeface="Georgia" panose="02040502050405020303" pitchFamily="18" charset="0"/>
      <p:regular r:id="rId31"/>
      <p:bold r:id="rId32"/>
      <p:italic r:id="rId33"/>
      <p:boldItalic r:id="rId34"/>
    </p:embeddedFont>
    <p:embeddedFont>
      <p:font typeface="Open Sans" panose="020B0604020202020204" charset="0"/>
      <p:regular r:id="rId35"/>
      <p:bold r:id="rId36"/>
      <p:italic r:id="rId37"/>
      <p:boldItalic r:id="rId38"/>
    </p:embeddedFont>
    <p:embeddedFont>
      <p:font typeface="Proxima Nova"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io Castill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96" d="100"/>
          <a:sy n="96"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1-24T18:04:54.148" idx="1">
    <p:pos x="6000" y="0"/>
    <p:text>Acá un esquema referencial para presentar el hito 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559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42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143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5e079cf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5e079cfe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17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862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943ca040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943ca040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27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943ca040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943ca040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91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5e079cfe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5e079cf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745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693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e8fa9ed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e8fa9ed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923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943ca040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943ca040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943ca0406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943ca040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43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11" name="Google Shape;11;p2"/>
          <p:cNvPicPr preferRelativeResize="0"/>
          <p:nvPr/>
        </p:nvPicPr>
        <p:blipFill>
          <a:blip r:embed="rId3">
            <a:alphaModFix/>
          </a:blip>
          <a:stretch>
            <a:fillRect/>
          </a:stretch>
        </p:blipFill>
        <p:spPr>
          <a:xfrm>
            <a:off x="0" y="595975"/>
            <a:ext cx="1412448" cy="3303349"/>
          </a:xfrm>
          <a:prstGeom prst="rect">
            <a:avLst/>
          </a:prstGeom>
          <a:noFill/>
          <a:ln>
            <a:noFill/>
          </a:ln>
        </p:spPr>
      </p:pic>
      <p:cxnSp>
        <p:nvCxnSpPr>
          <p:cNvPr id="12" name="Google Shape;12;p2"/>
          <p:cNvCxnSpPr/>
          <p:nvPr/>
        </p:nvCxnSpPr>
        <p:spPr>
          <a:xfrm>
            <a:off x="4278300" y="2751163"/>
            <a:ext cx="587400" cy="0"/>
          </a:xfrm>
          <a:prstGeom prst="straightConnector1">
            <a:avLst/>
          </a:prstGeom>
          <a:noFill/>
          <a:ln w="76200" cap="flat" cmpd="sng">
            <a:solidFill>
              <a:srgbClr val="002E53"/>
            </a:solidFill>
            <a:prstDash val="solid"/>
            <a:round/>
            <a:headEnd type="none" w="sm" len="sm"/>
            <a:tailEnd type="none" w="sm" len="sm"/>
          </a:ln>
        </p:spPr>
      </p:cxnSp>
      <p:sp>
        <p:nvSpPr>
          <p:cNvPr id="13" name="Google Shape;13;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Georgia"/>
              <a:buNone/>
              <a:defRPr sz="5400">
                <a:latin typeface="Georgia"/>
                <a:ea typeface="Georgia"/>
                <a:cs typeface="Georgia"/>
                <a:sym typeface="Georgi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4" name="Google Shape;14;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pic>
        <p:nvPicPr>
          <p:cNvPr id="59" name="Google Shape;59;p11"/>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0" name="Google Shape;60;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rgbClr val="002E53"/>
              </a:buClr>
              <a:buSzPts val="11000"/>
              <a:buNone/>
              <a:defRPr sz="11000">
                <a:solidFill>
                  <a:srgbClr val="002E53"/>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61" name="Google Shape;61;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12"/>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5" name="Google Shape;6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2E53"/>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1" name="Google Shape;21;p4"/>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2" name="Google Shape;22;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7" name="Google Shape;27;p5"/>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8" name="Google Shape;2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34" name="Google Shape;34;p6"/>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35" name="Google Shape;3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39" name="Google Shape;39;p7"/>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40" name="Google Shape;4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AD1F2B"/>
        </a:solid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48" name="Google Shape;48;p9"/>
          <p:cNvSpPr/>
          <p:nvPr/>
        </p:nvSpPr>
        <p:spPr>
          <a:xfrm>
            <a:off x="4572000" y="100"/>
            <a:ext cx="4572000" cy="5143500"/>
          </a:xfrm>
          <a:prstGeom prst="rect">
            <a:avLst/>
          </a:prstGeom>
          <a:solidFill>
            <a:srgbClr val="002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51" name="Google Shape;51;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2" name="Google Shape;5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pic>
        <p:nvPicPr>
          <p:cNvPr id="55" name="Google Shape;55;p10"/>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56" name="Google Shape;56;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rgbClr val="AD1F2B"/>
              </a:buClr>
              <a:buSzPts val="1800"/>
              <a:buFont typeface="Alfa Slab One"/>
              <a:buNone/>
              <a:defRPr>
                <a:solidFill>
                  <a:srgbClr val="AD1F2B"/>
                </a:solidFill>
                <a:latin typeface="Alfa Slab One"/>
                <a:ea typeface="Alfa Slab One"/>
                <a:cs typeface="Alfa Slab One"/>
                <a:sym typeface="Alfa Slab One"/>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AD1F2B"/>
              </a:buClr>
              <a:buSzPts val="3000"/>
              <a:buFont typeface="Georgia"/>
              <a:buNone/>
              <a:defRPr sz="3000" b="1">
                <a:solidFill>
                  <a:srgbClr val="AD1F2B"/>
                </a:solidFill>
                <a:latin typeface="Georgia"/>
                <a:ea typeface="Georgia"/>
                <a:cs typeface="Georgia"/>
                <a:sym typeface="Georgi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uandresbelloedu.sharepoint.com/sites/ProyectodeTtuloICINF/Shared%20Documents/Forms/AllItems.aspx?e=5:c20d9d3194a14dcdb260475fa8c23509&amp;at=9&amp;cid=9eab60e5-c88d-4e29-ba8c-9263b347bbef&amp;RootFolder=/sites/ProyectodeTtuloICINF/Shared%20Documents/Advance/PTI/201905/Adam%20Alejandro%20(PTI)&amp;FolderCTID=0x012000D426F91F54CE9646812D19DD7A050AA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235500" y="744225"/>
            <a:ext cx="8520600" cy="310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dirty="0"/>
              <a:t>Tarja Móvil</a:t>
            </a:r>
            <a:endParaRPr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71" name="Google Shape;71;p13"/>
          <p:cNvSpPr txBox="1">
            <a:spLocks noGrp="1"/>
          </p:cNvSpPr>
          <p:nvPr>
            <p:ph type="subTitle" idx="1"/>
          </p:nvPr>
        </p:nvSpPr>
        <p:spPr>
          <a:xfrm>
            <a:off x="387900" y="2659879"/>
            <a:ext cx="8520600" cy="212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a:p>
            <a:pPr marL="0" lvl="0" indent="0" algn="ctr" rtl="0">
              <a:spcBef>
                <a:spcPts val="0"/>
              </a:spcBef>
              <a:spcAft>
                <a:spcPts val="0"/>
              </a:spcAft>
              <a:buNone/>
            </a:pPr>
            <a:r>
              <a:rPr lang="en" sz="2000" i="1" dirty="0"/>
              <a:t>Alejandro Adam</a:t>
            </a:r>
            <a:endParaRPr sz="2000" i="1" dirty="0"/>
          </a:p>
          <a:p>
            <a:pPr marL="0" lvl="0" indent="0" algn="ctr" rtl="0">
              <a:spcBef>
                <a:spcPts val="0"/>
              </a:spcBef>
              <a:spcAft>
                <a:spcPts val="0"/>
              </a:spcAft>
              <a:buNone/>
            </a:pPr>
            <a:r>
              <a:rPr lang="en" sz="2000" i="1" dirty="0"/>
              <a:t>Seminario de Título 1</a:t>
            </a:r>
            <a:endParaRPr sz="2000" i="1" dirty="0"/>
          </a:p>
          <a:p>
            <a:pPr marL="0" lvl="0" indent="0" algn="ctr" rtl="0">
              <a:spcBef>
                <a:spcPts val="0"/>
              </a:spcBef>
              <a:spcAft>
                <a:spcPts val="0"/>
              </a:spcAft>
              <a:buNone/>
            </a:pPr>
            <a:r>
              <a:rPr lang="es-ES" sz="2000" i="1" dirty="0"/>
              <a:t>Primer </a:t>
            </a:r>
            <a:r>
              <a:rPr lang="en" sz="2000" i="1" dirty="0"/>
              <a:t>trimestre Advance 2019, Ingenieria en Computacion e Informatica</a:t>
            </a:r>
            <a:endParaRPr sz="2000" i="1" dirty="0"/>
          </a:p>
          <a:p>
            <a:pPr marL="0" lvl="0" indent="0" algn="ctr" rtl="0">
              <a:spcBef>
                <a:spcPts val="0"/>
              </a:spcBef>
              <a:spcAft>
                <a:spcPts val="0"/>
              </a:spcAft>
              <a:buNone/>
            </a:pPr>
            <a:r>
              <a:rPr lang="en" sz="2000" i="1" dirty="0"/>
              <a:t>Viña del Mar, 30 de noviembre de 2018</a:t>
            </a:r>
            <a:endParaRPr sz="2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a:t>
            </a:r>
            <a:r>
              <a:rPr lang="es-ES" dirty="0"/>
              <a:t>Gantt</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pic>
        <p:nvPicPr>
          <p:cNvPr id="6" name="Imagen 5">
            <a:extLst>
              <a:ext uri="{FF2B5EF4-FFF2-40B4-BE49-F238E27FC236}">
                <a16:creationId xmlns:a16="http://schemas.microsoft.com/office/drawing/2014/main" id="{1A01F113-858C-4238-95DD-BEAC7B37E521}"/>
              </a:ext>
            </a:extLst>
          </p:cNvPr>
          <p:cNvPicPr>
            <a:picLocks noChangeAspect="1"/>
          </p:cNvPicPr>
          <p:nvPr/>
        </p:nvPicPr>
        <p:blipFill>
          <a:blip r:embed="rId3"/>
          <a:stretch>
            <a:fillRect/>
          </a:stretch>
        </p:blipFill>
        <p:spPr>
          <a:xfrm>
            <a:off x="936170" y="1017726"/>
            <a:ext cx="6818443" cy="3610194"/>
          </a:xfrm>
          <a:prstGeom prst="rect">
            <a:avLst/>
          </a:prstGeom>
        </p:spPr>
      </p:pic>
    </p:spTree>
    <p:extLst>
      <p:ext uri="{BB962C8B-B14F-4D97-AF65-F5344CB8AC3E}">
        <p14:creationId xmlns:p14="http://schemas.microsoft.com/office/powerpoint/2010/main" val="361275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a:t>
            </a:r>
            <a:r>
              <a:rPr lang="es-ES" dirty="0"/>
              <a:t>Plan de Pruebas </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graphicFrame>
        <p:nvGraphicFramePr>
          <p:cNvPr id="6" name="Tabla 5">
            <a:extLst>
              <a:ext uri="{FF2B5EF4-FFF2-40B4-BE49-F238E27FC236}">
                <a16:creationId xmlns:a16="http://schemas.microsoft.com/office/drawing/2014/main" id="{80C874E0-77C9-4ABE-BB7A-DFFC13020AAC}"/>
              </a:ext>
            </a:extLst>
          </p:cNvPr>
          <p:cNvGraphicFramePr>
            <a:graphicFrameLocks noGrp="1"/>
          </p:cNvGraphicFramePr>
          <p:nvPr>
            <p:extLst>
              <p:ext uri="{D42A27DB-BD31-4B8C-83A1-F6EECF244321}">
                <p14:modId xmlns:p14="http://schemas.microsoft.com/office/powerpoint/2010/main" val="2372468832"/>
              </p:ext>
            </p:extLst>
          </p:nvPr>
        </p:nvGraphicFramePr>
        <p:xfrm>
          <a:off x="174171" y="1382486"/>
          <a:ext cx="8658677" cy="2730115"/>
        </p:xfrm>
        <a:graphic>
          <a:graphicData uri="http://schemas.openxmlformats.org/drawingml/2006/table">
            <a:tbl>
              <a:tblPr/>
              <a:tblGrid>
                <a:gridCol w="1209003">
                  <a:extLst>
                    <a:ext uri="{9D8B030D-6E8A-4147-A177-3AD203B41FA5}">
                      <a16:colId xmlns:a16="http://schemas.microsoft.com/office/drawing/2014/main" val="1493476565"/>
                    </a:ext>
                  </a:extLst>
                </a:gridCol>
                <a:gridCol w="1305597">
                  <a:extLst>
                    <a:ext uri="{9D8B030D-6E8A-4147-A177-3AD203B41FA5}">
                      <a16:colId xmlns:a16="http://schemas.microsoft.com/office/drawing/2014/main" val="3897825483"/>
                    </a:ext>
                  </a:extLst>
                </a:gridCol>
                <a:gridCol w="1112409">
                  <a:extLst>
                    <a:ext uri="{9D8B030D-6E8A-4147-A177-3AD203B41FA5}">
                      <a16:colId xmlns:a16="http://schemas.microsoft.com/office/drawing/2014/main" val="2454712582"/>
                    </a:ext>
                  </a:extLst>
                </a:gridCol>
                <a:gridCol w="1360129">
                  <a:extLst>
                    <a:ext uri="{9D8B030D-6E8A-4147-A177-3AD203B41FA5}">
                      <a16:colId xmlns:a16="http://schemas.microsoft.com/office/drawing/2014/main" val="1385356612"/>
                    </a:ext>
                  </a:extLst>
                </a:gridCol>
                <a:gridCol w="530288">
                  <a:extLst>
                    <a:ext uri="{9D8B030D-6E8A-4147-A177-3AD203B41FA5}">
                      <a16:colId xmlns:a16="http://schemas.microsoft.com/office/drawing/2014/main" val="2573877217"/>
                    </a:ext>
                  </a:extLst>
                </a:gridCol>
                <a:gridCol w="1311553">
                  <a:extLst>
                    <a:ext uri="{9D8B030D-6E8A-4147-A177-3AD203B41FA5}">
                      <a16:colId xmlns:a16="http://schemas.microsoft.com/office/drawing/2014/main" val="2478497936"/>
                    </a:ext>
                  </a:extLst>
                </a:gridCol>
                <a:gridCol w="1387116">
                  <a:extLst>
                    <a:ext uri="{9D8B030D-6E8A-4147-A177-3AD203B41FA5}">
                      <a16:colId xmlns:a16="http://schemas.microsoft.com/office/drawing/2014/main" val="3986575471"/>
                    </a:ext>
                  </a:extLst>
                </a:gridCol>
                <a:gridCol w="442582">
                  <a:extLst>
                    <a:ext uri="{9D8B030D-6E8A-4147-A177-3AD203B41FA5}">
                      <a16:colId xmlns:a16="http://schemas.microsoft.com/office/drawing/2014/main" val="265365023"/>
                    </a:ext>
                  </a:extLst>
                </a:gridCol>
              </a:tblGrid>
              <a:tr h="259793">
                <a:tc>
                  <a:txBody>
                    <a:bodyPr/>
                    <a:lstStyle/>
                    <a:p>
                      <a:pPr algn="ctr" fontAlgn="ctr"/>
                      <a:r>
                        <a:rPr lang="es-ES" sz="500" b="1" i="0" u="none" strike="noStrike">
                          <a:solidFill>
                            <a:srgbClr val="000000"/>
                          </a:solidFill>
                          <a:effectLst/>
                          <a:latin typeface="Calibri" panose="020F0502020204030204" pitchFamily="34" charset="0"/>
                        </a:rPr>
                        <a:t>Objetivo General</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s-ES" sz="500" b="1" i="0" u="none" strike="noStrike">
                          <a:solidFill>
                            <a:srgbClr val="000000"/>
                          </a:solidFill>
                          <a:effectLst/>
                          <a:latin typeface="Calibri" panose="020F0502020204030204" pitchFamily="34" charset="0"/>
                        </a:rPr>
                        <a:t>Requrimientos de alto nivel</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s-ES" sz="500" b="1" i="0" u="none" strike="noStrike">
                          <a:solidFill>
                            <a:srgbClr val="000000"/>
                          </a:solidFill>
                          <a:effectLst/>
                          <a:latin typeface="Calibri" panose="020F0502020204030204" pitchFamily="34" charset="0"/>
                        </a:rPr>
                        <a:t>Riesgo</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s-ES" sz="500" b="1" i="0" u="none" strike="noStrike">
                          <a:solidFill>
                            <a:srgbClr val="000000"/>
                          </a:solidFill>
                          <a:effectLst/>
                          <a:latin typeface="Calibri" panose="020F0502020204030204" pitchFamily="34" charset="0"/>
                        </a:rPr>
                        <a:t>Backlog</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l" fontAlgn="ctr"/>
                      <a:r>
                        <a:rPr lang="es-ES" sz="500" b="1" i="0" u="none" strike="noStrike">
                          <a:solidFill>
                            <a:srgbClr val="000000"/>
                          </a:solidFill>
                          <a:effectLst/>
                          <a:latin typeface="Calibri" panose="020F0502020204030204" pitchFamily="34" charset="0"/>
                        </a:rPr>
                        <a:t>Responsable</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l" fontAlgn="ctr"/>
                      <a:r>
                        <a:rPr lang="es-ES" sz="500" b="1" i="0" u="none" strike="noStrike">
                          <a:solidFill>
                            <a:srgbClr val="000000"/>
                          </a:solidFill>
                          <a:effectLst/>
                          <a:latin typeface="Calibri" panose="020F0502020204030204" pitchFamily="34" charset="0"/>
                        </a:rPr>
                        <a:t>Pruebas</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l" fontAlgn="ctr"/>
                      <a:r>
                        <a:rPr lang="es-ES" sz="500" b="1" i="0" u="none" strike="noStrike">
                          <a:solidFill>
                            <a:srgbClr val="000000"/>
                          </a:solidFill>
                          <a:effectLst/>
                          <a:latin typeface="Calibri" panose="020F0502020204030204" pitchFamily="34" charset="0"/>
                        </a:rPr>
                        <a:t>Casos de uso</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l" fontAlgn="ctr"/>
                      <a:r>
                        <a:rPr lang="es-ES" sz="500" b="1" i="0" u="none" strike="noStrike">
                          <a:solidFill>
                            <a:srgbClr val="000000"/>
                          </a:solidFill>
                          <a:effectLst/>
                          <a:latin typeface="Calibri" panose="020F0502020204030204" pitchFamily="34" charset="0"/>
                        </a:rPr>
                        <a:t>Estado</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552510045"/>
                  </a:ext>
                </a:extLst>
              </a:tr>
              <a:tr h="287140">
                <a:tc>
                  <a:txBody>
                    <a:bodyPr/>
                    <a:lstStyle/>
                    <a:p>
                      <a:pPr algn="l" fontAlgn="ctr"/>
                      <a:r>
                        <a:rPr lang="es-CL" sz="500" b="0" i="0" u="none" strike="noStrike">
                          <a:solidFill>
                            <a:srgbClr val="000000"/>
                          </a:solidFill>
                          <a:effectLst/>
                          <a:latin typeface="Calibri" panose="020F0502020204030204" pitchFamily="34" charset="0"/>
                        </a:rPr>
                        <a:t>OE1 Contar con un sistema tarja móvil asincrónico que no dependa de la red wifi</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6DCE4"/>
                    </a:solidFill>
                  </a:tcPr>
                </a:tc>
                <a:tc>
                  <a:txBody>
                    <a:bodyPr/>
                    <a:lstStyle/>
                    <a:p>
                      <a:pPr algn="just" fontAlgn="ctr"/>
                      <a:r>
                        <a:rPr lang="es-CL" sz="500" b="0" i="0" u="none" strike="noStrike">
                          <a:solidFill>
                            <a:srgbClr val="000000"/>
                          </a:solidFill>
                          <a:effectLst/>
                          <a:latin typeface="Calibri" panose="020F0502020204030204" pitchFamily="34" charset="0"/>
                        </a:rPr>
                        <a:t>RF5.- El usuario debe poder acceder a una aplicación en terreno para poder hacer el ingreso de los datos</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just" fontAlgn="ctr"/>
                      <a:r>
                        <a:rPr lang="es-CL" sz="500" b="0" i="0" u="none" strike="noStrike">
                          <a:solidFill>
                            <a:srgbClr val="000000"/>
                          </a:solidFill>
                          <a:effectLst/>
                          <a:latin typeface="Calibri" panose="020F0502020204030204" pitchFamily="34" charset="0"/>
                        </a:rPr>
                        <a:t>3.- fallas de conectividad Wifi</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rowSpan="4">
                  <a:txBody>
                    <a:bodyPr/>
                    <a:lstStyle/>
                    <a:p>
                      <a:pPr algn="l" fontAlgn="ctr"/>
                      <a:r>
                        <a:rPr lang="es-ES" sz="500" b="0" i="0" u="none" strike="noStrike">
                          <a:solidFill>
                            <a:srgbClr val="000000"/>
                          </a:solidFill>
                          <a:effectLst/>
                          <a:latin typeface="Calibri" panose="020F0502020204030204" pitchFamily="34" charset="0"/>
                        </a:rPr>
                        <a:t>Desarrollador 1</a:t>
                      </a:r>
                      <a:br>
                        <a:rPr lang="es-ES" sz="500" b="0" i="0" u="none" strike="noStrike">
                          <a:solidFill>
                            <a:srgbClr val="000000"/>
                          </a:solidFill>
                          <a:effectLst/>
                          <a:latin typeface="Calibri" panose="020F0502020204030204" pitchFamily="34" charset="0"/>
                        </a:rPr>
                      </a:br>
                      <a:r>
                        <a:rPr lang="es-ES" sz="500" b="0" i="0" u="none" strike="noStrike">
                          <a:solidFill>
                            <a:srgbClr val="000000"/>
                          </a:solidFill>
                          <a:effectLst/>
                          <a:latin typeface="Calibri" panose="020F0502020204030204" pitchFamily="34" charset="0"/>
                        </a:rPr>
                        <a:t>Key User</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1.- Usuario registrado</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337852"/>
                  </a:ext>
                </a:extLst>
              </a:tr>
              <a:tr h="95714">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6DCE4"/>
                    </a:solidFill>
                  </a:tcPr>
                </a:tc>
                <a:tc rowSpan="2">
                  <a:txBody>
                    <a:bodyPr/>
                    <a:lstStyle/>
                    <a:p>
                      <a:pPr algn="l" fontAlgn="ctr"/>
                      <a:r>
                        <a:rPr lang="es-CL" sz="500" b="0" i="0" u="none" strike="noStrike">
                          <a:solidFill>
                            <a:srgbClr val="000000"/>
                          </a:solidFill>
                          <a:effectLst/>
                          <a:latin typeface="Calibri" panose="020F0502020204030204" pitchFamily="34" charset="0"/>
                        </a:rPr>
                        <a:t>RS2.-    Múltiples usuarios pueden realizar diversas operaciones en una misma instancia de tiempo.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rowSpan="3">
                  <a:txBody>
                    <a:bodyPr/>
                    <a:lstStyle/>
                    <a:p>
                      <a:pPr algn="l" fontAlgn="ctr"/>
                      <a:r>
                        <a:rPr lang="es-ES" sz="500" b="0" i="0" u="none" strike="noStrike">
                          <a:solidFill>
                            <a:srgbClr val="000000"/>
                          </a:solidFill>
                          <a:effectLst/>
                          <a:latin typeface="Calibri" panose="020F0502020204030204" pitchFamily="34" charset="0"/>
                        </a:rPr>
                        <a:t>B8.- Aplicación Asincronica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s-ES"/>
                    </a:p>
                  </a:txBody>
                  <a:tcPr/>
                </a:tc>
                <a:tc>
                  <a:txBody>
                    <a:bodyPr/>
                    <a:lstStyle/>
                    <a:p>
                      <a:pPr algn="l" fontAlgn="ctr"/>
                      <a:r>
                        <a:rPr lang="es-CL" sz="500" b="0" i="0" u="none" strike="noStrike">
                          <a:solidFill>
                            <a:srgbClr val="000000"/>
                          </a:solidFill>
                          <a:effectLst/>
                          <a:latin typeface="Calibri" panose="020F0502020204030204" pitchFamily="34" charset="0"/>
                        </a:rPr>
                        <a:t>P1.-  Sólo usuarios registrados pueden ingresar</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1.1 ingreso de usuario</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716510"/>
                  </a:ext>
                </a:extLst>
              </a:tr>
              <a:tr h="182311">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6DCE4"/>
                    </a:solidFill>
                  </a:tcPr>
                </a:tc>
                <a:tc vMerge="1">
                  <a:txBody>
                    <a:bodyPr/>
                    <a:lstStyle/>
                    <a:p>
                      <a:endParaRPr lang="es-ES"/>
                    </a:p>
                  </a:txBody>
                  <a:tcPr/>
                </a:tc>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s-ES"/>
                    </a:p>
                  </a:txBody>
                  <a:tcPr/>
                </a:tc>
                <a:tc vMerge="1">
                  <a:txBody>
                    <a:bodyPr/>
                    <a:lstStyle/>
                    <a:p>
                      <a:endParaRPr lang="es-ES"/>
                    </a:p>
                  </a:txBody>
                  <a:tcPr/>
                </a:tc>
                <a:tc rowSpan="2">
                  <a:txBody>
                    <a:bodyPr/>
                    <a:lstStyle/>
                    <a:p>
                      <a:pPr algn="l" fontAlgn="ctr"/>
                      <a:r>
                        <a:rPr lang="es-CL" sz="500" b="0" i="0" u="none" strike="noStrike">
                          <a:solidFill>
                            <a:srgbClr val="000000"/>
                          </a:solidFill>
                          <a:effectLst/>
                          <a:latin typeface="Calibri" panose="020F0502020204030204" pitchFamily="34" charset="0"/>
                        </a:rPr>
                        <a:t>P2.-  Dos usuarios de forma simultánea pueden acceder a la Aplicación</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1.2 ingreso de usuario con password</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49595"/>
                  </a:ext>
                </a:extLst>
              </a:tr>
              <a:tr h="195985">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6DCE4"/>
                    </a:solidFill>
                  </a:tcPr>
                </a:tc>
                <a:tc>
                  <a:txBody>
                    <a:bodyPr/>
                    <a:lstStyle/>
                    <a:p>
                      <a:pPr algn="l" fontAlgn="ctr"/>
                      <a:r>
                        <a:rPr lang="es-CL" sz="500" b="0" i="0" u="none" strike="noStrike">
                          <a:solidFill>
                            <a:srgbClr val="000000"/>
                          </a:solidFill>
                          <a:effectLst/>
                          <a:latin typeface="Calibri" panose="020F0502020204030204" pitchFamily="34" charset="0"/>
                        </a:rPr>
                        <a:t>RF1   El sistema debe solicitar contraseña de ingreso para acceder al sistema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2.- Usuario No registrado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4687338"/>
                  </a:ext>
                </a:extLst>
              </a:tr>
              <a:tr h="95714">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6DCE4"/>
                    </a:solidFill>
                  </a:tcPr>
                </a:tc>
                <a:tc rowSpan="2">
                  <a:txBody>
                    <a:bodyPr/>
                    <a:lstStyle/>
                    <a:p>
                      <a:pPr algn="l" fontAlgn="t"/>
                      <a:r>
                        <a:rPr lang="es-CL" sz="500" b="0" i="0" u="none" strike="noStrike">
                          <a:solidFill>
                            <a:srgbClr val="000000"/>
                          </a:solidFill>
                          <a:effectLst/>
                          <a:latin typeface="Calibri" panose="020F0502020204030204" pitchFamily="34" charset="0"/>
                        </a:rPr>
                        <a:t>RF2.- El sistema debe manejar perfiles de usuarios para limitar acceso entre los distintos tipos de usuarios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fontAlgn="t"/>
                      <a:r>
                        <a:rPr lang="es-ES" sz="500" b="0" i="0" u="none" strike="noStrike">
                          <a:solidFill>
                            <a:srgbClr val="000000"/>
                          </a:solidFill>
                          <a:effectLst/>
                          <a:latin typeface="Calibri" panose="020F0502020204030204" pitchFamily="34" charset="0"/>
                        </a:rPr>
                        <a:t>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DEDED"/>
                    </a:solidFill>
                  </a:tcPr>
                </a:tc>
                <a:tc rowSpan="2">
                  <a:txBody>
                    <a:bodyPr/>
                    <a:lstStyle/>
                    <a:p>
                      <a:pPr algn="l" fontAlgn="ctr"/>
                      <a:r>
                        <a:rPr lang="es-ES" sz="500" b="0" i="0" u="none" strike="noStrike">
                          <a:solidFill>
                            <a:srgbClr val="000000"/>
                          </a:solidFill>
                          <a:effectLst/>
                          <a:latin typeface="Calibri" panose="020F0502020204030204" pitchFamily="34" charset="0"/>
                        </a:rPr>
                        <a:t>B5.- Perfiles de usuario</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rowSpan="2">
                  <a:txBody>
                    <a:bodyPr/>
                    <a:lstStyle/>
                    <a:p>
                      <a:pPr algn="l" fontAlgn="ctr"/>
                      <a:r>
                        <a:rPr lang="es-ES" sz="500" b="0" i="0" u="none" strike="noStrike">
                          <a:solidFill>
                            <a:srgbClr val="000000"/>
                          </a:solidFill>
                          <a:effectLst/>
                          <a:latin typeface="Calibri" panose="020F0502020204030204" pitchFamily="34" charset="0"/>
                        </a:rPr>
                        <a:t>Desarrollador 2</a:t>
                      </a:r>
                      <a:br>
                        <a:rPr lang="es-ES" sz="500" b="0" i="0" u="none" strike="noStrike">
                          <a:solidFill>
                            <a:srgbClr val="000000"/>
                          </a:solidFill>
                          <a:effectLst/>
                          <a:latin typeface="Calibri" panose="020F0502020204030204" pitchFamily="34" charset="0"/>
                        </a:rPr>
                      </a:br>
                      <a:r>
                        <a:rPr lang="es-ES" sz="500" b="0" i="0" u="none" strike="noStrike">
                          <a:solidFill>
                            <a:srgbClr val="000000"/>
                          </a:solidFill>
                          <a:effectLst/>
                          <a:latin typeface="Calibri" panose="020F0502020204030204" pitchFamily="34" charset="0"/>
                        </a:rPr>
                        <a:t>Key User</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rowSpan="2">
                  <a:txBody>
                    <a:bodyPr/>
                    <a:lstStyle/>
                    <a:p>
                      <a:pPr algn="l" fontAlgn="ctr"/>
                      <a:r>
                        <a:rPr lang="es-ES" sz="500" b="0" i="0" u="none" strike="noStrike">
                          <a:solidFill>
                            <a:srgbClr val="000000"/>
                          </a:solidFill>
                          <a:effectLst/>
                          <a:latin typeface="Calibri" panose="020F0502020204030204" pitchFamily="34" charset="0"/>
                        </a:rPr>
                        <a:t>P3.-  Dos usuarios de distinto perfil tienen distintos usos</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fontAlgn="b"/>
                      <a:r>
                        <a:rPr lang="es-CL" sz="500" b="0" i="0" u="none" strike="noStrike">
                          <a:solidFill>
                            <a:srgbClr val="000000"/>
                          </a:solidFill>
                          <a:effectLst/>
                          <a:latin typeface="Calibri" panose="020F0502020204030204" pitchFamily="34" charset="0"/>
                        </a:rPr>
                        <a:t>1.1. dos usuarios ingresan con cuenta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358652"/>
                  </a:ext>
                </a:extLst>
              </a:tr>
              <a:tr h="300813">
                <a:tc>
                  <a:txBody>
                    <a:bodyPr/>
                    <a:lstStyle/>
                    <a:p>
                      <a:pPr algn="l" fontAlgn="ctr"/>
                      <a:r>
                        <a:rPr lang="es-ES" sz="500" b="0" i="0" u="none" strike="noStrike">
                          <a:solidFill>
                            <a:srgbClr val="000000"/>
                          </a:solidFill>
                          <a:effectLst/>
                          <a:latin typeface="Calibri" panose="020F0502020204030204" pitchFamily="34" charset="0"/>
                        </a:rPr>
                        <a:t>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6DCE4"/>
                    </a:solidFill>
                  </a:tcPr>
                </a:tc>
                <a:tc vMerge="1">
                  <a:txBody>
                    <a:bodyPr/>
                    <a:lstStyle/>
                    <a:p>
                      <a:endParaRPr lang="es-ES"/>
                    </a:p>
                  </a:txBody>
                  <a:tcPr/>
                </a:tc>
                <a:tc>
                  <a:txBody>
                    <a:bodyPr/>
                    <a:lstStyle/>
                    <a:p>
                      <a:pPr algn="l" fontAlgn="t"/>
                      <a:r>
                        <a:rPr lang="es-CL" sz="500" b="0" i="0" u="none" strike="noStrike">
                          <a:solidFill>
                            <a:srgbClr val="000000"/>
                          </a:solidFill>
                          <a:effectLst/>
                          <a:latin typeface="Calibri" panose="020F0502020204030204" pitchFamily="34" charset="0"/>
                        </a:rPr>
                        <a:t>8.- control de acceso de la aplicación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DEDED"/>
                    </a:solidFill>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CL" sz="500" b="0" i="0" u="none" strike="noStrike">
                          <a:solidFill>
                            <a:srgbClr val="000000"/>
                          </a:solidFill>
                          <a:effectLst/>
                          <a:latin typeface="Calibri" panose="020F0502020204030204" pitchFamily="34" charset="0"/>
                        </a:rPr>
                        <a:t>1.2. se compara despliege de opciones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922321"/>
                  </a:ext>
                </a:extLst>
              </a:tr>
              <a:tr h="100271">
                <a:tc rowSpan="3">
                  <a:txBody>
                    <a:bodyPr/>
                    <a:lstStyle/>
                    <a:p>
                      <a:pPr algn="ctr" fontAlgn="ctr"/>
                      <a:r>
                        <a:rPr lang="es-CL" sz="500" b="0" i="0" u="none" strike="noStrike">
                          <a:solidFill>
                            <a:srgbClr val="000000"/>
                          </a:solidFill>
                          <a:effectLst/>
                          <a:latin typeface="Calibri" panose="020F0502020204030204" pitchFamily="34" charset="0"/>
                        </a:rPr>
                        <a:t>OE7 Disminuir los errores en el documento informe tarja</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rowSpan="3">
                  <a:txBody>
                    <a:bodyPr/>
                    <a:lstStyle/>
                    <a:p>
                      <a:pPr algn="l" fontAlgn="t"/>
                      <a:r>
                        <a:rPr lang="es-CL" sz="500" b="0" i="0" u="none" strike="noStrike">
                          <a:solidFill>
                            <a:srgbClr val="000000"/>
                          </a:solidFill>
                          <a:effectLst/>
                          <a:latin typeface="Calibri" panose="020F0502020204030204" pitchFamily="34" charset="0"/>
                        </a:rPr>
                        <a:t>RF3.- El sistema debe usar validaciones para el correcto ingreso de la información antes de ser almacenada en la base de datos.</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s-ES" sz="500" b="0" i="0" u="none" strike="noStrike">
                          <a:solidFill>
                            <a:srgbClr val="000000"/>
                          </a:solidFill>
                          <a:effectLst/>
                          <a:latin typeface="Calibri" panose="020F0502020204030204" pitchFamily="34" charset="0"/>
                        </a:rPr>
                        <a:t>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rowSpan="3">
                  <a:txBody>
                    <a:bodyPr/>
                    <a:lstStyle/>
                    <a:p>
                      <a:pPr algn="l" fontAlgn="ctr"/>
                      <a:r>
                        <a:rPr lang="es-CL" sz="500" b="0" i="0" u="none" strike="noStrike">
                          <a:solidFill>
                            <a:srgbClr val="000000"/>
                          </a:solidFill>
                          <a:effectLst/>
                          <a:latin typeface="Calibri" panose="020F0502020204030204" pitchFamily="34" charset="0"/>
                        </a:rPr>
                        <a:t>B11.- Validar ingreso de datos (incremental)</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3">
                  <a:txBody>
                    <a:bodyPr/>
                    <a:lstStyle/>
                    <a:p>
                      <a:pPr algn="l" fontAlgn="ctr"/>
                      <a:r>
                        <a:rPr lang="es-ES" sz="500" b="0" i="0" u="none" strike="noStrike">
                          <a:solidFill>
                            <a:srgbClr val="000000"/>
                          </a:solidFill>
                          <a:effectLst/>
                          <a:latin typeface="Calibri" panose="020F0502020204030204" pitchFamily="34" charset="0"/>
                        </a:rPr>
                        <a:t>Desarrollador 2</a:t>
                      </a:r>
                      <a:br>
                        <a:rPr lang="es-ES" sz="500" b="0" i="0" u="none" strike="noStrike">
                          <a:solidFill>
                            <a:srgbClr val="000000"/>
                          </a:solidFill>
                          <a:effectLst/>
                          <a:latin typeface="Calibri" panose="020F0502020204030204" pitchFamily="34" charset="0"/>
                        </a:rPr>
                      </a:br>
                      <a:r>
                        <a:rPr lang="es-ES" sz="500" b="0" i="0" u="none" strike="noStrike">
                          <a:solidFill>
                            <a:srgbClr val="000000"/>
                          </a:solidFill>
                          <a:effectLst/>
                          <a:latin typeface="Calibri" panose="020F0502020204030204" pitchFamily="34" charset="0"/>
                        </a:rPr>
                        <a:t>Key User</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3">
                  <a:txBody>
                    <a:bodyPr/>
                    <a:lstStyle/>
                    <a:p>
                      <a:pPr algn="l" fontAlgn="ctr"/>
                      <a:r>
                        <a:rPr lang="es-CL" sz="500" b="0" i="0" u="none" strike="noStrike">
                          <a:solidFill>
                            <a:srgbClr val="000000"/>
                          </a:solidFill>
                          <a:effectLst/>
                          <a:latin typeface="Calibri" panose="020F0502020204030204" pitchFamily="34" charset="0"/>
                        </a:rPr>
                        <a:t>P4.-  Validación de registro datros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500" b="0" i="0" u="none" strike="noStrike">
                          <a:solidFill>
                            <a:srgbClr val="000000"/>
                          </a:solidFill>
                          <a:effectLst/>
                          <a:latin typeface="Calibri" panose="020F0502020204030204" pitchFamily="34" charset="0"/>
                        </a:rPr>
                        <a:t>1.1  se ingresa datos  letras en campo numerico</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722482"/>
                  </a:ext>
                </a:extLst>
              </a:tr>
              <a:tr h="91156">
                <a:tc vMerge="1">
                  <a:txBody>
                    <a:bodyPr/>
                    <a:lstStyle/>
                    <a:p>
                      <a:endParaRPr lang="es-ES"/>
                    </a:p>
                  </a:txBody>
                  <a:tcPr/>
                </a:tc>
                <a:tc vMerge="1">
                  <a:txBody>
                    <a:bodyPr/>
                    <a:lstStyle/>
                    <a:p>
                      <a:endParaRPr lang="es-ES"/>
                    </a:p>
                  </a:txBody>
                  <a:tcPr/>
                </a:tc>
                <a:tc>
                  <a:txBody>
                    <a:bodyPr/>
                    <a:lstStyle/>
                    <a:p>
                      <a:pPr algn="l" fontAlgn="t"/>
                      <a:r>
                        <a:rPr lang="es-CL" sz="500" b="0" i="0" u="none" strike="noStrike">
                          <a:solidFill>
                            <a:srgbClr val="000000"/>
                          </a:solidFill>
                          <a:effectLst/>
                          <a:latin typeface="Calibri" panose="020F0502020204030204" pitchFamily="34" charset="0"/>
                        </a:rPr>
                        <a:t>9.- Error de ingreso de datos</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CL" sz="500" b="0" i="0" u="none" strike="noStrike">
                          <a:solidFill>
                            <a:srgbClr val="000000"/>
                          </a:solidFill>
                          <a:effectLst/>
                          <a:latin typeface="Calibri" panose="020F0502020204030204" pitchFamily="34" charset="0"/>
                        </a:rPr>
                        <a:t>1.2 se ingresa datos nuemerico en campo letras</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713959"/>
                  </a:ext>
                </a:extLst>
              </a:tr>
              <a:tr h="195985">
                <a:tc vMerge="1">
                  <a:txBody>
                    <a:bodyPr/>
                    <a:lstStyle/>
                    <a:p>
                      <a:endParaRPr lang="es-ES"/>
                    </a:p>
                  </a:txBody>
                  <a:tcPr/>
                </a:tc>
                <a:tc vMerge="1">
                  <a:txBody>
                    <a:bodyPr/>
                    <a:lstStyle/>
                    <a:p>
                      <a:endParaRPr lang="es-ES"/>
                    </a:p>
                  </a:txBody>
                  <a:tcPr/>
                </a:tc>
                <a:tc>
                  <a:txBody>
                    <a:bodyPr/>
                    <a:lstStyle/>
                    <a:p>
                      <a:pPr algn="l" fontAlgn="t"/>
                      <a:r>
                        <a:rPr lang="es-ES" sz="500" b="0" i="0" u="none" strike="noStrike">
                          <a:solidFill>
                            <a:srgbClr val="000000"/>
                          </a:solidFill>
                          <a:effectLst/>
                          <a:latin typeface="Calibri" panose="020F0502020204030204" pitchFamily="34" charset="0"/>
                        </a:rPr>
                        <a:t>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CL" sz="500" b="0" i="0" u="none" strike="noStrike">
                          <a:solidFill>
                            <a:srgbClr val="000000"/>
                          </a:solidFill>
                          <a:effectLst/>
                          <a:latin typeface="Calibri" panose="020F0502020204030204" pitchFamily="34" charset="0"/>
                        </a:rPr>
                        <a:t>1.3 no se ingresa datos en campo</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6836748"/>
                  </a:ext>
                </a:extLst>
              </a:tr>
              <a:tr h="100271">
                <a:tc rowSpan="3">
                  <a:txBody>
                    <a:bodyPr/>
                    <a:lstStyle/>
                    <a:p>
                      <a:pPr algn="l" fontAlgn="t"/>
                      <a:r>
                        <a:rPr lang="es-CL" sz="500" b="0" i="0" u="none" strike="noStrike">
                          <a:solidFill>
                            <a:srgbClr val="000000"/>
                          </a:solidFill>
                          <a:effectLst/>
                          <a:latin typeface="Calibri" panose="020F0502020204030204" pitchFamily="34" charset="0"/>
                        </a:rPr>
                        <a:t>OE7  Disminuir los errores en el informe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rowSpan="3">
                  <a:txBody>
                    <a:bodyPr/>
                    <a:lstStyle/>
                    <a:p>
                      <a:pPr algn="l" fontAlgn="t"/>
                      <a:r>
                        <a:rPr lang="es-CL" sz="500" b="0" i="0" u="none" strike="noStrike">
                          <a:solidFill>
                            <a:srgbClr val="000000"/>
                          </a:solidFill>
                          <a:effectLst/>
                          <a:latin typeface="Calibri" panose="020F0502020204030204" pitchFamily="34" charset="0"/>
                        </a:rPr>
                        <a:t>RS3.- Permitir modificación de datos Ingresado.</a:t>
                      </a:r>
                      <a:br>
                        <a:rPr lang="es-CL" sz="500" b="0" i="0" u="none" strike="noStrike">
                          <a:solidFill>
                            <a:srgbClr val="000000"/>
                          </a:solidFill>
                          <a:effectLst/>
                          <a:latin typeface="Calibri" panose="020F0502020204030204" pitchFamily="34" charset="0"/>
                        </a:rPr>
                      </a:br>
                      <a:r>
                        <a:rPr lang="es-CL" sz="500" b="0" i="0" u="none" strike="noStrike">
                          <a:solidFill>
                            <a:srgbClr val="000000"/>
                          </a:solidFill>
                          <a:effectLst/>
                          <a:latin typeface="Calibri" panose="020F0502020204030204" pitchFamily="34" charset="0"/>
                        </a:rPr>
                        <a:t>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t"/>
                      <a:r>
                        <a:rPr lang="es-ES" sz="500" b="0" i="0" u="none" strike="noStrike">
                          <a:solidFill>
                            <a:srgbClr val="000000"/>
                          </a:solidFill>
                          <a:effectLst/>
                          <a:latin typeface="Calibri" panose="020F0502020204030204" pitchFamily="34" charset="0"/>
                        </a:rPr>
                        <a:t>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tc rowSpan="3">
                  <a:txBody>
                    <a:bodyPr/>
                    <a:lstStyle/>
                    <a:p>
                      <a:pPr algn="l" fontAlgn="ctr"/>
                      <a:r>
                        <a:rPr lang="es-ES" sz="500" b="0" i="0" u="none" strike="noStrike">
                          <a:solidFill>
                            <a:srgbClr val="000000"/>
                          </a:solidFill>
                          <a:effectLst/>
                          <a:latin typeface="Calibri" panose="020F0502020204030204" pitchFamily="34" charset="0"/>
                        </a:rPr>
                        <a:t>B16.- mantenedor de datos</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rowSpan="3">
                  <a:txBody>
                    <a:bodyPr/>
                    <a:lstStyle/>
                    <a:p>
                      <a:pPr algn="l" fontAlgn="ctr"/>
                      <a:r>
                        <a:rPr lang="es-ES" sz="500" b="0" i="0" u="none" strike="noStrike">
                          <a:solidFill>
                            <a:srgbClr val="000000"/>
                          </a:solidFill>
                          <a:effectLst/>
                          <a:latin typeface="Calibri" panose="020F0502020204030204" pitchFamily="34" charset="0"/>
                        </a:rPr>
                        <a:t>Desarrollador 2</a:t>
                      </a:r>
                      <a:br>
                        <a:rPr lang="es-ES" sz="500" b="0" i="0" u="none" strike="noStrike">
                          <a:solidFill>
                            <a:srgbClr val="000000"/>
                          </a:solidFill>
                          <a:effectLst/>
                          <a:latin typeface="Calibri" panose="020F0502020204030204" pitchFamily="34" charset="0"/>
                        </a:rPr>
                      </a:br>
                      <a:r>
                        <a:rPr lang="es-ES" sz="500" b="0" i="0" u="none" strike="noStrike">
                          <a:solidFill>
                            <a:srgbClr val="000000"/>
                          </a:solidFill>
                          <a:effectLst/>
                          <a:latin typeface="Calibri" panose="020F0502020204030204" pitchFamily="34" charset="0"/>
                        </a:rPr>
                        <a:t>Key User</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rowSpan="3">
                  <a:txBody>
                    <a:bodyPr/>
                    <a:lstStyle/>
                    <a:p>
                      <a:pPr algn="l" fontAlgn="ctr"/>
                      <a:r>
                        <a:rPr lang="es-ES" sz="500" b="0" i="0" u="none" strike="noStrike">
                          <a:solidFill>
                            <a:srgbClr val="000000"/>
                          </a:solidFill>
                          <a:effectLst/>
                          <a:latin typeface="Calibri" panose="020F0502020204030204" pitchFamily="34" charset="0"/>
                        </a:rPr>
                        <a:t>P5.- Modificar dato ingresado</a:t>
                      </a:r>
                      <a:br>
                        <a:rPr lang="es-ES" sz="500" b="0" i="0" u="none" strike="noStrike">
                          <a:solidFill>
                            <a:srgbClr val="000000"/>
                          </a:solidFill>
                          <a:effectLst/>
                          <a:latin typeface="Calibri" panose="020F0502020204030204" pitchFamily="34" charset="0"/>
                        </a:rPr>
                      </a:br>
                      <a:endParaRPr lang="es-ES" sz="500" b="0" i="0" u="none" strike="noStrike">
                        <a:solidFill>
                          <a:srgbClr val="000000"/>
                        </a:solidFill>
                        <a:effectLst/>
                        <a:latin typeface="Calibri" panose="020F0502020204030204" pitchFamily="34" charset="0"/>
                      </a:endParaRP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fontAlgn="b"/>
                      <a:r>
                        <a:rPr lang="es-ES" sz="500" b="0" i="0" u="none" strike="noStrike">
                          <a:solidFill>
                            <a:srgbClr val="000000"/>
                          </a:solidFill>
                          <a:effectLst/>
                          <a:latin typeface="Calibri" panose="020F0502020204030204" pitchFamily="34" charset="0"/>
                        </a:rPr>
                        <a:t>1.1 ingresar datos</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490477"/>
                  </a:ext>
                </a:extLst>
              </a:tr>
              <a:tr h="91156">
                <a:tc vMerge="1">
                  <a:txBody>
                    <a:bodyPr/>
                    <a:lstStyle/>
                    <a:p>
                      <a:endParaRPr lang="es-ES"/>
                    </a:p>
                  </a:txBody>
                  <a:tcPr/>
                </a:tc>
                <a:tc vMerge="1">
                  <a:txBody>
                    <a:bodyPr/>
                    <a:lstStyle/>
                    <a:p>
                      <a:endParaRPr lang="es-ES"/>
                    </a:p>
                  </a:txBody>
                  <a:tcPr/>
                </a:tc>
                <a:tc>
                  <a:txBody>
                    <a:bodyPr/>
                    <a:lstStyle/>
                    <a:p>
                      <a:pPr algn="l" fontAlgn="t"/>
                      <a:r>
                        <a:rPr lang="es-CL" sz="500" b="0" i="0" u="none" strike="noStrike">
                          <a:solidFill>
                            <a:srgbClr val="000000"/>
                          </a:solidFill>
                          <a:effectLst/>
                          <a:latin typeface="Calibri" panose="020F0502020204030204" pitchFamily="34" charset="0"/>
                        </a:rPr>
                        <a:t>9.- Error ingreso de datos</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1.2 Modificar dato</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564607"/>
                  </a:ext>
                </a:extLst>
              </a:tr>
              <a:tr h="91156">
                <a:tc vMerge="1">
                  <a:txBody>
                    <a:bodyPr/>
                    <a:lstStyle/>
                    <a:p>
                      <a:endParaRPr lang="es-ES"/>
                    </a:p>
                  </a:txBody>
                  <a:tcPr/>
                </a:tc>
                <a:tc vMerge="1">
                  <a:txBody>
                    <a:bodyPr/>
                    <a:lstStyle/>
                    <a:p>
                      <a:endParaRPr lang="es-ES"/>
                    </a:p>
                  </a:txBody>
                  <a:tcPr/>
                </a:tc>
                <a:tc>
                  <a:txBody>
                    <a:bodyPr/>
                    <a:lstStyle/>
                    <a:p>
                      <a:pPr algn="l" fontAlgn="t"/>
                      <a:r>
                        <a:rPr lang="es-ES" sz="500" b="0" i="0" u="none" strike="noStrike">
                          <a:solidFill>
                            <a:srgbClr val="000000"/>
                          </a:solidFill>
                          <a:effectLst/>
                          <a:latin typeface="Calibri" panose="020F0502020204030204" pitchFamily="34" charset="0"/>
                        </a:rPr>
                        <a:t> </a:t>
                      </a:r>
                    </a:p>
                  </a:txBody>
                  <a:tcPr marL="4180" marR="4180" marT="41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1.3 validar dato modificado</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509102"/>
                  </a:ext>
                </a:extLst>
              </a:tr>
              <a:tr h="91156">
                <a:tc rowSpan="7">
                  <a:txBody>
                    <a:bodyPr/>
                    <a:lstStyle/>
                    <a:p>
                      <a:pPr algn="l" fontAlgn="ctr"/>
                      <a:r>
                        <a:rPr lang="es-CL" sz="500" b="0" i="0" u="none" strike="noStrike">
                          <a:solidFill>
                            <a:srgbClr val="000000"/>
                          </a:solidFill>
                          <a:effectLst/>
                          <a:latin typeface="Calibri" panose="020F0502020204030204" pitchFamily="34" charset="0"/>
                        </a:rPr>
                        <a:t>OE1 Contar con un sistema tarja móvil asincrónico que no dependa de la red wifi</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rowSpan="7">
                  <a:txBody>
                    <a:bodyPr/>
                    <a:lstStyle/>
                    <a:p>
                      <a:pPr algn="ctr" fontAlgn="ctr"/>
                      <a:r>
                        <a:rPr lang="es-CL" sz="500" b="0" i="0" u="none" strike="noStrike">
                          <a:solidFill>
                            <a:srgbClr val="000000"/>
                          </a:solidFill>
                          <a:effectLst/>
                          <a:latin typeface="Calibri" panose="020F0502020204030204" pitchFamily="34" charset="0"/>
                        </a:rPr>
                        <a:t> RS7.- El sistema debe permitir sacar fotografías</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l" fontAlgn="ctr"/>
                      <a:r>
                        <a:rPr lang="es-CL" sz="500" b="0" i="0" u="none" strike="noStrike">
                          <a:solidFill>
                            <a:srgbClr val="000000"/>
                          </a:solidFill>
                          <a:effectLst/>
                          <a:latin typeface="Calibri" panose="020F0502020204030204" pitchFamily="34" charset="0"/>
                        </a:rPr>
                        <a:t>2.- Sistema no puede sacar y almacenar fotografias </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l" fontAlgn="ctr"/>
                      <a:r>
                        <a:rPr lang="es-ES" sz="500" b="0" i="0" u="none" strike="noStrike">
                          <a:solidFill>
                            <a:srgbClr val="000000"/>
                          </a:solidFill>
                          <a:effectLst/>
                          <a:latin typeface="Calibri" panose="020F0502020204030204" pitchFamily="34" charset="0"/>
                        </a:rPr>
                        <a:t>B17.- Sacar Fotografias</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l" fontAlgn="ctr"/>
                      <a:r>
                        <a:rPr lang="es-ES" sz="500" b="0" i="0" u="none" strike="noStrike">
                          <a:solidFill>
                            <a:srgbClr val="000000"/>
                          </a:solidFill>
                          <a:effectLst/>
                          <a:latin typeface="Calibri" panose="020F0502020204030204" pitchFamily="34" charset="0"/>
                        </a:rPr>
                        <a:t>Desarrollador 1</a:t>
                      </a:r>
                      <a:br>
                        <a:rPr lang="es-ES" sz="500" b="0" i="0" u="none" strike="noStrike">
                          <a:solidFill>
                            <a:srgbClr val="000000"/>
                          </a:solidFill>
                          <a:effectLst/>
                          <a:latin typeface="Calibri" panose="020F0502020204030204" pitchFamily="34" charset="0"/>
                        </a:rPr>
                      </a:br>
                      <a:r>
                        <a:rPr lang="es-ES" sz="500" b="0" i="0" u="none" strike="noStrike">
                          <a:solidFill>
                            <a:srgbClr val="000000"/>
                          </a:solidFill>
                          <a:effectLst/>
                          <a:latin typeface="Calibri" panose="020F0502020204030204" pitchFamily="34" charset="0"/>
                        </a:rPr>
                        <a:t>Key User</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l" fontAlgn="ctr"/>
                      <a:r>
                        <a:rPr lang="es-ES" sz="500" b="0" i="0" u="none" strike="noStrike">
                          <a:solidFill>
                            <a:srgbClr val="000000"/>
                          </a:solidFill>
                          <a:effectLst/>
                          <a:latin typeface="Calibri" panose="020F0502020204030204" pitchFamily="34" charset="0"/>
                        </a:rPr>
                        <a:t>P6.- Mantenedor de  Imágenes</a:t>
                      </a:r>
                    </a:p>
                  </a:txBody>
                  <a:tcPr marL="4180" marR="4180" marT="418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500" b="0" i="0" u="none" strike="noStrike">
                          <a:solidFill>
                            <a:srgbClr val="000000"/>
                          </a:solidFill>
                          <a:effectLst/>
                          <a:latin typeface="Calibri" panose="020F0502020204030204" pitchFamily="34" charset="0"/>
                        </a:rPr>
                        <a:t>con red</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500" b="0" i="0" u="none" strike="noStrike">
                          <a:solidFill>
                            <a:srgbClr val="000000"/>
                          </a:solidFill>
                          <a:effectLst/>
                          <a:latin typeface="Calibri" panose="020F0502020204030204" pitchFamily="34" charset="0"/>
                        </a:rPr>
                        <a:t>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2129665"/>
                  </a:ext>
                </a:extLst>
              </a:tr>
              <a:tr h="91156">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1.1 sacar fotografia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33182"/>
                  </a:ext>
                </a:extLst>
              </a:tr>
              <a:tr h="91156">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1.2 guardar fotografia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500" b="0" i="0" u="none" strike="noStrike">
                          <a:solidFill>
                            <a:srgbClr val="000000"/>
                          </a:solidFill>
                          <a:effectLst/>
                          <a:latin typeface="Calibri" panose="020F0502020204030204" pitchFamily="34" charset="0"/>
                        </a:rPr>
                        <a:t>no todas</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55510152"/>
                  </a:ext>
                </a:extLst>
              </a:tr>
              <a:tr h="91156">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1.3 revisar fotografia almacenada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500" b="0" i="0" u="none" strike="noStrike">
                          <a:solidFill>
                            <a:srgbClr val="000000"/>
                          </a:solidFill>
                          <a:effectLst/>
                          <a:latin typeface="Calibri" panose="020F0502020204030204" pitchFamily="34" charset="0"/>
                        </a:rPr>
                        <a:t>ok</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41794"/>
                  </a:ext>
                </a:extLst>
              </a:tr>
              <a:tr h="91156">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sin red</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500" b="0" i="0" u="none" strike="noStrike">
                          <a:solidFill>
                            <a:srgbClr val="000000"/>
                          </a:solidFill>
                          <a:effectLst/>
                          <a:latin typeface="Calibri" panose="020F0502020204030204" pitchFamily="34" charset="0"/>
                        </a:rPr>
                        <a:t> </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926924"/>
                  </a:ext>
                </a:extLst>
              </a:tr>
              <a:tr h="91156">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2.2 guardar fotografia</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500" b="0" i="0" u="none" strike="noStrike">
                          <a:solidFill>
                            <a:srgbClr val="000000"/>
                          </a:solidFill>
                          <a:effectLst/>
                          <a:latin typeface="Calibri" panose="020F0502020204030204" pitchFamily="34" charset="0"/>
                        </a:rPr>
                        <a:t>no todas</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58384261"/>
                  </a:ext>
                </a:extLst>
              </a:tr>
              <a:tr h="95714">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b"/>
                      <a:r>
                        <a:rPr lang="es-ES" sz="500" b="0" i="0" u="none" strike="noStrike">
                          <a:solidFill>
                            <a:srgbClr val="000000"/>
                          </a:solidFill>
                          <a:effectLst/>
                          <a:latin typeface="Calibri" panose="020F0502020204030204" pitchFamily="34" charset="0"/>
                        </a:rPr>
                        <a:t>2.3 validar fotografia almacenada</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500" b="0" i="0" u="none" strike="noStrike" dirty="0">
                          <a:solidFill>
                            <a:srgbClr val="000000"/>
                          </a:solidFill>
                          <a:effectLst/>
                          <a:latin typeface="Calibri" panose="020F0502020204030204" pitchFamily="34" charset="0"/>
                        </a:rPr>
                        <a:t>no todas</a:t>
                      </a:r>
                    </a:p>
                  </a:txBody>
                  <a:tcPr marL="4180" marR="4180" marT="41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25644354"/>
                  </a:ext>
                </a:extLst>
              </a:tr>
            </a:tbl>
          </a:graphicData>
        </a:graphic>
      </p:graphicFrame>
    </p:spTree>
    <p:extLst>
      <p:ext uri="{BB962C8B-B14F-4D97-AF65-F5344CB8AC3E}">
        <p14:creationId xmlns:p14="http://schemas.microsoft.com/office/powerpoint/2010/main" val="79576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a:t>
            </a:r>
            <a:r>
              <a:rPr lang="es-ES" dirty="0"/>
              <a:t>Resultado</a:t>
            </a:r>
            <a:endParaRPr dirty="0"/>
          </a:p>
        </p:txBody>
      </p:sp>
    </p:spTree>
    <p:extLst>
      <p:ext uri="{BB962C8B-B14F-4D97-AF65-F5344CB8AC3E}">
        <p14:creationId xmlns:p14="http://schemas.microsoft.com/office/powerpoint/2010/main" val="251318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211150"/>
            <a:ext cx="5392200" cy="4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3.1 Diseño de alto nivel</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Imagen 2">
            <a:extLst>
              <a:ext uri="{FF2B5EF4-FFF2-40B4-BE49-F238E27FC236}">
                <a16:creationId xmlns:a16="http://schemas.microsoft.com/office/drawing/2014/main" id="{C1B793D7-5D64-48E6-A554-F8A361CC26FD}"/>
              </a:ext>
            </a:extLst>
          </p:cNvPr>
          <p:cNvPicPr>
            <a:picLocks noChangeAspect="1"/>
          </p:cNvPicPr>
          <p:nvPr/>
        </p:nvPicPr>
        <p:blipFill>
          <a:blip r:embed="rId3"/>
          <a:stretch>
            <a:fillRect/>
          </a:stretch>
        </p:blipFill>
        <p:spPr>
          <a:xfrm>
            <a:off x="1138666" y="895559"/>
            <a:ext cx="6866667" cy="33523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287638" y="211149"/>
            <a:ext cx="2732289" cy="12138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3.2 Diseño de </a:t>
            </a:r>
            <a:r>
              <a:rPr lang="es-CL" dirty="0"/>
              <a:t>caso de Uso</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Imagen 5">
            <a:extLst>
              <a:ext uri="{FF2B5EF4-FFF2-40B4-BE49-F238E27FC236}">
                <a16:creationId xmlns:a16="http://schemas.microsoft.com/office/drawing/2014/main" id="{39557203-71D7-4C3B-8D21-66367B6D4715}"/>
              </a:ext>
            </a:extLst>
          </p:cNvPr>
          <p:cNvPicPr/>
          <p:nvPr/>
        </p:nvPicPr>
        <p:blipFill>
          <a:blip r:embed="rId3"/>
          <a:stretch>
            <a:fillRect/>
          </a:stretch>
        </p:blipFill>
        <p:spPr>
          <a:xfrm>
            <a:off x="2623457" y="818057"/>
            <a:ext cx="5943600" cy="3337560"/>
          </a:xfrm>
          <a:prstGeom prst="rect">
            <a:avLst/>
          </a:prstGeom>
        </p:spPr>
      </p:pic>
    </p:spTree>
    <p:extLst>
      <p:ext uri="{BB962C8B-B14F-4D97-AF65-F5344CB8AC3E}">
        <p14:creationId xmlns:p14="http://schemas.microsoft.com/office/powerpoint/2010/main" val="261846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4260300" cy="10829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3.3 </a:t>
            </a:r>
            <a:r>
              <a:rPr lang="es-ES" dirty="0"/>
              <a:t>Resultados de las Pruebas </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
        <p:nvSpPr>
          <p:cNvPr id="3" name="Marcador de texto 2">
            <a:extLst>
              <a:ext uri="{FF2B5EF4-FFF2-40B4-BE49-F238E27FC236}">
                <a16:creationId xmlns:a16="http://schemas.microsoft.com/office/drawing/2014/main" id="{BF2D2FA9-1FC9-4546-961E-6DD09A8A6FF8}"/>
              </a:ext>
            </a:extLst>
          </p:cNvPr>
          <p:cNvSpPr>
            <a:spLocks noGrp="1"/>
          </p:cNvSpPr>
          <p:nvPr>
            <p:ph type="body" idx="1"/>
          </p:nvPr>
        </p:nvSpPr>
        <p:spPr>
          <a:xfrm>
            <a:off x="311700" y="1900989"/>
            <a:ext cx="3767005" cy="2667886"/>
          </a:xfrm>
        </p:spPr>
        <p:txBody>
          <a:bodyPr/>
          <a:lstStyle/>
          <a:p>
            <a:r>
              <a:rPr lang="es-CL" dirty="0"/>
              <a:t>Las Pruebas son  realizadas por los programadores y el Usuario clave.</a:t>
            </a:r>
          </a:p>
          <a:p>
            <a:r>
              <a:rPr lang="es-CL" dirty="0"/>
              <a:t>Estado: </a:t>
            </a:r>
            <a:r>
              <a:rPr lang="es-CL" b="1" dirty="0"/>
              <a:t>Rechazado</a:t>
            </a:r>
            <a:endParaRPr lang="es-ES" b="1" dirty="0"/>
          </a:p>
        </p:txBody>
      </p:sp>
      <p:pic>
        <p:nvPicPr>
          <p:cNvPr id="2" name="Imagen 1">
            <a:extLst>
              <a:ext uri="{FF2B5EF4-FFF2-40B4-BE49-F238E27FC236}">
                <a16:creationId xmlns:a16="http://schemas.microsoft.com/office/drawing/2014/main" id="{AEC0E032-FA10-44D5-A60C-A880D7E46709}"/>
              </a:ext>
            </a:extLst>
          </p:cNvPr>
          <p:cNvPicPr>
            <a:picLocks noChangeAspect="1"/>
          </p:cNvPicPr>
          <p:nvPr/>
        </p:nvPicPr>
        <p:blipFill>
          <a:blip r:embed="rId3"/>
          <a:stretch>
            <a:fillRect/>
          </a:stretch>
        </p:blipFill>
        <p:spPr>
          <a:xfrm>
            <a:off x="4979803" y="86683"/>
            <a:ext cx="3767005" cy="4286837"/>
          </a:xfrm>
          <a:prstGeom prst="rect">
            <a:avLst/>
          </a:prstGeom>
        </p:spPr>
      </p:pic>
    </p:spTree>
    <p:extLst>
      <p:ext uri="{BB962C8B-B14F-4D97-AF65-F5344CB8AC3E}">
        <p14:creationId xmlns:p14="http://schemas.microsoft.com/office/powerpoint/2010/main" val="59775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a:t>3.4 Gestión de la configuración</a:t>
            </a:r>
            <a:endParaRPr dirty="0"/>
          </a:p>
        </p:txBody>
      </p:sp>
      <p:sp>
        <p:nvSpPr>
          <p:cNvPr id="208" name="Google Shape;208;p33"/>
          <p:cNvSpPr txBox="1">
            <a:spLocks noGrp="1"/>
          </p:cNvSpPr>
          <p:nvPr>
            <p:ph type="body" idx="1"/>
          </p:nvPr>
        </p:nvSpPr>
        <p:spPr>
          <a:xfrm>
            <a:off x="311700" y="1152474"/>
            <a:ext cx="5780756" cy="3419525"/>
          </a:xfrm>
          <a:prstGeom prst="rect">
            <a:avLst/>
          </a:prstGeom>
        </p:spPr>
        <p:txBody>
          <a:bodyPr spcFirstLastPara="1" wrap="square" lIns="91425" tIns="91425" rIns="91425" bIns="91425" anchor="t" anchorCtr="0">
            <a:noAutofit/>
          </a:bodyPr>
          <a:lstStyle/>
          <a:p>
            <a:pPr marL="114300" indent="0" algn="just">
              <a:buNone/>
            </a:pPr>
            <a:endParaRPr lang="es-CL" dirty="0"/>
          </a:p>
          <a:p>
            <a:pPr marL="114300" indent="0">
              <a:buNone/>
            </a:pPr>
            <a:br>
              <a:rPr lang="es-CL" dirty="0"/>
            </a:br>
            <a:endParaRPr dirty="0"/>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pic>
        <p:nvPicPr>
          <p:cNvPr id="2050" name="Picture 2" descr="Resultado de imagen para sharepoint">
            <a:extLst>
              <a:ext uri="{FF2B5EF4-FFF2-40B4-BE49-F238E27FC236}">
                <a16:creationId xmlns:a16="http://schemas.microsoft.com/office/drawing/2014/main" id="{D5AA9A3F-9E45-4C07-BB11-61FD43114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96" y="370593"/>
            <a:ext cx="1447321" cy="144732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92587D06-46E1-410A-8968-68AEEEE4D788}"/>
              </a:ext>
            </a:extLst>
          </p:cNvPr>
          <p:cNvSpPr/>
          <p:nvPr/>
        </p:nvSpPr>
        <p:spPr>
          <a:xfrm>
            <a:off x="146495" y="1986974"/>
            <a:ext cx="8822375" cy="1169551"/>
          </a:xfrm>
          <a:prstGeom prst="rect">
            <a:avLst/>
          </a:prstGeom>
        </p:spPr>
        <p:txBody>
          <a:bodyPr wrap="square">
            <a:spAutoFit/>
          </a:bodyPr>
          <a:lstStyle/>
          <a:p>
            <a:r>
              <a:rPr lang="es-ES" dirty="0">
                <a:hlinkClick r:id="rId4"/>
              </a:rPr>
              <a:t>https://uandresbelloedu.sharepoint.com/sites/ProyectodeTtuloICINF/Shared%20Documents/Forms/AllItems.aspx?e=5%3Ac20d9d3194a14dcdb2604</a:t>
            </a:r>
            <a:r>
              <a:rPr lang="es-ES" dirty="0">
                <a:hlinkClick r:id="rId4"/>
              </a:rPr>
              <a:t>7</a:t>
            </a:r>
            <a:r>
              <a:rPr lang="es-ES" dirty="0">
                <a:hlinkClick r:id="rId4"/>
              </a:rPr>
              <a:t>5fa8c23509&amp;at=9&amp;cid=9eab60e5-c88d-4e29-ba8c-9263b347bbef&amp;RootFolder=%2Fsites%2FProyectodeTtuloICINF%2FShared%20Documents%2FAdvance%2FPTI%2F201905%2FAdam%20Alejandro%20%28PTI%29&amp;FolderCTID=0x012000D426F91F54CE9646812D19DD7A050AA8</a:t>
            </a:r>
            <a:endParaRPr lang="es-E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a:t>3.5 Gestión de la configuración</a:t>
            </a:r>
            <a:endParaRPr dirty="0"/>
          </a:p>
        </p:txBody>
      </p:sp>
      <p:sp>
        <p:nvSpPr>
          <p:cNvPr id="208" name="Google Shape;208;p33"/>
          <p:cNvSpPr txBox="1">
            <a:spLocks noGrp="1"/>
          </p:cNvSpPr>
          <p:nvPr>
            <p:ph type="body" idx="1"/>
          </p:nvPr>
        </p:nvSpPr>
        <p:spPr>
          <a:xfrm>
            <a:off x="311700" y="1152474"/>
            <a:ext cx="5780756" cy="3419525"/>
          </a:xfrm>
          <a:prstGeom prst="rect">
            <a:avLst/>
          </a:prstGeom>
        </p:spPr>
        <p:txBody>
          <a:bodyPr spcFirstLastPara="1" wrap="square" lIns="91425" tIns="91425" rIns="91425" bIns="91425" anchor="t" anchorCtr="0">
            <a:noAutofit/>
          </a:bodyPr>
          <a:lstStyle/>
          <a:p>
            <a:pPr marL="114300" indent="0" algn="just">
              <a:buNone/>
            </a:pPr>
            <a:endParaRPr lang="es-CL" dirty="0"/>
          </a:p>
          <a:p>
            <a:pPr marL="114300" indent="0">
              <a:buNone/>
            </a:pPr>
            <a:br>
              <a:rPr lang="es-CL" dirty="0"/>
            </a:br>
            <a:endParaRPr dirty="0"/>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pic>
        <p:nvPicPr>
          <p:cNvPr id="2050" name="Picture 2" descr="Resultado de imagen para sharepoint">
            <a:extLst>
              <a:ext uri="{FF2B5EF4-FFF2-40B4-BE49-F238E27FC236}">
                <a16:creationId xmlns:a16="http://schemas.microsoft.com/office/drawing/2014/main" id="{D5AA9A3F-9E45-4C07-BB11-61FD43114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96" y="370593"/>
            <a:ext cx="1447321" cy="144732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C19867DF-0035-4C60-8554-AA883FF1B2A3}"/>
              </a:ext>
            </a:extLst>
          </p:cNvPr>
          <p:cNvPicPr>
            <a:picLocks noChangeAspect="1"/>
          </p:cNvPicPr>
          <p:nvPr/>
        </p:nvPicPr>
        <p:blipFill>
          <a:blip r:embed="rId4"/>
          <a:stretch>
            <a:fillRect/>
          </a:stretch>
        </p:blipFill>
        <p:spPr>
          <a:xfrm>
            <a:off x="248202" y="1152474"/>
            <a:ext cx="4281571" cy="2585656"/>
          </a:xfrm>
          <a:prstGeom prst="rect">
            <a:avLst/>
          </a:prstGeom>
        </p:spPr>
      </p:pic>
      <p:pic>
        <p:nvPicPr>
          <p:cNvPr id="2" name="Imagen 1">
            <a:extLst>
              <a:ext uri="{FF2B5EF4-FFF2-40B4-BE49-F238E27FC236}">
                <a16:creationId xmlns:a16="http://schemas.microsoft.com/office/drawing/2014/main" id="{51B8C923-6DDD-4DF6-B807-3256EBE6810A}"/>
              </a:ext>
            </a:extLst>
          </p:cNvPr>
          <p:cNvPicPr>
            <a:picLocks noChangeAspect="1"/>
          </p:cNvPicPr>
          <p:nvPr/>
        </p:nvPicPr>
        <p:blipFill>
          <a:blip r:embed="rId5"/>
          <a:stretch>
            <a:fillRect/>
          </a:stretch>
        </p:blipFill>
        <p:spPr>
          <a:xfrm>
            <a:off x="4578504" y="1817914"/>
            <a:ext cx="4334745" cy="2597049"/>
          </a:xfrm>
          <a:prstGeom prst="rect">
            <a:avLst/>
          </a:prstGeom>
        </p:spPr>
      </p:pic>
    </p:spTree>
    <p:extLst>
      <p:ext uri="{BB962C8B-B14F-4D97-AF65-F5344CB8AC3E}">
        <p14:creationId xmlns:p14="http://schemas.microsoft.com/office/powerpoint/2010/main" val="4486688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3.6 </a:t>
            </a:r>
            <a:r>
              <a:rPr lang="es-CL" dirty="0"/>
              <a:t>Ambiente Desarrollo Tarja Móvil</a:t>
            </a:r>
            <a:endParaRPr dirty="0"/>
          </a:p>
        </p:txBody>
      </p:sp>
      <p:sp>
        <p:nvSpPr>
          <p:cNvPr id="243" name="Google Shape;24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pic>
        <p:nvPicPr>
          <p:cNvPr id="4" name="Imagen 3">
            <a:extLst>
              <a:ext uri="{FF2B5EF4-FFF2-40B4-BE49-F238E27FC236}">
                <a16:creationId xmlns:a16="http://schemas.microsoft.com/office/drawing/2014/main" id="{9948922D-5DF0-486D-A8CB-C4F8DBC0E011}"/>
              </a:ext>
            </a:extLst>
          </p:cNvPr>
          <p:cNvPicPr>
            <a:picLocks noChangeAspect="1"/>
          </p:cNvPicPr>
          <p:nvPr/>
        </p:nvPicPr>
        <p:blipFill>
          <a:blip r:embed="rId3"/>
          <a:stretch>
            <a:fillRect/>
          </a:stretch>
        </p:blipFill>
        <p:spPr>
          <a:xfrm>
            <a:off x="3150986" y="1107178"/>
            <a:ext cx="3193308" cy="2947196"/>
          </a:xfrm>
          <a:prstGeom prst="rect">
            <a:avLst/>
          </a:prstGeom>
        </p:spPr>
      </p:pic>
      <p:pic>
        <p:nvPicPr>
          <p:cNvPr id="1026" name="Picture 2" descr="C:\Users\aadamc\AppData\Local\Temp\SNAGHTML465a12.PNG">
            <a:extLst>
              <a:ext uri="{FF2B5EF4-FFF2-40B4-BE49-F238E27FC236}">
                <a16:creationId xmlns:a16="http://schemas.microsoft.com/office/drawing/2014/main" id="{6E8F1428-6088-4E73-A7E8-7CB8056BE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854" y="1107178"/>
            <a:ext cx="1689652" cy="294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31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3.7 </a:t>
            </a:r>
            <a:r>
              <a:rPr lang="es-CL" dirty="0"/>
              <a:t>Ambiente Desarrollo Tarja Móvil</a:t>
            </a:r>
            <a:endParaRPr dirty="0"/>
          </a:p>
        </p:txBody>
      </p:sp>
      <p:sp>
        <p:nvSpPr>
          <p:cNvPr id="243" name="Google Shape;24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pic>
        <p:nvPicPr>
          <p:cNvPr id="2" name="Imagen 1">
            <a:extLst>
              <a:ext uri="{FF2B5EF4-FFF2-40B4-BE49-F238E27FC236}">
                <a16:creationId xmlns:a16="http://schemas.microsoft.com/office/drawing/2014/main" id="{B59CCE45-076A-4ED2-A810-41DC7154F916}"/>
              </a:ext>
            </a:extLst>
          </p:cNvPr>
          <p:cNvPicPr>
            <a:picLocks noChangeAspect="1"/>
          </p:cNvPicPr>
          <p:nvPr/>
        </p:nvPicPr>
        <p:blipFill>
          <a:blip r:embed="rId3"/>
          <a:stretch>
            <a:fillRect/>
          </a:stretch>
        </p:blipFill>
        <p:spPr>
          <a:xfrm>
            <a:off x="6969948" y="1303956"/>
            <a:ext cx="1487227" cy="2594113"/>
          </a:xfrm>
          <a:prstGeom prst="rect">
            <a:avLst/>
          </a:prstGeom>
        </p:spPr>
      </p:pic>
      <p:pic>
        <p:nvPicPr>
          <p:cNvPr id="3" name="Imagen 2">
            <a:extLst>
              <a:ext uri="{FF2B5EF4-FFF2-40B4-BE49-F238E27FC236}">
                <a16:creationId xmlns:a16="http://schemas.microsoft.com/office/drawing/2014/main" id="{C76E6F9A-4C80-42E3-8F9F-A0571BAAC38A}"/>
              </a:ext>
            </a:extLst>
          </p:cNvPr>
          <p:cNvPicPr>
            <a:picLocks noChangeAspect="1"/>
          </p:cNvPicPr>
          <p:nvPr/>
        </p:nvPicPr>
        <p:blipFill>
          <a:blip r:embed="rId4"/>
          <a:stretch>
            <a:fillRect/>
          </a:stretch>
        </p:blipFill>
        <p:spPr>
          <a:xfrm>
            <a:off x="5230580" y="1303956"/>
            <a:ext cx="1487226" cy="2594113"/>
          </a:xfrm>
          <a:prstGeom prst="rect">
            <a:avLst/>
          </a:prstGeom>
        </p:spPr>
      </p:pic>
      <p:pic>
        <p:nvPicPr>
          <p:cNvPr id="5" name="Imagen 4">
            <a:extLst>
              <a:ext uri="{FF2B5EF4-FFF2-40B4-BE49-F238E27FC236}">
                <a16:creationId xmlns:a16="http://schemas.microsoft.com/office/drawing/2014/main" id="{70DEC312-AC2A-4732-AE5F-BBF7C2560C6F}"/>
              </a:ext>
            </a:extLst>
          </p:cNvPr>
          <p:cNvPicPr>
            <a:picLocks noChangeAspect="1"/>
          </p:cNvPicPr>
          <p:nvPr/>
        </p:nvPicPr>
        <p:blipFill>
          <a:blip r:embed="rId5"/>
          <a:stretch>
            <a:fillRect/>
          </a:stretch>
        </p:blipFill>
        <p:spPr>
          <a:xfrm>
            <a:off x="3249030" y="1303956"/>
            <a:ext cx="1729408" cy="2615159"/>
          </a:xfrm>
          <a:prstGeom prst="rect">
            <a:avLst/>
          </a:prstGeom>
        </p:spPr>
      </p:pic>
      <p:pic>
        <p:nvPicPr>
          <p:cNvPr id="6" name="Imagen 5">
            <a:extLst>
              <a:ext uri="{FF2B5EF4-FFF2-40B4-BE49-F238E27FC236}">
                <a16:creationId xmlns:a16="http://schemas.microsoft.com/office/drawing/2014/main" id="{A1F88402-8CCE-48C1-A65C-89FE36B169C2}"/>
              </a:ext>
            </a:extLst>
          </p:cNvPr>
          <p:cNvPicPr>
            <a:picLocks noChangeAspect="1"/>
          </p:cNvPicPr>
          <p:nvPr/>
        </p:nvPicPr>
        <p:blipFill>
          <a:blip r:embed="rId6"/>
          <a:stretch>
            <a:fillRect/>
          </a:stretch>
        </p:blipFill>
        <p:spPr>
          <a:xfrm>
            <a:off x="42625" y="1303956"/>
            <a:ext cx="3090296" cy="1736088"/>
          </a:xfrm>
          <a:prstGeom prst="rect">
            <a:avLst/>
          </a:prstGeom>
        </p:spPr>
      </p:pic>
    </p:spTree>
    <p:extLst>
      <p:ext uri="{BB962C8B-B14F-4D97-AF65-F5344CB8AC3E}">
        <p14:creationId xmlns:p14="http://schemas.microsoft.com/office/powerpoint/2010/main" val="372672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sz="3200" dirty="0"/>
              <a:t>Resultado</a:t>
            </a:r>
            <a:r>
              <a:rPr lang="en" sz="3200" dirty="0"/>
              <a:t> del proyecto</a:t>
            </a:r>
            <a:endParaRPr sz="3200" dirty="0"/>
          </a:p>
        </p:txBody>
      </p:sp>
      <p:sp>
        <p:nvSpPr>
          <p:cNvPr id="77" name="Google Shape;77;p14"/>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Seminario de Título 1</a:t>
            </a:r>
            <a:endParaRPr/>
          </a:p>
        </p:txBody>
      </p:sp>
      <p:sp>
        <p:nvSpPr>
          <p:cNvPr id="78" name="Google Shape;78;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s-CL" dirty="0"/>
              <a:t>Objetivo</a:t>
            </a:r>
            <a:endParaRPr dirty="0"/>
          </a:p>
          <a:p>
            <a:pPr marL="457200" lvl="0" indent="-342900" algn="l" rtl="0">
              <a:spcBef>
                <a:spcPts val="0"/>
              </a:spcBef>
              <a:spcAft>
                <a:spcPts val="0"/>
              </a:spcAft>
              <a:buSzPts val="1800"/>
              <a:buAutoNum type="arabicPeriod"/>
            </a:pPr>
            <a:r>
              <a:rPr lang="es-CL" dirty="0"/>
              <a:t>Plan de proyecto</a:t>
            </a:r>
            <a:endParaRPr dirty="0"/>
          </a:p>
          <a:p>
            <a:pPr marL="457200" lvl="0" indent="-342900" algn="l" rtl="0">
              <a:spcBef>
                <a:spcPts val="0"/>
              </a:spcBef>
              <a:spcAft>
                <a:spcPts val="0"/>
              </a:spcAft>
              <a:buSzPts val="1800"/>
              <a:buAutoNum type="arabicPeriod"/>
            </a:pPr>
            <a:r>
              <a:rPr lang="es-CL" dirty="0"/>
              <a:t>Resultado</a:t>
            </a:r>
            <a:endParaRPr dirty="0"/>
          </a:p>
          <a:p>
            <a:pPr marL="457200" lvl="0" indent="-342900" algn="l" rtl="0">
              <a:spcBef>
                <a:spcPts val="0"/>
              </a:spcBef>
              <a:spcAft>
                <a:spcPts val="0"/>
              </a:spcAft>
              <a:buSzPts val="1800"/>
              <a:buAutoNum type="arabicPeriod"/>
            </a:pPr>
            <a:r>
              <a:rPr lang="es-CL"/>
              <a:t>Post Mortem</a:t>
            </a:r>
            <a:endParaRPr dirty="0"/>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 </a:t>
            </a:r>
            <a:r>
              <a:rPr lang="es-ES" dirty="0"/>
              <a:t>Post Mortem</a:t>
            </a:r>
            <a:endParaRPr dirty="0"/>
          </a:p>
        </p:txBody>
      </p:sp>
    </p:spTree>
    <p:extLst>
      <p:ext uri="{BB962C8B-B14F-4D97-AF65-F5344CB8AC3E}">
        <p14:creationId xmlns:p14="http://schemas.microsoft.com/office/powerpoint/2010/main" val="428995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4.1  </a:t>
            </a:r>
            <a:r>
              <a:rPr lang="es-ES" sz="2400" dirty="0"/>
              <a:t>Lecciones aprendidas </a:t>
            </a:r>
            <a:endParaRPr sz="2400" dirty="0"/>
          </a:p>
        </p:txBody>
      </p:sp>
      <p:sp>
        <p:nvSpPr>
          <p:cNvPr id="249" name="Google Shape;249;p39"/>
          <p:cNvSpPr txBox="1">
            <a:spLocks noGrp="1"/>
          </p:cNvSpPr>
          <p:nvPr>
            <p:ph type="body" idx="1"/>
          </p:nvPr>
        </p:nvSpPr>
        <p:spPr>
          <a:xfrm>
            <a:off x="387900" y="789125"/>
            <a:ext cx="8444400" cy="3335614"/>
          </a:xfrm>
          <a:prstGeom prst="rect">
            <a:avLst/>
          </a:prstGeom>
        </p:spPr>
        <p:txBody>
          <a:bodyPr spcFirstLastPara="1" wrap="square" lIns="91425" tIns="91425" rIns="91425" bIns="91425" anchor="t" anchorCtr="0">
            <a:noAutofit/>
          </a:bodyPr>
          <a:lstStyle/>
          <a:p>
            <a:r>
              <a:rPr lang="es-CL" dirty="0"/>
              <a:t>Después de terminar el sprint se determina que se lograron completar las historias de usuario planificadas. A pesar que falta mejorar el almacenamiento de imágenes.</a:t>
            </a:r>
            <a:endParaRPr lang="es-ES" dirty="0"/>
          </a:p>
          <a:p>
            <a:r>
              <a:rPr lang="es-ES" dirty="0"/>
              <a:t>Se necesita estimar de mejor manera los tiempos, tanto para poder satisfacer las expectativas como los tiempos de pruebas. En resumen Tiempo insuficiente. </a:t>
            </a:r>
          </a:p>
          <a:p>
            <a:r>
              <a:rPr lang="es-ES" dirty="0"/>
              <a:t>Si bien es cierto, se podido contar con el apoyo de los JOP para el avance del proyecto  es necesario seguir gestionando de modo que el compromiso esté presente en todas las etapas del proyecto. </a:t>
            </a:r>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4.2  Situación futura</a:t>
            </a:r>
            <a:endParaRPr sz="2400" dirty="0"/>
          </a:p>
        </p:txBody>
      </p:sp>
      <p:sp>
        <p:nvSpPr>
          <p:cNvPr id="249" name="Google Shape;249;p39"/>
          <p:cNvSpPr txBox="1">
            <a:spLocks noGrp="1"/>
          </p:cNvSpPr>
          <p:nvPr>
            <p:ph type="body" idx="1"/>
          </p:nvPr>
        </p:nvSpPr>
        <p:spPr>
          <a:xfrm>
            <a:off x="448058" y="913450"/>
            <a:ext cx="4280353" cy="321223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CL" b="1" dirty="0"/>
              <a:t>Se continuará con el desarrollo de la aplicación Consolidado. </a:t>
            </a:r>
          </a:p>
          <a:p>
            <a:pPr marL="342900" algn="just">
              <a:spcAft>
                <a:spcPts val="1600"/>
              </a:spcAft>
              <a:buFont typeface="+mj-lt"/>
              <a:buAutoNum type="arabicPeriod"/>
            </a:pPr>
            <a:r>
              <a:rPr lang="es-CL" b="1" dirty="0"/>
              <a:t>Crear </a:t>
            </a:r>
            <a:r>
              <a:rPr lang="es-CL" b="1" dirty="0" err="1"/>
              <a:t>Activity</a:t>
            </a:r>
            <a:r>
              <a:rPr lang="es-CL" b="1" dirty="0"/>
              <a:t> para consolidado llenar datos, tomar fotografías.</a:t>
            </a:r>
          </a:p>
          <a:p>
            <a:pPr marL="342900" algn="just">
              <a:spcAft>
                <a:spcPts val="1600"/>
              </a:spcAft>
              <a:buFont typeface="+mj-lt"/>
              <a:buAutoNum type="arabicPeriod"/>
            </a:pPr>
            <a:r>
              <a:rPr lang="es-CL" b="1" dirty="0"/>
              <a:t>Crear botón limpieza de Tablet (Borrado de Imágenes)</a:t>
            </a:r>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 name="Imagen 2">
            <a:extLst>
              <a:ext uri="{FF2B5EF4-FFF2-40B4-BE49-F238E27FC236}">
                <a16:creationId xmlns:a16="http://schemas.microsoft.com/office/drawing/2014/main" id="{465D629C-178F-4302-A118-7D4EDFA88F1F}"/>
              </a:ext>
            </a:extLst>
          </p:cNvPr>
          <p:cNvPicPr>
            <a:picLocks noChangeAspect="1"/>
          </p:cNvPicPr>
          <p:nvPr/>
        </p:nvPicPr>
        <p:blipFill>
          <a:blip r:embed="rId3"/>
          <a:stretch>
            <a:fillRect/>
          </a:stretch>
        </p:blipFill>
        <p:spPr>
          <a:xfrm>
            <a:off x="5587262" y="361965"/>
            <a:ext cx="3556738" cy="2364205"/>
          </a:xfrm>
          <a:prstGeom prst="rect">
            <a:avLst/>
          </a:prstGeom>
        </p:spPr>
      </p:pic>
    </p:spTree>
    <p:extLst>
      <p:ext uri="{BB962C8B-B14F-4D97-AF65-F5344CB8AC3E}">
        <p14:creationId xmlns:p14="http://schemas.microsoft.com/office/powerpoint/2010/main" val="11124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Preguntas</a:t>
            </a:r>
            <a:endParaRPr/>
          </a:p>
        </p:txBody>
      </p:sp>
      <p:sp>
        <p:nvSpPr>
          <p:cNvPr id="268" name="Google Shape;26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s-ES"/>
              <a:t>Objetivos Hito5</a:t>
            </a:r>
            <a:endParaRPr dirty="0"/>
          </a:p>
        </p:txBody>
      </p:sp>
    </p:spTree>
    <p:extLst>
      <p:ext uri="{BB962C8B-B14F-4D97-AF65-F5344CB8AC3E}">
        <p14:creationId xmlns:p14="http://schemas.microsoft.com/office/powerpoint/2010/main" val="24578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8520600" cy="85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1.1 Objetivo principal</a:t>
            </a:r>
            <a:br>
              <a:rPr lang="en" sz="2400" dirty="0"/>
            </a:br>
            <a:r>
              <a:rPr lang="en" sz="2400" dirty="0"/>
              <a:t>Hito 5 </a:t>
            </a:r>
            <a:endParaRPr sz="2400" dirty="0"/>
          </a:p>
        </p:txBody>
      </p:sp>
      <p:sp>
        <p:nvSpPr>
          <p:cNvPr id="100" name="Google Shape;100;p17"/>
          <p:cNvSpPr txBox="1">
            <a:spLocks noGrp="1"/>
          </p:cNvSpPr>
          <p:nvPr>
            <p:ph type="body" idx="1"/>
          </p:nvPr>
        </p:nvSpPr>
        <p:spPr>
          <a:xfrm>
            <a:off x="253358" y="2918313"/>
            <a:ext cx="8219100" cy="1744904"/>
          </a:xfrm>
          <a:prstGeom prst="rect">
            <a:avLst/>
          </a:prstGeom>
          <a:ln>
            <a:noFill/>
          </a:ln>
        </p:spPr>
        <p:txBody>
          <a:bodyPr spcFirstLastPara="1" wrap="square" lIns="91425" tIns="91425" rIns="91425" bIns="91425" anchor="t" anchorCtr="0">
            <a:noAutofit/>
          </a:bodyPr>
          <a:lstStyle/>
          <a:p>
            <a:r>
              <a:rPr lang="es-CL" dirty="0"/>
              <a:t>Desarrollar una aplicación Móvil que permita ingresar a la aplicación revisar las tarjas asociadas al usuario tarjador, realizar el proceso desconsolidado para luego sincronizar con el servidor durante el proceso de cierre. </a:t>
            </a:r>
            <a:endParaRPr lang="es-ES"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E6F0984-1D7D-42CD-A97B-4CC3021B7677}"/>
              </a:ext>
            </a:extLst>
          </p:cNvPr>
          <p:cNvPicPr>
            <a:picLocks noChangeAspect="1"/>
          </p:cNvPicPr>
          <p:nvPr/>
        </p:nvPicPr>
        <p:blipFill>
          <a:blip r:embed="rId3"/>
          <a:stretch>
            <a:fillRect/>
          </a:stretch>
        </p:blipFill>
        <p:spPr>
          <a:xfrm>
            <a:off x="4408458" y="37799"/>
            <a:ext cx="3840685" cy="2880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1.2 </a:t>
            </a:r>
            <a:r>
              <a:rPr lang="es-ES" sz="2400" dirty="0"/>
              <a:t>Requerimientos </a:t>
            </a:r>
            <a:r>
              <a:rPr lang="en" sz="2400" dirty="0"/>
              <a:t>específicos </a:t>
            </a:r>
            <a:r>
              <a:rPr lang="es-ES" sz="2400" dirty="0"/>
              <a:t>Hito4</a:t>
            </a:r>
            <a:endParaRPr sz="2400" dirty="0"/>
          </a:p>
        </p:txBody>
      </p:sp>
      <p:sp>
        <p:nvSpPr>
          <p:cNvPr id="107" name="Google Shape;107;p18"/>
          <p:cNvSpPr txBox="1">
            <a:spLocks noGrp="1"/>
          </p:cNvSpPr>
          <p:nvPr>
            <p:ph type="body" idx="1"/>
          </p:nvPr>
        </p:nvSpPr>
        <p:spPr>
          <a:xfrm>
            <a:off x="358200" y="789375"/>
            <a:ext cx="8114258" cy="3416400"/>
          </a:xfrm>
          <a:prstGeom prst="rect">
            <a:avLst/>
          </a:prstGeom>
        </p:spPr>
        <p:txBody>
          <a:bodyPr spcFirstLastPara="1" wrap="square" lIns="91425" tIns="91425" rIns="91425" bIns="91425" anchor="t" anchorCtr="0">
            <a:noAutofit/>
          </a:bodyPr>
          <a:lstStyle/>
          <a:p>
            <a:r>
              <a:rPr lang="es-CL" dirty="0"/>
              <a:t>OE1.- Contar con un sistema tarja móvil asincrónico que no dependa de la red wifi.</a:t>
            </a:r>
            <a:endParaRPr lang="es-ES" dirty="0"/>
          </a:p>
          <a:p>
            <a:r>
              <a:rPr lang="es-CL" dirty="0"/>
              <a:t>OE6.- Disminuir los tiempos de entrega del informe tarja.</a:t>
            </a:r>
            <a:endParaRPr lang="es-ES" dirty="0"/>
          </a:p>
          <a:p>
            <a:r>
              <a:rPr lang="es-CL" dirty="0"/>
              <a:t>OE7.- Disminuir los errores en el documento informe tarja.</a:t>
            </a:r>
            <a:endParaRPr lang="es-ES" dirty="0"/>
          </a:p>
        </p:txBody>
      </p:sp>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1.3 Métricas de evaluación</a:t>
            </a:r>
            <a:endParaRPr sz="2400" dirty="0"/>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6" name="Imagen 5">
            <a:extLst>
              <a:ext uri="{FF2B5EF4-FFF2-40B4-BE49-F238E27FC236}">
                <a16:creationId xmlns:a16="http://schemas.microsoft.com/office/drawing/2014/main" id="{C848BB8A-09D1-4916-A39F-8F07004D4A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1700" y="1889124"/>
            <a:ext cx="8520600" cy="237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5257650" cy="1131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a:t>
            </a:r>
            <a:r>
              <a:rPr lang="es-ES" dirty="0"/>
              <a:t>Historias de Usuarios</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3" name="Marcador de texto 2">
            <a:extLst>
              <a:ext uri="{FF2B5EF4-FFF2-40B4-BE49-F238E27FC236}">
                <a16:creationId xmlns:a16="http://schemas.microsoft.com/office/drawing/2014/main" id="{B3E58747-B27D-4C61-903D-7D05675CA7ED}"/>
              </a:ext>
            </a:extLst>
          </p:cNvPr>
          <p:cNvSpPr>
            <a:spLocks noGrp="1"/>
          </p:cNvSpPr>
          <p:nvPr>
            <p:ph type="body" idx="1"/>
          </p:nvPr>
        </p:nvSpPr>
        <p:spPr>
          <a:xfrm>
            <a:off x="311700" y="1576137"/>
            <a:ext cx="4585153" cy="2992738"/>
          </a:xfrm>
        </p:spPr>
        <p:txBody>
          <a:bodyPr/>
          <a:lstStyle/>
          <a:p>
            <a:endParaRPr lang="es-ES" dirty="0"/>
          </a:p>
        </p:txBody>
      </p:sp>
      <p:pic>
        <p:nvPicPr>
          <p:cNvPr id="6" name="Imagen 5">
            <a:extLst>
              <a:ext uri="{FF2B5EF4-FFF2-40B4-BE49-F238E27FC236}">
                <a16:creationId xmlns:a16="http://schemas.microsoft.com/office/drawing/2014/main" id="{4C64BDC9-3544-4584-AD28-80E7766D7F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630" y="1223687"/>
            <a:ext cx="6836228" cy="3330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5257650" cy="1131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1.5 </a:t>
            </a:r>
            <a:r>
              <a:rPr lang="es-ES" dirty="0"/>
              <a:t>Mitigación de Riesgo</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pic>
        <p:nvPicPr>
          <p:cNvPr id="7" name="Imagen 6">
            <a:extLst>
              <a:ext uri="{FF2B5EF4-FFF2-40B4-BE49-F238E27FC236}">
                <a16:creationId xmlns:a16="http://schemas.microsoft.com/office/drawing/2014/main" id="{DADB8C77-7BBF-4DF8-81C7-B33ED47177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2771" y="1490027"/>
            <a:ext cx="6172200" cy="1971630"/>
          </a:xfrm>
          <a:prstGeom prst="rect">
            <a:avLst/>
          </a:prstGeom>
          <a:noFill/>
          <a:ln>
            <a:noFill/>
          </a:ln>
        </p:spPr>
      </p:pic>
      <p:pic>
        <p:nvPicPr>
          <p:cNvPr id="8" name="Imagen 7" descr="https://lh4.googleusercontent.com/8ujDgiPU518ANs9RaQAmcogQrVYoUBiqJ3TCnf3Ml6T30btyT2GStlR37uLePHDaHMQttu0qoMAt0Y1sV_GGphbuyvTgH2o9NRiILyMTsjI66kvbVyLQBJQwfVk83jtu3DZWj9Oz">
            <a:extLst>
              <a:ext uri="{FF2B5EF4-FFF2-40B4-BE49-F238E27FC236}">
                <a16:creationId xmlns:a16="http://schemas.microsoft.com/office/drawing/2014/main" id="{205EA506-2A20-4A6D-8701-6E032E0D389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64401" y="1465580"/>
            <a:ext cx="2324100" cy="1106170"/>
          </a:xfrm>
          <a:prstGeom prst="rect">
            <a:avLst/>
          </a:prstGeom>
          <a:noFill/>
          <a:extLst/>
        </p:spPr>
      </p:pic>
    </p:spTree>
    <p:extLst>
      <p:ext uri="{BB962C8B-B14F-4D97-AF65-F5344CB8AC3E}">
        <p14:creationId xmlns:p14="http://schemas.microsoft.com/office/powerpoint/2010/main" val="142330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Plan de proyecto</a:t>
            </a:r>
            <a:endParaRPr dirty="0"/>
          </a:p>
        </p:txBody>
      </p:sp>
    </p:spTree>
  </p:cSld>
  <p:clrMapOvr>
    <a:masterClrMapping/>
  </p:clrMapOvr>
</p:sld>
</file>

<file path=ppt/theme/theme1.xml><?xml version="1.0" encoding="utf-8"?>
<a:theme xmlns:a="http://schemas.openxmlformats.org/drawingml/2006/main" name="UNAB">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781</Words>
  <Application>Microsoft Office PowerPoint</Application>
  <PresentationFormat>Presentación en pantalla (16:9)</PresentationFormat>
  <Paragraphs>171</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Proxima Nova</vt:lpstr>
      <vt:lpstr>Alfa Slab One</vt:lpstr>
      <vt:lpstr>Georgia</vt:lpstr>
      <vt:lpstr>Arial</vt:lpstr>
      <vt:lpstr>Open Sans</vt:lpstr>
      <vt:lpstr>Calibri</vt:lpstr>
      <vt:lpstr>UNAB</vt:lpstr>
      <vt:lpstr>Tarja Móvil  </vt:lpstr>
      <vt:lpstr>Resultado del proyecto</vt:lpstr>
      <vt:lpstr>1. Objetivos Hito5</vt:lpstr>
      <vt:lpstr>1.1 Objetivo principal Hito 5 </vt:lpstr>
      <vt:lpstr>1.2 Requerimientos específicos Hito4</vt:lpstr>
      <vt:lpstr>1.3 Métricas de evaluación</vt:lpstr>
      <vt:lpstr>1.4 Historias de Usuarios</vt:lpstr>
      <vt:lpstr>1.5 Mitigación de Riesgo</vt:lpstr>
      <vt:lpstr>2. Plan de proyecto</vt:lpstr>
      <vt:lpstr>2.1 Gantt</vt:lpstr>
      <vt:lpstr>2.2 Plan de Pruebas </vt:lpstr>
      <vt:lpstr>3. Resultado</vt:lpstr>
      <vt:lpstr>3.1 Diseño de alto nivel</vt:lpstr>
      <vt:lpstr>3.2 Diseño de caso de Uso</vt:lpstr>
      <vt:lpstr>3.3 Resultados de las Pruebas </vt:lpstr>
      <vt:lpstr>3.4 Gestión de la configuración</vt:lpstr>
      <vt:lpstr>3.5 Gestión de la configuración</vt:lpstr>
      <vt:lpstr>3.6 Ambiente Desarrollo Tarja Móvil</vt:lpstr>
      <vt:lpstr>3.7 Ambiente Desarrollo Tarja Móvil</vt:lpstr>
      <vt:lpstr>4. Post Mortem</vt:lpstr>
      <vt:lpstr>4.1  Lecciones aprendidas </vt:lpstr>
      <vt:lpstr>4.2  Situación futura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Tarja Móvil</dc:title>
  <dc:creator>Alejandro Adam Concha</dc:creator>
  <cp:lastModifiedBy>Alejandro Adam Concha</cp:lastModifiedBy>
  <cp:revision>71</cp:revision>
  <dcterms:modified xsi:type="dcterms:W3CDTF">2019-05-03T22:30:16Z</dcterms:modified>
</cp:coreProperties>
</file>