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2" r:id="rId14"/>
    <p:sldId id="281" r:id="rId15"/>
    <p:sldId id="283" r:id="rId16"/>
    <p:sldId id="284" r:id="rId17"/>
    <p:sldId id="286" r:id="rId18"/>
    <p:sldId id="288" r:id="rId19"/>
    <p:sldId id="287" r:id="rId20"/>
    <p:sldId id="285" r:id="rId21"/>
    <p:sldId id="260" r:id="rId22"/>
    <p:sldId id="262" r:id="rId23"/>
    <p:sldId id="278" r:id="rId24"/>
    <p:sldId id="279" r:id="rId2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599" autoAdjust="0"/>
  </p:normalViewPr>
  <p:slideViewPr>
    <p:cSldViewPr>
      <p:cViewPr varScale="1">
        <p:scale>
          <a:sx n="85" d="100"/>
          <a:sy n="85" d="100"/>
        </p:scale>
        <p:origin x="499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19/07/2025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4459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567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2441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956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666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56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1424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804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80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/>
              <a:t>Haga clic para modificar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19/07/2025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sz="6600" b="1" dirty="0"/>
              <a:t>PROYECTO FINAL 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2060847"/>
            <a:ext cx="7128792" cy="36603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6" y="1201155"/>
            <a:ext cx="4605935" cy="5379732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7748" y="78502"/>
            <a:ext cx="112767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3600" dirty="0" err="1"/>
              <a:t>Linked</a:t>
            </a:r>
            <a:r>
              <a:rPr lang="es-PE" sz="3600" dirty="0"/>
              <a:t> </a:t>
            </a:r>
            <a:r>
              <a:rPr lang="es-PE" sz="3600" dirty="0" err="1"/>
              <a:t>Service</a:t>
            </a:r>
            <a:r>
              <a:rPr lang="es-PE" sz="3600" dirty="0"/>
              <a:t> para realizar la conexión entre Data Factory y </a:t>
            </a:r>
            <a:r>
              <a:rPr lang="es-PE" sz="3600" dirty="0" err="1"/>
              <a:t>Databricks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1876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404664"/>
            <a:ext cx="6192688" cy="61076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132246"/>
            <a:ext cx="5000878" cy="66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2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" y="1340768"/>
            <a:ext cx="12105697" cy="496855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7814" y="224180"/>
            <a:ext cx="112767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3600" dirty="0"/>
              <a:t>Pipeline que se va ejecutar para montar todo nuestro </a:t>
            </a:r>
            <a:r>
              <a:rPr lang="es-PE" sz="3600" dirty="0" err="1"/>
              <a:t>Unit</a:t>
            </a:r>
            <a:r>
              <a:rPr lang="es-PE" sz="3600" dirty="0"/>
              <a:t> </a:t>
            </a:r>
            <a:r>
              <a:rPr lang="es-PE" sz="3600" dirty="0" err="1"/>
              <a:t>Catalog</a:t>
            </a:r>
            <a:r>
              <a:rPr lang="es-PE" sz="3600" dirty="0"/>
              <a:t> y la arquitectura </a:t>
            </a:r>
            <a:r>
              <a:rPr lang="es-PE" sz="3600" dirty="0" err="1"/>
              <a:t>Medallion</a:t>
            </a:r>
            <a:r>
              <a:rPr lang="es-PE" sz="3600" dirty="0"/>
              <a:t> 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3903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9796" y="471652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/>
              <a:t>¿Qué data se va a usar ?</a:t>
            </a:r>
            <a:endParaRPr lang="es-ES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549796" y="1132060"/>
            <a:ext cx="112332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https://www.kaggle.com/datasets/nevildhinoja/e-commerce-sales-prediction-dataset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96" y="1772816"/>
            <a:ext cx="11172604" cy="368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9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3772" y="0"/>
            <a:ext cx="112767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3600" dirty="0"/>
              <a:t>Catálogo, Esquemas y Tablas creadas después de ejecutar el Pipeline</a:t>
            </a:r>
            <a:endParaRPr lang="es-ES" sz="3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16" y="1089529"/>
            <a:ext cx="9433048" cy="55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3714" y="188640"/>
            <a:ext cx="102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/>
              <a:t>Creación de </a:t>
            </a:r>
            <a:r>
              <a:rPr lang="es-PE" sz="4000" b="1" dirty="0" err="1"/>
              <a:t>Azure</a:t>
            </a:r>
            <a:r>
              <a:rPr lang="es-PE" sz="4000" b="1" dirty="0"/>
              <a:t> SQL  </a:t>
            </a:r>
            <a:r>
              <a:rPr lang="es-PE" sz="4000" b="1" dirty="0" err="1"/>
              <a:t>Database</a:t>
            </a:r>
            <a:r>
              <a:rPr lang="es-PE" sz="4000" b="1" dirty="0"/>
              <a:t> y Server</a:t>
            </a:r>
            <a:endParaRPr lang="es-ES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3" y="834971"/>
            <a:ext cx="6336704" cy="42286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40" y="1628800"/>
            <a:ext cx="6192688" cy="50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5780" y="116632"/>
            <a:ext cx="102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/>
              <a:t>Habilitamos accesos al servidor creado</a:t>
            </a:r>
            <a:endParaRPr lang="es-ES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762963"/>
            <a:ext cx="10062165" cy="56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5780" y="116632"/>
            <a:ext cx="102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/>
              <a:t>Creación de </a:t>
            </a:r>
            <a:r>
              <a:rPr lang="es-PE" sz="4000" b="1" dirty="0" err="1"/>
              <a:t>Azure</a:t>
            </a:r>
            <a:r>
              <a:rPr lang="es-PE" sz="4000" b="1" dirty="0"/>
              <a:t> Key </a:t>
            </a:r>
            <a:r>
              <a:rPr lang="es-PE" sz="4000" b="1" dirty="0" err="1"/>
              <a:t>Vault</a:t>
            </a:r>
            <a:endParaRPr lang="es-ES" sz="4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692696"/>
            <a:ext cx="6120680" cy="48416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212" y="2924944"/>
            <a:ext cx="7545104" cy="36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5780" y="404664"/>
            <a:ext cx="102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/>
              <a:t>Creación de </a:t>
            </a:r>
            <a:r>
              <a:rPr lang="es-PE" sz="4000" b="1" dirty="0" err="1"/>
              <a:t>Secrets</a:t>
            </a:r>
            <a:r>
              <a:rPr lang="es-PE" sz="4000" b="1" dirty="0"/>
              <a:t> en </a:t>
            </a:r>
            <a:r>
              <a:rPr lang="es-PE" sz="4000" b="1" dirty="0" err="1"/>
              <a:t>Azure</a:t>
            </a:r>
            <a:r>
              <a:rPr lang="es-PE" sz="4000" b="1" dirty="0"/>
              <a:t> Key </a:t>
            </a:r>
            <a:r>
              <a:rPr lang="es-PE" sz="4000" b="1" dirty="0" err="1"/>
              <a:t>Vault</a:t>
            </a:r>
            <a:endParaRPr lang="es-ES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1340768"/>
            <a:ext cx="10936237" cy="406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05780" y="332656"/>
            <a:ext cx="1023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4000" b="1" dirty="0"/>
              <a:t>Creación de </a:t>
            </a:r>
            <a:r>
              <a:rPr lang="es-PE" sz="4000" b="1" dirty="0" err="1"/>
              <a:t>Scope</a:t>
            </a:r>
            <a:r>
              <a:rPr lang="es-PE" sz="4000" b="1" dirty="0"/>
              <a:t> en </a:t>
            </a:r>
            <a:r>
              <a:rPr lang="es-PE" sz="4000" b="1" dirty="0" err="1"/>
              <a:t>Databricks</a:t>
            </a:r>
            <a:endParaRPr lang="es-ES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340768"/>
            <a:ext cx="7983354" cy="49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s-ES" sz="3600" b="1" dirty="0"/>
              <a:t>Creación de </a:t>
            </a:r>
            <a:r>
              <a:rPr lang="es-ES" sz="3600" b="1" dirty="0" err="1"/>
              <a:t>Azure</a:t>
            </a:r>
            <a:r>
              <a:rPr lang="es-ES" sz="3600" b="1" dirty="0"/>
              <a:t> </a:t>
            </a:r>
            <a:r>
              <a:rPr lang="es-ES" sz="3600" b="1" dirty="0" err="1"/>
              <a:t>Databricks</a:t>
            </a:r>
            <a:endParaRPr lang="es-ES" sz="3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36" y="1295400"/>
            <a:ext cx="5616624" cy="455258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476" y="1927965"/>
            <a:ext cx="4752528" cy="489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77788" y="22665"/>
            <a:ext cx="1199906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3600" b="1" dirty="0"/>
              <a:t>Escribimos las tablas de Golden en el </a:t>
            </a:r>
            <a:r>
              <a:rPr lang="es-PE" sz="3600" b="1" dirty="0" err="1"/>
              <a:t>Database</a:t>
            </a:r>
            <a:r>
              <a:rPr lang="es-PE" sz="3600" b="1" dirty="0"/>
              <a:t> creado usando el Notebook </a:t>
            </a:r>
            <a:r>
              <a:rPr lang="es-PE" sz="3600" b="1" dirty="0" err="1"/>
              <a:t>AzureSQL</a:t>
            </a:r>
            <a:endParaRPr lang="es-ES" sz="36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112194"/>
            <a:ext cx="10657184" cy="507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000" b="1" dirty="0"/>
              <a:t>DASHBOARD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74" y="1844824"/>
            <a:ext cx="10812277" cy="345638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88274" y="5589240"/>
            <a:ext cx="105851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dirty="0" err="1"/>
              <a:t>Vemos</a:t>
            </a:r>
            <a:r>
              <a:rPr lang="en-GB" sz="2400" dirty="0"/>
              <a:t> la </a:t>
            </a:r>
            <a:r>
              <a:rPr lang="en-GB" sz="2400" dirty="0" err="1"/>
              <a:t>tendencia</a:t>
            </a:r>
            <a:r>
              <a:rPr lang="en-GB" sz="2400" dirty="0"/>
              <a:t> de los </a:t>
            </a:r>
            <a:r>
              <a:rPr lang="en-GB" sz="2400" dirty="0" err="1"/>
              <a:t>Ingresos</a:t>
            </a:r>
            <a:r>
              <a:rPr lang="en-GB" sz="2400" dirty="0"/>
              <a:t> a lo largo del </a:t>
            </a:r>
            <a:r>
              <a:rPr lang="en-GB" sz="2400" dirty="0" err="1"/>
              <a:t>tiempo</a:t>
            </a:r>
            <a:r>
              <a:rPr lang="en-GB" sz="2400" dirty="0"/>
              <a:t>, se </a:t>
            </a:r>
            <a:r>
              <a:rPr lang="en-GB" sz="2400" dirty="0" err="1"/>
              <a:t>observa</a:t>
            </a:r>
            <a:r>
              <a:rPr lang="en-GB" sz="2400" dirty="0"/>
              <a:t> </a:t>
            </a:r>
            <a:r>
              <a:rPr lang="en-GB" sz="2400" dirty="0" err="1"/>
              <a:t>que</a:t>
            </a:r>
            <a:r>
              <a:rPr lang="en-GB" sz="2400" dirty="0"/>
              <a:t> en </a:t>
            </a:r>
            <a:r>
              <a:rPr lang="en-GB" sz="2400" dirty="0" err="1"/>
              <a:t>Diciembre</a:t>
            </a:r>
            <a:r>
              <a:rPr lang="en-GB" sz="2400" dirty="0"/>
              <a:t> de 2023 se </a:t>
            </a:r>
            <a:r>
              <a:rPr lang="en-GB" sz="2400" dirty="0" err="1"/>
              <a:t>obtuvo</a:t>
            </a:r>
            <a:r>
              <a:rPr lang="en-GB" sz="2400" dirty="0"/>
              <a:t> el mayor </a:t>
            </a:r>
            <a:r>
              <a:rPr lang="en-GB" sz="2400" dirty="0" err="1"/>
              <a:t>Ingreso</a:t>
            </a:r>
            <a:r>
              <a:rPr lang="en-GB" sz="2400" dirty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88640"/>
            <a:ext cx="6651586" cy="432048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452" y="3356992"/>
            <a:ext cx="5201376" cy="332468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913350" y="572363"/>
            <a:ext cx="4581662" cy="1224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PE" sz="2000" dirty="0"/>
              <a:t>Comparamos las distintas categorías, productos Electrónicos son los que venden más, además de que la categoría de </a:t>
            </a:r>
            <a:r>
              <a:rPr lang="es-PE" sz="2000" dirty="0" err="1"/>
              <a:t>Fashion</a:t>
            </a:r>
            <a:r>
              <a:rPr lang="es-PE" sz="2000" dirty="0"/>
              <a:t> es la más cara</a:t>
            </a:r>
            <a:endParaRPr lang="es-E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39132" y="4941168"/>
            <a:ext cx="458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PE" sz="2000" dirty="0"/>
              <a:t>La categoría que más Ingresos genera es la de </a:t>
            </a:r>
            <a:r>
              <a:rPr lang="es-PE" sz="2000" dirty="0" err="1"/>
              <a:t>Sports</a:t>
            </a:r>
            <a:r>
              <a:rPr lang="es-PE" sz="2000" dirty="0"/>
              <a:t>, representando un 21.34% del total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1124744"/>
            <a:ext cx="11656578" cy="439248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481541" y="5517232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000" dirty="0"/>
              <a:t>En este gráfico de dispersión podemos ver que mayores descuentos no producen más ingresos, el mayor ingreso se obtuvo con un </a:t>
            </a:r>
            <a:r>
              <a:rPr lang="es-PE" sz="2000" dirty="0" err="1"/>
              <a:t>decuento</a:t>
            </a:r>
            <a:r>
              <a:rPr lang="es-PE" sz="2000" dirty="0"/>
              <a:t> promedio de 24.04%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855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260648"/>
            <a:ext cx="5956029" cy="374441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239738" y="476672"/>
            <a:ext cx="5635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PE" sz="2000" dirty="0"/>
              <a:t>Comparamos las distintas categorías por segmento de Cliente, los clientes Ocasionales son los que generan mayores ganancias, a su vez se invierte mas en Marketing enfocado en los clientes Regulares.</a:t>
            </a:r>
            <a:endParaRPr lang="es-E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75579" y="4308092"/>
            <a:ext cx="563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s-PE" sz="2000" dirty="0"/>
              <a:t>Se obtiene mayor retorno de la Inversión por parte de los clientes Ocasionales</a:t>
            </a:r>
            <a:endParaRPr lang="es-E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72" y="3206388"/>
            <a:ext cx="5493024" cy="34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2"/>
          <p:cNvSpPr>
            <a:spLocks noGrp="1"/>
          </p:cNvSpPr>
          <p:nvPr>
            <p:ph type="title"/>
          </p:nvPr>
        </p:nvSpPr>
        <p:spPr>
          <a:xfrm>
            <a:off x="1557908" y="476672"/>
            <a:ext cx="9143998" cy="1020762"/>
          </a:xfrm>
        </p:spPr>
        <p:txBody>
          <a:bodyPr rtlCol="0">
            <a:noAutofit/>
          </a:bodyPr>
          <a:lstStyle/>
          <a:p>
            <a:r>
              <a:rPr lang="es-ES" sz="3600" b="1" dirty="0"/>
              <a:t>Creación de Access Conector </a:t>
            </a:r>
            <a:r>
              <a:rPr lang="es-ES" sz="3600" b="1" dirty="0" err="1"/>
              <a:t>for</a:t>
            </a:r>
            <a:r>
              <a:rPr lang="es-ES" sz="3600" b="1" dirty="0"/>
              <a:t> </a:t>
            </a:r>
            <a:r>
              <a:rPr lang="es-ES" sz="3600" b="1" dirty="0" err="1"/>
              <a:t>Azure</a:t>
            </a:r>
            <a:r>
              <a:rPr lang="es-ES" sz="3600" b="1" dirty="0"/>
              <a:t> </a:t>
            </a:r>
            <a:r>
              <a:rPr lang="es-ES" sz="3600" b="1" dirty="0" err="1"/>
              <a:t>Databricks</a:t>
            </a:r>
            <a:endParaRPr lang="es-ES" sz="36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1412776"/>
            <a:ext cx="6192688" cy="52121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524" y="1678391"/>
            <a:ext cx="3528392" cy="51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476672"/>
            <a:ext cx="9143998" cy="1020762"/>
          </a:xfrm>
        </p:spPr>
        <p:txBody>
          <a:bodyPr rtlCol="0">
            <a:normAutofit/>
          </a:bodyPr>
          <a:lstStyle/>
          <a:p>
            <a:pPr rtl="0"/>
            <a:r>
              <a:rPr lang="es-ES" sz="4000" b="1" dirty="0"/>
              <a:t>Creación de Storage </a:t>
            </a:r>
            <a:r>
              <a:rPr lang="es-ES" sz="4000" b="1" dirty="0" err="1"/>
              <a:t>Account</a:t>
            </a:r>
            <a:endParaRPr lang="es-ES" sz="4000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72" y="1497434"/>
            <a:ext cx="6120680" cy="480617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8" y="1585367"/>
            <a:ext cx="5688632" cy="51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93470" y="404664"/>
            <a:ext cx="9143998" cy="1020762"/>
          </a:xfrm>
        </p:spPr>
        <p:txBody>
          <a:bodyPr>
            <a:normAutofit/>
          </a:bodyPr>
          <a:lstStyle/>
          <a:p>
            <a:r>
              <a:rPr lang="es-PE" sz="4000" b="1" dirty="0"/>
              <a:t>Rol de Data </a:t>
            </a:r>
            <a:r>
              <a:rPr lang="es-PE" sz="4000" b="1" dirty="0" err="1"/>
              <a:t>Contributor</a:t>
            </a:r>
            <a:r>
              <a:rPr lang="es-PE" sz="4000" b="1" dirty="0"/>
              <a:t> al ADLS</a:t>
            </a:r>
            <a:endParaRPr lang="es-ES" sz="40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6" y="1387807"/>
            <a:ext cx="11400785" cy="54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341884" y="24263"/>
            <a:ext cx="9143998" cy="1020762"/>
          </a:xfrm>
        </p:spPr>
        <p:txBody>
          <a:bodyPr>
            <a:normAutofit/>
          </a:bodyPr>
          <a:lstStyle/>
          <a:p>
            <a:r>
              <a:rPr lang="es-PE" sz="4000" b="1" dirty="0"/>
              <a:t>Creación del </a:t>
            </a:r>
            <a:r>
              <a:rPr lang="es-PE" sz="4000" b="1" dirty="0" err="1"/>
              <a:t>Metastore</a:t>
            </a:r>
            <a:endParaRPr lang="es-ES" sz="40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1045025"/>
            <a:ext cx="7849701" cy="1633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82" y="2678649"/>
            <a:ext cx="7449314" cy="393821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444" y="1068839"/>
            <a:ext cx="5386594" cy="560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69876" y="116632"/>
            <a:ext cx="9143998" cy="1020762"/>
          </a:xfrm>
        </p:spPr>
        <p:txBody>
          <a:bodyPr>
            <a:normAutofit/>
          </a:bodyPr>
          <a:lstStyle/>
          <a:p>
            <a:r>
              <a:rPr lang="es-PE" sz="4000" b="1" dirty="0"/>
              <a:t>Creación de Storage </a:t>
            </a:r>
            <a:r>
              <a:rPr lang="es-PE" sz="4000" b="1" dirty="0" err="1"/>
              <a:t>Credential</a:t>
            </a:r>
            <a:endParaRPr lang="es-ES" sz="40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575" y="1051085"/>
            <a:ext cx="5400600" cy="58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97868" y="404664"/>
            <a:ext cx="9143998" cy="1020762"/>
          </a:xfrm>
        </p:spPr>
        <p:txBody>
          <a:bodyPr>
            <a:normAutofit/>
          </a:bodyPr>
          <a:lstStyle/>
          <a:p>
            <a:r>
              <a:rPr lang="es-PE" sz="4000" b="1" dirty="0"/>
              <a:t>Creación de </a:t>
            </a:r>
            <a:r>
              <a:rPr lang="es-PE" sz="4000" b="1" dirty="0" err="1"/>
              <a:t>External</a:t>
            </a:r>
            <a:r>
              <a:rPr lang="es-PE" sz="4000" b="1" dirty="0"/>
              <a:t> </a:t>
            </a:r>
            <a:r>
              <a:rPr lang="es-PE" sz="4000" b="1" dirty="0" err="1"/>
              <a:t>Location</a:t>
            </a:r>
            <a:endParaRPr lang="es-ES" sz="40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3286468"/>
            <a:ext cx="10802858" cy="15432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439625"/>
            <a:ext cx="747816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25860" y="188640"/>
            <a:ext cx="9143998" cy="1020762"/>
          </a:xfrm>
        </p:spPr>
        <p:txBody>
          <a:bodyPr>
            <a:normAutofit/>
          </a:bodyPr>
          <a:lstStyle/>
          <a:p>
            <a:r>
              <a:rPr lang="es-PE" sz="4000" b="1" dirty="0"/>
              <a:t>Creación de Data Factory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77" y="1340768"/>
            <a:ext cx="629236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1030</TotalTime>
  <Words>289</Words>
  <Application>Microsoft Office PowerPoint</Application>
  <PresentationFormat>Personalizado</PresentationFormat>
  <Paragraphs>38</Paragraphs>
  <Slides>24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Consolas</vt:lpstr>
      <vt:lpstr>Corbel</vt:lpstr>
      <vt:lpstr>Pizarra 16 x 9</vt:lpstr>
      <vt:lpstr>PROYECTO FINAL </vt:lpstr>
      <vt:lpstr>Creación de Azure Databricks</vt:lpstr>
      <vt:lpstr>Creación de Access Conector for Azure Databricks</vt:lpstr>
      <vt:lpstr>Creación de Storage Account</vt:lpstr>
      <vt:lpstr>Rol de Data Contributor al ADLS</vt:lpstr>
      <vt:lpstr>Creación del Metastore</vt:lpstr>
      <vt:lpstr>Creación de Storage Credential</vt:lpstr>
      <vt:lpstr>Creación de External Location</vt:lpstr>
      <vt:lpstr>Creación de Data Factory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DASHBOARD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Dell</dc:creator>
  <cp:lastModifiedBy>Aldahir</cp:lastModifiedBy>
  <cp:revision>36</cp:revision>
  <dcterms:created xsi:type="dcterms:W3CDTF">2025-06-12T14:18:39Z</dcterms:created>
  <dcterms:modified xsi:type="dcterms:W3CDTF">2025-07-20T03:14:43Z</dcterms:modified>
</cp:coreProperties>
</file>