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3"/>
  </p:notesMasterIdLst>
  <p:sldIdLst>
    <p:sldId id="366" r:id="rId2"/>
    <p:sldId id="256" r:id="rId3"/>
    <p:sldId id="368" r:id="rId4"/>
    <p:sldId id="369" r:id="rId5"/>
    <p:sldId id="258" r:id="rId6"/>
    <p:sldId id="259" r:id="rId7"/>
    <p:sldId id="373" r:id="rId8"/>
    <p:sldId id="260" r:id="rId9"/>
    <p:sldId id="261" r:id="rId10"/>
    <p:sldId id="262" r:id="rId11"/>
    <p:sldId id="263" r:id="rId12"/>
    <p:sldId id="264" r:id="rId13"/>
    <p:sldId id="374" r:id="rId14"/>
    <p:sldId id="265" r:id="rId15"/>
    <p:sldId id="266" r:id="rId16"/>
    <p:sldId id="376" r:id="rId17"/>
    <p:sldId id="377" r:id="rId18"/>
    <p:sldId id="378" r:id="rId19"/>
    <p:sldId id="379" r:id="rId20"/>
    <p:sldId id="380" r:id="rId21"/>
    <p:sldId id="381" r:id="rId22"/>
    <p:sldId id="383" r:id="rId23"/>
    <p:sldId id="382" r:id="rId24"/>
    <p:sldId id="384" r:id="rId25"/>
    <p:sldId id="385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387" r:id="rId44"/>
    <p:sldId id="386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8" r:id="rId55"/>
    <p:sldId id="299" r:id="rId56"/>
    <p:sldId id="300" r:id="rId57"/>
    <p:sldId id="296" r:id="rId58"/>
    <p:sldId id="301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71" d="100"/>
          <a:sy n="71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84843-9D65-4ABB-A43F-41AA3A327350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95041-0A2C-4E6C-85DF-5C3AD9AC31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94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95041-0A2C-4E6C-85DF-5C3AD9AC31A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91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95041-0A2C-4E6C-85DF-5C3AD9AC31AE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52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rtar e Arredondar Rectângulo de Canto Simples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c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FB0B4F-F3DD-48EE-8211-61F59458B3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5D44EF-2329-465A-A5D9-7F530EFAF8F5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cut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715436" cy="2000264"/>
          </a:xfrm>
          <a:effectLst>
            <a:softEdge rad="1270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PT" dirty="0"/>
              <a:t>J</a:t>
            </a:r>
            <a:r>
              <a:rPr lang="pt-PT" dirty="0" smtClean="0"/>
              <a:t>AGMEL LDA SEG.PRIVADA 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64" y="2492896"/>
            <a:ext cx="9171764" cy="436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739550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35000"/>
              </a:srgbClr>
            </a:outerShdw>
            <a:softEdge rad="1270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sz="3400" b="1" dirty="0" smtClean="0"/>
          </a:p>
          <a:p>
            <a:r>
              <a:rPr lang="pt-PT" sz="3400" b="1" dirty="0" smtClean="0"/>
              <a:t>CUIDADOS </a:t>
            </a:r>
            <a:r>
              <a:rPr lang="pt-PT" sz="3400" b="1" dirty="0"/>
              <a:t>A TER COM OS DENTES</a:t>
            </a:r>
            <a:endParaRPr lang="en-US" sz="3400" dirty="0"/>
          </a:p>
          <a:p>
            <a:endParaRPr lang="en-US" sz="3400" dirty="0"/>
          </a:p>
          <a:p>
            <a:pPr lvl="0"/>
            <a:r>
              <a:rPr lang="pt-PT" sz="3400" dirty="0"/>
              <a:t>Escovar os dentes após as refeições e antes de dormir.</a:t>
            </a:r>
            <a:endParaRPr lang="en-US" sz="3400" dirty="0"/>
          </a:p>
          <a:p>
            <a:pPr lvl="0"/>
            <a:r>
              <a:rPr lang="pt-PT" sz="3400" dirty="0"/>
              <a:t>Escovar os dentes pelo menos duas vezes ao dia.</a:t>
            </a:r>
            <a:endParaRPr lang="en-US" sz="3400" dirty="0"/>
          </a:p>
          <a:p>
            <a:pPr lvl="0"/>
            <a:r>
              <a:rPr lang="pt-PT" sz="3400" dirty="0"/>
              <a:t>Não usar palitos para os dentes.</a:t>
            </a:r>
            <a:endParaRPr lang="en-US" sz="3400" dirty="0"/>
          </a:p>
          <a:p>
            <a:pPr lvl="0"/>
            <a:r>
              <a:rPr lang="pt-PT" sz="3400" dirty="0"/>
              <a:t>Use o fio dentário diariamente para remover a placa bacteriana entre os dentes.</a:t>
            </a:r>
            <a:endParaRPr lang="en-US" sz="3400" dirty="0"/>
          </a:p>
          <a:p>
            <a:pPr>
              <a:buNone/>
            </a:pPr>
            <a:r>
              <a:rPr lang="pt-PT" sz="3400" dirty="0"/>
              <a:t> </a:t>
            </a:r>
            <a:endParaRPr lang="en-US" sz="3400" dirty="0"/>
          </a:p>
          <a:p>
            <a:r>
              <a:rPr lang="pt-PT" sz="3400" b="1" dirty="0"/>
              <a:t> </a:t>
            </a:r>
            <a:r>
              <a:rPr lang="pt-PT" sz="3400" b="1" dirty="0" smtClean="0"/>
              <a:t>CABELO</a:t>
            </a:r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pt-PT" sz="3400" b="1" dirty="0"/>
              <a:t>      </a:t>
            </a:r>
            <a:r>
              <a:rPr lang="pt-PT" sz="3400" dirty="0"/>
              <a:t>a)         Deve manter o cabelo sempre curto e limpo.</a:t>
            </a:r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pt-PT" sz="3400" b="1" dirty="0"/>
              <a:t>ROUPA</a:t>
            </a:r>
            <a:endParaRPr lang="en-US" sz="3400" dirty="0"/>
          </a:p>
          <a:p>
            <a:pPr>
              <a:buNone/>
            </a:pPr>
            <a:endParaRPr lang="en-US" sz="3400" dirty="0"/>
          </a:p>
          <a:p>
            <a:pPr lvl="0"/>
            <a:r>
              <a:rPr lang="pt-PT" sz="3400" dirty="0"/>
              <a:t>Manter sempre a roupa limpa e engomada.</a:t>
            </a:r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pt-PT" sz="3400" b="1" dirty="0"/>
              <a:t>FUMAR</a:t>
            </a:r>
            <a:endParaRPr lang="en-US" sz="3400" dirty="0"/>
          </a:p>
          <a:p>
            <a:pPr>
              <a:buNone/>
            </a:pPr>
            <a:endParaRPr lang="en-US" sz="3400" dirty="0"/>
          </a:p>
          <a:p>
            <a:pPr lvl="0"/>
            <a:r>
              <a:rPr lang="pt-PT" sz="3400" dirty="0"/>
              <a:t>É proibido fumar. O cigarro causa vários riscos a nossa saúde. </a:t>
            </a:r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pt-PT" sz="3400" b="1" dirty="0"/>
              <a:t>CUSPIR</a:t>
            </a:r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pt-PT" sz="3400" b="1" dirty="0"/>
              <a:t>      </a:t>
            </a:r>
            <a:r>
              <a:rPr lang="pt-PT" sz="3400" dirty="0"/>
              <a:t>a)         É um mau habito e tem que ser evitado.</a:t>
            </a:r>
            <a:endParaRPr lang="en-US" sz="3400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92688"/>
          </a:xfr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smtClean="0"/>
              <a:t>DESCANSO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lvl="0"/>
            <a:r>
              <a:rPr lang="pt-PT" dirty="0"/>
              <a:t>É necessário depois de um dia de trabalho.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pt-PT" b="1" dirty="0"/>
              <a:t>DORMIR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pt-PT" b="1" dirty="0"/>
              <a:t>      </a:t>
            </a:r>
            <a:r>
              <a:rPr lang="pt-PT" dirty="0"/>
              <a:t>a)         É a única forma completa de </a:t>
            </a:r>
            <a:r>
              <a:rPr lang="pt-PT" dirty="0" smtClean="0"/>
              <a:t>descansar, e </a:t>
            </a:r>
            <a:r>
              <a:rPr lang="pt-PT" dirty="0"/>
              <a:t>um adulto </a:t>
            </a:r>
            <a:r>
              <a:rPr lang="pt-PT" dirty="0" smtClean="0"/>
              <a:t>deve dormir 8 horas,  por dia. </a:t>
            </a:r>
            <a:endParaRPr lang="en-US" dirty="0" smtClean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28" y="1196752"/>
            <a:ext cx="8501122" cy="4986888"/>
          </a:xfr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4000" dirty="0" smtClean="0"/>
              <a:t>        </a:t>
            </a:r>
          </a:p>
          <a:p>
            <a:endParaRPr lang="en-US" sz="4000" dirty="0"/>
          </a:p>
          <a:p>
            <a:r>
              <a:rPr lang="en-US" sz="4000" dirty="0" smtClean="0"/>
              <a:t>         RELAÇÕES PÚBLICAS 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8228" y="260649"/>
            <a:ext cx="8676456" cy="10801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pt-PT" sz="4100" b="1" i="0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MÓDULO – 2 </a:t>
            </a: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480467"/>
            <a:ext cx="28003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87888"/>
          </a:xfr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PT" b="1" dirty="0">
                <a:solidFill>
                  <a:schemeClr val="tx1"/>
                </a:solidFill>
              </a:rPr>
              <a:t>RELAÇOES PÚBLICAS POSITIVAS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Estar bem vestido e apresentado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Ter uma atitude profissional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Ter uma comunicação efectiva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Mostrar interesse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Ter boas maneiras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562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91264" cy="5667542"/>
          </a:xfrm>
          <a:solidFill>
            <a:schemeClr val="accent1">
              <a:lumMod val="60000"/>
              <a:lumOff val="40000"/>
            </a:schemeClr>
          </a:solidFill>
          <a:ln w="28575"/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endParaRPr lang="pt-PT" b="1" u="sng" dirty="0" smtClean="0"/>
          </a:p>
          <a:p>
            <a:endParaRPr lang="pt-PT" b="1" u="sng" dirty="0" smtClean="0"/>
          </a:p>
          <a:p>
            <a:r>
              <a:rPr lang="pt-PT" b="1" u="sng" dirty="0" smtClean="0">
                <a:solidFill>
                  <a:schemeClr val="bg1"/>
                </a:solidFill>
              </a:rPr>
              <a:t>RELAÇÕES </a:t>
            </a:r>
            <a:r>
              <a:rPr lang="pt-PT" b="1" u="sng" dirty="0">
                <a:solidFill>
                  <a:schemeClr val="bg1"/>
                </a:solidFill>
              </a:rPr>
              <a:t>PUBLICAS NEGATIVAS  </a:t>
            </a:r>
            <a:endParaRPr lang="en-US" b="1" u="sng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Estar mal vestido e apresentado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Não ter </a:t>
            </a:r>
            <a:r>
              <a:rPr lang="pt-PT" dirty="0" smtClean="0">
                <a:solidFill>
                  <a:schemeClr val="bg1"/>
                </a:solidFill>
              </a:rPr>
              <a:t>  atitude </a:t>
            </a:r>
            <a:r>
              <a:rPr lang="pt-PT" dirty="0">
                <a:solidFill>
                  <a:schemeClr val="bg1"/>
                </a:solidFill>
              </a:rPr>
              <a:t>profissional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chemeClr val="bg1"/>
                </a:solidFill>
              </a:rPr>
              <a:t>Ser  </a:t>
            </a:r>
            <a:r>
              <a:rPr lang="pt-PT" dirty="0">
                <a:solidFill>
                  <a:schemeClr val="bg1"/>
                </a:solidFill>
              </a:rPr>
              <a:t>intriguista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Abuso </a:t>
            </a:r>
            <a:r>
              <a:rPr lang="pt-PT" dirty="0" smtClean="0">
                <a:solidFill>
                  <a:schemeClr val="bg1"/>
                </a:solidFill>
              </a:rPr>
              <a:t> de </a:t>
            </a:r>
            <a:r>
              <a:rPr lang="pt-PT" dirty="0">
                <a:solidFill>
                  <a:schemeClr val="bg1"/>
                </a:solidFill>
              </a:rPr>
              <a:t>autoridade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Comunicação pobre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pt-PT" b="1" u="sng" dirty="0">
                <a:solidFill>
                  <a:schemeClr val="bg1"/>
                </a:solidFill>
              </a:rPr>
              <a:t>ASPECTOS DE SUCESSO PARA UM SEGURANÇA PROFISSIONAL</a:t>
            </a:r>
            <a:endParaRPr lang="en-US" b="1" u="sng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Projectar uma imagem profissional a todo momento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Esforçar – se em corrigir qualquer critica negativa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Falar de aspectos positivos a sua família e amigos sobre a empresa onde trabalha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Evitar tratos indesejáveis que podem destruir as boas relações humanas.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Absterem – se em discussões enquanto estiver em serviço.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Estar sempre amável com o público.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chemeClr val="bg1"/>
                </a:solidFill>
              </a:rPr>
              <a:t>Manter </a:t>
            </a:r>
            <a:r>
              <a:rPr lang="pt-PT" dirty="0">
                <a:solidFill>
                  <a:schemeClr val="bg1"/>
                </a:solidFill>
              </a:rPr>
              <a:t>a apresentação individual de alto nível.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Ser educado e saber sempre respeitar outras pessoas.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Ser agradável e educado quando se aproxima de alguém.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Faz o seu trabalho de forma muito profissional.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Mostrar e transmitir boa imagem da companhia e da sua profissão.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Ser exemplar de relações públicas positivas para com os </a:t>
            </a:r>
            <a:r>
              <a:rPr lang="pt-PT" dirty="0" smtClean="0">
                <a:solidFill>
                  <a:schemeClr val="bg1"/>
                </a:solidFill>
              </a:rPr>
              <a:t>colega.</a:t>
            </a:r>
          </a:p>
          <a:p>
            <a:pPr lvl="0"/>
            <a:endParaRPr lang="pt-PT" dirty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rgbClr val="FF0000"/>
                </a:solidFill>
              </a:rPr>
              <a:t>FIM DO MODULO 2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 smtClean="0"/>
              <a:t>  A </a:t>
            </a:r>
            <a:r>
              <a:rPr lang="pt-PT" b="1" dirty="0"/>
              <a:t>importância da imagem </a:t>
            </a:r>
            <a:r>
              <a:rPr lang="pt-PT" b="1" dirty="0" smtClean="0"/>
              <a:t> e sua </a:t>
            </a:r>
            <a:r>
              <a:rPr lang="pt-PT" b="1" dirty="0"/>
              <a:t>imagem pessoal </a:t>
            </a:r>
          </a:p>
          <a:p>
            <a:pPr marL="0" indent="0">
              <a:buNone/>
            </a:pPr>
            <a:r>
              <a:rPr lang="pt-PT" b="1" dirty="0"/>
              <a:t> </a:t>
            </a:r>
          </a:p>
          <a:p>
            <a:r>
              <a:rPr lang="pt-PT" dirty="0"/>
              <a:t>Saiba como reconhecer seu estilo pessoal e vestir-se de acordo com ele, para, desta forma, projectar uma imagem sempre positiva.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Imagem e estilo andam juntos e são uma poderosa ferramenta de comunicação com o mundo que nos cerca.</a:t>
            </a:r>
          </a:p>
          <a:p>
            <a:r>
              <a:rPr lang="pt-PT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550269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PT" dirty="0"/>
              <a:t>Os estilos são distintos e variados, que vão do clássico ao desportivo.</a:t>
            </a:r>
          </a:p>
          <a:p>
            <a:r>
              <a:rPr lang="pt-PT" dirty="0"/>
              <a:t>Não existe estilo ruim e sim imagem pessoal ruim. Aquela que, além de não ter nada a ver com seu estilo, não leva em consideração as mensagens que você quer ou precisa enviar, muito menos os ambientes em que você se insere, ou seja, não diz nada a seu respeito, ou diz as coisas erradas</a:t>
            </a:r>
            <a:r>
              <a:rPr lang="pt-PT" dirty="0" smtClean="0"/>
              <a:t>.</a:t>
            </a:r>
            <a:r>
              <a:rPr lang="pt-PT" dirty="0"/>
              <a:t> </a:t>
            </a:r>
          </a:p>
          <a:p>
            <a:r>
              <a:rPr lang="pt-PT" dirty="0"/>
              <a:t>Seu estilo e sua imagem pessoal são responsáveis por grande parte de sua comunicação não-verbal</a:t>
            </a:r>
            <a:r>
              <a:rPr lang="pt-PT" dirty="0" smtClean="0"/>
              <a:t>.</a:t>
            </a:r>
          </a:p>
          <a:p>
            <a:r>
              <a:rPr lang="pt-PT" dirty="0"/>
              <a:t>Esta chega primeiro, antes de você dizer 'bom dia', sua imagem já transmite ao outro uma série de mensagens sobre você, estejam elas correctas ou não.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530150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PT" dirty="0"/>
              <a:t>Albert Mehrabian, psicólogo americano conduziu estudos sobre a primeira impressão e comprovou que: - julgamos e somos julgados através da imagem pessoal </a:t>
            </a:r>
            <a:r>
              <a:rPr lang="pt-PT" dirty="0" err="1"/>
              <a:t>projectada</a:t>
            </a:r>
            <a:r>
              <a:rPr lang="pt-PT" dirty="0"/>
              <a:t>;</a:t>
            </a:r>
          </a:p>
          <a:p>
            <a:r>
              <a:rPr lang="pt-PT" dirty="0"/>
              <a:t>- Que isso é feito em apenas 30 segundos;</a:t>
            </a:r>
          </a:p>
          <a:p>
            <a:r>
              <a:rPr lang="pt-PT" dirty="0"/>
              <a:t>- 55% Julgamos no visual (roupas, acessórios, cabelo, maquilhagem, higiene, etc.);</a:t>
            </a:r>
          </a:p>
          <a:p>
            <a:r>
              <a:rPr lang="pt-PT" dirty="0"/>
              <a:t>- 38% Na postura, expressões faciais e corporais;</a:t>
            </a:r>
          </a:p>
          <a:p>
            <a:r>
              <a:rPr lang="pt-PT" dirty="0"/>
              <a:t>- 7% No discurso (conteúdo).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O facto está no acreditar mais no que vê, do que no ouvir. A visão (espacial) é responsável por 80% da nossa percepção.</a:t>
            </a:r>
          </a:p>
        </p:txBody>
      </p:sp>
    </p:spTree>
    <p:extLst>
      <p:ext uri="{BB962C8B-B14F-4D97-AF65-F5344CB8AC3E}">
        <p14:creationId xmlns:p14="http://schemas.microsoft.com/office/powerpoint/2010/main" val="276173540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PT"/>
              <a:t>Assim é fácil compreender por que julgamos com base em aparências.</a:t>
            </a:r>
          </a:p>
          <a:p>
            <a:r>
              <a:rPr lang="pt-PT"/>
              <a:t> </a:t>
            </a:r>
          </a:p>
          <a:p>
            <a:r>
              <a:rPr lang="pt-PT" b="1"/>
              <a:t>Segue algumas dicas:</a:t>
            </a:r>
            <a:endParaRPr lang="pt-PT"/>
          </a:p>
          <a:p>
            <a:r>
              <a:rPr lang="pt-PT"/>
              <a:t>- Não se restrinja apenas à qualidade, simplicidade e durabilidade. Misture as tendências vigentes com as clássicas;</a:t>
            </a:r>
          </a:p>
          <a:p>
            <a:r>
              <a:rPr lang="pt-PT"/>
              <a:t>- Fique atenta(o) a mudanças na modelagem das roupas, não fique presa(o) a uma década em especial;</a:t>
            </a:r>
          </a:p>
          <a:p>
            <a:r>
              <a:rPr lang="pt-PT"/>
              <a:t>- Ouse um pouco mais nas cores e estampas;</a:t>
            </a:r>
          </a:p>
          <a:p>
            <a:r>
              <a:rPr lang="pt-PT"/>
              <a:t>- Adopte acessórios mais modernos;</a:t>
            </a:r>
          </a:p>
          <a:p>
            <a:r>
              <a:rPr lang="pt-PT"/>
              <a:t>- Mantenha seu corte de cabelo sempre actual;</a:t>
            </a:r>
          </a:p>
        </p:txBody>
      </p:sp>
    </p:spTree>
    <p:extLst>
      <p:ext uri="{BB962C8B-B14F-4D97-AF65-F5344CB8AC3E}">
        <p14:creationId xmlns:p14="http://schemas.microsoft.com/office/powerpoint/2010/main" val="231849832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462744" cy="5376660"/>
          </a:xfrm>
          <a:solidFill>
            <a:schemeClr val="accent1">
              <a:lumMod val="40000"/>
              <a:lumOff val="60000"/>
            </a:schemeClr>
          </a:solidFill>
          <a:ln/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/>
            <a:endParaRPr lang="pt-PT" b="1" dirty="0" smtClean="0"/>
          </a:p>
          <a:p>
            <a:r>
              <a:rPr lang="pt-BR" sz="1900" b="1" dirty="0" smtClean="0"/>
              <a:t> </a:t>
            </a:r>
            <a:endParaRPr lang="pt-PT" sz="1900" dirty="0" smtClean="0"/>
          </a:p>
          <a:p>
            <a:pPr algn="l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INTRODUÇÃO A EMPRESA</a:t>
            </a:r>
          </a:p>
          <a:p>
            <a:pPr algn="l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algn="l"/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</a:rPr>
              <a:t>            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A JAGMEL, Segurança Privada, é uma Empresa de direito Angolano,</a:t>
            </a:r>
          </a:p>
          <a:p>
            <a:pPr algn="l"/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  encontra-se  no mercado a mas de 1 ano com sede na Provincia      </a:t>
            </a:r>
          </a:p>
          <a:p>
            <a:pPr algn="l"/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  Luanda onde foi criada e tem apenas um Socio Gerente como   </a:t>
            </a:r>
          </a:p>
          <a:p>
            <a:pPr algn="l"/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  proprietario único sem nenhum socio.</a:t>
            </a:r>
          </a:p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   </a:t>
            </a:r>
          </a:p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      Em Luanda, tem apenas cerca de 7 postos entre facturados e não facturados  com tendencia de criação de filiais a nivel de Angola </a:t>
            </a:r>
          </a:p>
          <a:p>
            <a:pPr algn="l"/>
            <a:r>
              <a:rPr lang="pt-BR" sz="2800" b="1" dirty="0" smtClean="0">
                <a:solidFill>
                  <a:schemeClr val="bg1"/>
                </a:solidFill>
              </a:rPr>
              <a:t>    </a:t>
            </a:r>
          </a:p>
          <a:p>
            <a:pPr algn="l"/>
            <a:r>
              <a:rPr lang="pt-BR" sz="2800" b="1" i="1" dirty="0" smtClean="0">
                <a:solidFill>
                  <a:schemeClr val="bg1"/>
                </a:solidFill>
              </a:rPr>
              <a:t>                                                                        </a:t>
            </a:r>
          </a:p>
          <a:p>
            <a:pPr algn="l"/>
            <a:endParaRPr lang="pt-PT" sz="2800" dirty="0" smtClean="0"/>
          </a:p>
          <a:p>
            <a:r>
              <a:rPr lang="pt-PT" b="1" dirty="0" smtClean="0"/>
              <a:t> </a:t>
            </a:r>
            <a:endParaRPr lang="en-US" dirty="0" smtClean="0"/>
          </a:p>
          <a:p>
            <a:endParaRPr lang="pt-PT" dirty="0" smtClean="0"/>
          </a:p>
          <a:p>
            <a:r>
              <a:rPr lang="pt-PT" dirty="0" smtClean="0"/>
              <a:t>                                    </a:t>
            </a: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PT"/>
              <a:t>Seu estilo é sua marca, queira você ou não. É a forma de como você se mostra ao mundo, usando para isso sua imagem pessoal.</a:t>
            </a:r>
          </a:p>
          <a:p>
            <a:r>
              <a:rPr lang="pt-PT"/>
              <a:t> </a:t>
            </a:r>
          </a:p>
          <a:p>
            <a:r>
              <a:rPr lang="pt-PT"/>
              <a:t>Ambos reflectem sua personalidade e seus valores.</a:t>
            </a:r>
          </a:p>
          <a:p>
            <a:r>
              <a:rPr lang="pt-PT"/>
              <a:t> </a:t>
            </a:r>
          </a:p>
          <a:p>
            <a:r>
              <a:rPr lang="pt-PT"/>
              <a:t>Mas será que o estilo com o qual você se mostra ao mundo realmente ajuda a mostrar o melhor de si?</a:t>
            </a:r>
          </a:p>
          <a:p>
            <a:r>
              <a:rPr lang="pt-PT"/>
              <a:t> </a:t>
            </a:r>
          </a:p>
          <a:p>
            <a:r>
              <a:rPr lang="pt-PT"/>
              <a:t>Só é possível valorizá-lo e aprimorá-lo usando roupas e acessórios que estejam em harmonia com sua personalidade, deixando-a(o) confortável e confiante na sua maneira de ser.</a:t>
            </a:r>
          </a:p>
        </p:txBody>
      </p:sp>
    </p:spTree>
    <p:extLst>
      <p:ext uri="{BB962C8B-B14F-4D97-AF65-F5344CB8AC3E}">
        <p14:creationId xmlns:p14="http://schemas.microsoft.com/office/powerpoint/2010/main" val="162976194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PT" b="1"/>
              <a:t>A importância da imagem pessoal no mercado de trabalho actual.</a:t>
            </a:r>
          </a:p>
        </p:txBody>
      </p:sp>
      <p:pic>
        <p:nvPicPr>
          <p:cNvPr id="10" name="Imagem 9" descr="http://www.vivaitabira.com.br/images/colunas/80/destaqu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984775" cy="4680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67883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PT"/>
              <a:t>Todo ser humano tem necessidade de se destacar naquilo que realiza. O maior responsável pelo desenvolvimento pessoal é o próprio indivíduo. A busca da realização é uma característica do comportamento humano. Sentir-se importante é desejo de todos.</a:t>
            </a:r>
          </a:p>
          <a:p>
            <a:r>
              <a:rPr lang="pt-PT"/>
              <a:t>Com a velocidade com que as coisas evoluem e a competição crescente, investir na imagem pessoal é uma estratégia vital para qualquer profissional que queira entrar e permanecer no mercado de trabalho.</a:t>
            </a:r>
          </a:p>
          <a:p>
            <a:r>
              <a:rPr lang="pt-PT"/>
              <a:t>Muito além da aparência e de uma bela roupa, a imagem pessoal abrange o  conhecimento da dimensão humana, pois este é um processo de desenvolvimento pessoal que valoriza as capacidades e competências do homem.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639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PT" dirty="0"/>
              <a:t>A construção da imagem pessoal deve acontecer  no dia-a-dia, não deve ser um esforço fingido, mas algo que flui espontaneamente.            </a:t>
            </a:r>
            <a:br>
              <a:rPr lang="pt-PT" dirty="0"/>
            </a:br>
            <a:r>
              <a:rPr lang="pt-PT" dirty="0"/>
              <a:t>            </a:t>
            </a:r>
            <a:br>
              <a:rPr lang="pt-PT" dirty="0"/>
            </a:br>
            <a:r>
              <a:rPr lang="pt-PT" b="1" dirty="0"/>
              <a:t>Exige </a:t>
            </a:r>
            <a:r>
              <a:rPr lang="pt-PT" b="1" dirty="0" err="1"/>
              <a:t>auto-conhecimento</a:t>
            </a:r>
            <a:r>
              <a:rPr lang="pt-PT" b="1" dirty="0"/>
              <a:t>:</a:t>
            </a:r>
            <a:r>
              <a:rPr lang="pt-PT" dirty="0"/>
              <a:t> o indivíduo que se conhece tem a possibilidade de fazer opções mais correctas ( até mesmo na hora de se vestir) e preservar sua autenticidade. O </a:t>
            </a:r>
            <a:r>
              <a:rPr lang="pt-PT" dirty="0" err="1"/>
              <a:t>auto-conhecimento</a:t>
            </a:r>
            <a:r>
              <a:rPr lang="pt-PT" dirty="0"/>
              <a:t> requer paciência, disciplina, perseverança, uma elevada </a:t>
            </a:r>
            <a:r>
              <a:rPr lang="pt-PT" dirty="0" err="1"/>
              <a:t>auto-estima</a:t>
            </a:r>
            <a:r>
              <a:rPr lang="pt-PT" dirty="0"/>
              <a:t>, determinação, um conjunto de crenças e valores que irão nortear as atitudes e comportamentos de forma a fazer o uso correto das habilidades inatas e das habilidades a serem criadas e aperfeiçoadas. </a:t>
            </a:r>
            <a:br>
              <a:rPr lang="pt-PT" dirty="0"/>
            </a:br>
            <a:r>
              <a:rPr lang="pt-PT" dirty="0"/>
              <a:t>Portanto o profissional deve ser flexível às mudanças e criar uma imagem positiva de si mesmo. </a:t>
            </a:r>
            <a:br>
              <a:rPr lang="pt-PT" dirty="0"/>
            </a:br>
            <a:r>
              <a:rPr lang="pt-PT" dirty="0"/>
              <a:t>            </a:t>
            </a:r>
            <a:br>
              <a:rPr lang="pt-PT" dirty="0"/>
            </a:br>
            <a:r>
              <a:rPr lang="pt-PT" b="1" dirty="0"/>
              <a:t>Exige o bom relacionamento </a:t>
            </a:r>
            <a:r>
              <a:rPr lang="pt-PT" b="1" dirty="0" err="1"/>
              <a:t>inter-pessoal</a:t>
            </a:r>
            <a:r>
              <a:rPr lang="pt-PT" b="1" dirty="0"/>
              <a:t>:</a:t>
            </a:r>
            <a:r>
              <a:rPr lang="pt-PT" dirty="0"/>
              <a:t> o homem já não pode trabalhar sozinho. Onde há mais de uma pessoa, há um relacionamento e, com certeza, conflitos existirão, sejam de gostos, costumes, crenças, educação, dentre outros.   A   atenção personalizada a quem quer que seja nunca é um investimento  sem retorno. Sentimentos positivos e de simpatia provocarão o aumento da </a:t>
            </a:r>
            <a:r>
              <a:rPr lang="pt-PT" dirty="0" err="1"/>
              <a:t>interacção</a:t>
            </a:r>
            <a:r>
              <a:rPr lang="pt-PT" dirty="0"/>
              <a:t>, favorecendo a produtividade.  </a:t>
            </a:r>
            <a:br>
              <a:rPr lang="pt-P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5976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PT" b="1" dirty="0"/>
              <a:t>Exige qualificação:</a:t>
            </a:r>
            <a:r>
              <a:rPr lang="pt-PT" dirty="0"/>
              <a:t> é preciso aprimorar, não só uma vez, mas continuamente. Produtos são planejados, fabricados, testados, comercializados e muitas vezes recolhidos do mercado para </a:t>
            </a:r>
            <a:r>
              <a:rPr lang="pt-PT" dirty="0" err="1"/>
              <a:t>correcções</a:t>
            </a:r>
            <a:r>
              <a:rPr lang="pt-PT" dirty="0"/>
              <a:t>. Assim deve ser todo profissional : viver em constante renovação, num movimento cíclico.</a:t>
            </a:r>
            <a:br>
              <a:rPr lang="pt-PT" dirty="0"/>
            </a:br>
            <a:r>
              <a:rPr lang="pt-PT" dirty="0"/>
              <a:t>             </a:t>
            </a:r>
            <a:br>
              <a:rPr lang="pt-PT" dirty="0"/>
            </a:br>
            <a:r>
              <a:rPr lang="pt-PT" b="1" dirty="0"/>
              <a:t>Exige ética:</a:t>
            </a:r>
            <a:r>
              <a:rPr lang="pt-PT" dirty="0"/>
              <a:t> nesse processo, deve ser feita uma  análise, principalmente sob o ponto de vista ético que envolve a imagem pessoal, o limite entre a divulgação das reais competências e das características irreais atribuídas.</a:t>
            </a:r>
            <a:br>
              <a:rPr lang="pt-PT" dirty="0"/>
            </a:br>
            <a:r>
              <a:rPr lang="pt-PT" dirty="0"/>
              <a:t>            </a:t>
            </a:r>
            <a:br>
              <a:rPr lang="pt-PT" dirty="0"/>
            </a:br>
            <a:r>
              <a:rPr lang="pt-PT" b="1" dirty="0"/>
              <a:t>Exige coragem:</a:t>
            </a:r>
            <a:r>
              <a:rPr lang="pt-PT" dirty="0"/>
              <a:t> o medo de errar e não corresponder as próprias expectativas  e as expectativas dos outros, </a:t>
            </a:r>
            <a:r>
              <a:rPr lang="pt-PT" dirty="0" smtClean="0"/>
              <a:t>para </a:t>
            </a:r>
            <a:r>
              <a:rPr lang="pt-PT" dirty="0"/>
              <a:t>a possibilidade de transformar sonhos em realidades. 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0648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60648"/>
            <a:ext cx="8643998" cy="6311624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pt-PT" dirty="0"/>
              <a:t>Imagem pessoal é certamente Marketing de imagem. Porém nesta estratégia de destaque profissional, não há espaço para inverdades. Não existe separação entre ser e parecer, existe um abismo entre parecer (imagem) e visibilidade (ser visto, ouvido ou sentido). Construir uma imagem é uma </a:t>
            </a:r>
            <a:r>
              <a:rPr lang="pt-PT" dirty="0" err="1"/>
              <a:t>acção</a:t>
            </a:r>
            <a:r>
              <a:rPr lang="pt-PT" dirty="0"/>
              <a:t>, ou uma sequência delas. Ser visto, ouvido e percebido é outra. No mercado de trabalho </a:t>
            </a:r>
            <a:r>
              <a:rPr lang="pt-PT" dirty="0" err="1"/>
              <a:t>actual</a:t>
            </a:r>
            <a:r>
              <a:rPr lang="pt-PT" dirty="0"/>
              <a:t>, imagem, visibilidade e principalmente credibilidade são determinantes.</a:t>
            </a:r>
            <a:br>
              <a:rPr lang="pt-PT" dirty="0"/>
            </a:br>
            <a:r>
              <a:rPr lang="pt-PT" dirty="0"/>
              <a:t>            </a:t>
            </a:r>
            <a:br>
              <a:rPr lang="pt-PT" dirty="0"/>
            </a:br>
            <a:r>
              <a:rPr lang="pt-PT" dirty="0"/>
              <a:t>Assim, a elaboração de </a:t>
            </a:r>
            <a:r>
              <a:rPr lang="pt-PT" dirty="0" err="1"/>
              <a:t>acções</a:t>
            </a:r>
            <a:r>
              <a:rPr lang="pt-PT" dirty="0"/>
              <a:t> estratégicas e sua prática através de atitudes e comportamentos, conduzirão a </a:t>
            </a:r>
            <a:r>
              <a:rPr lang="pt-PT" dirty="0" err="1"/>
              <a:t>trajectórias</a:t>
            </a:r>
            <a:r>
              <a:rPr lang="pt-PT" dirty="0"/>
              <a:t> pessoal e profissional para o sucesso, por meio de qualidades e habilidades inatas, ou adquiridas do indivíduo que, aperfeiçoadas, promoverão comportamentos favoráveis, que levarão ao aspirado destaque profissional.</a:t>
            </a:r>
            <a:br>
              <a:rPr lang="pt-PT" dirty="0"/>
            </a:br>
            <a:r>
              <a:rPr lang="pt-PT" dirty="0"/>
              <a:t>          </a:t>
            </a:r>
            <a:br>
              <a:rPr lang="pt-PT" dirty="0"/>
            </a:br>
            <a:r>
              <a:rPr lang="pt-PT" dirty="0"/>
              <a:t>Para se chegar ao topo, além do talento e competência, é preciso constante aperfeiçoamento da imagem pessoal</a:t>
            </a:r>
            <a:r>
              <a:rPr lang="pt-PT" dirty="0" smtClean="0"/>
              <a:t>.</a:t>
            </a:r>
          </a:p>
          <a:p>
            <a:r>
              <a:rPr lang="pt-PT" dirty="0" smtClean="0">
                <a:solidFill>
                  <a:srgbClr val="FF0000"/>
                </a:solidFill>
              </a:rPr>
              <a:t>FIM DO MODULO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6088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715436" cy="5429288"/>
          </a:xfrm>
          <a:solidFill>
            <a:schemeClr val="accent1">
              <a:lumMod val="75000"/>
            </a:schemeClr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pt-PT" b="1" dirty="0"/>
              <a:t> </a:t>
            </a:r>
            <a:endParaRPr lang="en-US" dirty="0"/>
          </a:p>
          <a:p>
            <a:r>
              <a:rPr lang="pt-PT" sz="3600" b="1" dirty="0">
                <a:solidFill>
                  <a:schemeClr val="tx1"/>
                </a:solidFill>
              </a:rPr>
              <a:t>Definição:</a:t>
            </a:r>
            <a:r>
              <a:rPr lang="pt-PT" sz="3600" dirty="0">
                <a:solidFill>
                  <a:schemeClr val="tx1"/>
                </a:solidFill>
              </a:rPr>
              <a:t> É um conjunto de medidas que visa proteger meios, informações, pessoas e propriedades.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rmAutofit/>
          </a:bodyPr>
          <a:lstStyle/>
          <a:p>
            <a:r>
              <a:rPr lang="pt-PT" sz="2800" b="1" u="sng" dirty="0" smtClean="0">
                <a:solidFill>
                  <a:schemeClr val="tx1"/>
                </a:solidFill>
              </a:rPr>
              <a:t>MÓDULO – 3   PAPEL E FUNÇÃO DE SEGURANÇA</a:t>
            </a:r>
            <a:endParaRPr lang="pt-PT" sz="2800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-23589"/>
            <a:ext cx="28003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572560" cy="6143668"/>
          </a:xfr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  <a:softEdge rad="1270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u="sng" dirty="0" smtClean="0">
                <a:solidFill>
                  <a:schemeClr val="tx1"/>
                </a:solidFill>
              </a:rPr>
              <a:t>FUNÇÃO </a:t>
            </a:r>
            <a:r>
              <a:rPr lang="pt-PT" b="1" u="sng" dirty="0">
                <a:solidFill>
                  <a:schemeClr val="tx1"/>
                </a:solidFill>
              </a:rPr>
              <a:t>DE SEGURANÇA</a:t>
            </a:r>
            <a:endParaRPr lang="en-US" u="sng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  <a:p>
            <a:r>
              <a:rPr lang="pt-PT" dirty="0">
                <a:solidFill>
                  <a:schemeClr val="tx1"/>
                </a:solidFill>
              </a:rPr>
              <a:t>A função de segurança esta dividido em três (3) grupos: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Segurança de Informação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Segurança Pessoal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Segurança de valores, equipamentos e propriedades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264696"/>
          </a:xfrm>
          <a:ln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smtClean="0">
                <a:solidFill>
                  <a:schemeClr val="tx1"/>
                </a:solidFill>
              </a:rPr>
              <a:t>PAPEL </a:t>
            </a:r>
            <a:r>
              <a:rPr lang="pt-PT" b="1" dirty="0">
                <a:solidFill>
                  <a:schemeClr val="tx1"/>
                </a:solidFill>
              </a:rPr>
              <a:t>DE SEGURANÇA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É de manter e cumprir com as regras estabelecidas 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Sem o cumprimento das medidas ou leis previstas a segurança não é garantida.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pt-PT" dirty="0">
                <a:solidFill>
                  <a:schemeClr val="tx1"/>
                </a:solidFill>
              </a:rPr>
              <a:t>Deve-se ter em conta que o objectivo do intruso é de obter informações relacionadas com a nossa actividade industrial e económica.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26469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>
              <a:solidFill>
                <a:schemeClr val="tx1"/>
              </a:solidFill>
            </a:endParaRPr>
          </a:p>
          <a:p>
            <a:endParaRPr lang="pt-PT" b="1" dirty="0" smtClean="0">
              <a:solidFill>
                <a:schemeClr val="tx1"/>
              </a:solidFill>
            </a:endParaRPr>
          </a:p>
          <a:p>
            <a:endParaRPr lang="pt-PT" b="1" dirty="0" smtClean="0">
              <a:solidFill>
                <a:schemeClr val="tx1"/>
              </a:solidFill>
            </a:endParaRPr>
          </a:p>
          <a:p>
            <a:r>
              <a:rPr lang="pt-PT" b="1" dirty="0" smtClean="0">
                <a:solidFill>
                  <a:schemeClr val="tx1"/>
                </a:solidFill>
              </a:rPr>
              <a:t>RISCOS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>
                <a:solidFill>
                  <a:schemeClr val="tx1"/>
                </a:solidFill>
              </a:rPr>
              <a:t>– Definição: São ameaças contra a segurança e devem ser prevenidos e reportados.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                       </a:t>
            </a:r>
            <a:r>
              <a:rPr lang="pt-BR" b="1" dirty="0" smtClean="0">
                <a:solidFill>
                  <a:schemeClr val="bg1"/>
                </a:solidFill>
              </a:rPr>
              <a:t>VISÃO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85720" y="857232"/>
            <a:ext cx="8572560" cy="5715040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effectLst>
            <a:softEdge rad="127000"/>
          </a:effectLst>
        </p:spPr>
        <p:txBody>
          <a:bodyPr/>
          <a:lstStyle/>
          <a:p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sz="4400" dirty="0" smtClean="0">
                <a:solidFill>
                  <a:schemeClr val="bg1"/>
                </a:solidFill>
              </a:rPr>
              <a:t>A visão da JAGMEL SP é servir de exemplo para Angola e para a África, na prestação de Serviço, nas soluções de resoluções de segurança e inteligencia   na integridade fisica dos clientes e seus.</a:t>
            </a:r>
            <a:endParaRPr lang="pt-PT" dirty="0"/>
          </a:p>
        </p:txBody>
      </p:sp>
    </p:spTree>
  </p:cSld>
  <p:clrMapOvr>
    <a:masterClrMapping/>
  </p:clrMapOvr>
  <p:transition>
    <p:cut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9268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endParaRPr lang="pt-PT" b="1" dirty="0" smtClean="0"/>
          </a:p>
          <a:p>
            <a:r>
              <a:rPr lang="pt-PT" dirty="0" smtClean="0">
                <a:solidFill>
                  <a:schemeClr val="bg1"/>
                </a:solidFill>
              </a:rPr>
              <a:t>Riscos </a:t>
            </a:r>
            <a:r>
              <a:rPr lang="pt-PT" dirty="0">
                <a:solidFill>
                  <a:schemeClr val="bg1"/>
                </a:solidFill>
              </a:rPr>
              <a:t>de origem Interna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Furto por trabalhadores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Sabotagem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Danos provocados intencionalmente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Incêndios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Fuga de informação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Roubo</a:t>
            </a: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Espionagem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/>
                </a:solidFill>
              </a:rPr>
              <a:t>             TIPOS DOS RISCOS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91264" cy="5453228"/>
          </a:xfrm>
          <a:ln w="28575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smtClean="0">
                <a:solidFill>
                  <a:schemeClr val="bg1"/>
                </a:solidFill>
              </a:rPr>
              <a:t>Riscos </a:t>
            </a:r>
            <a:r>
              <a:rPr lang="pt-PT" b="1" dirty="0">
                <a:solidFill>
                  <a:schemeClr val="bg1"/>
                </a:solidFill>
              </a:rPr>
              <a:t>de origem externa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Acções de agressão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Roubo com arrombamento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Espionagem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Assalto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Ataques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Incêndios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668682"/>
          </a:xfrm>
          <a:ln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Riscos Naturais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Terramotos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Dilúvios (Chuvas contínuas)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Sismo (Tornado)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Chuvas Torrenciais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Faíscas (Descarga eléctrica)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Ravinas (Desabamento de terras)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43998" cy="642942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3200" b="1" dirty="0" smtClean="0"/>
              <a:t>MÉTODOS DE SEGURANÇA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4422"/>
            <a:ext cx="8643998" cy="5310922"/>
          </a:xfrm>
          <a:ln w="5715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pt-PT" b="1" dirty="0" smtClean="0"/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1.	Método Activo - Quando empregamos homens, meios de detenção electrónicos.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2.	Método Passivo – Quando empregamos meios inertes tais como: portas, janelas, paredes etc.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715040"/>
          </a:xfrm>
          <a:ln w="5715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endParaRPr lang="pt-PT" b="1" dirty="0" smtClean="0"/>
          </a:p>
          <a:p>
            <a:r>
              <a:rPr lang="pt-PT" dirty="0" smtClean="0">
                <a:solidFill>
                  <a:schemeClr val="bg1"/>
                </a:solidFill>
              </a:rPr>
              <a:t>OBJECTIVO DA </a:t>
            </a:r>
            <a:r>
              <a:rPr lang="pt-PT" dirty="0">
                <a:solidFill>
                  <a:schemeClr val="bg1"/>
                </a:solidFill>
              </a:rPr>
              <a:t>SEGURANÇA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1.	Prevenir qualquer tentativa de sabotagem, subversão e propaganda.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2.	Prevenir quaisquer acções Terroristas.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3.	Prevenir que as informações classificadas caíam em mãos erradas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Prevenir acções inimigas contra as nossas instalações.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Colaborar com a Polícia nas investigações.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É da responsabilidade das empresas de segurança proteger a Informação, Pessoal e equipamentos do Cliente.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264696"/>
          </a:xfrm>
          <a:ln w="5715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PRINCIPIOS DE SEGURANÇA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Controlar todas as pessoas que têm acesso as áreas que têm informações classificadas.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Detectar todas as pessoas que põem em risco a segurança da informação classificada e material.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x-none">
                <a:solidFill>
                  <a:schemeClr val="bg1"/>
                </a:solidFill>
              </a:rPr>
              <a:t>Prevenir o acesso de informações classificadas e material por pessoas não autorizadas.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x-none">
                <a:solidFill>
                  <a:schemeClr val="bg1"/>
                </a:solidFill>
              </a:rPr>
              <a:t>Basearmo-nos no princípios que a informação classificada deve apenas ser dada a pessoas que têm acesso.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363272" cy="5929354"/>
          </a:xfrm>
          <a:ln w="3810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pt-PT" b="1" dirty="0" smtClean="0"/>
          </a:p>
          <a:p>
            <a:r>
              <a:rPr lang="x-none" b="1" smtClean="0">
                <a:solidFill>
                  <a:schemeClr val="bg1"/>
                </a:solidFill>
              </a:rPr>
              <a:t>CONTRIBUIÇÃO </a:t>
            </a:r>
            <a:r>
              <a:rPr lang="x-none" b="1">
                <a:solidFill>
                  <a:schemeClr val="bg1"/>
                </a:solidFill>
              </a:rPr>
              <a:t>DO PESSOAL DE SEGURANÇA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x-none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1.	Evitar  discriminação no seu comportamento em relação a raça.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x-none">
                <a:solidFill>
                  <a:schemeClr val="bg1"/>
                </a:solidFill>
              </a:rPr>
              <a:t>Identificar e reportar todas anomalias 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x-none" smtClean="0">
                <a:solidFill>
                  <a:schemeClr val="bg1"/>
                </a:solidFill>
              </a:rPr>
              <a:t>Reconhecer</a:t>
            </a:r>
            <a:r>
              <a:rPr lang="pt-PT" dirty="0" smtClean="0">
                <a:solidFill>
                  <a:schemeClr val="bg1"/>
                </a:solidFill>
              </a:rPr>
              <a:t> as </a:t>
            </a:r>
            <a:r>
              <a:rPr lang="x-none" smtClean="0">
                <a:solidFill>
                  <a:schemeClr val="bg1"/>
                </a:solidFill>
              </a:rPr>
              <a:t> </a:t>
            </a:r>
            <a:r>
              <a:rPr lang="x-none">
                <a:solidFill>
                  <a:schemeClr val="bg1"/>
                </a:solidFill>
              </a:rPr>
              <a:t>armadilhas feitas </a:t>
            </a:r>
            <a:r>
              <a:rPr lang="x-none" smtClean="0">
                <a:solidFill>
                  <a:schemeClr val="bg1"/>
                </a:solidFill>
              </a:rPr>
              <a:t>pelo</a:t>
            </a:r>
            <a:r>
              <a:rPr lang="pt-PT" dirty="0" smtClean="0">
                <a:solidFill>
                  <a:schemeClr val="bg1"/>
                </a:solidFill>
              </a:rPr>
              <a:t>s</a:t>
            </a:r>
            <a:r>
              <a:rPr lang="x-none" smtClean="0">
                <a:solidFill>
                  <a:schemeClr val="bg1"/>
                </a:solidFill>
              </a:rPr>
              <a:t> intruso</a:t>
            </a:r>
            <a:r>
              <a:rPr lang="pt-PT" dirty="0" smtClean="0">
                <a:solidFill>
                  <a:schemeClr val="bg1"/>
                </a:solidFill>
              </a:rPr>
              <a:t>s</a:t>
            </a:r>
            <a:r>
              <a:rPr lang="x-none" smtClean="0">
                <a:solidFill>
                  <a:schemeClr val="bg1"/>
                </a:solidFill>
              </a:rPr>
              <a:t> </a:t>
            </a:r>
            <a:r>
              <a:rPr lang="x-none">
                <a:solidFill>
                  <a:schemeClr val="bg1"/>
                </a:solidFill>
              </a:rPr>
              <a:t>e não reagir de maneira </a:t>
            </a:r>
            <a:r>
              <a:rPr lang="pt-PT" dirty="0" smtClean="0">
                <a:solidFill>
                  <a:schemeClr val="bg1"/>
                </a:solidFill>
              </a:rPr>
              <a:t>negativa( entrar ou criar pânico)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264696"/>
          </a:xfrm>
          <a:ln w="3810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endParaRPr lang="pt-PT" b="1" dirty="0" smtClean="0"/>
          </a:p>
          <a:p>
            <a:r>
              <a:rPr lang="pt-PT" b="1" dirty="0" smtClean="0">
                <a:solidFill>
                  <a:schemeClr val="bg1"/>
                </a:solidFill>
              </a:rPr>
              <a:t>PROPÓSITO </a:t>
            </a:r>
            <a:r>
              <a:rPr lang="pt-PT" b="1" dirty="0">
                <a:solidFill>
                  <a:schemeClr val="bg1"/>
                </a:solidFill>
              </a:rPr>
              <a:t>DAS PATRULHAS DE SEGURANÇA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1.	Assegurar-se que os pontos vulneráveis e pontos chaves sejam examinados com frequência para manter a segurança contra intrusos.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2.	Detectar intrusos.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3.	Verificar </a:t>
            </a:r>
            <a:r>
              <a:rPr lang="pt-PT" dirty="0" smtClean="0">
                <a:solidFill>
                  <a:schemeClr val="bg1"/>
                </a:solidFill>
              </a:rPr>
              <a:t> se todas as </a:t>
            </a:r>
            <a:r>
              <a:rPr lang="pt-PT" dirty="0">
                <a:solidFill>
                  <a:schemeClr val="bg1"/>
                </a:solidFill>
              </a:rPr>
              <a:t>janelas, portões, torneiras, estão fechadas ou trancadas, todas as vezes que o segurança passar por eles.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4.	Detectar possíveis indícios de incêndio do lado de fora e do lado de dentro.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Verificar a vedação do perímetro e a iluminação.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chemeClr val="bg1"/>
                </a:solidFill>
              </a:rPr>
              <a:t>Garantir que os procedimentos de Segurança Higiene e Saúde  </a:t>
            </a:r>
            <a:r>
              <a:rPr lang="pt-PT" dirty="0">
                <a:solidFill>
                  <a:schemeClr val="bg1"/>
                </a:solidFill>
              </a:rPr>
              <a:t>no </a:t>
            </a:r>
            <a:r>
              <a:rPr lang="pt-PT" dirty="0" smtClean="0">
                <a:solidFill>
                  <a:schemeClr val="bg1"/>
                </a:solidFill>
              </a:rPr>
              <a:t>Trabalho (</a:t>
            </a:r>
            <a:r>
              <a:rPr lang="pt-PT" sz="2100" dirty="0" smtClean="0">
                <a:solidFill>
                  <a:schemeClr val="bg1"/>
                </a:solidFill>
              </a:rPr>
              <a:t>SAFETY</a:t>
            </a:r>
            <a:r>
              <a:rPr lang="pt-PT" dirty="0" smtClean="0">
                <a:solidFill>
                  <a:schemeClr val="bg1"/>
                </a:solidFill>
              </a:rPr>
              <a:t>) sejam cumpridos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chemeClr val="bg1"/>
                </a:solidFill>
              </a:rPr>
              <a:t>Assegurar (confirmar ).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363272" cy="6336704"/>
          </a:xfrm>
          <a:ln w="5715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endParaRPr lang="pt-PT" b="1" u="sng" dirty="0" smtClean="0"/>
          </a:p>
          <a:p>
            <a:r>
              <a:rPr lang="pt-PT" b="1" u="sng" dirty="0" smtClean="0">
                <a:solidFill>
                  <a:schemeClr val="bg1"/>
                </a:solidFill>
              </a:rPr>
              <a:t>GUARNIÇÃO </a:t>
            </a:r>
            <a:r>
              <a:rPr lang="pt-PT" b="1" u="sng" dirty="0">
                <a:solidFill>
                  <a:schemeClr val="bg1"/>
                </a:solidFill>
              </a:rPr>
              <a:t>E PATRULHA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pt-PT" b="1" dirty="0">
                <a:solidFill>
                  <a:schemeClr val="bg1"/>
                </a:solidFill>
              </a:rPr>
              <a:t>Antes de iniciar o serviço os oficiais deverão efectuar a parada para confirmar o seguinte: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pt-PT" dirty="0">
                <a:solidFill>
                  <a:schemeClr val="bg1"/>
                </a:solidFill>
              </a:rPr>
              <a:t>1.	Os Oficiais estão sérios e não sobre influência de álcool.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pt-PT" dirty="0">
                <a:solidFill>
                  <a:schemeClr val="bg1"/>
                </a:solidFill>
              </a:rPr>
              <a:t>2.	Os Oficiais estão nítidos e correctamente uniformizados.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pt-PT" dirty="0">
                <a:solidFill>
                  <a:schemeClr val="bg1"/>
                </a:solidFill>
              </a:rPr>
              <a:t>3.	As pastas dos entrantes dos deverão ser revistadas para confirmar que os Oficiais não tenham em sua posse os seguintes artigos: Bebidas alcoólicas, drogas, rádio receptor etc. 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pt-PT" dirty="0">
                <a:solidFill>
                  <a:schemeClr val="bg1"/>
                </a:solidFill>
              </a:rPr>
              <a:t>4. 	Após a inspecção, os Oficiais serão colocados aos postos, a </a:t>
            </a:r>
            <a:r>
              <a:rPr lang="pt-PT" dirty="0" smtClean="0">
                <a:solidFill>
                  <a:schemeClr val="bg1"/>
                </a:solidFill>
              </a:rPr>
              <a:t>       pé</a:t>
            </a:r>
            <a:r>
              <a:rPr lang="pt-PT" dirty="0">
                <a:solidFill>
                  <a:schemeClr val="bg1"/>
                </a:solidFill>
              </a:rPr>
              <a:t>, de bicicleta ou de carro.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642918"/>
            <a:ext cx="8534752" cy="5954434"/>
          </a:xfrm>
          <a:ln w="38100"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pt-PT" b="1" u="sng" dirty="0" smtClean="0"/>
          </a:p>
          <a:p>
            <a:r>
              <a:rPr lang="pt-PT" b="1" u="sng" dirty="0" smtClean="0">
                <a:solidFill>
                  <a:schemeClr val="bg1"/>
                </a:solidFill>
              </a:rPr>
              <a:t>A </a:t>
            </a:r>
            <a:r>
              <a:rPr lang="pt-PT" b="1" u="sng" dirty="0">
                <a:solidFill>
                  <a:schemeClr val="bg1"/>
                </a:solidFill>
              </a:rPr>
              <a:t>CHEGADA AO POSTO DE TRABALHO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1.	O </a:t>
            </a:r>
            <a:r>
              <a:rPr lang="pt-PT" dirty="0" smtClean="0">
                <a:solidFill>
                  <a:schemeClr val="bg1"/>
                </a:solidFill>
              </a:rPr>
              <a:t>Sainte </a:t>
            </a:r>
            <a:r>
              <a:rPr lang="pt-PT" dirty="0">
                <a:solidFill>
                  <a:schemeClr val="bg1"/>
                </a:solidFill>
              </a:rPr>
              <a:t>e o entrante deverão inspeccionar e fazer a entrega do equipamento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2.	O Oficial </a:t>
            </a:r>
            <a:r>
              <a:rPr lang="pt-PT" dirty="0" smtClean="0">
                <a:solidFill>
                  <a:schemeClr val="bg1"/>
                </a:solidFill>
              </a:rPr>
              <a:t>sainte </a:t>
            </a:r>
            <a:r>
              <a:rPr lang="pt-PT" dirty="0">
                <a:solidFill>
                  <a:schemeClr val="bg1"/>
                </a:solidFill>
              </a:rPr>
              <a:t>deve informar ao entrante as ocorrências e instruções novas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3.	Os dois devem assinar o livro de ocorrências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4.	Sainte deve assinar o registo de comparência e registar a hora da saída.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   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                    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MISSÃO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857916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  <a:softEdge rad="127000"/>
          </a:effectLst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 missão é:</a:t>
            </a:r>
            <a:endParaRPr lang="pt-PT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Fornecer aos nossos clientes os serviços de segurança de primeira classe profissionalmente geridos, inovadores,inigualáveis e de categoria mundial por meio de :</a:t>
            </a:r>
            <a:endParaRPr lang="pt-PT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  </a:t>
            </a:r>
            <a:r>
              <a:rPr lang="pt-BR" dirty="0" smtClean="0">
                <a:solidFill>
                  <a:srgbClr val="FF0000"/>
                </a:solidFill>
              </a:rPr>
              <a:t>- Desenvolver os empregados abnegados porquanto são os nossos recursos mais importantes.</a:t>
            </a:r>
            <a:endParaRPr lang="pt-PT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 - Demonstrar o crescimento consistente, estabilidade e receitas financeiras aceitáveis, maximizando deste modo o valor de accionista.</a:t>
            </a:r>
            <a:endParaRPr lang="pt-PT" dirty="0" smtClean="0">
              <a:solidFill>
                <a:schemeClr val="bg1"/>
              </a:solidFill>
            </a:endParaRPr>
          </a:p>
          <a:p>
            <a:endParaRPr lang="pt-PT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ransition>
    <p:cut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71504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 smtClean="0"/>
              <a:t>DEONTOLOGIA DO SEGURANÇA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43998" cy="5596674"/>
          </a:xfrm>
          <a:ln w="38100"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pt-PT" b="1" dirty="0" smtClean="0"/>
          </a:p>
          <a:p>
            <a:pPr algn="just">
              <a:buNone/>
            </a:pPr>
            <a:r>
              <a:rPr lang="pt-PT" b="1" dirty="0" smtClean="0"/>
              <a:t>   </a:t>
            </a:r>
          </a:p>
          <a:p>
            <a:pPr algn="just">
              <a:buNone/>
            </a:pPr>
            <a:endParaRPr lang="pt-PT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pt-PT" b="1" dirty="0" smtClean="0">
                <a:solidFill>
                  <a:schemeClr val="tx1"/>
                </a:solidFill>
              </a:rPr>
              <a:t>    </a:t>
            </a:r>
            <a:r>
              <a:rPr lang="pt-PT" b="1" dirty="0" smtClean="0">
                <a:solidFill>
                  <a:schemeClr val="bg1"/>
                </a:solidFill>
              </a:rPr>
              <a:t>Deontologia deriva do Grego e significa o estudo dos deveres. É conjunto das regras ético – jurídicas pelas quais se deve pautar o comportamento, neste caso,  o segurança.</a:t>
            </a:r>
            <a:endParaRPr lang="pt-PT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pt-PT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739550"/>
          </a:xfrm>
          <a:ln w="38100"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endParaRPr lang="pt-PT" b="1" u="sng" dirty="0" smtClean="0"/>
          </a:p>
          <a:p>
            <a:endParaRPr lang="pt-PT" b="1" u="sng" dirty="0"/>
          </a:p>
          <a:p>
            <a:r>
              <a:rPr lang="pt-PT" b="1" u="sng" dirty="0" smtClean="0">
                <a:solidFill>
                  <a:schemeClr val="bg1"/>
                </a:solidFill>
              </a:rPr>
              <a:t>Princípios </a:t>
            </a:r>
            <a:r>
              <a:rPr lang="pt-PT" b="1" u="sng" dirty="0">
                <a:solidFill>
                  <a:schemeClr val="bg1"/>
                </a:solidFill>
              </a:rPr>
              <a:t>básicos de actuação do segurança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Conhecer o serviço que tem de efectuar e manter-se vigilante e atento durante o período de serviço.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Cumprir e fazer cumprir as instruções e determinações de serviço emanadas </a:t>
            </a:r>
            <a:r>
              <a:rPr lang="pt-PT" dirty="0" smtClean="0">
                <a:solidFill>
                  <a:schemeClr val="bg1"/>
                </a:solidFill>
              </a:rPr>
              <a:t>pela Companhia.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Apresentar-se sempre com o uniforme completo e limpo, da forma como está determinada pela </a:t>
            </a:r>
            <a:r>
              <a:rPr lang="pt-PT" dirty="0" smtClean="0">
                <a:solidFill>
                  <a:schemeClr val="bg1"/>
                </a:solidFill>
              </a:rPr>
              <a:t> Companhia, </a:t>
            </a:r>
            <a:r>
              <a:rPr lang="pt-PT" dirty="0">
                <a:solidFill>
                  <a:schemeClr val="bg1"/>
                </a:solidFill>
              </a:rPr>
              <a:t>e com o cartão (passe) visível.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Zelar pelas instalações a seu cargo e conservar nas melhores condições de funcionamento o material e equipamento distribuído para o exercício do serviço.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Manter as relações de serviço usando de cordialidade e respeito com as pessoas que tenha de contactar. Deve optar por uma conduta serena, firme e decidida.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Prestar da melhor vontade e com toda a clareza as informações que lhe solicitem e não constituam sigilo profissional ou violação de normas gerais de segurança ou outras privativas da empresa.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Ser pontual e assíduo nas suas obrigações.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Nunca abandonar as instalações à sua guarda sem ter sido rendido no seu posto.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Durante o período de serviço não deve utilizar quaisquer meios que desviem a sua atenção.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Os conhecimentos obtidos através do exercício da sua profissão estão sujeitos a segredo profissional.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336704"/>
          </a:xfr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endParaRPr lang="pt-PT" b="1" u="sng" dirty="0" smtClean="0"/>
          </a:p>
          <a:p>
            <a:r>
              <a:rPr lang="pt-PT" b="1" u="sng" dirty="0" smtClean="0">
                <a:solidFill>
                  <a:schemeClr val="bg1"/>
                </a:solidFill>
              </a:rPr>
              <a:t>Princípios </a:t>
            </a:r>
            <a:r>
              <a:rPr lang="pt-PT" b="1" u="sng" dirty="0">
                <a:solidFill>
                  <a:schemeClr val="bg1"/>
                </a:solidFill>
              </a:rPr>
              <a:t>básicos de actuação do </a:t>
            </a:r>
            <a:r>
              <a:rPr lang="pt-PT" b="1" u="sng" dirty="0" smtClean="0">
                <a:solidFill>
                  <a:schemeClr val="bg1"/>
                </a:solidFill>
              </a:rPr>
              <a:t>segurança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Conhecer o serviço que tem de efectuar e manter-se vigilante e atento durante o período de serviço.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Cumprir e fazer cumprir as instruções e determinações de serviço emanadas </a:t>
            </a:r>
            <a:r>
              <a:rPr lang="pt-PT" dirty="0" smtClean="0">
                <a:solidFill>
                  <a:schemeClr val="bg1"/>
                </a:solidFill>
              </a:rPr>
              <a:t>pela Companhia.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Apresentar-se sempre com o uniforme completo e limpo, da forma como está determinada pela </a:t>
            </a:r>
            <a:r>
              <a:rPr lang="pt-PT" dirty="0" smtClean="0">
                <a:solidFill>
                  <a:schemeClr val="bg1"/>
                </a:solidFill>
              </a:rPr>
              <a:t>companhia, </a:t>
            </a:r>
            <a:r>
              <a:rPr lang="pt-PT" dirty="0">
                <a:solidFill>
                  <a:schemeClr val="bg1"/>
                </a:solidFill>
              </a:rPr>
              <a:t>e com o cartão (passe) visível.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Zelar pelas instalações a seu cargo e conservar nas melhores condições de funcionamento o material e equipamento distribuído para o exercício do serviço.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Manter as relações de serviço usando de cordialidade e respeito com as pessoas que tenha de contactar. Deve optar por uma conduta serena, firme e decidida.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Prestar da melhor vontade e com toda a clareza as informações que lhe solicitem e não constituam sigilo profissional ou violação de normas gerais de segurança ou outras privativas da empresa.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Ser pontual e assíduo nas suas obrigações.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Nunca abandonar as instalações à sua guarda sem ter sido rendido no seu posto.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Durante o período de serviço não deve utilizar quaisquer meios que desviem a sua atenção.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Os conhecimentos obtidos através do exercício da sua profissão estão sujeitos a segredo profissional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  <a:r>
              <a:rPr lang="pt-PT" dirty="0">
                <a:solidFill>
                  <a:schemeClr val="bg1"/>
                </a:solidFill>
              </a:rPr>
              <a:t> </a:t>
            </a:r>
            <a:endParaRPr lang="pt-PT" dirty="0" smtClean="0">
              <a:solidFill>
                <a:schemeClr val="bg1"/>
              </a:solidFill>
            </a:endParaRPr>
          </a:p>
          <a:p>
            <a:pPr lvl="0"/>
            <a:endParaRPr lang="pt-PT" dirty="0" smtClean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rgbClr val="FF0000"/>
                </a:solidFill>
              </a:rPr>
              <a:t>FIM DO MODULO 3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9519883"/>
      </p:ext>
    </p:extLst>
  </p:cSld>
  <p:clrMapOvr>
    <a:masterClrMapping/>
  </p:clrMapOvr>
  <p:transition>
    <p:cut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71507"/>
      </p:ext>
    </p:extLst>
  </p:cSld>
  <p:clrMapOvr>
    <a:masterClrMapping/>
  </p:clrMapOvr>
  <p:transition>
    <p:cut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01122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PT" sz="3600" b="1" u="sng" dirty="0" smtClean="0">
                <a:solidFill>
                  <a:schemeClr val="tx1"/>
                </a:solidFill>
              </a:rPr>
              <a:t>           MÓDULO – 4  OBSERVAÇÃO   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382930"/>
          </a:xfrm>
          <a:ln w="38100">
            <a:solidFill>
              <a:schemeClr val="accent4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pt-PT" b="1" u="sng" dirty="0" smtClean="0"/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PT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É dever de qualquer Oficial de segurança desenvolver a habilidade de observação no nível avançado que permite alcançar os três (3) objectivos principais.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11912"/>
            <a:ext cx="28003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926"/>
            <a:ext cx="8534752" cy="5954434"/>
          </a:xfrm>
          <a:ln w="28575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r>
              <a:rPr lang="pt-PT" b="1" dirty="0" smtClean="0">
                <a:solidFill>
                  <a:schemeClr val="bg1"/>
                </a:solidFill>
              </a:rPr>
              <a:t>OBJECTIVOS </a:t>
            </a:r>
            <a:r>
              <a:rPr lang="pt-PT" b="1" dirty="0">
                <a:solidFill>
                  <a:schemeClr val="bg1"/>
                </a:solidFill>
              </a:rPr>
              <a:t>DE UMA OBSERVAÇÃO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Fornecer um relatório verdadeiro ao tribunal.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Prestar uma descrição correcta de pessoas, viaturas e objectos suspeitos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Para ter certeza de que todos </a:t>
            </a:r>
            <a:r>
              <a:rPr lang="pt-PT" dirty="0" smtClean="0">
                <a:solidFill>
                  <a:schemeClr val="bg1"/>
                </a:solidFill>
              </a:rPr>
              <a:t>detalhes </a:t>
            </a:r>
            <a:r>
              <a:rPr lang="pt-PT" dirty="0">
                <a:solidFill>
                  <a:schemeClr val="bg1"/>
                </a:solidFill>
              </a:rPr>
              <a:t>da observação não desaparecem.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643998" cy="5882996"/>
          </a:xfrm>
          <a:ln w="5715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PT" b="1" dirty="0" smtClean="0">
                <a:solidFill>
                  <a:schemeClr val="bg1"/>
                </a:solidFill>
              </a:rPr>
              <a:t>     ORGÃOS </a:t>
            </a:r>
            <a:r>
              <a:rPr lang="pt-PT" b="1" dirty="0">
                <a:solidFill>
                  <a:schemeClr val="bg1"/>
                </a:solidFill>
              </a:rPr>
              <a:t>DOS SENTIDOS NA OBSERVAÇÃO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1.	Os órgãos de sentidos na observação estão classificados na seguinte percentagem: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	1.1	Visão			</a:t>
            </a:r>
            <a:r>
              <a:rPr lang="pt-PT" dirty="0" smtClean="0">
                <a:solidFill>
                  <a:schemeClr val="bg1"/>
                </a:solidFill>
              </a:rPr>
              <a:t> 85</a:t>
            </a:r>
            <a:r>
              <a:rPr lang="pt-PT" dirty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	1.2	Audição		</a:t>
            </a:r>
            <a:r>
              <a:rPr lang="pt-PT" dirty="0" smtClean="0">
                <a:solidFill>
                  <a:schemeClr val="bg1"/>
                </a:solidFill>
              </a:rPr>
              <a:t> 13</a:t>
            </a:r>
            <a:r>
              <a:rPr lang="pt-PT" dirty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	1.3	Tacto, Gosto e Olfacto 2%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2.	A observação depende dos outros sentidos como Audição e Tacto.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572560" cy="5738980"/>
          </a:xfrm>
          <a:ln w="5715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pt-PT" b="1" dirty="0" smtClean="0"/>
          </a:p>
          <a:p>
            <a:endParaRPr lang="pt-PT" b="1" dirty="0"/>
          </a:p>
          <a:p>
            <a:pPr algn="ctr">
              <a:buNone/>
            </a:pPr>
            <a:r>
              <a:rPr lang="pt-PT" b="1" dirty="0" smtClean="0">
                <a:solidFill>
                  <a:schemeClr val="bg1"/>
                </a:solidFill>
              </a:rPr>
              <a:t>TIPOS </a:t>
            </a:r>
            <a:r>
              <a:rPr lang="pt-PT" b="1" dirty="0">
                <a:solidFill>
                  <a:schemeClr val="bg1"/>
                </a:solidFill>
              </a:rPr>
              <a:t>DE OBSERVAÇÃO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 smtClean="0">
                <a:solidFill>
                  <a:schemeClr val="bg1"/>
                </a:solidFill>
              </a:rPr>
              <a:t>  1</a:t>
            </a:r>
            <a:r>
              <a:rPr lang="pt-PT" dirty="0">
                <a:solidFill>
                  <a:schemeClr val="bg1"/>
                </a:solidFill>
              </a:rPr>
              <a:t>.	Observação Acidental – Quando nos faltam dados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 smtClean="0">
                <a:solidFill>
                  <a:schemeClr val="bg1"/>
                </a:solidFill>
              </a:rPr>
              <a:t> 2</a:t>
            </a:r>
            <a:r>
              <a:rPr lang="pt-PT" dirty="0">
                <a:solidFill>
                  <a:schemeClr val="bg1"/>
                </a:solidFill>
              </a:rPr>
              <a:t>.	Observação Positiva -  Observação completa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786478"/>
          </a:xfrm>
          <a:ln w="3810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pPr>
              <a:buNone/>
            </a:pPr>
            <a:r>
              <a:rPr lang="pt-PT" b="1" dirty="0" smtClean="0">
                <a:solidFill>
                  <a:schemeClr val="tx1"/>
                </a:solidFill>
              </a:rPr>
              <a:t>    </a:t>
            </a:r>
            <a:r>
              <a:rPr lang="pt-PT" b="1" dirty="0" smtClean="0">
                <a:solidFill>
                  <a:schemeClr val="bg1"/>
                </a:solidFill>
              </a:rPr>
              <a:t>REQUISITOS </a:t>
            </a:r>
            <a:r>
              <a:rPr lang="pt-PT" b="1" dirty="0">
                <a:solidFill>
                  <a:schemeClr val="bg1"/>
                </a:solidFill>
              </a:rPr>
              <a:t>PARA UMA BOA OBSERVAÇÃO</a:t>
            </a:r>
            <a:endParaRPr lang="en-US" b="1" i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pt-PT" dirty="0" smtClean="0">
                <a:solidFill>
                  <a:schemeClr val="bg1"/>
                </a:solidFill>
              </a:rPr>
              <a:t>Tem </a:t>
            </a:r>
            <a:r>
              <a:rPr lang="pt-PT" dirty="0">
                <a:solidFill>
                  <a:schemeClr val="bg1"/>
                </a:solidFill>
              </a:rPr>
              <a:t>que ser </a:t>
            </a:r>
            <a:r>
              <a:rPr lang="pt-PT" dirty="0" smtClean="0">
                <a:solidFill>
                  <a:schemeClr val="bg1"/>
                </a:solidFill>
              </a:rPr>
              <a:t>constante</a:t>
            </a:r>
          </a:p>
          <a:p>
            <a:pPr marL="514350" indent="-51435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 startAt="2"/>
            </a:pPr>
            <a:r>
              <a:rPr lang="pt-PT" dirty="0" smtClean="0">
                <a:solidFill>
                  <a:schemeClr val="bg1"/>
                </a:solidFill>
              </a:rPr>
              <a:t>Dar-se </a:t>
            </a:r>
            <a:r>
              <a:rPr lang="pt-PT" dirty="0">
                <a:solidFill>
                  <a:schemeClr val="bg1"/>
                </a:solidFill>
              </a:rPr>
              <a:t>atenção as áreas </a:t>
            </a:r>
            <a:r>
              <a:rPr lang="pt-PT" dirty="0" smtClean="0">
                <a:solidFill>
                  <a:schemeClr val="bg1"/>
                </a:solidFill>
              </a:rPr>
              <a:t>vulneráveis</a:t>
            </a:r>
          </a:p>
          <a:p>
            <a:pPr marL="514350" indent="-51435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 startAt="3"/>
            </a:pPr>
            <a:r>
              <a:rPr lang="pt-PT" dirty="0" smtClean="0">
                <a:solidFill>
                  <a:schemeClr val="bg1"/>
                </a:solidFill>
              </a:rPr>
              <a:t>Estudar </a:t>
            </a:r>
            <a:r>
              <a:rPr lang="pt-PT" dirty="0">
                <a:solidFill>
                  <a:schemeClr val="bg1"/>
                </a:solidFill>
              </a:rPr>
              <a:t>cada objecto e efectuar uma situação que </a:t>
            </a:r>
            <a:r>
              <a:rPr lang="pt-PT" dirty="0" smtClean="0">
                <a:solidFill>
                  <a:schemeClr val="bg1"/>
                </a:solidFill>
              </a:rPr>
              <a:t>         se </a:t>
            </a:r>
            <a:r>
              <a:rPr lang="pt-PT" dirty="0">
                <a:solidFill>
                  <a:schemeClr val="bg1"/>
                </a:solidFill>
              </a:rPr>
              <a:t>vive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ESTRUTURA DE FUNÇÃO E PATENTE</a:t>
            </a:r>
            <a:endParaRPr lang="en-US" sz="4000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328554" y="1128844"/>
            <a:ext cx="8358246" cy="5324492"/>
          </a:xfr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  <a:effectLst>
            <a:softEdge rad="63500"/>
          </a:effectLst>
        </p:spPr>
        <p:txBody>
          <a:bodyPr>
            <a:normAutofit fontScale="77500" lnSpcReduction="20000"/>
          </a:bodyPr>
          <a:lstStyle/>
          <a:p>
            <a:endParaRPr lang="pt-PT" b="1" dirty="0" smtClean="0"/>
          </a:p>
          <a:p>
            <a:pPr>
              <a:buNone/>
            </a:pPr>
            <a:r>
              <a:rPr lang="pt-PT" sz="2900" dirty="0" smtClean="0"/>
              <a:t> </a:t>
            </a:r>
            <a:endParaRPr lang="pt-PT" sz="2900" b="1" dirty="0" smtClean="0"/>
          </a:p>
          <a:p>
            <a:r>
              <a:rPr lang="pt-PT" sz="2900" dirty="0" smtClean="0"/>
              <a:t>Chefe de contrato                                                   Três Barras</a:t>
            </a:r>
            <a:endParaRPr lang="pt-PT" sz="2900" b="1" dirty="0" smtClean="0"/>
          </a:p>
          <a:p>
            <a:pPr>
              <a:buNone/>
            </a:pPr>
            <a:endParaRPr lang="pt-PT" sz="2900" b="1" dirty="0" smtClean="0"/>
          </a:p>
          <a:p>
            <a:r>
              <a:rPr lang="pt-PT" sz="2900" dirty="0" smtClean="0"/>
              <a:t>Supervisor                                                               Duas  Barras     </a:t>
            </a:r>
            <a:endParaRPr lang="pt-PT" sz="2900" b="1" dirty="0" smtClean="0"/>
          </a:p>
          <a:p>
            <a:r>
              <a:rPr lang="pt-PT" sz="2900" dirty="0" smtClean="0"/>
              <a:t>Assistente Supervisor                                            Uma Barra </a:t>
            </a:r>
            <a:endParaRPr lang="pt-PT" sz="2900" b="1" dirty="0" smtClean="0"/>
          </a:p>
          <a:p>
            <a:endParaRPr lang="pt-PT" sz="2900" b="1" dirty="0" smtClean="0"/>
          </a:p>
          <a:p>
            <a:r>
              <a:rPr lang="pt-PT" sz="2900" dirty="0" smtClean="0"/>
              <a:t>Motorista                                                                 </a:t>
            </a:r>
            <a:r>
              <a:rPr lang="pt-PT" sz="2900" dirty="0"/>
              <a:t>U</a:t>
            </a:r>
            <a:r>
              <a:rPr lang="pt-PT" sz="2900" dirty="0" smtClean="0"/>
              <a:t>ma Barra</a:t>
            </a:r>
            <a:endParaRPr lang="pt-PT" sz="2900" b="1" dirty="0" smtClean="0"/>
          </a:p>
          <a:p>
            <a:pPr>
              <a:buNone/>
            </a:pPr>
            <a:r>
              <a:rPr lang="pt-PT" sz="2900" dirty="0" smtClean="0"/>
              <a:t> </a:t>
            </a:r>
            <a:endParaRPr lang="pt-PT" sz="2900" b="1" dirty="0" smtClean="0"/>
          </a:p>
          <a:p>
            <a:r>
              <a:rPr lang="pt-PT" sz="2900" dirty="0" smtClean="0"/>
              <a:t>Operador de Rádio</a:t>
            </a:r>
            <a:endParaRPr lang="pt-PT" sz="2900" b="1" dirty="0" smtClean="0"/>
          </a:p>
          <a:p>
            <a:pPr>
              <a:buNone/>
            </a:pPr>
            <a:r>
              <a:rPr lang="pt-PT" sz="2900" dirty="0" smtClean="0"/>
              <a:t> </a:t>
            </a:r>
            <a:endParaRPr lang="pt-PT" sz="2900" b="1" dirty="0" smtClean="0"/>
          </a:p>
          <a:p>
            <a:r>
              <a:rPr lang="pt-PT" sz="2900" dirty="0" smtClean="0"/>
              <a:t>Recepcionistas</a:t>
            </a:r>
            <a:endParaRPr lang="pt-PT" sz="2900" b="1" dirty="0" smtClean="0"/>
          </a:p>
          <a:p>
            <a:endParaRPr lang="pt-PT" sz="2900" b="1" dirty="0" smtClean="0"/>
          </a:p>
          <a:p>
            <a:r>
              <a:rPr lang="pt-PT" sz="2900" dirty="0" smtClean="0"/>
              <a:t>Segurança</a:t>
            </a:r>
            <a:endParaRPr lang="pt-PT" sz="2900" b="1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pt-PT" b="1" dirty="0" smtClean="0"/>
          </a:p>
          <a:p>
            <a:endParaRPr lang="pt-PT" dirty="0"/>
          </a:p>
        </p:txBody>
      </p:sp>
    </p:spTree>
  </p:cSld>
  <p:clrMapOvr>
    <a:masterClrMapping/>
  </p:clrMapOvr>
  <p:transition>
    <p:cut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36712"/>
            <a:ext cx="8572560" cy="5572164"/>
          </a:xfrm>
          <a:ln w="3810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pt-PT" b="1" dirty="0" smtClean="0"/>
          </a:p>
          <a:p>
            <a:pPr>
              <a:buNone/>
            </a:pPr>
            <a:r>
              <a:rPr lang="pt-PT" dirty="0" smtClean="0">
                <a:solidFill>
                  <a:schemeClr val="bg1"/>
                </a:solidFill>
              </a:rPr>
              <a:t>QUE </a:t>
            </a:r>
            <a:r>
              <a:rPr lang="pt-PT" dirty="0">
                <a:solidFill>
                  <a:schemeClr val="bg1"/>
                </a:solidFill>
              </a:rPr>
              <a:t>TEMOS QUE DISTINGUIR NA OBSERVAÇÃO</a:t>
            </a:r>
            <a:endParaRPr lang="en-US" i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 smtClean="0">
                <a:solidFill>
                  <a:schemeClr val="bg1"/>
                </a:solidFill>
              </a:rPr>
              <a:t>  1</a:t>
            </a:r>
            <a:r>
              <a:rPr lang="pt-PT" dirty="0">
                <a:solidFill>
                  <a:schemeClr val="bg1"/>
                </a:solidFill>
              </a:rPr>
              <a:t>.	O importante – É tudo que não é habitual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 smtClean="0">
                <a:solidFill>
                  <a:schemeClr val="bg1"/>
                </a:solidFill>
              </a:rPr>
              <a:t> 2</a:t>
            </a:r>
            <a:r>
              <a:rPr lang="pt-PT" dirty="0">
                <a:solidFill>
                  <a:schemeClr val="bg1"/>
                </a:solidFill>
              </a:rPr>
              <a:t>.	O não importante – Tudo que é habitual 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pt-PT" sz="5400" b="1" dirty="0" smtClean="0">
                <a:solidFill>
                  <a:schemeClr val="tx1"/>
                </a:solidFill>
              </a:rPr>
              <a:t> </a:t>
            </a:r>
            <a:r>
              <a:rPr lang="pt-PT" sz="3600" b="1" dirty="0" smtClean="0">
                <a:solidFill>
                  <a:schemeClr val="tx1"/>
                </a:solidFill>
              </a:rPr>
              <a:t>OBSTÁCULOS QUE DIFICULTAM A OBSERVAÇÃO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91264" cy="5168046"/>
          </a:xfrm>
          <a:ln w="3810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  1 - Tensão nervosa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 2 - Medo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 3 - Agressão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 4 - Ocupação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 5 - Fanatismo </a:t>
            </a:r>
            <a:r>
              <a:rPr lang="pt-PT" dirty="0">
                <a:solidFill>
                  <a:schemeClr val="bg1"/>
                </a:solidFill>
              </a:rPr>
              <a:t>Religioso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6 - Fanatismo </a:t>
            </a:r>
            <a:r>
              <a:rPr lang="pt-PT" dirty="0">
                <a:solidFill>
                  <a:schemeClr val="bg1"/>
                </a:solidFill>
              </a:rPr>
              <a:t>Político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7 - Protecção </a:t>
            </a:r>
            <a:r>
              <a:rPr lang="pt-PT" dirty="0">
                <a:solidFill>
                  <a:schemeClr val="bg1"/>
                </a:solidFill>
              </a:rPr>
              <a:t>Própria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100" b="1" dirty="0" smtClean="0"/>
              <a:t/>
            </a:r>
            <a:br>
              <a:rPr lang="pt-PT" sz="3100" b="1" dirty="0" smtClean="0"/>
            </a:br>
            <a:r>
              <a:rPr lang="pt-PT" sz="3100" b="1" dirty="0" smtClean="0"/>
              <a:t/>
            </a:r>
            <a:br>
              <a:rPr lang="pt-PT" sz="3100" b="1" dirty="0" smtClean="0"/>
            </a:br>
            <a:r>
              <a:rPr lang="pt-PT" sz="3100" b="1" dirty="0" smtClean="0"/>
              <a:t/>
            </a:r>
            <a:br>
              <a:rPr lang="pt-PT" sz="3100" b="1" dirty="0" smtClean="0"/>
            </a:br>
            <a:r>
              <a:rPr lang="pt-PT" sz="3100" b="1" dirty="0" smtClean="0"/>
              <a:t/>
            </a:r>
            <a:br>
              <a:rPr lang="pt-PT" sz="31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pt-PT" sz="3100" b="1" dirty="0" smtClean="0"/>
              <a:t>CARACTERISTICAS DE UMA PESSOA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524666"/>
          </a:xfrm>
          <a:ln w="3810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endParaRPr lang="pt-PT" b="1" dirty="0" smtClean="0"/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1 - Estatura</a:t>
            </a:r>
            <a:r>
              <a:rPr lang="pt-PT" dirty="0">
                <a:solidFill>
                  <a:schemeClr val="bg1"/>
                </a:solidFill>
              </a:rPr>
              <a:t>	</a:t>
            </a:r>
            <a:r>
              <a:rPr lang="pt-PT" dirty="0" smtClean="0">
                <a:solidFill>
                  <a:schemeClr val="bg1"/>
                </a:solidFill>
              </a:rPr>
              <a:t>            -</a:t>
            </a:r>
            <a:r>
              <a:rPr lang="pt-PT" dirty="0">
                <a:solidFill>
                  <a:schemeClr val="bg1"/>
                </a:solidFill>
              </a:rPr>
              <a:t>	</a:t>
            </a:r>
            <a:r>
              <a:rPr lang="pt-PT" dirty="0" smtClean="0">
                <a:solidFill>
                  <a:schemeClr val="bg1"/>
                </a:solidFill>
              </a:rPr>
              <a:t>Gorda</a:t>
            </a:r>
            <a:r>
              <a:rPr lang="pt-PT" dirty="0">
                <a:solidFill>
                  <a:schemeClr val="bg1"/>
                </a:solidFill>
              </a:rPr>
              <a:t>, Estreita, Musculosa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2 - Altura</a:t>
            </a:r>
            <a:r>
              <a:rPr lang="pt-PT" dirty="0">
                <a:solidFill>
                  <a:schemeClr val="bg1"/>
                </a:solidFill>
              </a:rPr>
              <a:t>		-	Aproximada em metros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3 - Idade</a:t>
            </a:r>
            <a:r>
              <a:rPr lang="pt-PT" dirty="0">
                <a:solidFill>
                  <a:schemeClr val="bg1"/>
                </a:solidFill>
              </a:rPr>
              <a:t>		-	Aproximada								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4 - Sexo</a:t>
            </a:r>
            <a:r>
              <a:rPr lang="pt-PT" dirty="0">
                <a:solidFill>
                  <a:schemeClr val="bg1"/>
                </a:solidFill>
              </a:rPr>
              <a:t>		-	Masculino, Feminino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5 - Raça</a:t>
            </a:r>
            <a:r>
              <a:rPr lang="pt-PT" dirty="0">
                <a:solidFill>
                  <a:schemeClr val="bg1"/>
                </a:solidFill>
              </a:rPr>
              <a:t>		-	Negra, Branca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6 - Cabelo</a:t>
            </a:r>
            <a:r>
              <a:rPr lang="pt-PT" dirty="0">
                <a:solidFill>
                  <a:schemeClr val="bg1"/>
                </a:solidFill>
              </a:rPr>
              <a:t>		-	Curto, Comprido, Castanho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 smtClean="0"/>
              <a:t>CARACTERISTICAS DE UMA VIATURA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91264" cy="5454368"/>
          </a:xfrm>
          <a:ln w="38100"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>
              <a:buNone/>
            </a:pPr>
            <a:endParaRPr lang="en-US" dirty="0"/>
          </a:p>
          <a:p>
            <a:pPr lvl="0">
              <a:buNone/>
            </a:pPr>
            <a:r>
              <a:rPr lang="pt-PT" dirty="0" smtClean="0">
                <a:solidFill>
                  <a:schemeClr val="tx1"/>
                </a:solidFill>
              </a:rPr>
              <a:t>   </a:t>
            </a:r>
            <a:r>
              <a:rPr lang="pt-PT" dirty="0" smtClean="0">
                <a:solidFill>
                  <a:schemeClr val="bg1"/>
                </a:solidFill>
              </a:rPr>
              <a:t>1 - Cor</a:t>
            </a:r>
            <a:r>
              <a:rPr lang="pt-PT" dirty="0">
                <a:solidFill>
                  <a:schemeClr val="bg1"/>
                </a:solidFill>
              </a:rPr>
              <a:t>		</a:t>
            </a:r>
            <a:r>
              <a:rPr lang="pt-PT" dirty="0" smtClean="0">
                <a:solidFill>
                  <a:schemeClr val="bg1"/>
                </a:solidFill>
              </a:rPr>
              <a:t>  </a:t>
            </a:r>
            <a:r>
              <a:rPr lang="pt-PT" dirty="0">
                <a:solidFill>
                  <a:schemeClr val="bg1"/>
                </a:solidFill>
              </a:rPr>
              <a:t>– Preta, Branca, Cinza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 2- Marca</a:t>
            </a:r>
            <a:r>
              <a:rPr lang="pt-PT" dirty="0">
                <a:solidFill>
                  <a:schemeClr val="bg1"/>
                </a:solidFill>
              </a:rPr>
              <a:t>		</a:t>
            </a:r>
            <a:r>
              <a:rPr lang="pt-PT" dirty="0" smtClean="0">
                <a:solidFill>
                  <a:schemeClr val="bg1"/>
                </a:solidFill>
              </a:rPr>
              <a:t>  – </a:t>
            </a:r>
            <a:r>
              <a:rPr lang="en-US" dirty="0">
                <a:solidFill>
                  <a:schemeClr val="bg1"/>
                </a:solidFill>
              </a:rPr>
              <a:t>Volkswagen</a:t>
            </a:r>
            <a:r>
              <a:rPr lang="pt-PT" dirty="0">
                <a:solidFill>
                  <a:schemeClr val="bg1"/>
                </a:solidFill>
              </a:rPr>
              <a:t>, Toyota, </a:t>
            </a:r>
            <a:r>
              <a:rPr lang="pt-PT" dirty="0" err="1">
                <a:solidFill>
                  <a:schemeClr val="bg1"/>
                </a:solidFill>
              </a:rPr>
              <a:t>Nissan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s-ES_tradnl" dirty="0" smtClean="0">
                <a:solidFill>
                  <a:schemeClr val="bg1"/>
                </a:solidFill>
              </a:rPr>
              <a:t>  3 - Modelo</a:t>
            </a:r>
            <a:r>
              <a:rPr lang="es-ES_tradnl" dirty="0">
                <a:solidFill>
                  <a:schemeClr val="bg1"/>
                </a:solidFill>
              </a:rPr>
              <a:t>		</a:t>
            </a:r>
            <a:r>
              <a:rPr lang="es-ES_tradnl" dirty="0" smtClean="0">
                <a:solidFill>
                  <a:schemeClr val="bg1"/>
                </a:solidFill>
              </a:rPr>
              <a:t> -  </a:t>
            </a:r>
            <a:r>
              <a:rPr lang="pt-PT" dirty="0">
                <a:solidFill>
                  <a:schemeClr val="bg1"/>
                </a:solidFill>
              </a:rPr>
              <a:t>1200, Carina</a:t>
            </a:r>
            <a:r>
              <a:rPr lang="es-ES_tradnl" dirty="0">
                <a:solidFill>
                  <a:schemeClr val="bg1"/>
                </a:solidFill>
              </a:rPr>
              <a:t>, </a:t>
            </a:r>
            <a:r>
              <a:rPr lang="es-ES_tradnl" dirty="0" err="1">
                <a:solidFill>
                  <a:schemeClr val="bg1"/>
                </a:solidFill>
              </a:rPr>
              <a:t>Patrol</a:t>
            </a:r>
            <a:r>
              <a:rPr lang="es-ES_tradnl" dirty="0">
                <a:solidFill>
                  <a:schemeClr val="bg1"/>
                </a:solidFill>
              </a:rPr>
              <a:t>, VX 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ES_tradn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4 - Matrícula</a:t>
            </a:r>
            <a:r>
              <a:rPr lang="pt-PT" dirty="0">
                <a:solidFill>
                  <a:schemeClr val="bg1"/>
                </a:solidFill>
              </a:rPr>
              <a:t>		 – LDH – 20 – 35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r>
              <a:rPr lang="pt-PT" dirty="0" smtClean="0">
                <a:solidFill>
                  <a:schemeClr val="bg1"/>
                </a:solidFill>
              </a:rPr>
              <a:t>5 - Ano </a:t>
            </a:r>
            <a:r>
              <a:rPr lang="pt-PT" dirty="0">
                <a:solidFill>
                  <a:schemeClr val="bg1"/>
                </a:solidFill>
              </a:rPr>
              <a:t>de Fabrico	 </a:t>
            </a:r>
            <a:r>
              <a:rPr lang="pt-PT" dirty="0" smtClean="0">
                <a:solidFill>
                  <a:schemeClr val="bg1"/>
                </a:solidFill>
              </a:rPr>
              <a:t>           – </a:t>
            </a:r>
            <a:r>
              <a:rPr lang="pt-PT" dirty="0">
                <a:solidFill>
                  <a:schemeClr val="bg1"/>
                </a:solidFill>
              </a:rPr>
              <a:t>Se for </a:t>
            </a:r>
            <a:r>
              <a:rPr lang="pt-PT" dirty="0" smtClean="0">
                <a:solidFill>
                  <a:schemeClr val="bg1"/>
                </a:solidFill>
              </a:rPr>
              <a:t>possível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pt-PT" dirty="0" smtClean="0">
                <a:solidFill>
                  <a:schemeClr val="bg1"/>
                </a:solidFill>
              </a:rPr>
              <a:t> 6 - Descrição</a:t>
            </a:r>
            <a:r>
              <a:rPr lang="pt-PT" dirty="0">
                <a:solidFill>
                  <a:schemeClr val="bg1"/>
                </a:solidFill>
              </a:rPr>
              <a:t>	            – Condições da viatura, pneus, </a:t>
            </a:r>
            <a:r>
              <a:rPr lang="pt-PT" dirty="0" smtClean="0">
                <a:solidFill>
                  <a:schemeClr val="bg1"/>
                </a:solidFill>
              </a:rPr>
              <a:t>chaparia</a:t>
            </a:r>
            <a:r>
              <a:rPr lang="pt-PT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pt-PT" sz="3600" b="1" u="sng" dirty="0" smtClean="0"/>
              <a:t>  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pt-PT" sz="3100" b="1" u="sng" dirty="0" smtClean="0">
                <a:solidFill>
                  <a:schemeClr val="bg1"/>
                </a:solidFill>
              </a:rPr>
              <a:t>MÓDULO- 6  CONTROLO DE ACESSO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5379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pt-PT" b="1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PT" b="1" dirty="0">
                <a:solidFill>
                  <a:schemeClr val="bg1"/>
                </a:solidFill>
              </a:rPr>
              <a:t>Definição: É</a:t>
            </a:r>
            <a:r>
              <a:rPr lang="pt-PT" dirty="0">
                <a:solidFill>
                  <a:schemeClr val="bg1"/>
                </a:solidFill>
              </a:rPr>
              <a:t> aplicação do sistema de controlo de entrada e saída ou passagem de pessoas, viaturas e meios dentro e fora da instalação.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104755"/>
            <a:ext cx="28003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586551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PT" b="1" dirty="0">
                <a:solidFill>
                  <a:schemeClr val="bg1"/>
                </a:solidFill>
              </a:rPr>
              <a:t>PESSOAS E VIATURAS PODEM SER AGRUPADAS NO SEGUINTE: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t-PT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Trabalhadores permanentes que trabalham nas áreas específicas.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Pessoal de manutenção e construção.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Viaturas que transportam meios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Viaturas da companhia.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Pessoal de segurança.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Viaturas que transportam o lixo.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586551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r>
              <a:rPr lang="pt-PT" b="1" dirty="0" smtClean="0">
                <a:solidFill>
                  <a:schemeClr val="bg1"/>
                </a:solidFill>
              </a:rPr>
              <a:t>METODOS </a:t>
            </a:r>
            <a:r>
              <a:rPr lang="pt-PT" b="1" dirty="0">
                <a:solidFill>
                  <a:schemeClr val="bg1"/>
                </a:solidFill>
              </a:rPr>
              <a:t>DE IDENTIFICAÇÃO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Bilhete de Identidade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Passe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Cartão electrónico ou cartão chave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x-none">
                <a:solidFill>
                  <a:schemeClr val="bg1"/>
                </a:solidFill>
              </a:rPr>
              <a:t>Lista nominal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363272" cy="633670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smtClean="0">
                <a:solidFill>
                  <a:schemeClr val="bg1"/>
                </a:solidFill>
              </a:rPr>
              <a:t>PRINCÍPIOS </a:t>
            </a:r>
            <a:r>
              <a:rPr lang="pt-PT" b="1" dirty="0">
                <a:solidFill>
                  <a:schemeClr val="bg1"/>
                </a:solidFill>
              </a:rPr>
              <a:t>DE </a:t>
            </a:r>
            <a:r>
              <a:rPr lang="pt-PT" b="1" dirty="0" smtClean="0">
                <a:solidFill>
                  <a:schemeClr val="bg1"/>
                </a:solidFill>
              </a:rPr>
              <a:t>SEGURANÇAS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chemeClr val="bg1"/>
                </a:solidFill>
              </a:rPr>
              <a:t>Utilizar </a:t>
            </a:r>
            <a:r>
              <a:rPr lang="pt-PT" dirty="0">
                <a:solidFill>
                  <a:schemeClr val="bg1"/>
                </a:solidFill>
              </a:rPr>
              <a:t>os meios para a realização do controlo de acesso.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chemeClr val="bg1"/>
                </a:solidFill>
              </a:rPr>
              <a:t>Saber  </a:t>
            </a:r>
            <a:r>
              <a:rPr lang="pt-PT" dirty="0">
                <a:solidFill>
                  <a:schemeClr val="bg1"/>
                </a:solidFill>
              </a:rPr>
              <a:t>a descrição do posto.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Saber </a:t>
            </a:r>
            <a:r>
              <a:rPr lang="pt-PT" dirty="0" smtClean="0">
                <a:solidFill>
                  <a:schemeClr val="bg1"/>
                </a:solidFill>
              </a:rPr>
              <a:t> trabalhar  dentro </a:t>
            </a:r>
            <a:r>
              <a:rPr lang="pt-PT" dirty="0">
                <a:solidFill>
                  <a:schemeClr val="bg1"/>
                </a:solidFill>
              </a:rPr>
              <a:t>da lei criminal.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Saber preencher e proteger os documentos.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chemeClr val="bg1"/>
                </a:solidFill>
              </a:rPr>
              <a:t>Saber  comunicar  </a:t>
            </a:r>
            <a:r>
              <a:rPr lang="pt-PT" dirty="0">
                <a:solidFill>
                  <a:schemeClr val="bg1"/>
                </a:solidFill>
              </a:rPr>
              <a:t>via Rádio.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Pelo </a:t>
            </a:r>
            <a:r>
              <a:rPr lang="pt-PT" dirty="0" smtClean="0">
                <a:solidFill>
                  <a:schemeClr val="bg1"/>
                </a:solidFill>
              </a:rPr>
              <a:t> menos  saber  </a:t>
            </a:r>
            <a:r>
              <a:rPr lang="pt-PT" dirty="0">
                <a:solidFill>
                  <a:schemeClr val="bg1"/>
                </a:solidFill>
              </a:rPr>
              <a:t>uma </a:t>
            </a:r>
            <a:r>
              <a:rPr lang="pt-PT" dirty="0" smtClean="0">
                <a:solidFill>
                  <a:schemeClr val="bg1"/>
                </a:solidFill>
              </a:rPr>
              <a:t> língua </a:t>
            </a:r>
            <a:r>
              <a:rPr lang="pt-PT" dirty="0">
                <a:solidFill>
                  <a:schemeClr val="bg1"/>
                </a:solidFill>
              </a:rPr>
              <a:t>oficial (ler, escrever e falar).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 smtClean="0">
                <a:solidFill>
                  <a:schemeClr val="bg1"/>
                </a:solidFill>
              </a:rPr>
              <a:t>Saber  </a:t>
            </a:r>
            <a:r>
              <a:rPr lang="pt-PT" dirty="0">
                <a:solidFill>
                  <a:schemeClr val="bg1"/>
                </a:solidFill>
              </a:rPr>
              <a:t>observar.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Conhecer o sistema de alarme.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Saber </a:t>
            </a:r>
            <a:r>
              <a:rPr lang="pt-PT" dirty="0" smtClean="0">
                <a:solidFill>
                  <a:schemeClr val="bg1"/>
                </a:solidFill>
              </a:rPr>
              <a:t> trabalhar </a:t>
            </a:r>
            <a:r>
              <a:rPr lang="pt-PT" dirty="0">
                <a:solidFill>
                  <a:schemeClr val="bg1"/>
                </a:solidFill>
              </a:rPr>
              <a:t>com equipamento </a:t>
            </a:r>
            <a:r>
              <a:rPr lang="pt-PT" dirty="0" smtClean="0">
                <a:solidFill>
                  <a:schemeClr val="bg1"/>
                </a:solidFill>
              </a:rPr>
              <a:t> de  combate  contra </a:t>
            </a:r>
            <a:r>
              <a:rPr lang="pt-PT" dirty="0">
                <a:solidFill>
                  <a:schemeClr val="bg1"/>
                </a:solidFill>
              </a:rPr>
              <a:t>incêndio.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b="1" dirty="0"/>
              <a:t> 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586551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endParaRPr lang="pt-PT" b="1" dirty="0" smtClean="0"/>
          </a:p>
          <a:p>
            <a:endParaRPr lang="pt-PT" b="1" dirty="0"/>
          </a:p>
          <a:p>
            <a:r>
              <a:rPr lang="pt-PT" b="1" dirty="0" smtClean="0">
                <a:solidFill>
                  <a:schemeClr val="bg1"/>
                </a:solidFill>
              </a:rPr>
              <a:t>CONTROLO </a:t>
            </a:r>
            <a:r>
              <a:rPr lang="pt-PT" b="1" dirty="0">
                <a:solidFill>
                  <a:schemeClr val="bg1"/>
                </a:solidFill>
              </a:rPr>
              <a:t>DE VISITANTES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Levantar e cumprimentar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Perguntar em que pode ser útil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Confirmação da visita.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Nome e dados do visitante. (Registo)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A companhia a que pertence. (Registo)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Razão da visita. (Registo)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Hora de entrada e saída da visita. (Registo)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Entrega do cartão de visita registando o número. (Registo)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Acompanhamento do visitante ao visitado.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t-PT" dirty="0">
                <a:solidFill>
                  <a:schemeClr val="bg1"/>
                </a:solidFill>
              </a:rPr>
              <a:t>Recepção do cartão de visitante e entrega da identificação no regresso da visita.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PT" b="1" dirty="0">
                <a:solidFill>
                  <a:schemeClr val="bg1"/>
                </a:solidFill>
              </a:rPr>
              <a:t> 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PT" b="1" u="sng" dirty="0" smtClean="0"/>
              <a:t>MODÚLO- 11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9154"/>
            <a:ext cx="8229600" cy="48941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pt-PT" b="1" u="sng" dirty="0" smtClean="0"/>
              <a:t>USO REGULAMENTAR DA ARMA</a:t>
            </a:r>
            <a:endParaRPr lang="en-US" b="1" dirty="0" smtClean="0"/>
          </a:p>
          <a:p>
            <a:pPr>
              <a:buNone/>
            </a:pPr>
            <a:r>
              <a:rPr lang="pt-PT" b="1" dirty="0" smtClean="0"/>
              <a:t> </a:t>
            </a:r>
            <a:endParaRPr lang="en-US" dirty="0" smtClean="0"/>
          </a:p>
          <a:p>
            <a:r>
              <a:rPr lang="pt-PT" b="1" dirty="0" smtClean="0"/>
              <a:t>REGRAS GERAIS DE SEGURANÇA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r>
              <a:rPr lang="pt-PT" dirty="0" smtClean="0"/>
              <a:t>Os Vigilantes,  dados  as  características das suas funções, estão autorizados a fazerem uso  da  arma  de  fogo.  Isto  implica  grande responsabilidade e compromisso perante a sociedade.   Assim   sendo,   urge   a   necessidade   de   todos   os   Vigilantes   terem conhecimento   de   todas  disposições  que  regem  o  manejo  eficiente  e  a  técnica  de funcionamento  da  arma.  De  entre  as  principais regras de segurança, encontram-se as seguintes: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pt-PT" dirty="0" smtClean="0"/>
              <a:t>Tirar  o  carregador  sempre que deixar a arma em lugares onde possa ser mexida por alguém;</a:t>
            </a:r>
            <a:endParaRPr lang="en-US" dirty="0" smtClean="0"/>
          </a:p>
          <a:p>
            <a:pPr lvl="0"/>
            <a:r>
              <a:rPr lang="pt-PT" dirty="0" smtClean="0"/>
              <a:t>Não introduzir munições na câmara, salvo em casos extremos;</a:t>
            </a:r>
            <a:endParaRPr lang="en-US" dirty="0" smtClean="0"/>
          </a:p>
          <a:p>
            <a:pPr lvl="0"/>
            <a:r>
              <a:rPr lang="pt-PT" dirty="0" smtClean="0"/>
              <a:t>Manter a arma fora do alcance de pessoas estranhas e crianças;</a:t>
            </a:r>
            <a:endParaRPr lang="en-US" dirty="0" smtClean="0"/>
          </a:p>
          <a:p>
            <a:pPr lvl="0"/>
            <a:r>
              <a:rPr lang="pt-PT" dirty="0" smtClean="0"/>
              <a:t>Manter a arma em perfeito estado de limpeza e funcionamento;</a:t>
            </a:r>
            <a:endParaRPr lang="en-US" dirty="0" smtClean="0"/>
          </a:p>
          <a:p>
            <a:pPr lvl="0"/>
            <a:r>
              <a:rPr lang="pt-PT" dirty="0" smtClean="0"/>
              <a:t>Não emprestar a arma a alguém;</a:t>
            </a:r>
            <a:endParaRPr lang="en-US" dirty="0" smtClean="0"/>
          </a:p>
          <a:p>
            <a:pPr lvl="0"/>
            <a:r>
              <a:rPr lang="pt-PT" dirty="0" smtClean="0"/>
              <a:t>Verificar  sempre  se tem bala na câmara, sempre que tenha passada pela mão de outra pessoa;</a:t>
            </a:r>
            <a:endParaRPr lang="en-US" dirty="0" smtClean="0"/>
          </a:p>
          <a:p>
            <a:pPr lvl="0"/>
            <a:r>
              <a:rPr lang="pt-PT" dirty="0" smtClean="0"/>
              <a:t>Mantê-la sempre em posição de segurança;</a:t>
            </a:r>
            <a:endParaRPr lang="en-US" dirty="0" smtClean="0"/>
          </a:p>
          <a:p>
            <a:pPr lvl="0"/>
            <a:r>
              <a:rPr lang="pt-PT" dirty="0" smtClean="0"/>
              <a:t>Não puxar do coldre, nem apontar a alguém, salvo em situações justificadas.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104755"/>
            <a:ext cx="28003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643998" cy="5715040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254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pt-PT" dirty="0"/>
              <a:t>	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No  Primeiro dia, aos formandos é fornecido a Rotina e  Regulamento interno</a:t>
            </a:r>
            <a:endParaRPr lang="en-US" dirty="0"/>
          </a:p>
          <a:p>
            <a:pPr>
              <a:buNone/>
            </a:pPr>
            <a:r>
              <a:rPr lang="pt-PT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2068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pt-PT" b="1" dirty="0" smtClean="0"/>
              <a:t>EQUIPARAÇÃO DOS MEIOS DA DEFESA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r>
              <a:rPr lang="pt-PT" dirty="0" smtClean="0"/>
              <a:t>Qualquer  tipo  de  agressão  não  justifica  a  imediata utilização da arma de fogo, pois a defesa  deverá   ser  ajustada  aos  meios  que  o  agressor  utilizar,  mediante  o seguinte quadro de equiparações dos meios de defesa,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pt-PT" b="1" dirty="0" smtClean="0"/>
              <a:t>                </a:t>
            </a:r>
            <a:endParaRPr lang="en-US" b="1" dirty="0" smtClean="0"/>
          </a:p>
          <a:p>
            <a:r>
              <a:rPr lang="pt-PT" b="1" dirty="0" smtClean="0"/>
              <a:t>AGRESSOR</a:t>
            </a:r>
            <a:endParaRPr lang="en-US" dirty="0" smtClean="0"/>
          </a:p>
          <a:p>
            <a:r>
              <a:rPr lang="pt-PT" b="1" dirty="0" smtClean="0"/>
              <a:t>PATRULHEIRO</a:t>
            </a:r>
            <a:endParaRPr lang="en-US" dirty="0" smtClean="0"/>
          </a:p>
          <a:p>
            <a:r>
              <a:rPr lang="pt-PT" dirty="0" smtClean="0"/>
              <a:t>FORÇA FÍSICA</a:t>
            </a:r>
            <a:endParaRPr lang="en-US" dirty="0" smtClean="0"/>
          </a:p>
          <a:p>
            <a:r>
              <a:rPr lang="pt-PT" dirty="0" smtClean="0"/>
              <a:t>DEFESA PESSOAL</a:t>
            </a:r>
            <a:endParaRPr lang="en-US" dirty="0" smtClean="0"/>
          </a:p>
          <a:p>
            <a:r>
              <a:rPr lang="pt-PT" dirty="0" smtClean="0"/>
              <a:t>RESISTÊNCIA</a:t>
            </a:r>
            <a:endParaRPr lang="en-US" dirty="0" smtClean="0"/>
          </a:p>
          <a:p>
            <a:r>
              <a:rPr lang="pt-PT" dirty="0" smtClean="0"/>
              <a:t>FORÇA FÍSICA E GÁS LACRIMOGÉNIO </a:t>
            </a:r>
            <a:endParaRPr lang="en-US" dirty="0" smtClean="0"/>
          </a:p>
          <a:p>
            <a:r>
              <a:rPr lang="pt-PT" dirty="0" smtClean="0"/>
              <a:t>INSTRUMENTOS CONTUNDENTES (PAU, PEDRA E OUTROS)</a:t>
            </a:r>
            <a:endParaRPr lang="en-US" dirty="0" smtClean="0"/>
          </a:p>
          <a:p>
            <a:r>
              <a:rPr lang="pt-PT" dirty="0" smtClean="0"/>
              <a:t>DEFESA PESSOAL E CACETETE</a:t>
            </a:r>
            <a:endParaRPr lang="en-US" dirty="0" smtClean="0"/>
          </a:p>
          <a:p>
            <a:r>
              <a:rPr lang="pt-PT" dirty="0" smtClean="0"/>
              <a:t>INSTRUMENTOS CORTANTES (FACA, CATANA, MACHADO ETC.</a:t>
            </a:r>
            <a:endParaRPr lang="en-US" dirty="0" smtClean="0"/>
          </a:p>
          <a:p>
            <a:r>
              <a:rPr lang="pt-PT" dirty="0" smtClean="0"/>
              <a:t>DEFESA PESSOAL E ARMA REGULAMENTAR</a:t>
            </a:r>
            <a:endParaRPr lang="en-US" dirty="0" smtClean="0"/>
          </a:p>
          <a:p>
            <a:r>
              <a:rPr lang="pt-PT" dirty="0" smtClean="0"/>
              <a:t>ARMA DE FOGO</a:t>
            </a:r>
            <a:endParaRPr lang="en-US" dirty="0" smtClean="0"/>
          </a:p>
          <a:p>
            <a:r>
              <a:rPr lang="pt-PT" dirty="0" smtClean="0"/>
              <a:t>DEFESA PESSOAL E ARMA REGULAMENTAR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2646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PT" b="1" dirty="0" smtClean="0"/>
              <a:t>JUSTIFICAÇÃO PARA QUE HAJA LIGÍTIMA DEFESA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pt-PT" dirty="0" smtClean="0"/>
              <a:t>Para que haja legítima defesa é necessário que exista o seguinte: </a:t>
            </a:r>
            <a:endParaRPr lang="en-US" dirty="0" smtClean="0"/>
          </a:p>
          <a:p>
            <a:pPr>
              <a:buNone/>
            </a:pPr>
            <a:r>
              <a:rPr lang="pt-PT" b="1" dirty="0" smtClean="0"/>
              <a:t> </a:t>
            </a:r>
            <a:endParaRPr lang="en-US" dirty="0" smtClean="0"/>
          </a:p>
          <a:p>
            <a:pPr lvl="0"/>
            <a:r>
              <a:rPr lang="pt-PT" dirty="0" smtClean="0"/>
              <a:t>Agressão ilegal e em execução eminente, que não seja motivada por provocação, ofensa ou qualquer crime praticado por quem se defende;</a:t>
            </a:r>
            <a:endParaRPr lang="en-US" dirty="0" smtClean="0"/>
          </a:p>
          <a:p>
            <a:pPr lvl="0"/>
            <a:r>
              <a:rPr lang="pt-PT" dirty="0" smtClean="0"/>
              <a:t>Impossibilidade de recorrer à força pública.</a:t>
            </a:r>
            <a:endParaRPr lang="en-US" dirty="0" smtClean="0"/>
          </a:p>
          <a:p>
            <a:pPr lvl="0"/>
            <a:r>
              <a:rPr lang="pt-PT" dirty="0" smtClean="0"/>
              <a:t>Necessidade racional do meio a empregar para prevenir ou suster a agressão.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2646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b="1" dirty="0" smtClean="0"/>
          </a:p>
          <a:p>
            <a:r>
              <a:rPr lang="pt-PT" b="1" dirty="0" smtClean="0"/>
              <a:t>EXCESSO DE LEGITIMA DEFESA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pt-PT" dirty="0" smtClean="0"/>
              <a:t>Não  há,  portanto,  legítima  defesa,  quando  a  pessoa  que  se defende, encontra-se em condições  de  agir  em  legítima  defesa,  empregando meios que não são necessários ou proporcionais, quer dizer, que seja mais prejudicial que o outro ao seu alcance.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92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pt-PT" b="1" dirty="0" smtClean="0"/>
          </a:p>
          <a:p>
            <a:r>
              <a:rPr lang="pt-PT" b="1" dirty="0" smtClean="0"/>
              <a:t>CONSECUTIVIDADE EM CASO DE AGRESSÃO EMINENTE</a:t>
            </a:r>
            <a:endParaRPr lang="en-US" b="1" i="1" dirty="0" smtClean="0"/>
          </a:p>
          <a:p>
            <a:r>
              <a:rPr lang="pt-PT" dirty="0" smtClean="0"/>
              <a:t>Em caso de agressão eminente, ou seja, sempre que ponderadas todas as questões, avaliadas as causas e consequências e, esgotadas todos os recursos ao seu alcance, ao utilizar a arma, deverá seguir a </a:t>
            </a:r>
            <a:r>
              <a:rPr lang="pt-PT" dirty="0" err="1" smtClean="0"/>
              <a:t>consecutividade</a:t>
            </a:r>
            <a:r>
              <a:rPr lang="pt-PT" dirty="0" smtClean="0"/>
              <a:t> seguinte: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 </a:t>
            </a:r>
            <a:endParaRPr lang="en-US" dirty="0" smtClean="0"/>
          </a:p>
          <a:p>
            <a:pPr lvl="0"/>
            <a:r>
              <a:rPr lang="pt-PT" dirty="0" smtClean="0"/>
              <a:t>Puxar a arma sem apontar, apenas intimidando;</a:t>
            </a:r>
            <a:endParaRPr lang="en-US" dirty="0" smtClean="0"/>
          </a:p>
          <a:p>
            <a:pPr lvl="0"/>
            <a:r>
              <a:rPr lang="pt-PT" dirty="0" smtClean="0"/>
              <a:t>Apontar intimidando, sem manipular;</a:t>
            </a:r>
            <a:endParaRPr lang="en-US" dirty="0" smtClean="0"/>
          </a:p>
          <a:p>
            <a:pPr lvl="0"/>
            <a:r>
              <a:rPr lang="pt-PT" dirty="0" smtClean="0"/>
              <a:t>Manipular sem apontar;</a:t>
            </a:r>
            <a:endParaRPr lang="en-US" dirty="0" smtClean="0"/>
          </a:p>
          <a:p>
            <a:pPr lvl="0"/>
            <a:r>
              <a:rPr lang="pt-PT" dirty="0" smtClean="0"/>
              <a:t>Disparos preventivos e intimidativos para o ar (em lugares abertos);</a:t>
            </a:r>
            <a:endParaRPr lang="en-US" dirty="0" smtClean="0"/>
          </a:p>
          <a:p>
            <a:pPr lvl="0"/>
            <a:r>
              <a:rPr lang="pt-PT" dirty="0" smtClean="0"/>
              <a:t>Disparos </a:t>
            </a:r>
            <a:r>
              <a:rPr lang="pt-PT" dirty="0" err="1" smtClean="0"/>
              <a:t>imobilizativos</a:t>
            </a:r>
            <a:r>
              <a:rPr lang="pt-PT" dirty="0" smtClean="0"/>
              <a:t> para as pernas ou braços.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92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PT" dirty="0" smtClean="0"/>
          </a:p>
          <a:p>
            <a:r>
              <a:rPr lang="pt-PT" dirty="0" smtClean="0"/>
              <a:t>ARMAMENTO (AKM; Caçadeira; Revolver), BOMBAS E EXPLOSIVOS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r>
              <a:rPr lang="pt-PT" b="1" dirty="0" smtClean="0"/>
              <a:t>METRELHADORA LIGEIRA CALACHINICOV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pt-PT" dirty="0" smtClean="0"/>
              <a:t>CALIBRE – 7,62MM</a:t>
            </a:r>
            <a:endParaRPr lang="en-US" dirty="0" smtClean="0"/>
          </a:p>
          <a:p>
            <a:pPr lvl="0"/>
            <a:r>
              <a:rPr lang="pt-PT" dirty="0" smtClean="0"/>
              <a:t>TIRO EFECTIVO – 800M</a:t>
            </a:r>
            <a:endParaRPr lang="en-US" dirty="0" smtClean="0"/>
          </a:p>
          <a:p>
            <a:pPr lvl="0"/>
            <a:r>
              <a:rPr lang="pt-PT" dirty="0" smtClean="0"/>
              <a:t>TIRO EFICAZ – 100M</a:t>
            </a:r>
            <a:endParaRPr lang="en-US" dirty="0" smtClean="0"/>
          </a:p>
          <a:p>
            <a:pPr lvl="0"/>
            <a:r>
              <a:rPr lang="pt-PT" dirty="0" smtClean="0"/>
              <a:t>ALCANÇE – 3500 M / 4000M</a:t>
            </a:r>
            <a:endParaRPr lang="en-US" dirty="0" smtClean="0"/>
          </a:p>
          <a:p>
            <a:pPr lvl="0"/>
            <a:r>
              <a:rPr lang="pt-PT" dirty="0" smtClean="0"/>
              <a:t>VELOCIDADE MAXIMA – 700 METROS POR SEGUNDO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2646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b="1" dirty="0" smtClean="0"/>
          </a:p>
          <a:p>
            <a:r>
              <a:rPr lang="pt-PT" b="1" dirty="0" smtClean="0"/>
              <a:t>COMPOSIÇÃO DA AKM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pPr lvl="0"/>
            <a:r>
              <a:rPr lang="pt-PT" dirty="0" smtClean="0"/>
              <a:t>CANO</a:t>
            </a:r>
            <a:endParaRPr lang="en-US" dirty="0" smtClean="0"/>
          </a:p>
          <a:p>
            <a:pPr lvl="0"/>
            <a:r>
              <a:rPr lang="pt-PT" dirty="0" smtClean="0"/>
              <a:t>CORPO</a:t>
            </a:r>
            <a:endParaRPr lang="en-US" dirty="0" smtClean="0"/>
          </a:p>
          <a:p>
            <a:pPr lvl="0"/>
            <a:r>
              <a:rPr lang="pt-PT" dirty="0" smtClean="0"/>
              <a:t>CRONHA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92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smtClean="0"/>
              <a:t>AS ESTRIAS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pPr lvl="0"/>
            <a:r>
              <a:rPr lang="pt-PT" dirty="0" smtClean="0"/>
              <a:t>PERFURAÇÃO</a:t>
            </a:r>
            <a:endParaRPr lang="en-US" dirty="0" smtClean="0"/>
          </a:p>
          <a:p>
            <a:pPr lvl="0"/>
            <a:r>
              <a:rPr lang="pt-PT" dirty="0" smtClean="0"/>
              <a:t>ESTALIDADE</a:t>
            </a:r>
            <a:endParaRPr lang="en-US" dirty="0" smtClean="0"/>
          </a:p>
          <a:p>
            <a:r>
              <a:rPr lang="pt-PT" dirty="0" smtClean="0"/>
              <a:t>ALCANCE</a:t>
            </a:r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92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b="1" dirty="0" smtClean="0"/>
          </a:p>
          <a:p>
            <a:r>
              <a:rPr lang="pt-PT" b="1" dirty="0" smtClean="0"/>
              <a:t>COMPOSIÇÃO DA MUNIÇÃO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pPr lvl="0"/>
            <a:r>
              <a:rPr lang="pt-PT" dirty="0" smtClean="0"/>
              <a:t>BALA</a:t>
            </a:r>
            <a:endParaRPr lang="en-US" dirty="0" smtClean="0"/>
          </a:p>
          <a:p>
            <a:pPr lvl="0"/>
            <a:r>
              <a:rPr lang="pt-PT" dirty="0" smtClean="0"/>
              <a:t>INVOLCRO</a:t>
            </a:r>
            <a:endParaRPr lang="en-US" dirty="0" smtClean="0"/>
          </a:p>
          <a:p>
            <a:pPr lvl="0"/>
            <a:r>
              <a:rPr lang="pt-PT" dirty="0" smtClean="0"/>
              <a:t>POLVURA</a:t>
            </a:r>
            <a:endParaRPr lang="en-US" dirty="0" smtClean="0"/>
          </a:p>
          <a:p>
            <a:pPr lvl="0"/>
            <a:r>
              <a:rPr lang="pt-PT" dirty="0" smtClean="0"/>
              <a:t>FULMINANTE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2646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r>
              <a:rPr lang="pt-PT" b="1" dirty="0" smtClean="0"/>
              <a:t>COMPOSIÇÃO DO CARREGADOR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pPr lvl="0"/>
            <a:r>
              <a:rPr lang="pt-PT" dirty="0" smtClean="0"/>
              <a:t>MOLA </a:t>
            </a:r>
            <a:endParaRPr lang="en-US" dirty="0" smtClean="0"/>
          </a:p>
          <a:p>
            <a:pPr lvl="0"/>
            <a:r>
              <a:rPr lang="pt-PT" dirty="0" smtClean="0"/>
              <a:t>MESA</a:t>
            </a:r>
            <a:endParaRPr lang="en-US" dirty="0" smtClean="0"/>
          </a:p>
          <a:p>
            <a:pPr lvl="0"/>
            <a:r>
              <a:rPr lang="pt-PT" dirty="0" smtClean="0"/>
              <a:t>CORPO</a:t>
            </a:r>
            <a:endParaRPr lang="en-US" dirty="0" smtClean="0"/>
          </a:p>
          <a:p>
            <a:pPr lvl="0"/>
            <a:r>
              <a:rPr lang="pt-PT" dirty="0" smtClean="0"/>
              <a:t>BASE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r>
              <a:rPr lang="pt-PT" dirty="0" smtClean="0"/>
              <a:t>Mola recuperadora e os seus guias</a:t>
            </a:r>
            <a:endParaRPr lang="en-US" dirty="0" smtClean="0"/>
          </a:p>
          <a:p>
            <a:r>
              <a:rPr lang="pt-PT" dirty="0" smtClean="0"/>
              <a:t>Extractor e agulha </a:t>
            </a:r>
            <a:r>
              <a:rPr lang="pt-PT" dirty="0" err="1" smtClean="0"/>
              <a:t>percursora</a:t>
            </a:r>
            <a:r>
              <a:rPr lang="pt-PT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2068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endParaRPr lang="pt-PT" b="1" dirty="0" smtClean="0"/>
          </a:p>
          <a:p>
            <a:r>
              <a:rPr lang="pt-PT" b="1" dirty="0" smtClean="0"/>
              <a:t>REVOLVER TAUROS – OU ARMA DE MÃO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pPr lvl="0"/>
            <a:r>
              <a:rPr lang="pt-PT" dirty="0" smtClean="0"/>
              <a:t>CALIBRE – 38 ESPECIAL</a:t>
            </a:r>
            <a:endParaRPr lang="en-US" dirty="0" smtClean="0"/>
          </a:p>
          <a:p>
            <a:r>
              <a:rPr lang="pt-PT" dirty="0" smtClean="0"/>
              <a:t>Existem revolveres de cano curto menor distância e canos longo maior distância.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r>
              <a:rPr lang="pt-PT" dirty="0" smtClean="0"/>
              <a:t>PISTOLA</a:t>
            </a:r>
            <a:endParaRPr lang="en-US" dirty="0" smtClean="0"/>
          </a:p>
          <a:p>
            <a:r>
              <a:rPr lang="pt-PT" dirty="0" smtClean="0"/>
              <a:t>REVOLVER</a:t>
            </a:r>
            <a:endParaRPr lang="en-US" dirty="0" smtClean="0"/>
          </a:p>
          <a:p>
            <a:pPr lvl="0"/>
            <a:r>
              <a:rPr lang="pt-PT" dirty="0" smtClean="0"/>
              <a:t>CARREGADOR</a:t>
            </a:r>
            <a:endParaRPr lang="en-US" dirty="0" smtClean="0"/>
          </a:p>
          <a:p>
            <a:pPr lvl="0"/>
            <a:r>
              <a:rPr lang="pt-PT" dirty="0" smtClean="0"/>
              <a:t>CAMARA</a:t>
            </a:r>
            <a:endParaRPr lang="en-US" dirty="0" smtClean="0"/>
          </a:p>
          <a:p>
            <a:pPr lvl="0"/>
            <a:r>
              <a:rPr lang="pt-PT" dirty="0" smtClean="0"/>
              <a:t>PATILHA DE SEGURANÇA</a:t>
            </a:r>
            <a:endParaRPr lang="en-US" dirty="0" smtClean="0"/>
          </a:p>
          <a:p>
            <a:pPr lvl="0"/>
            <a:r>
              <a:rPr lang="pt-PT" dirty="0" smtClean="0"/>
              <a:t>EXTRAÇÃO AUTOMATICA</a:t>
            </a:r>
            <a:endParaRPr lang="en-US" dirty="0" smtClean="0"/>
          </a:p>
          <a:p>
            <a:pPr lvl="0"/>
            <a:r>
              <a:rPr lang="pt-PT" dirty="0" smtClean="0"/>
              <a:t>ORGÃOS DE PONTARIA MOVEIS</a:t>
            </a:r>
            <a:endParaRPr lang="en-US" dirty="0" smtClean="0"/>
          </a:p>
          <a:p>
            <a:pPr lvl="0"/>
            <a:r>
              <a:rPr lang="pt-PT" dirty="0" smtClean="0"/>
              <a:t>PUNHO DIRECTO</a:t>
            </a:r>
            <a:endParaRPr lang="en-US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en-US" dirty="0" smtClean="0"/>
          </a:p>
          <a:p>
            <a:pPr lvl="0"/>
            <a:r>
              <a:rPr lang="pt-PT" dirty="0" smtClean="0"/>
              <a:t>TAMBOR</a:t>
            </a:r>
            <a:endParaRPr lang="en-US" dirty="0" smtClean="0"/>
          </a:p>
          <a:p>
            <a:pPr lvl="0"/>
            <a:r>
              <a:rPr lang="pt-PT" dirty="0" smtClean="0"/>
              <a:t>NÃO TEM</a:t>
            </a:r>
            <a:endParaRPr lang="en-US" dirty="0" smtClean="0"/>
          </a:p>
          <a:p>
            <a:pPr lvl="0"/>
            <a:r>
              <a:rPr lang="pt-PT" dirty="0" smtClean="0"/>
              <a:t>NÃO TEM</a:t>
            </a:r>
            <a:endParaRPr lang="en-US" dirty="0" smtClean="0"/>
          </a:p>
          <a:p>
            <a:pPr lvl="0"/>
            <a:r>
              <a:rPr lang="pt-PT" dirty="0" smtClean="0"/>
              <a:t>EXTRAÇÃO MANUAL</a:t>
            </a:r>
            <a:endParaRPr lang="en-US" dirty="0" smtClean="0"/>
          </a:p>
          <a:p>
            <a:pPr lvl="0"/>
            <a:r>
              <a:rPr lang="pt-PT" dirty="0" smtClean="0"/>
              <a:t>ORGÃOS DE PONTARIA FIXOS</a:t>
            </a:r>
            <a:endParaRPr lang="en-US" dirty="0" smtClean="0"/>
          </a:p>
          <a:p>
            <a:pPr lvl="0"/>
            <a:r>
              <a:rPr lang="pt-PT" dirty="0" smtClean="0"/>
              <a:t>PUNHO CURVO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         MODULO 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dirty="0" smtClean="0"/>
          </a:p>
          <a:p>
            <a:endParaRPr lang="pt-PT" b="1" dirty="0"/>
          </a:p>
          <a:p>
            <a:endParaRPr lang="pt-PT" b="1" dirty="0" smtClean="0"/>
          </a:p>
          <a:p>
            <a:endParaRPr lang="pt-PT" b="1" dirty="0"/>
          </a:p>
          <a:p>
            <a:r>
              <a:rPr lang="pt-PT" b="1" dirty="0" smtClean="0"/>
              <a:t>    </a:t>
            </a:r>
            <a:r>
              <a:rPr lang="pt-PT" sz="4000" b="1" dirty="0" smtClean="0">
                <a:solidFill>
                  <a:schemeClr val="bg1"/>
                </a:solidFill>
              </a:rPr>
              <a:t>HIGIENE </a:t>
            </a:r>
            <a:r>
              <a:rPr lang="pt-PT" sz="4000" b="1" dirty="0">
                <a:solidFill>
                  <a:schemeClr val="bg1"/>
                </a:solidFill>
              </a:rPr>
              <a:t>PESSOAL E LIMPEZA ABSOLUTA</a:t>
            </a:r>
            <a:r>
              <a:rPr lang="pt-PT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endParaRPr lang="pt-PT" b="1" u="sng" dirty="0"/>
          </a:p>
          <a:p>
            <a:endParaRPr lang="pt-PT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544" y="276797"/>
            <a:ext cx="2800350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94567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2068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b="1" dirty="0" smtClean="0"/>
          </a:p>
          <a:p>
            <a:r>
              <a:rPr lang="pt-PT" b="1" dirty="0" smtClean="0"/>
              <a:t>CAÇADEIRA</a:t>
            </a:r>
            <a:endParaRPr lang="en-US" dirty="0" smtClean="0"/>
          </a:p>
          <a:p>
            <a:pPr>
              <a:buNone/>
            </a:pPr>
            <a:r>
              <a:rPr lang="pt-PT" b="1" dirty="0" smtClean="0"/>
              <a:t> </a:t>
            </a:r>
            <a:endParaRPr lang="en-US" dirty="0" smtClean="0"/>
          </a:p>
          <a:p>
            <a:r>
              <a:rPr lang="pt-PT" b="1" dirty="0" smtClean="0"/>
              <a:t>EXISTEM:</a:t>
            </a:r>
            <a:endParaRPr lang="en-US" dirty="0" smtClean="0"/>
          </a:p>
          <a:p>
            <a:pPr lvl="0"/>
            <a:r>
              <a:rPr lang="pt-PT" dirty="0" smtClean="0"/>
              <a:t>AUTOMATICA</a:t>
            </a:r>
            <a:endParaRPr lang="en-US" dirty="0" smtClean="0"/>
          </a:p>
          <a:p>
            <a:pPr lvl="0"/>
            <a:r>
              <a:rPr lang="pt-PT" dirty="0" smtClean="0"/>
              <a:t>SEMI – AUTOMATICAS</a:t>
            </a:r>
            <a:endParaRPr lang="en-US" dirty="0" smtClean="0"/>
          </a:p>
          <a:p>
            <a:pPr lvl="0"/>
            <a:r>
              <a:rPr lang="pt-PT" dirty="0" smtClean="0"/>
              <a:t>CULATRA MANUAL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92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PT" b="1" dirty="0" smtClean="0"/>
          </a:p>
          <a:p>
            <a:r>
              <a:rPr lang="pt-PT" b="1" dirty="0" smtClean="0"/>
              <a:t>CARACTERISTICAS</a:t>
            </a:r>
            <a:endParaRPr lang="en-US" dirty="0" smtClean="0"/>
          </a:p>
          <a:p>
            <a:pPr lvl="0"/>
            <a:r>
              <a:rPr lang="pt-PT" dirty="0" smtClean="0"/>
              <a:t>CALIBRE – 12MM</a:t>
            </a:r>
            <a:endParaRPr lang="en-US" dirty="0" smtClean="0"/>
          </a:p>
          <a:p>
            <a:pPr lvl="0"/>
            <a:r>
              <a:rPr lang="pt-PT" dirty="0" smtClean="0"/>
              <a:t>TIRO EFECTIVO – 80M</a:t>
            </a:r>
            <a:endParaRPr lang="en-US" dirty="0" smtClean="0"/>
          </a:p>
          <a:p>
            <a:pPr lvl="0"/>
            <a:r>
              <a:rPr lang="pt-PT" dirty="0" smtClean="0"/>
              <a:t>CUMPRIMENTO – 73CM</a:t>
            </a:r>
            <a:endParaRPr lang="en-US" dirty="0" smtClean="0"/>
          </a:p>
          <a:p>
            <a:pPr lvl="0"/>
            <a:r>
              <a:rPr lang="pt-PT" dirty="0" smtClean="0"/>
              <a:t>ALIMENTAÇÃO – ACÇÃO DE BOMBA</a:t>
            </a:r>
            <a:endParaRPr lang="en-US" dirty="0" smtClean="0"/>
          </a:p>
          <a:p>
            <a:pPr lvl="0"/>
            <a:r>
              <a:rPr lang="pt-PT" dirty="0" smtClean="0"/>
              <a:t>CAPACIDADE – 7 MUNIÇÕES (CARTUCHOS) COM UMA NA CAMARAS.</a:t>
            </a:r>
          </a:p>
          <a:p>
            <a:pPr lvl="0">
              <a:buNone/>
            </a:pPr>
            <a:r>
              <a:rPr lang="pt-PT" dirty="0" smtClean="0"/>
              <a:t>              </a:t>
            </a:r>
          </a:p>
          <a:p>
            <a:pPr lvl="0">
              <a:buNone/>
            </a:pPr>
            <a:r>
              <a:rPr lang="pt-PT" dirty="0" smtClean="0"/>
              <a:t>                                  FIM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643998" cy="5929354"/>
          </a:xfrm>
          <a:solidFill>
            <a:schemeClr val="accent1">
              <a:lumMod val="60000"/>
              <a:lumOff val="40000"/>
            </a:schemeClr>
          </a:solidFill>
          <a:ln w="28575"/>
          <a:effectLst>
            <a:outerShdw blurRad="50800" dist="25400" dir="5400000" rotWithShape="0">
              <a:srgbClr val="000000">
                <a:alpha val="35000"/>
              </a:srgbClr>
            </a:outerShdw>
            <a:softEdge rad="1270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endParaRPr lang="pt-PT" b="1" dirty="0" smtClean="0"/>
          </a:p>
          <a:p>
            <a:r>
              <a:rPr lang="pt-PT" dirty="0"/>
              <a:t> </a:t>
            </a:r>
            <a:r>
              <a:rPr lang="pt-PT" b="1" u="sng" dirty="0" smtClean="0"/>
              <a:t>OBJECTIVO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pt-PT" dirty="0"/>
              <a:t>1.	O objectivo é a prevenção de doenças entre os indivíduos.</a:t>
            </a:r>
            <a:endParaRPr lang="en-US" dirty="0"/>
          </a:p>
          <a:p>
            <a:pPr>
              <a:buNone/>
            </a:pPr>
            <a:r>
              <a:rPr lang="pt-PT" dirty="0"/>
              <a:t> </a:t>
            </a:r>
            <a:endParaRPr lang="en-US" dirty="0"/>
          </a:p>
          <a:p>
            <a:r>
              <a:rPr lang="pt-PT" b="1" dirty="0"/>
              <a:t>REGRAS BÁSICAS</a:t>
            </a:r>
            <a:endParaRPr lang="en-US" dirty="0"/>
          </a:p>
          <a:p>
            <a:pPr>
              <a:buNone/>
            </a:pPr>
            <a:r>
              <a:rPr lang="pt-PT" b="1" dirty="0"/>
              <a:t> </a:t>
            </a:r>
            <a:endParaRPr lang="en-US" dirty="0"/>
          </a:p>
          <a:p>
            <a:pPr lvl="0"/>
            <a:r>
              <a:rPr lang="pt-PT" dirty="0"/>
              <a:t>Os gabinetes são áreas restritas e limitadas a todos os instruendos excepto o aluno dia.</a:t>
            </a:r>
            <a:endParaRPr lang="en-US" dirty="0"/>
          </a:p>
          <a:p>
            <a:pPr>
              <a:buNone/>
            </a:pPr>
            <a:r>
              <a:rPr lang="pt-PT" dirty="0"/>
              <a:t> </a:t>
            </a:r>
            <a:endParaRPr lang="en-US" dirty="0"/>
          </a:p>
          <a:p>
            <a:r>
              <a:rPr lang="pt-PT" b="1" dirty="0"/>
              <a:t>LIMPEZA GERAL</a:t>
            </a:r>
            <a:endParaRPr lang="en-US" dirty="0"/>
          </a:p>
          <a:p>
            <a:pPr>
              <a:buNone/>
            </a:pPr>
            <a:r>
              <a:rPr lang="pt-PT" b="1" dirty="0"/>
              <a:t> </a:t>
            </a:r>
            <a:endParaRPr lang="en-US" dirty="0"/>
          </a:p>
          <a:p>
            <a:pPr lvl="0"/>
            <a:r>
              <a:rPr lang="pt-PT" dirty="0"/>
              <a:t>O objectivo é a limpeza absoluta a volta das nossas áreas de responsabilidade.</a:t>
            </a:r>
            <a:endParaRPr lang="en-US" dirty="0"/>
          </a:p>
          <a:p>
            <a:pPr lvl="0"/>
            <a:r>
              <a:rPr lang="pt-PT" dirty="0"/>
              <a:t>Os dormitórios devem ser limpos e nenhum equipamento ou bens pessoais devem estar espalhados nos dormitórios.</a:t>
            </a:r>
            <a:endParaRPr lang="en-US" dirty="0"/>
          </a:p>
          <a:p>
            <a:pPr lvl="0"/>
            <a:r>
              <a:rPr lang="pt-PT" dirty="0"/>
              <a:t>Limpar sempre os calçados.</a:t>
            </a:r>
            <a:endParaRPr lang="en-US" dirty="0"/>
          </a:p>
          <a:p>
            <a:pPr lvl="0"/>
            <a:r>
              <a:rPr lang="pt-PT" dirty="0"/>
              <a:t>Apanhar papéis ou qualquer objecto que pode sujar a sua área de responsabilidade. </a:t>
            </a:r>
            <a:endParaRPr lang="en-US" dirty="0"/>
          </a:p>
          <a:p>
            <a:pPr>
              <a:buNone/>
            </a:pPr>
            <a:r>
              <a:rPr lang="pt-PT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768499"/>
            <a:ext cx="28003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92688"/>
          </a:xfr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smtClean="0"/>
              <a:t>AS </a:t>
            </a:r>
            <a:r>
              <a:rPr lang="pt-PT" b="1" dirty="0"/>
              <a:t>MÃOS</a:t>
            </a:r>
            <a:endParaRPr lang="en-US" dirty="0"/>
          </a:p>
          <a:p>
            <a:pPr>
              <a:buNone/>
            </a:pPr>
            <a:r>
              <a:rPr lang="pt-PT" dirty="0"/>
              <a:t> </a:t>
            </a:r>
            <a:endParaRPr lang="en-US" dirty="0"/>
          </a:p>
          <a:p>
            <a:r>
              <a:rPr lang="pt-PT" dirty="0"/>
              <a:t>a)	Devem ser lavadas antes das refeições e depois de utilizar a casa banho.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pt-PT" b="1" dirty="0"/>
              <a:t>AS UNHAS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lvl="0"/>
            <a:r>
              <a:rPr lang="pt-PT" dirty="0"/>
              <a:t>Devem ser curtas e limpas.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pt-PT" b="1" dirty="0"/>
              <a:t>CUIDADO COM OS PÉS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pt-PT" dirty="0"/>
              <a:t>      a)	Manter os pés sempre limpos e utilizar as meias sempre limpas.</a:t>
            </a:r>
            <a:endParaRPr lang="en-US" dirty="0"/>
          </a:p>
          <a:p>
            <a:r>
              <a:rPr lang="pt-PT" b="1" dirty="0"/>
              <a:t>MEIAS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lvl="0"/>
            <a:r>
              <a:rPr lang="pt-PT" dirty="0"/>
              <a:t>Utilizar sempre meias grossas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2719</TotalTime>
  <Words>1883</Words>
  <Application>Microsoft Office PowerPoint</Application>
  <PresentationFormat>Apresentação no Ecrã (4:3)</PresentationFormat>
  <Paragraphs>647</Paragraphs>
  <Slides>71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71</vt:i4>
      </vt:variant>
    </vt:vector>
  </HeadingPairs>
  <TitlesOfParts>
    <vt:vector size="75" baseType="lpstr">
      <vt:lpstr>Calibri</vt:lpstr>
      <vt:lpstr>Constantia</vt:lpstr>
      <vt:lpstr>Wingdings 2</vt:lpstr>
      <vt:lpstr>Fluxo</vt:lpstr>
      <vt:lpstr>JAGMEL LDA SEG.PRIVADA </vt:lpstr>
      <vt:lpstr>Apresentação do PowerPoint</vt:lpstr>
      <vt:lpstr>                       VISÃO</vt:lpstr>
      <vt:lpstr>                                 MISSÃO </vt:lpstr>
      <vt:lpstr>ESTRUTURA DE FUNÇÃO E PATENTE</vt:lpstr>
      <vt:lpstr>Apresentação do PowerPoint</vt:lpstr>
      <vt:lpstr>         MODULO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– 3   PAPEL E FUNÇÃO DE SEGURANÇA</vt:lpstr>
      <vt:lpstr>Apresentação do PowerPoint</vt:lpstr>
      <vt:lpstr>Apresentação do PowerPoint</vt:lpstr>
      <vt:lpstr>Apresentação do PowerPoint</vt:lpstr>
      <vt:lpstr>&lt;</vt:lpstr>
      <vt:lpstr>             TIPOS DOS RISCOS</vt:lpstr>
      <vt:lpstr>Apresentação do PowerPoint</vt:lpstr>
      <vt:lpstr>MÉTODOS DE SEGURANÇA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DEONTOLOGIA DO SEGURANÇA</vt:lpstr>
      <vt:lpstr>Apresentação do PowerPoint</vt:lpstr>
      <vt:lpstr>Apresentação do PowerPoint</vt:lpstr>
      <vt:lpstr>Apresentação do PowerPoint</vt:lpstr>
      <vt:lpstr>Apresentação do PowerPoint</vt:lpstr>
      <vt:lpstr>           MÓDULO – 4  OBSERVAÇÃO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OBSTÁCULOS QUE DIFICULTAM A OBSERVAÇÃO</vt:lpstr>
      <vt:lpstr>     CARACTERISTICAS DE UMA PESSOA</vt:lpstr>
      <vt:lpstr>CARACTERISTICAS DE UMA VIATURA</vt:lpstr>
      <vt:lpstr>     MÓDULO- 6  CONTROLO DE ACESSO</vt:lpstr>
      <vt:lpstr>Apresentação do PowerPoint</vt:lpstr>
      <vt:lpstr>Apresentação do PowerPoint</vt:lpstr>
      <vt:lpstr>Apresentação do PowerPoint</vt:lpstr>
      <vt:lpstr>Apresentação do PowerPoint</vt:lpstr>
      <vt:lpstr>MODÚLO- 11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DUME</dc:creator>
  <cp:lastModifiedBy>HP</cp:lastModifiedBy>
  <cp:revision>241</cp:revision>
  <dcterms:created xsi:type="dcterms:W3CDTF">2011-07-23T04:58:59Z</dcterms:created>
  <dcterms:modified xsi:type="dcterms:W3CDTF">2022-04-22T10:14:27Z</dcterms:modified>
</cp:coreProperties>
</file>