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77" r:id="rId5"/>
    <p:sldId id="258" r:id="rId6"/>
    <p:sldId id="262" r:id="rId7"/>
    <p:sldId id="259" r:id="rId8"/>
    <p:sldId id="260" r:id="rId9"/>
    <p:sldId id="261" r:id="rId10"/>
    <p:sldId id="279" r:id="rId11"/>
    <p:sldId id="280" r:id="rId12"/>
    <p:sldId id="281" r:id="rId13"/>
    <p:sldId id="282" r:id="rId14"/>
    <p:sldId id="287" r:id="rId15"/>
    <p:sldId id="285" r:id="rId16"/>
    <p:sldId id="286" r:id="rId17"/>
    <p:sldId id="271" r:id="rId18"/>
    <p:sldId id="273" r:id="rId19"/>
    <p:sldId id="272" r:id="rId20"/>
    <p:sldId id="283" r:id="rId21"/>
    <p:sldId id="264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dammers" initials="ad" lastIdx="3" clrIdx="0">
    <p:extLst>
      <p:ext uri="{19B8F6BF-5375-455C-9EA6-DF929625EA0E}">
        <p15:presenceInfo xmlns:p15="http://schemas.microsoft.com/office/powerpoint/2012/main" userId="1beb87776a7be8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>
        <p:scale>
          <a:sx n="95" d="100"/>
          <a:sy n="95" d="100"/>
        </p:scale>
        <p:origin x="38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dirty="0" err="1"/>
              <a:t>Stabiliteit</a:t>
            </a:r>
            <a:r>
              <a:rPr lang="en-GB" sz="2800" dirty="0"/>
              <a:t> scores</a:t>
            </a:r>
          </a:p>
        </c:rich>
      </c:tx>
      <c:layout>
        <c:manualLayout>
          <c:xMode val="edge"/>
          <c:yMode val="edge"/>
          <c:x val="0.362264516855062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Blad2!$B$119</c:f>
              <c:strCache>
                <c:ptCount val="1"/>
                <c:pt idx="0">
                  <c:v>Random </c:v>
                </c:pt>
              </c:strCache>
            </c:strRef>
          </c:tx>
          <c:spPr>
            <a:solidFill>
              <a:schemeClr val="accent5">
                <a:shade val="58000"/>
                <a:alpha val="85000"/>
              </a:schemeClr>
            </a:solidFill>
            <a:ln w="9525" cap="flat" cmpd="sng" algn="ctr">
              <a:solidFill>
                <a:schemeClr val="accent5">
                  <a:shade val="58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58000"/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1.9171894971759319E-17"/>
                  <c:y val="-2.5980052930339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87D-4355-9121-467447019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Blad2!$B$120:$B$122</c:f>
              <c:numCache>
                <c:formatCode>General</c:formatCode>
                <c:ptCount val="3"/>
                <c:pt idx="0">
                  <c:v>-6</c:v>
                </c:pt>
                <c:pt idx="1">
                  <c:v>-11</c:v>
                </c:pt>
                <c:pt idx="2">
                  <c:v>-26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0-408A-A33A-C7D68BFBAC91}"/>
            </c:ext>
          </c:extLst>
        </c:ser>
        <c:ser>
          <c:idx val="1"/>
          <c:order val="1"/>
          <c:tx>
            <c:strRef>
              <c:f>Blad2!$C$119</c:f>
              <c:strCache>
                <c:ptCount val="1"/>
                <c:pt idx="0">
                  <c:v>Breadthfirst </c:v>
                </c:pt>
              </c:strCache>
            </c:strRef>
          </c:tx>
          <c:spPr>
            <a:solidFill>
              <a:schemeClr val="accent5">
                <a:shade val="86000"/>
                <a:alpha val="85000"/>
              </a:schemeClr>
            </a:solidFill>
            <a:ln w="9525" cap="flat" cmpd="sng" algn="ctr">
              <a:solidFill>
                <a:schemeClr val="accent5">
                  <a:shade val="86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86000"/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-2.9691489063245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87D-4355-9121-46744701963C}"/>
                </c:ext>
              </c:extLst>
            </c:dLbl>
            <c:dLbl>
              <c:idx val="1"/>
              <c:layout>
                <c:manualLayout>
                  <c:x val="1.8830119924676226E-3"/>
                  <c:y val="0.122316660899815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87D-4355-9121-46744701963C}"/>
                </c:ext>
              </c:extLst>
            </c:dLbl>
            <c:dLbl>
              <c:idx val="2"/>
              <c:layout>
                <c:manualLayout>
                  <c:x val="-9.4149776196762076E-3"/>
                  <c:y val="0.125147288489053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7D-4355-9121-467447019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Blad2!$C$120:$C$122</c:f>
              <c:numCache>
                <c:formatCode>General</c:formatCode>
                <c:ptCount val="3"/>
                <c:pt idx="0">
                  <c:v>-6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0-408A-A33A-C7D68BFBAC91}"/>
            </c:ext>
          </c:extLst>
        </c:ser>
        <c:ser>
          <c:idx val="2"/>
          <c:order val="2"/>
          <c:tx>
            <c:strRef>
              <c:f>Blad2!$D$119</c:f>
              <c:strCache>
                <c:ptCount val="1"/>
                <c:pt idx="0">
                  <c:v>Random PW </c:v>
                </c:pt>
              </c:strCache>
            </c:strRef>
          </c:tx>
          <c:spPr>
            <a:solidFill>
              <a:schemeClr val="accent5">
                <a:tint val="86000"/>
                <a:alpha val="85000"/>
              </a:schemeClr>
            </a:solidFill>
            <a:ln w="9525" cap="flat" cmpd="sng" algn="ctr">
              <a:solidFill>
                <a:schemeClr val="accent5">
                  <a:tint val="86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tint val="86000"/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-1.0457518062068746E-3"/>
                  <c:y val="-2.59800529303395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87D-4355-9121-467447019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Blad2!$D$120:$D$122</c:f>
              <c:numCache>
                <c:formatCode>General</c:formatCode>
                <c:ptCount val="3"/>
                <c:pt idx="0">
                  <c:v>-6</c:v>
                </c:pt>
                <c:pt idx="1">
                  <c:v>-16</c:v>
                </c:pt>
                <c:pt idx="2">
                  <c:v>-35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70-408A-A33A-C7D68BFBAC91}"/>
            </c:ext>
          </c:extLst>
        </c:ser>
        <c:ser>
          <c:idx val="3"/>
          <c:order val="3"/>
          <c:tx>
            <c:strRef>
              <c:f>Blad2!$E$119</c:f>
              <c:strCache>
                <c:ptCount val="1"/>
                <c:pt idx="0">
                  <c:v>Breadth PW </c:v>
                </c:pt>
              </c:strCache>
            </c:strRef>
          </c:tx>
          <c:spPr>
            <a:solidFill>
              <a:schemeClr val="accent5">
                <a:tint val="58000"/>
                <a:alpha val="85000"/>
              </a:schemeClr>
            </a:solidFill>
            <a:ln w="9525" cap="flat" cmpd="sng" algn="ctr">
              <a:solidFill>
                <a:schemeClr val="accent5">
                  <a:tint val="58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tint val="58000"/>
                  <a:lumMod val="75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0"/>
                  <c:y val="-2.96914890632451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87D-4355-9121-4674470196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Blad2!$E$120:$E$122</c:f>
              <c:numCache>
                <c:formatCode>General</c:formatCode>
                <c:ptCount val="3"/>
                <c:pt idx="0">
                  <c:v>-6</c:v>
                </c:pt>
                <c:pt idx="1">
                  <c:v>-18</c:v>
                </c:pt>
                <c:pt idx="2">
                  <c:v>-36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970-408A-A33A-C7D68BFBAC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200717088"/>
        <c:axId val="306482688"/>
        <c:axId val="0"/>
      </c:bar3DChart>
      <c:catAx>
        <c:axId val="1200717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6482688"/>
        <c:crosses val="autoZero"/>
        <c:auto val="1"/>
        <c:lblAlgn val="ctr"/>
        <c:lblOffset val="100"/>
        <c:noMultiLvlLbl val="0"/>
      </c:catAx>
      <c:valAx>
        <c:axId val="30648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71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dirty="0"/>
              <a:t>Runtime in </a:t>
            </a:r>
            <a:r>
              <a:rPr lang="en-GB" sz="2800" dirty="0" err="1"/>
              <a:t>seconden</a:t>
            </a:r>
            <a:endParaRPr lang="en-GB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247594050743664E-2"/>
          <c:y val="0.15266221930592008"/>
          <c:w val="0.89019685039370078"/>
          <c:h val="0.57766076115485565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Blad2!$B$148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5">
                <a:shade val="58000"/>
                <a:alpha val="85000"/>
              </a:schemeClr>
            </a:solidFill>
            <a:ln w="9525" cap="flat" cmpd="sng" algn="ctr">
              <a:solidFill>
                <a:schemeClr val="accent5">
                  <a:shade val="58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58000"/>
                  <a:lumMod val="75000"/>
                </a:schemeClr>
              </a:contourClr>
            </a:sp3d>
          </c:spPr>
          <c:invertIfNegative val="0"/>
          <c:val>
            <c:numRef>
              <c:f>Blad2!$B$149:$B$151</c:f>
              <c:numCache>
                <c:formatCode>General</c:formatCode>
                <c:ptCount val="3"/>
                <c:pt idx="0">
                  <c:v>7.19</c:v>
                </c:pt>
                <c:pt idx="1">
                  <c:v>50.91</c:v>
                </c:pt>
                <c:pt idx="2">
                  <c:v>40.25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47-4777-9176-8AA5ABF496D8}"/>
            </c:ext>
          </c:extLst>
        </c:ser>
        <c:ser>
          <c:idx val="1"/>
          <c:order val="1"/>
          <c:tx>
            <c:strRef>
              <c:f>Blad2!$C$148</c:f>
              <c:strCache>
                <c:ptCount val="1"/>
                <c:pt idx="0">
                  <c:v>Breadthfirst</c:v>
                </c:pt>
              </c:strCache>
            </c:strRef>
          </c:tx>
          <c:spPr>
            <a:solidFill>
              <a:schemeClr val="accent5">
                <a:shade val="86000"/>
                <a:alpha val="85000"/>
              </a:schemeClr>
            </a:solidFill>
            <a:ln w="9525" cap="flat" cmpd="sng" algn="ctr">
              <a:solidFill>
                <a:schemeClr val="accent5">
                  <a:shade val="86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shade val="86000"/>
                  <a:lumMod val="75000"/>
                </a:schemeClr>
              </a:contourClr>
            </a:sp3d>
          </c:spPr>
          <c:invertIfNegative val="0"/>
          <c:val>
            <c:numRef>
              <c:f>Blad2!$C$149:$C$151</c:f>
              <c:numCache>
                <c:formatCode>General</c:formatCode>
                <c:ptCount val="3"/>
                <c:pt idx="0">
                  <c:v>77.28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47-4777-9176-8AA5ABF496D8}"/>
            </c:ext>
          </c:extLst>
        </c:ser>
        <c:ser>
          <c:idx val="2"/>
          <c:order val="2"/>
          <c:tx>
            <c:strRef>
              <c:f>Blad2!$D$148</c:f>
              <c:strCache>
                <c:ptCount val="1"/>
                <c:pt idx="0">
                  <c:v>Random PW </c:v>
                </c:pt>
              </c:strCache>
            </c:strRef>
          </c:tx>
          <c:spPr>
            <a:solidFill>
              <a:schemeClr val="accent5">
                <a:tint val="86000"/>
                <a:alpha val="85000"/>
              </a:schemeClr>
            </a:solidFill>
            <a:ln w="9525" cap="flat" cmpd="sng" algn="ctr">
              <a:solidFill>
                <a:schemeClr val="accent5">
                  <a:tint val="86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tint val="86000"/>
                  <a:lumMod val="75000"/>
                </a:schemeClr>
              </a:contourClr>
            </a:sp3d>
          </c:spPr>
          <c:invertIfNegative val="0"/>
          <c:val>
            <c:numRef>
              <c:f>Blad2!$D$149:$D$151</c:f>
              <c:numCache>
                <c:formatCode>General</c:formatCode>
                <c:ptCount val="3"/>
                <c:pt idx="0">
                  <c:v>17.850000000000001</c:v>
                </c:pt>
                <c:pt idx="1">
                  <c:v>129.66999999999999</c:v>
                </c:pt>
                <c:pt idx="2">
                  <c:v>83.8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47-4777-9176-8AA5ABF496D8}"/>
            </c:ext>
          </c:extLst>
        </c:ser>
        <c:ser>
          <c:idx val="3"/>
          <c:order val="3"/>
          <c:tx>
            <c:strRef>
              <c:f>Blad2!$E$148</c:f>
              <c:strCache>
                <c:ptCount val="1"/>
                <c:pt idx="0">
                  <c:v>Breadth PW </c:v>
                </c:pt>
              </c:strCache>
            </c:strRef>
          </c:tx>
          <c:spPr>
            <a:solidFill>
              <a:schemeClr val="accent5">
                <a:tint val="58000"/>
                <a:alpha val="85000"/>
              </a:schemeClr>
            </a:solidFill>
            <a:ln w="9525" cap="flat" cmpd="sng" algn="ctr">
              <a:solidFill>
                <a:schemeClr val="accent5">
                  <a:tint val="58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5">
                  <a:tint val="58000"/>
                  <a:lumMod val="75000"/>
                </a:schemeClr>
              </a:contourClr>
            </a:sp3d>
          </c:spPr>
          <c:invertIfNegative val="0"/>
          <c:val>
            <c:numRef>
              <c:f>Blad2!$E$149:$E$151</c:f>
              <c:numCache>
                <c:formatCode>General</c:formatCode>
                <c:ptCount val="3"/>
                <c:pt idx="0">
                  <c:v>0.8</c:v>
                </c:pt>
                <c:pt idx="1">
                  <c:v>337.4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47-4777-9176-8AA5ABF49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201415008"/>
        <c:axId val="568871072"/>
        <c:axId val="0"/>
      </c:bar3DChart>
      <c:catAx>
        <c:axId val="1201415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8871072"/>
        <c:crosses val="autoZero"/>
        <c:auto val="1"/>
        <c:lblAlgn val="ctr"/>
        <c:lblOffset val="100"/>
        <c:noMultiLvlLbl val="0"/>
      </c:catAx>
      <c:valAx>
        <c:axId val="568871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41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132867904154441"/>
          <c:y val="0.85496357893161101"/>
          <c:w val="0.79194117885994464"/>
          <c:h val="0.1077029321600080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5T12:17:16.52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  <p:cm authorId="1" dt="2018-05-25T12:18:13.268" idx="2">
    <p:pos x="7279" y="542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5T12:34:42.781" idx="3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0.13076</cdr:x>
      <cdr:y>0.05876</cdr:y>
    </cdr:from>
    <cdr:to>
      <cdr:x>0.26634</cdr:x>
      <cdr:y>0.26257</cdr:y>
    </cdr:to>
    <cdr:sp macro="" textlink="">
      <cdr:nvSpPr>
        <cdr:cNvPr id="2" name="Tekstvak 1">
          <a:extLst xmlns:a="http://schemas.openxmlformats.org/drawingml/2006/main">
            <a:ext uri="{FF2B5EF4-FFF2-40B4-BE49-F238E27FC236}">
              <a16:creationId xmlns:a16="http://schemas.microsoft.com/office/drawing/2014/main" id="{0965D449-784C-4565-B9F8-E36C23454D4C}"/>
            </a:ext>
          </a:extLst>
        </cdr:cNvPr>
        <cdr:cNvSpPr txBox="1"/>
      </cdr:nvSpPr>
      <cdr:spPr>
        <a:xfrm xmlns:a="http://schemas.openxmlformats.org/drawingml/2006/main">
          <a:off x="881953" y="26363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nl-NL" sz="1800" dirty="0"/>
            <a:t>Eiwit 2</a:t>
          </a:r>
          <a:endParaRPr lang="en-GB" sz="1800" dirty="0"/>
        </a:p>
      </cdr:txBody>
    </cdr:sp>
  </cdr:relSizeAnchor>
  <cdr:relSizeAnchor xmlns:cdr="http://schemas.openxmlformats.org/drawingml/2006/chartDrawing">
    <cdr:from>
      <cdr:x>0.43139</cdr:x>
      <cdr:y>0.06386</cdr:y>
    </cdr:from>
    <cdr:to>
      <cdr:x>0.56697</cdr:x>
      <cdr:y>0.26766</cdr:y>
    </cdr:to>
    <cdr:sp macro="" textlink="">
      <cdr:nvSpPr>
        <cdr:cNvPr id="3" name="Tekstvak 2">
          <a:extLst xmlns:a="http://schemas.openxmlformats.org/drawingml/2006/main">
            <a:ext uri="{FF2B5EF4-FFF2-40B4-BE49-F238E27FC236}">
              <a16:creationId xmlns:a16="http://schemas.microsoft.com/office/drawing/2014/main" id="{65FC053C-3104-4802-A619-28DF790C6718}"/>
            </a:ext>
          </a:extLst>
        </cdr:cNvPr>
        <cdr:cNvSpPr txBox="1"/>
      </cdr:nvSpPr>
      <cdr:spPr>
        <a:xfrm xmlns:a="http://schemas.openxmlformats.org/drawingml/2006/main">
          <a:off x="2909571" y="28649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nl-NL" sz="1800" dirty="0"/>
            <a:t>Eiwit 5</a:t>
          </a:r>
        </a:p>
        <a:p xmlns:a="http://schemas.openxmlformats.org/drawingml/2006/main">
          <a:endParaRPr lang="en-GB" sz="1800" dirty="0"/>
        </a:p>
      </cdr:txBody>
    </cdr:sp>
  </cdr:relSizeAnchor>
  <cdr:relSizeAnchor xmlns:cdr="http://schemas.openxmlformats.org/drawingml/2006/chartDrawing">
    <cdr:from>
      <cdr:x>0.74018</cdr:x>
      <cdr:y>0.05874</cdr:y>
    </cdr:from>
    <cdr:to>
      <cdr:x>0.87576</cdr:x>
      <cdr:y>0.26254</cdr:y>
    </cdr:to>
    <cdr:sp macro="" textlink="">
      <cdr:nvSpPr>
        <cdr:cNvPr id="4" name="Tekstvak 3">
          <a:extLst xmlns:a="http://schemas.openxmlformats.org/drawingml/2006/main">
            <a:ext uri="{FF2B5EF4-FFF2-40B4-BE49-F238E27FC236}">
              <a16:creationId xmlns:a16="http://schemas.microsoft.com/office/drawing/2014/main" id="{085FFD3A-8D80-490D-9428-96BD671B2391}"/>
            </a:ext>
          </a:extLst>
        </cdr:cNvPr>
        <cdr:cNvSpPr txBox="1"/>
      </cdr:nvSpPr>
      <cdr:spPr>
        <a:xfrm xmlns:a="http://schemas.openxmlformats.org/drawingml/2006/main">
          <a:off x="4992219" y="2635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nl-NL" sz="1800" dirty="0"/>
            <a:t>Eiwit 7</a:t>
          </a:r>
          <a:endParaRPr lang="en-GB" sz="1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0.17726</cdr:x>
      <cdr:y>0.74357</cdr:y>
    </cdr:from>
    <cdr:to>
      <cdr:x>0.31281</cdr:x>
      <cdr:y>0.95034</cdr:y>
    </cdr:to>
    <cdr:sp macro="" textlink="">
      <cdr:nvSpPr>
        <cdr:cNvPr id="2" name="Tekstvak 1">
          <a:extLst xmlns:a="http://schemas.openxmlformats.org/drawingml/2006/main">
            <a:ext uri="{FF2B5EF4-FFF2-40B4-BE49-F238E27FC236}">
              <a16:creationId xmlns:a16="http://schemas.microsoft.com/office/drawing/2014/main" id="{3F7622B0-A363-46FD-8CF2-4A3654232ACE}"/>
            </a:ext>
          </a:extLst>
        </cdr:cNvPr>
        <cdr:cNvSpPr txBox="1"/>
      </cdr:nvSpPr>
      <cdr:spPr>
        <a:xfrm xmlns:a="http://schemas.openxmlformats.org/drawingml/2006/main">
          <a:off x="1195692" y="328829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nl-NL" sz="1800" dirty="0"/>
            <a:t>Eiwit 2</a:t>
          </a:r>
          <a:endParaRPr lang="en-GB" sz="1800" dirty="0"/>
        </a:p>
      </cdr:txBody>
    </cdr:sp>
  </cdr:relSizeAnchor>
  <cdr:relSizeAnchor xmlns:cdr="http://schemas.openxmlformats.org/drawingml/2006/chartDrawing">
    <cdr:from>
      <cdr:x>0.46962</cdr:x>
      <cdr:y>0.74211</cdr:y>
    </cdr:from>
    <cdr:to>
      <cdr:x>0.60518</cdr:x>
      <cdr:y>0.94888</cdr:y>
    </cdr:to>
    <cdr:sp macro="" textlink="">
      <cdr:nvSpPr>
        <cdr:cNvPr id="3" name="Tekstvak 2">
          <a:extLst xmlns:a="http://schemas.openxmlformats.org/drawingml/2006/main">
            <a:ext uri="{FF2B5EF4-FFF2-40B4-BE49-F238E27FC236}">
              <a16:creationId xmlns:a16="http://schemas.microsoft.com/office/drawing/2014/main" id="{5C06B412-0101-4A3F-8709-139EE90D76A9}"/>
            </a:ext>
          </a:extLst>
        </cdr:cNvPr>
        <cdr:cNvSpPr txBox="1"/>
      </cdr:nvSpPr>
      <cdr:spPr>
        <a:xfrm xmlns:a="http://schemas.openxmlformats.org/drawingml/2006/main">
          <a:off x="3167883" y="328181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nl-NL" sz="1800" dirty="0"/>
            <a:t>Eiwit 5</a:t>
          </a:r>
          <a:endParaRPr lang="en-GB" sz="1800" dirty="0"/>
        </a:p>
      </cdr:txBody>
    </cdr:sp>
  </cdr:relSizeAnchor>
  <cdr:relSizeAnchor xmlns:cdr="http://schemas.openxmlformats.org/drawingml/2006/chartDrawing">
    <cdr:from>
      <cdr:x>0.73552</cdr:x>
      <cdr:y>0.74211</cdr:y>
    </cdr:from>
    <cdr:to>
      <cdr:x>0.87107</cdr:x>
      <cdr:y>0.94888</cdr:y>
    </cdr:to>
    <cdr:sp macro="" textlink="">
      <cdr:nvSpPr>
        <cdr:cNvPr id="4" name="Tekstvak 3">
          <a:extLst xmlns:a="http://schemas.openxmlformats.org/drawingml/2006/main">
            <a:ext uri="{FF2B5EF4-FFF2-40B4-BE49-F238E27FC236}">
              <a16:creationId xmlns:a16="http://schemas.microsoft.com/office/drawing/2014/main" id="{73B1984B-8082-42F1-971D-906BE5E773DA}"/>
            </a:ext>
          </a:extLst>
        </cdr:cNvPr>
        <cdr:cNvSpPr txBox="1"/>
      </cdr:nvSpPr>
      <cdr:spPr>
        <a:xfrm xmlns:a="http://schemas.openxmlformats.org/drawingml/2006/main">
          <a:off x="4961514" y="328181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nl-NL" sz="1800" dirty="0"/>
            <a:t>Eiwit 7</a:t>
          </a:r>
          <a:endParaRPr lang="en-GB" sz="1800" dirty="0"/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2:06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0,'0'699,"0"-675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5:43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1,'0'614,"0"-622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5:49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1,'0'640,"0"-614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6:19.6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1,'0'567,"0"-540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6:24.5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875 0,'-847'0,"820"0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6:30.53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976 0,'-950'0,"925"0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6:59.4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946 1,'-919'0,"893"0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2:12.3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30,'7'-3,"-1"0,1 0,1 1,-1-1,0 2,1-1,-1 1,1 0,-1 0,3 1,7-1,122-7,101 8,-91 2,249-2,-368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2:15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26,'993'0,"-966"-1,0-2,0-1,2-1,21-3,-23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2:17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1,'0'963,"0"-938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2:19.7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0,'7'207,"0"8,-8 370,1-561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2:22.7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0,'1167'0,"-1139"0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5:19.22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0,'0'611,"0"-584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5:22.12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44,'9'-3,"1"0,-1 1,1 0,-1 1,1 0,0 0,0 1,3 0,5 0,361-1,-194 2,-165-2,0-1,0-1,15-5,-9 3,21-2,16 3,-36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30T08:25:26.8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0,'0'599,"0"-573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7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1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54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72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3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67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51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96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3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88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2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39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67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70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9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0BA0-2F50-4ABA-BB46-B7A605357EA9}" type="datetimeFigureOut">
              <a:rPr lang="en-GB" smtClean="0"/>
              <a:t>30/05/2018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E5F6A-7A3C-492E-B33F-4B3F43CBBFD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33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giphy.com/media/MUq6rf5WNJFAsKrlJG/giphy.gi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2.xml"/><Relationship Id="rId18" Type="http://schemas.openxmlformats.org/officeDocument/2006/relationships/image" Target="../media/image1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6.png"/><Relationship Id="rId17" Type="http://schemas.openxmlformats.org/officeDocument/2006/relationships/customXml" Target="../ink/ink14.xml"/><Relationship Id="rId2" Type="http://schemas.openxmlformats.org/officeDocument/2006/relationships/image" Target="../media/image11.pn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5.png"/><Relationship Id="rId19" Type="http://schemas.openxmlformats.org/officeDocument/2006/relationships/customXml" Target="../ink/ink15.xml"/><Relationship Id="rId4" Type="http://schemas.openxmlformats.org/officeDocument/2006/relationships/image" Target="../media/image12.png"/><Relationship Id="rId9" Type="http://schemas.openxmlformats.org/officeDocument/2006/relationships/customXml" Target="../ink/ink10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8C76E-9B03-45E1-BBF4-038CAA9AD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nl-NL" sz="5400" dirty="0" err="1">
                <a:solidFill>
                  <a:schemeClr val="bg1"/>
                </a:solidFill>
              </a:rPr>
              <a:t>Protein</a:t>
            </a:r>
            <a:r>
              <a:rPr lang="nl-NL" sz="5400" dirty="0">
                <a:solidFill>
                  <a:schemeClr val="bg1"/>
                </a:solidFill>
              </a:rPr>
              <a:t> </a:t>
            </a:r>
            <a:r>
              <a:rPr lang="nl-NL" sz="5400" dirty="0" err="1">
                <a:solidFill>
                  <a:schemeClr val="bg1"/>
                </a:solidFill>
              </a:rPr>
              <a:t>powder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0F35A2-6698-409B-97CD-D23834AA3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rgbClr val="82FFFF"/>
                </a:solidFill>
              </a:rPr>
              <a:t>Efficiënt Vouwen van een aminozuur string</a:t>
            </a:r>
          </a:p>
          <a:p>
            <a:endParaRPr lang="en-GB" sz="1800" dirty="0">
              <a:solidFill>
                <a:srgbClr val="82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4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BAD32717-09BC-4A48-BB3F-298BDFD7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878" y="2569621"/>
            <a:ext cx="2974328" cy="341946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3DA71A5-572C-49EC-9ABA-C2D96D2A1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13" y="3283187"/>
            <a:ext cx="2974328" cy="24376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853C8B-CE0C-47A4-8197-2C4D717A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808057"/>
            <a:ext cx="3281003" cy="745585"/>
          </a:xfrm>
        </p:spPr>
        <p:txBody>
          <a:bodyPr anchor="b">
            <a:normAutofit/>
          </a:bodyPr>
          <a:lstStyle/>
          <a:p>
            <a:r>
              <a:rPr lang="nl-NL" sz="2800" dirty="0" err="1">
                <a:solidFill>
                  <a:schemeClr val="bg1"/>
                </a:solidFill>
              </a:rPr>
              <a:t>Randomfold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0416AF-CB16-417F-ACD1-D87C0D3E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bg1"/>
                </a:solidFill>
              </a:rPr>
              <a:t>10.000 iteraties</a:t>
            </a:r>
          </a:p>
          <a:p>
            <a:r>
              <a:rPr lang="nl-NL" sz="1800" dirty="0">
                <a:solidFill>
                  <a:schemeClr val="bg1"/>
                </a:solidFill>
              </a:rPr>
              <a:t>Resultaten kunnen zeer verschillen bij grotere eiwitten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8F65E95-6B21-4CBF-B7DC-41509E8ED396}"/>
              </a:ext>
            </a:extLst>
          </p:cNvPr>
          <p:cNvSpPr txBox="1"/>
          <p:nvPr/>
        </p:nvSpPr>
        <p:spPr>
          <a:xfrm>
            <a:off x="4843421" y="1095373"/>
            <a:ext cx="22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7</a:t>
            </a:r>
          </a:p>
          <a:p>
            <a:r>
              <a:rPr lang="nl-NL" dirty="0">
                <a:solidFill>
                  <a:schemeClr val="bg1"/>
                </a:solidFill>
              </a:rPr>
              <a:t>Runtime 33.8 seconden</a:t>
            </a:r>
          </a:p>
          <a:p>
            <a:r>
              <a:rPr lang="nl-NL" dirty="0">
                <a:solidFill>
                  <a:schemeClr val="bg1"/>
                </a:solidFill>
              </a:rPr>
              <a:t>Score -27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BF75809-718A-4868-8423-49B975C26706}"/>
              </a:ext>
            </a:extLst>
          </p:cNvPr>
          <p:cNvSpPr txBox="1"/>
          <p:nvPr/>
        </p:nvSpPr>
        <p:spPr>
          <a:xfrm>
            <a:off x="1522325" y="1091977"/>
            <a:ext cx="2284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2</a:t>
            </a:r>
          </a:p>
          <a:p>
            <a:r>
              <a:rPr lang="nl-NL" dirty="0">
                <a:solidFill>
                  <a:schemeClr val="bg1"/>
                </a:solidFill>
              </a:rPr>
              <a:t>Runtime 7.19 seconden</a:t>
            </a:r>
          </a:p>
          <a:p>
            <a:r>
              <a:rPr lang="nl-NL" dirty="0">
                <a:solidFill>
                  <a:schemeClr val="bg1"/>
                </a:solidFill>
              </a:rPr>
              <a:t>Score -6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7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53C8B-CE0C-47A4-8197-2C4D717A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808057"/>
            <a:ext cx="3281003" cy="745585"/>
          </a:xfrm>
        </p:spPr>
        <p:txBody>
          <a:bodyPr anchor="b">
            <a:normAutofit/>
          </a:bodyPr>
          <a:lstStyle/>
          <a:p>
            <a:r>
              <a:rPr lang="nl-NL" sz="2800" dirty="0" err="1">
                <a:solidFill>
                  <a:schemeClr val="bg1"/>
                </a:solidFill>
              </a:rPr>
              <a:t>BreadthFirst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0416AF-CB16-417F-ACD1-D87C0D3E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bg1"/>
                </a:solidFill>
              </a:rPr>
              <a:t>Bereikt een optimum</a:t>
            </a:r>
          </a:p>
          <a:p>
            <a:r>
              <a:rPr lang="nl-NL" sz="1800" dirty="0">
                <a:solidFill>
                  <a:schemeClr val="bg1"/>
                </a:solidFill>
              </a:rPr>
              <a:t>Vanaf eiwit 2 duurt het </a:t>
            </a:r>
            <a:r>
              <a:rPr lang="nl-NL" sz="1800" dirty="0" err="1">
                <a:solidFill>
                  <a:schemeClr val="bg1"/>
                </a:solidFill>
              </a:rPr>
              <a:t>algorithm</a:t>
            </a:r>
            <a:r>
              <a:rPr lang="nl-NL" sz="1800" dirty="0">
                <a:solidFill>
                  <a:schemeClr val="bg1"/>
                </a:solidFill>
              </a:rPr>
              <a:t> langer dan 17 uur.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8F65E95-6B21-4CBF-B7DC-41509E8ED396}"/>
              </a:ext>
            </a:extLst>
          </p:cNvPr>
          <p:cNvSpPr txBox="1"/>
          <p:nvPr/>
        </p:nvSpPr>
        <p:spPr>
          <a:xfrm>
            <a:off x="4843421" y="1095373"/>
            <a:ext cx="1471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7</a:t>
            </a:r>
          </a:p>
          <a:p>
            <a:r>
              <a:rPr lang="nl-NL" dirty="0">
                <a:solidFill>
                  <a:schemeClr val="bg1"/>
                </a:solidFill>
              </a:rPr>
              <a:t>Runtime 40y+</a:t>
            </a:r>
          </a:p>
          <a:p>
            <a:r>
              <a:rPr lang="nl-NL" dirty="0">
                <a:solidFill>
                  <a:schemeClr val="bg1"/>
                </a:solidFill>
              </a:rPr>
              <a:t>Score n.v.t.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BF75809-718A-4868-8423-49B975C26706}"/>
              </a:ext>
            </a:extLst>
          </p:cNvPr>
          <p:cNvSpPr txBox="1"/>
          <p:nvPr/>
        </p:nvSpPr>
        <p:spPr>
          <a:xfrm>
            <a:off x="1522325" y="1091977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2</a:t>
            </a:r>
          </a:p>
          <a:p>
            <a:r>
              <a:rPr lang="nl-NL" dirty="0">
                <a:solidFill>
                  <a:schemeClr val="bg1"/>
                </a:solidFill>
              </a:rPr>
              <a:t>Runtime 114 seconden</a:t>
            </a:r>
          </a:p>
          <a:p>
            <a:r>
              <a:rPr lang="nl-NL" dirty="0">
                <a:solidFill>
                  <a:schemeClr val="bg1"/>
                </a:solidFill>
              </a:rPr>
              <a:t>Score -6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3269CF5-309B-4582-BDEF-D543CD1E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87" y="3675655"/>
            <a:ext cx="29622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53C8B-CE0C-47A4-8197-2C4D717A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808057"/>
            <a:ext cx="3281003" cy="745585"/>
          </a:xfrm>
        </p:spPr>
        <p:txBody>
          <a:bodyPr anchor="b">
            <a:norm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Random Half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0416AF-CB16-417F-ACD1-D87C0D3E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bg1"/>
                </a:solidFill>
              </a:rPr>
              <a:t>10.000 iteraties</a:t>
            </a:r>
          </a:p>
          <a:p>
            <a:r>
              <a:rPr lang="nl-NL" sz="1800" dirty="0">
                <a:solidFill>
                  <a:schemeClr val="bg1"/>
                </a:solidFill>
              </a:rPr>
              <a:t>Knipt beide algoritmes in twee stukken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8F65E95-6B21-4CBF-B7DC-41509E8ED396}"/>
              </a:ext>
            </a:extLst>
          </p:cNvPr>
          <p:cNvSpPr txBox="1"/>
          <p:nvPr/>
        </p:nvSpPr>
        <p:spPr>
          <a:xfrm>
            <a:off x="4843421" y="1095373"/>
            <a:ext cx="24753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7</a:t>
            </a:r>
          </a:p>
          <a:p>
            <a:r>
              <a:rPr lang="nl-NL" dirty="0">
                <a:solidFill>
                  <a:schemeClr val="bg1"/>
                </a:solidFill>
              </a:rPr>
              <a:t>Runtime 107.4 seconden </a:t>
            </a:r>
          </a:p>
          <a:p>
            <a:r>
              <a:rPr lang="nl-NL" dirty="0">
                <a:solidFill>
                  <a:schemeClr val="bg1"/>
                </a:solidFill>
              </a:rPr>
              <a:t>Score -34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BF75809-718A-4868-8423-49B975C26706}"/>
              </a:ext>
            </a:extLst>
          </p:cNvPr>
          <p:cNvSpPr txBox="1"/>
          <p:nvPr/>
        </p:nvSpPr>
        <p:spPr>
          <a:xfrm>
            <a:off x="1336431" y="1101569"/>
            <a:ext cx="2284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2</a:t>
            </a:r>
          </a:p>
          <a:p>
            <a:r>
              <a:rPr lang="nl-NL" dirty="0">
                <a:solidFill>
                  <a:schemeClr val="bg1"/>
                </a:solidFill>
              </a:rPr>
              <a:t>Runtime 23.6 seconden</a:t>
            </a:r>
          </a:p>
          <a:p>
            <a:r>
              <a:rPr lang="nl-NL" dirty="0">
                <a:solidFill>
                  <a:schemeClr val="bg1"/>
                </a:solidFill>
              </a:rPr>
              <a:t>Score -6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3F2765D4-187C-4F72-8173-0CBA4DF6B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28" y="3099916"/>
            <a:ext cx="2342820" cy="2402892"/>
          </a:xfrm>
          <a:prstGeom prst="rect">
            <a:avLst/>
          </a:prstGeom>
        </p:spPr>
      </p:pic>
      <p:pic>
        <p:nvPicPr>
          <p:cNvPr id="12" name="Afbeelding 11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0EA1AA4A-DAF1-429C-AE95-ECBDACAA9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785" y="2486967"/>
            <a:ext cx="2331967" cy="29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1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853C8B-CE0C-47A4-8197-2C4D717A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808057"/>
            <a:ext cx="3281003" cy="745585"/>
          </a:xfrm>
        </p:spPr>
        <p:txBody>
          <a:bodyPr anchor="b">
            <a:normAutofit fontScale="90000"/>
          </a:bodyPr>
          <a:lstStyle/>
          <a:p>
            <a:r>
              <a:rPr lang="nl-NL" sz="2800" dirty="0" err="1">
                <a:solidFill>
                  <a:schemeClr val="bg1"/>
                </a:solidFill>
              </a:rPr>
              <a:t>BreadthFirst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  <a:r>
              <a:rPr lang="nl-NL" sz="2800" dirty="0" err="1">
                <a:solidFill>
                  <a:schemeClr val="bg1"/>
                </a:solidFill>
              </a:rPr>
              <a:t>PieceWise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0416AF-CB16-417F-ACD1-D87C0D3E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 dirty="0">
                <a:solidFill>
                  <a:schemeClr val="bg1"/>
                </a:solidFill>
              </a:rPr>
              <a:t>Knipt eiwit 2 in drie stukken, en behaald lokale optimale resultaten .</a:t>
            </a:r>
          </a:p>
          <a:p>
            <a:r>
              <a:rPr lang="nl-NL" sz="1800" dirty="0">
                <a:solidFill>
                  <a:schemeClr val="bg1"/>
                </a:solidFill>
              </a:rPr>
              <a:t>Knipt eiwit 7 in 8 stukjes.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8F65E95-6B21-4CBF-B7DC-41509E8ED396}"/>
              </a:ext>
            </a:extLst>
          </p:cNvPr>
          <p:cNvSpPr txBox="1"/>
          <p:nvPr/>
        </p:nvSpPr>
        <p:spPr>
          <a:xfrm>
            <a:off x="4843421" y="1095373"/>
            <a:ext cx="21579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7</a:t>
            </a:r>
          </a:p>
          <a:p>
            <a:r>
              <a:rPr lang="nl-NL" dirty="0">
                <a:solidFill>
                  <a:schemeClr val="bg1"/>
                </a:solidFill>
              </a:rPr>
              <a:t>Runtime 6.1 seconden</a:t>
            </a:r>
          </a:p>
          <a:p>
            <a:r>
              <a:rPr lang="nl-NL" dirty="0">
                <a:solidFill>
                  <a:schemeClr val="bg1"/>
                </a:solidFill>
              </a:rPr>
              <a:t>Score -36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BF75809-718A-4868-8423-49B975C26706}"/>
              </a:ext>
            </a:extLst>
          </p:cNvPr>
          <p:cNvSpPr txBox="1"/>
          <p:nvPr/>
        </p:nvSpPr>
        <p:spPr>
          <a:xfrm>
            <a:off x="1336431" y="1101569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Eiwit 2</a:t>
            </a:r>
          </a:p>
          <a:p>
            <a:r>
              <a:rPr lang="nl-NL" dirty="0">
                <a:solidFill>
                  <a:schemeClr val="bg1"/>
                </a:solidFill>
              </a:rPr>
              <a:t>Runtime 0.8 seconden</a:t>
            </a:r>
          </a:p>
          <a:p>
            <a:r>
              <a:rPr lang="nl-NL" dirty="0">
                <a:solidFill>
                  <a:schemeClr val="bg1"/>
                </a:solidFill>
              </a:rPr>
              <a:t>Score -6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AF49B6D-26AC-4615-95E6-FB938AA6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08" y="3149106"/>
            <a:ext cx="2876550" cy="20002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1F85741-11CC-4A66-AD56-1E6E06869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179" y="2356338"/>
            <a:ext cx="3348534" cy="29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Afbeelding 3">
            <a:extLst>
              <a:ext uri="{FF2B5EF4-FFF2-40B4-BE49-F238E27FC236}">
                <a16:creationId xmlns:a16="http://schemas.microsoft.com/office/drawing/2014/main" id="{050943B3-564C-4008-BD87-5AEAB71E6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1527174"/>
            <a:ext cx="3461089" cy="485753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3A9A0A-1ED5-4377-814E-206A1F54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009" y="265907"/>
            <a:ext cx="536786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Gewoon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omdat</a:t>
            </a:r>
            <a:r>
              <a:rPr lang="en-US" sz="4400" dirty="0">
                <a:solidFill>
                  <a:schemeClr val="bg1"/>
                </a:solidFill>
              </a:rPr>
              <a:t> het </a:t>
            </a:r>
            <a:r>
              <a:rPr lang="en-US" sz="4400" dirty="0" err="1">
                <a:solidFill>
                  <a:schemeClr val="bg1"/>
                </a:solidFill>
              </a:rPr>
              <a:t>kan.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0F5F97-F0DF-4F91-996E-D509B52B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3602038"/>
            <a:ext cx="5376333" cy="165576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cap="all" dirty="0" err="1">
                <a:solidFill>
                  <a:schemeClr val="bg1"/>
                </a:solidFill>
              </a:rPr>
              <a:t>Vanaf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hier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wordt</a:t>
            </a:r>
            <a:r>
              <a:rPr lang="en-US" sz="1800" cap="all" dirty="0">
                <a:solidFill>
                  <a:schemeClr val="bg1"/>
                </a:solidFill>
              </a:rPr>
              <a:t> het </a:t>
            </a:r>
            <a:r>
              <a:rPr lang="en-US" sz="1800" cap="all" dirty="0" err="1">
                <a:solidFill>
                  <a:schemeClr val="bg1"/>
                </a:solidFill>
              </a:rPr>
              <a:t>vijfde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eiwit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meegenomen</a:t>
            </a:r>
            <a:r>
              <a:rPr lang="en-US" sz="1800" cap="all" dirty="0">
                <a:solidFill>
                  <a:schemeClr val="bg1"/>
                </a:solidFill>
              </a:rPr>
              <a:t> in de </a:t>
            </a:r>
            <a:r>
              <a:rPr lang="en-US" sz="1800" cap="all" dirty="0" err="1">
                <a:solidFill>
                  <a:schemeClr val="bg1"/>
                </a:solidFill>
              </a:rPr>
              <a:t>resultaten</a:t>
            </a:r>
            <a:r>
              <a:rPr lang="en-US" sz="1800" cap="all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1800" cap="all" dirty="0" err="1">
                <a:solidFill>
                  <a:schemeClr val="bg1"/>
                </a:solidFill>
              </a:rPr>
              <a:t>Bestaat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alleen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uit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polaire</a:t>
            </a:r>
            <a:r>
              <a:rPr lang="en-US" sz="1800" cap="all" dirty="0">
                <a:solidFill>
                  <a:schemeClr val="bg1"/>
                </a:solidFill>
              </a:rPr>
              <a:t> (P) </a:t>
            </a:r>
            <a:r>
              <a:rPr lang="en-US" sz="1800" cap="all" dirty="0" err="1">
                <a:solidFill>
                  <a:schemeClr val="bg1"/>
                </a:solidFill>
              </a:rPr>
              <a:t>en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hydrofobe</a:t>
            </a:r>
            <a:r>
              <a:rPr lang="en-US" sz="1800" cap="all" dirty="0">
                <a:solidFill>
                  <a:schemeClr val="bg1"/>
                </a:solidFill>
              </a:rPr>
              <a:t> (H) </a:t>
            </a:r>
            <a:r>
              <a:rPr lang="en-US" sz="1800" cap="all" dirty="0" err="1">
                <a:solidFill>
                  <a:schemeClr val="bg1"/>
                </a:solidFill>
              </a:rPr>
              <a:t>aminozuren</a:t>
            </a:r>
            <a:endParaRPr lang="en-US" sz="1800" cap="all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1800" cap="all" dirty="0">
                <a:solidFill>
                  <a:schemeClr val="bg1"/>
                </a:solidFill>
              </a:rPr>
              <a:t>Kwa </a:t>
            </a:r>
            <a:r>
              <a:rPr lang="en-US" sz="1800" cap="all" dirty="0" err="1">
                <a:solidFill>
                  <a:schemeClr val="bg1"/>
                </a:solidFill>
              </a:rPr>
              <a:t>lengte</a:t>
            </a:r>
            <a:r>
              <a:rPr lang="en-US" sz="1800" cap="all" dirty="0">
                <a:solidFill>
                  <a:schemeClr val="bg1"/>
                </a:solidFill>
              </a:rPr>
              <a:t> het </a:t>
            </a:r>
            <a:r>
              <a:rPr lang="en-US" sz="1800" cap="all" dirty="0" err="1">
                <a:solidFill>
                  <a:schemeClr val="bg1"/>
                </a:solidFill>
              </a:rPr>
              <a:t>langste</a:t>
            </a:r>
            <a:r>
              <a:rPr lang="en-US" sz="1800" cap="all" dirty="0">
                <a:solidFill>
                  <a:schemeClr val="bg1"/>
                </a:solidFill>
              </a:rPr>
              <a:t> </a:t>
            </a:r>
            <a:r>
              <a:rPr lang="en-US" sz="1800" cap="all" dirty="0" err="1">
                <a:solidFill>
                  <a:schemeClr val="bg1"/>
                </a:solidFill>
              </a:rPr>
              <a:t>eiwit</a:t>
            </a:r>
            <a:r>
              <a:rPr lang="en-US" sz="1800" cap="all" dirty="0">
                <a:solidFill>
                  <a:schemeClr val="bg1"/>
                </a:solidFill>
              </a:rPr>
              <a:t> van de 9.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D752ACB-31B8-4066-A1A9-86EBD2F07E8B}"/>
              </a:ext>
            </a:extLst>
          </p:cNvPr>
          <p:cNvSpPr txBox="1"/>
          <p:nvPr/>
        </p:nvSpPr>
        <p:spPr>
          <a:xfrm>
            <a:off x="380171" y="521465"/>
            <a:ext cx="11578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H-H-P-H-P-H-P-H-P-H-H-H-H-P-H-P-P-P-H-P-P-P-H-P-P-P-P-H-P-P-P-H-P-P-P-H-P-H-H-H-H-P-H-P-H-P-H-P-H-H</a:t>
            </a:r>
          </a:p>
        </p:txBody>
      </p:sp>
    </p:spTree>
    <p:extLst>
      <p:ext uri="{BB962C8B-B14F-4D97-AF65-F5344CB8AC3E}">
        <p14:creationId xmlns:p14="http://schemas.microsoft.com/office/powerpoint/2010/main" val="58460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dgm="http://schemas.openxmlformats.org/drawingml/2006/diagram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44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12DE9A9-C360-4520-AE01-8E5FAEA2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EB6AE0E3-E016-46F2-B93F-BE7F33AB9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307419"/>
              </p:ext>
            </p:extLst>
          </p:nvPr>
        </p:nvGraphicFramePr>
        <p:xfrm>
          <a:off x="23813" y="14288"/>
          <a:ext cx="12144373" cy="6843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80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dgm="http://schemas.openxmlformats.org/drawingml/2006/diagram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95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dgm="http://schemas.openxmlformats.org/drawingml/2006/diagram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87A527C-633D-4D0A-8266-DD6A5F8C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59" name="Grafiek 55">
            <a:extLst>
              <a:ext uri="{FF2B5EF4-FFF2-40B4-BE49-F238E27FC236}">
                <a16:creationId xmlns:a16="http://schemas.microsoft.com/office/drawing/2014/main" id="{E25F8F5A-A6D4-4192-84B5-2DE9D1CA6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798608"/>
              </p:ext>
            </p:extLst>
          </p:nvPr>
        </p:nvGraphicFramePr>
        <p:xfrm>
          <a:off x="3048" y="-40323"/>
          <a:ext cx="12165139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15076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E94E9CB0-F738-4FBB-BEEB-0446A1BA7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865841"/>
            <a:ext cx="6844045" cy="51330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EE355F-8353-4FD4-B08F-8B59DE63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nl-NL" sz="3200" dirty="0" err="1"/>
              <a:t>Extrapolant</a:t>
            </a:r>
            <a:r>
              <a:rPr lang="nl-NL" sz="3200" dirty="0"/>
              <a:t> van de </a:t>
            </a:r>
            <a:r>
              <a:rPr lang="nl-NL" sz="3200" dirty="0" err="1"/>
              <a:t>statespace</a:t>
            </a:r>
            <a:r>
              <a:rPr lang="nl-NL" sz="3200" dirty="0"/>
              <a:t> aan de hand van de eerste vijftien </a:t>
            </a:r>
            <a:r>
              <a:rPr lang="nl-NL" sz="3200" dirty="0" err="1"/>
              <a:t>statespaces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A21E43-5866-45AD-9E12-2C32E3E0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911493"/>
            <a:ext cx="2862444" cy="3295295"/>
          </a:xfrm>
        </p:spPr>
        <p:txBody>
          <a:bodyPr>
            <a:normAutofit/>
          </a:bodyPr>
          <a:lstStyle/>
          <a:p>
            <a:r>
              <a:rPr lang="en-US" dirty="0" err="1"/>
              <a:t>Extraploant</a:t>
            </a:r>
            <a:r>
              <a:rPr lang="en-US" dirty="0"/>
              <a:t>: x </a:t>
            </a:r>
            <a:r>
              <a:rPr lang="en-US" dirty="0">
                <a:sym typeface="Wingdings" panose="05000000000000000000" pitchFamily="2" charset="2"/>
              </a:rPr>
              <a:t> 0,09993e</a:t>
            </a:r>
            <a:r>
              <a:rPr lang="en-US" baseline="30000" dirty="0">
                <a:sym typeface="Wingdings" panose="05000000000000000000" pitchFamily="2" charset="2"/>
              </a:rPr>
              <a:t>0,9936x</a:t>
            </a:r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C47BD3F-E7FB-4B2D-8B78-72EDEDA3705D}"/>
              </a:ext>
            </a:extLst>
          </p:cNvPr>
          <p:cNvSpPr txBox="1"/>
          <p:nvPr/>
        </p:nvSpPr>
        <p:spPr>
          <a:xfrm>
            <a:off x="7696667" y="5674797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Lengte van eiwit</a:t>
            </a:r>
            <a:endParaRPr lang="en-GB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9C463EC-940F-4F32-876A-51DC2269A8A5}"/>
              </a:ext>
            </a:extLst>
          </p:cNvPr>
          <p:cNvSpPr txBox="1"/>
          <p:nvPr/>
        </p:nvSpPr>
        <p:spPr>
          <a:xfrm rot="5400000">
            <a:off x="2828988" y="3175437"/>
            <a:ext cx="4069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Aantal unieke vouwingen modulo isometrie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220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01B0071B-AD44-4187-9BCF-B202E737D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D0A9BA-FCEA-4962-B108-D9298984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nl-NL" sz="3200" dirty="0"/>
              <a:t>Zoom in van </a:t>
            </a:r>
            <a:r>
              <a:rPr lang="nl-NL" sz="3200" dirty="0" err="1"/>
              <a:t>extrapolant</a:t>
            </a:r>
            <a:r>
              <a:rPr lang="nl-NL" sz="3200" dirty="0"/>
              <a:t> met de 95% zekerheidsintervallen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D1434F-C9E7-49FD-B7A2-6F6C76BB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559E8A9-7CD2-44C9-AD82-C5BC08A4654F}"/>
              </a:ext>
            </a:extLst>
          </p:cNvPr>
          <p:cNvSpPr txBox="1"/>
          <p:nvPr/>
        </p:nvSpPr>
        <p:spPr>
          <a:xfrm rot="5400000">
            <a:off x="3721209" y="2596902"/>
            <a:ext cx="2336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Grootte van </a:t>
            </a:r>
            <a:r>
              <a:rPr lang="nl-NL" dirty="0" err="1"/>
              <a:t>statespace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A8AD534-A4A5-4C7F-9E0A-949394F93B1F}"/>
              </a:ext>
            </a:extLst>
          </p:cNvPr>
          <p:cNvSpPr txBox="1"/>
          <p:nvPr/>
        </p:nvSpPr>
        <p:spPr>
          <a:xfrm>
            <a:off x="7578861" y="5627688"/>
            <a:ext cx="188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Lengte van eiwit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2728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Tijdelijke aanduiding voor inhoud 4">
            <a:extLst>
              <a:ext uri="{FF2B5EF4-FFF2-40B4-BE49-F238E27FC236}">
                <a16:creationId xmlns:a16="http://schemas.microsoft.com/office/drawing/2014/main" id="{E9DF9C98-D546-4BB4-A494-0BFD671E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860231"/>
            <a:ext cx="6844045" cy="513303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724C34-B883-4A1E-B866-7A1F92DB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nl-NL" sz="3200" dirty="0"/>
              <a:t>A priori bovengrens  (rood) met de </a:t>
            </a:r>
            <a:r>
              <a:rPr lang="nl-NL" sz="3200" dirty="0" err="1"/>
              <a:t>extrapolant</a:t>
            </a:r>
            <a:endParaRPr lang="en-GB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E3FE49-4968-42CD-A14F-6EBBBDCB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800" dirty="0"/>
              <a:t>De a priori </a:t>
            </a:r>
            <a:r>
              <a:rPr lang="en-US" sz="1800" dirty="0" err="1"/>
              <a:t>bovengrens</a:t>
            </a:r>
            <a:r>
              <a:rPr lang="en-US" sz="1800" dirty="0"/>
              <a:t> is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grof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wordt</a:t>
            </a:r>
            <a:r>
              <a:rPr lang="en-US" sz="1800" dirty="0"/>
              <a:t> </a:t>
            </a:r>
            <a:r>
              <a:rPr lang="en-US" sz="1800" dirty="0" err="1"/>
              <a:t>gegeven</a:t>
            </a:r>
            <a:r>
              <a:rPr lang="en-US" sz="1800" dirty="0"/>
              <a:t> door n </a:t>
            </a:r>
            <a:r>
              <a:rPr lang="en-US" sz="1800" dirty="0">
                <a:sym typeface="Wingdings" panose="05000000000000000000" pitchFamily="2" charset="2"/>
              </a:rPr>
              <a:t> 3</a:t>
            </a:r>
            <a:r>
              <a:rPr lang="en-US" sz="1800" baseline="30000" dirty="0">
                <a:sym typeface="Wingdings" panose="05000000000000000000" pitchFamily="2" charset="2"/>
              </a:rPr>
              <a:t>n</a:t>
            </a:r>
            <a:endParaRPr lang="en-US" sz="18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08233E0-ABFF-4752-AC81-85D230F545D6}"/>
              </a:ext>
            </a:extLst>
          </p:cNvPr>
          <p:cNvSpPr txBox="1"/>
          <p:nvPr/>
        </p:nvSpPr>
        <p:spPr>
          <a:xfrm rot="5400000">
            <a:off x="4041191" y="2734763"/>
            <a:ext cx="22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Grote van state </a:t>
            </a:r>
            <a:r>
              <a:rPr lang="nl-NL" dirty="0" err="1"/>
              <a:t>space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4F79C9F-DC05-4853-820A-BBE003419A67}"/>
              </a:ext>
            </a:extLst>
          </p:cNvPr>
          <p:cNvSpPr txBox="1"/>
          <p:nvPr/>
        </p:nvSpPr>
        <p:spPr>
          <a:xfrm>
            <a:off x="7427396" y="5770047"/>
            <a:ext cx="16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Lengte van eiwit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554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688B06D6-F396-4153-8DD0-0282B165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05" y="3888144"/>
            <a:ext cx="8083159" cy="288972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7491F7A-9194-4A42-98C8-E066465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47" y="-587856"/>
            <a:ext cx="2877336" cy="5507328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De case</a:t>
            </a:r>
            <a:br>
              <a:rPr lang="nl-NL" dirty="0">
                <a:solidFill>
                  <a:schemeClr val="bg1"/>
                </a:solidFill>
              </a:rPr>
            </a:br>
            <a:br>
              <a:rPr lang="nl-NL" dirty="0">
                <a:solidFill>
                  <a:schemeClr val="bg1"/>
                </a:solidFill>
              </a:rPr>
            </a:br>
            <a:r>
              <a:rPr lang="nl-NL" sz="2400" dirty="0">
                <a:solidFill>
                  <a:schemeClr val="bg1"/>
                </a:solidFill>
              </a:rPr>
              <a:t>om Algoritmes te schrijven om zo goed mogelijk te vouwen voor stabiliteit. (negatief is stabiele binding)</a:t>
            </a:r>
            <a:br>
              <a:rPr lang="nl-NL" sz="2700" dirty="0">
                <a:solidFill>
                  <a:schemeClr val="bg1"/>
                </a:solidFill>
              </a:rPr>
            </a:br>
            <a:endParaRPr lang="en-GB" sz="2700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FDFF51A-A599-4E07-BA19-13AE37AC9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405" y="222724"/>
            <a:ext cx="8083159" cy="354171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bg1"/>
                </a:solidFill>
              </a:rPr>
              <a:t>9 </a:t>
            </a:r>
            <a:r>
              <a:rPr lang="en-GB" dirty="0" err="1">
                <a:solidFill>
                  <a:schemeClr val="bg1"/>
                </a:solidFill>
              </a:rPr>
              <a:t>Eiwit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ketens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Eiwitten bestaan uit hydrofobe en polaire aminozuren, later kwam daar een cysteïne aminozuur bij.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Zoektocht naar hoogste stabiliteit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Stabiliteit</a:t>
            </a:r>
            <a:r>
              <a:rPr lang="en-GB" dirty="0">
                <a:solidFill>
                  <a:schemeClr val="bg1"/>
                </a:solidFill>
              </a:rPr>
              <a:t> score van -1 </a:t>
            </a:r>
            <a:r>
              <a:rPr lang="en-GB" dirty="0" err="1">
                <a:solidFill>
                  <a:schemeClr val="bg1"/>
                </a:solidFill>
              </a:rPr>
              <a:t>bij</a:t>
            </a:r>
            <a:r>
              <a:rPr lang="en-GB" dirty="0">
                <a:solidFill>
                  <a:schemeClr val="bg1"/>
                </a:solidFill>
              </a:rPr>
              <a:t> H &amp; H</a:t>
            </a:r>
          </a:p>
          <a:p>
            <a:r>
              <a:rPr lang="nl-NL" dirty="0">
                <a:solidFill>
                  <a:schemeClr val="bg1"/>
                </a:solidFill>
              </a:rPr>
              <a:t>S</a:t>
            </a:r>
            <a:r>
              <a:rPr lang="en-GB" dirty="0" err="1">
                <a:solidFill>
                  <a:schemeClr val="bg1"/>
                </a:solidFill>
              </a:rPr>
              <a:t>tabiliteit</a:t>
            </a:r>
            <a:r>
              <a:rPr lang="en-GB" dirty="0">
                <a:solidFill>
                  <a:schemeClr val="bg1"/>
                </a:solidFill>
              </a:rPr>
              <a:t> score van -1 </a:t>
            </a:r>
            <a:r>
              <a:rPr lang="en-GB" dirty="0" err="1">
                <a:solidFill>
                  <a:schemeClr val="bg1"/>
                </a:solidFill>
              </a:rPr>
              <a:t>bij</a:t>
            </a:r>
            <a:r>
              <a:rPr lang="en-GB" dirty="0">
                <a:solidFill>
                  <a:schemeClr val="bg1"/>
                </a:solidFill>
              </a:rPr>
              <a:t> C &amp; H</a:t>
            </a:r>
          </a:p>
          <a:p>
            <a:r>
              <a:rPr lang="nl-NL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tabiliteit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score van -5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bij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 &amp; C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54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00C2C-AC76-4DEF-9791-289CB89A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Conclusie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94E2DF-8546-4995-BB91-EFE34CB7F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>
                <a:solidFill>
                  <a:schemeClr val="bg1"/>
                </a:solidFill>
              </a:rPr>
              <a:t>Voor de vier algoritmes zijn er voor ons een paar duidelijke conclusies:</a:t>
            </a:r>
          </a:p>
          <a:p>
            <a:r>
              <a:rPr lang="nl-NL" dirty="0">
                <a:solidFill>
                  <a:schemeClr val="bg1"/>
                </a:solidFill>
              </a:rPr>
              <a:t>In theorie optimum </a:t>
            </a:r>
            <a:r>
              <a:rPr lang="nl-NL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Breadthfirst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Snel en redelijke resultaten </a:t>
            </a:r>
            <a:r>
              <a:rPr lang="nl-NL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nl-NL" dirty="0">
                <a:solidFill>
                  <a:schemeClr val="bg1"/>
                </a:solidFill>
              </a:rPr>
              <a:t>Random </a:t>
            </a:r>
          </a:p>
          <a:p>
            <a:r>
              <a:rPr lang="nl-NL" dirty="0">
                <a:solidFill>
                  <a:schemeClr val="bg1"/>
                </a:solidFill>
              </a:rPr>
              <a:t>Laagste stabiliteit </a:t>
            </a:r>
            <a:r>
              <a:rPr lang="nl-NL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nl-NL" dirty="0">
                <a:solidFill>
                  <a:schemeClr val="bg1"/>
                </a:solidFill>
              </a:rPr>
              <a:t>  </a:t>
            </a:r>
            <a:r>
              <a:rPr lang="nl-NL" dirty="0" err="1">
                <a:solidFill>
                  <a:schemeClr val="bg1"/>
                </a:solidFill>
              </a:rPr>
              <a:t>Breadth</a:t>
            </a:r>
            <a:r>
              <a:rPr lang="nl-NL" dirty="0">
                <a:solidFill>
                  <a:schemeClr val="bg1"/>
                </a:solidFill>
              </a:rPr>
              <a:t> First </a:t>
            </a:r>
            <a:r>
              <a:rPr lang="nl-NL" dirty="0" err="1">
                <a:solidFill>
                  <a:schemeClr val="bg1"/>
                </a:solidFill>
              </a:rPr>
              <a:t>Piecewise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4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0FCAB-CAF8-431C-BFA3-0112C3FD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 descr="Afbeeldingsresultaat voor protein powder whey">
            <a:extLst>
              <a:ext uri="{FF2B5EF4-FFF2-40B4-BE49-F238E27FC236}">
                <a16:creationId xmlns:a16="http://schemas.microsoft.com/office/drawing/2014/main" id="{9C95DA5A-A920-4ABA-B477-A94CB09591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39" y="-18177"/>
            <a:ext cx="9192470" cy="689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4D747-CB67-43FF-A6D3-04902B2E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Gifje om af te sluiten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1DFEEE-FF2E-42EF-8C12-D44D1239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https://media.giphy.com/media/MUq6rf5WNJFAsKrlJG/giphy.gif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53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1BBB5-5CE4-4428-8CE8-D2C20060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4EB7E575-3F00-4E49-B3EF-67857476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43741"/>
              </p:ext>
            </p:extLst>
          </p:nvPr>
        </p:nvGraphicFramePr>
        <p:xfrm>
          <a:off x="0" y="0"/>
          <a:ext cx="12192000" cy="2057397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144014">
                  <a:extLst>
                    <a:ext uri="{9D8B030D-6E8A-4147-A177-3AD203B41FA5}">
                      <a16:colId xmlns:a16="http://schemas.microsoft.com/office/drawing/2014/main" val="1422977946"/>
                    </a:ext>
                  </a:extLst>
                </a:gridCol>
                <a:gridCol w="11047986">
                  <a:extLst>
                    <a:ext uri="{9D8B030D-6E8A-4147-A177-3AD203B41FA5}">
                      <a16:colId xmlns:a16="http://schemas.microsoft.com/office/drawing/2014/main" val="786428018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Protein chain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Hydrofoob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Polair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26697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H-H-P-H-H-H-P-H-P-H-H-H-P-H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985059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C-P-P-C-H-P-P-C-H-P-P-C-P-P-H-H-H-H-H-H-C-C-P-C-H-P-P-C-P-C-H-P-P-H-P-C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165498"/>
                  </a:ext>
                </a:extLst>
              </a:tr>
            </a:tbl>
          </a:graphicData>
        </a:graphic>
      </p:graphicFrame>
      <p:pic>
        <p:nvPicPr>
          <p:cNvPr id="6" name="Afbeelding 5">
            <a:extLst>
              <a:ext uri="{FF2B5EF4-FFF2-40B4-BE49-F238E27FC236}">
                <a16:creationId xmlns:a16="http://schemas.microsoft.com/office/drawing/2014/main" id="{937C078C-BFCE-4AE7-A367-8103EB44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7088"/>
            <a:ext cx="5809025" cy="476091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FB204909-2EAA-4A44-9170-93C793984215}"/>
              </a:ext>
            </a:extLst>
          </p:cNvPr>
          <p:cNvSpPr txBox="1"/>
          <p:nvPr/>
        </p:nvSpPr>
        <p:spPr>
          <a:xfrm>
            <a:off x="-69406" y="2715606"/>
            <a:ext cx="2089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3200" dirty="0">
                <a:solidFill>
                  <a:schemeClr val="bg1"/>
                </a:solidFill>
              </a:rPr>
              <a:t>Eiwit 2</a:t>
            </a:r>
          </a:p>
          <a:p>
            <a:pPr marL="285750" indent="-285750">
              <a:buFontTx/>
              <a:buChar char="-"/>
            </a:pPr>
            <a:r>
              <a:rPr lang="nl-NL" sz="3200" dirty="0">
                <a:solidFill>
                  <a:schemeClr val="bg1"/>
                </a:solidFill>
              </a:rPr>
              <a:t>Score van –6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3591A8C1-D4ED-436D-877C-A6F3DCDB2962}"/>
                  </a:ext>
                </a:extLst>
              </p14:cNvPr>
              <p14:cNvContentPartPr/>
              <p14:nvPr/>
            </p14:nvContentPartPr>
            <p14:xfrm>
              <a:off x="3787770" y="2964181"/>
              <a:ext cx="360" cy="260640"/>
            </p14:xfrm>
          </p:contentPart>
        </mc:Choice>
        <mc:Fallback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3591A8C1-D4ED-436D-877C-A6F3DCDB29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4130" y="2856181"/>
                <a:ext cx="10800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t 11">
                <a:extLst>
                  <a:ext uri="{FF2B5EF4-FFF2-40B4-BE49-F238E27FC236}">
                    <a16:creationId xmlns:a16="http://schemas.microsoft.com/office/drawing/2014/main" id="{771BCD0E-E0F6-4940-93A5-8AA95CFD88D8}"/>
                  </a:ext>
                </a:extLst>
              </p14:cNvPr>
              <p14:cNvContentPartPr/>
              <p14:nvPr/>
            </p14:nvContentPartPr>
            <p14:xfrm>
              <a:off x="3034290" y="3726661"/>
              <a:ext cx="380160" cy="11160"/>
            </p14:xfrm>
          </p:contentPart>
        </mc:Choice>
        <mc:Fallback>
          <p:pic>
            <p:nvPicPr>
              <p:cNvPr id="12" name="Inkt 11">
                <a:extLst>
                  <a:ext uri="{FF2B5EF4-FFF2-40B4-BE49-F238E27FC236}">
                    <a16:creationId xmlns:a16="http://schemas.microsoft.com/office/drawing/2014/main" id="{771BCD0E-E0F6-4940-93A5-8AA95CFD88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0650" y="3619021"/>
                <a:ext cx="487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83CFCC88-902F-4D16-9874-BC35A15352BA}"/>
                  </a:ext>
                </a:extLst>
              </p14:cNvPr>
              <p14:cNvContentPartPr/>
              <p14:nvPr/>
            </p14:nvContentPartPr>
            <p14:xfrm>
              <a:off x="3024570" y="4868941"/>
              <a:ext cx="425160" cy="9360"/>
            </p14:xfrm>
          </p:contentPart>
        </mc:Choice>
        <mc:Fallback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83CFCC88-902F-4D16-9874-BC35A15352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0570" y="4761301"/>
                <a:ext cx="532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4AFF44D7-216F-4CC7-9333-CAC59A235A64}"/>
                  </a:ext>
                </a:extLst>
              </p14:cNvPr>
              <p14:cNvContentPartPr/>
              <p14:nvPr/>
            </p14:nvContentPartPr>
            <p14:xfrm>
              <a:off x="2773290" y="5280061"/>
              <a:ext cx="360" cy="356040"/>
            </p14:xfrm>
          </p:contentPart>
        </mc:Choice>
        <mc:Fallback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4AFF44D7-216F-4CC7-9333-CAC59A235A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19290" y="5172421"/>
                <a:ext cx="10800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A0E9B3BC-BE56-4381-8532-8569457770B7}"/>
                  </a:ext>
                </a:extLst>
              </p14:cNvPr>
              <p14:cNvContentPartPr/>
              <p14:nvPr/>
            </p14:nvContentPartPr>
            <p14:xfrm>
              <a:off x="1708050" y="5230021"/>
              <a:ext cx="5400" cy="371160"/>
            </p14:xfrm>
          </p:contentPart>
        </mc:Choice>
        <mc:Fallback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A0E9B3BC-BE56-4381-8532-8569457770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4050" y="5122021"/>
                <a:ext cx="1130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t 15">
                <a:extLst>
                  <a:ext uri="{FF2B5EF4-FFF2-40B4-BE49-F238E27FC236}">
                    <a16:creationId xmlns:a16="http://schemas.microsoft.com/office/drawing/2014/main" id="{D9B7499C-2596-476C-BBC8-1E03053D690B}"/>
                  </a:ext>
                </a:extLst>
              </p14:cNvPr>
              <p14:cNvContentPartPr/>
              <p14:nvPr/>
            </p14:nvContentPartPr>
            <p14:xfrm>
              <a:off x="884010" y="6038941"/>
              <a:ext cx="430560" cy="360"/>
            </p14:xfrm>
          </p:contentPart>
        </mc:Choice>
        <mc:Fallback>
          <p:pic>
            <p:nvPicPr>
              <p:cNvPr id="16" name="Inkt 15">
                <a:extLst>
                  <a:ext uri="{FF2B5EF4-FFF2-40B4-BE49-F238E27FC236}">
                    <a16:creationId xmlns:a16="http://schemas.microsoft.com/office/drawing/2014/main" id="{D9B7499C-2596-476C-BBC8-1E03053D69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0010" y="5930941"/>
                <a:ext cx="538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9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3C8BBC1-6E53-4D1F-A9B4-8A365591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61846"/>
            <a:ext cx="10540017" cy="43961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31BBB5-5CE4-4428-8CE8-D2C20060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4EB7E575-3F00-4E49-B3EF-67857476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226957"/>
              </p:ext>
            </p:extLst>
          </p:nvPr>
        </p:nvGraphicFramePr>
        <p:xfrm>
          <a:off x="0" y="0"/>
          <a:ext cx="12192000" cy="2057397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144014">
                  <a:extLst>
                    <a:ext uri="{9D8B030D-6E8A-4147-A177-3AD203B41FA5}">
                      <a16:colId xmlns:a16="http://schemas.microsoft.com/office/drawing/2014/main" val="1422977946"/>
                    </a:ext>
                  </a:extLst>
                </a:gridCol>
                <a:gridCol w="11047986">
                  <a:extLst>
                    <a:ext uri="{9D8B030D-6E8A-4147-A177-3AD203B41FA5}">
                      <a16:colId xmlns:a16="http://schemas.microsoft.com/office/drawing/2014/main" val="786428018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Eiwit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keten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Hydrofoob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Polair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2400" dirty="0" err="1">
                          <a:solidFill>
                            <a:schemeClr val="bg1"/>
                          </a:solidFill>
                          <a:effectLst/>
                        </a:rPr>
                        <a:t>en</a:t>
                      </a: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 cysteine 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426697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solidFill>
                            <a:schemeClr val="bg1"/>
                          </a:solidFill>
                          <a:effectLst/>
                        </a:rPr>
                        <a:t>H-H-P-H-H-H-P-H-P-H-H-H-P-H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985059"/>
                  </a:ext>
                </a:extLst>
              </a:tr>
              <a:tr h="685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NL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C-P-P-C-H-P-P-C-H-P-P-C-P-P-H-H-H-H-H-H-C-C-P-C-H-P-P-C-P-C-H-P-P-H-P-C</a:t>
                      </a:r>
                      <a:endParaRPr lang="en-GB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165498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FB204909-2EAA-4A44-9170-93C793984215}"/>
              </a:ext>
            </a:extLst>
          </p:cNvPr>
          <p:cNvSpPr txBox="1"/>
          <p:nvPr/>
        </p:nvSpPr>
        <p:spPr>
          <a:xfrm>
            <a:off x="307865" y="2644170"/>
            <a:ext cx="2886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3200" dirty="0">
                <a:solidFill>
                  <a:schemeClr val="bg1"/>
                </a:solidFill>
              </a:rPr>
              <a:t>Eiwit 7</a:t>
            </a:r>
          </a:p>
          <a:p>
            <a:pPr marL="285750" indent="-285750">
              <a:buFontTx/>
              <a:buChar char="-"/>
            </a:pPr>
            <a:r>
              <a:rPr lang="nl-NL" sz="3200" dirty="0">
                <a:solidFill>
                  <a:schemeClr val="bg1"/>
                </a:solidFill>
              </a:rPr>
              <a:t>Score van –21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51081CAE-1E28-4E11-843D-2683A72044E0}"/>
                  </a:ext>
                </a:extLst>
              </p14:cNvPr>
              <p14:cNvContentPartPr/>
              <p14:nvPr/>
            </p14:nvContentPartPr>
            <p14:xfrm>
              <a:off x="4461330" y="5043901"/>
              <a:ext cx="360" cy="230040"/>
            </p14:xfrm>
          </p:contentPart>
        </mc:Choice>
        <mc:Fallback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51081CAE-1E28-4E11-843D-2683A72044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7690" y="4935901"/>
                <a:ext cx="1080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A7A2EEA7-5218-4A58-BCAA-DD96A68FB91A}"/>
                  </a:ext>
                </a:extLst>
              </p14:cNvPr>
              <p14:cNvContentPartPr/>
              <p14:nvPr/>
            </p14:nvContentPartPr>
            <p14:xfrm>
              <a:off x="4682010" y="5605861"/>
              <a:ext cx="335160" cy="15840"/>
            </p14:xfrm>
          </p:contentPart>
        </mc:Choice>
        <mc:Fallback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A7A2EEA7-5218-4A58-BCAA-DD96A68FB9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8370" y="5498221"/>
                <a:ext cx="442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t 8">
                <a:extLst>
                  <a:ext uri="{FF2B5EF4-FFF2-40B4-BE49-F238E27FC236}">
                    <a16:creationId xmlns:a16="http://schemas.microsoft.com/office/drawing/2014/main" id="{49870F05-5436-4C45-A75F-90C26C3072B0}"/>
                  </a:ext>
                </a:extLst>
              </p14:cNvPr>
              <p14:cNvContentPartPr/>
              <p14:nvPr/>
            </p14:nvContentPartPr>
            <p14:xfrm>
              <a:off x="8495850" y="3330661"/>
              <a:ext cx="360" cy="225360"/>
            </p14:xfrm>
          </p:contentPart>
        </mc:Choice>
        <mc:Fallback>
          <p:pic>
            <p:nvPicPr>
              <p:cNvPr id="9" name="Inkt 8">
                <a:extLst>
                  <a:ext uri="{FF2B5EF4-FFF2-40B4-BE49-F238E27FC236}">
                    <a16:creationId xmlns:a16="http://schemas.microsoft.com/office/drawing/2014/main" id="{49870F05-5436-4C45-A75F-90C26C3072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1850" y="3222661"/>
                <a:ext cx="1080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B0085E09-B883-4AEE-B29B-356E7B41144E}"/>
                  </a:ext>
                </a:extLst>
              </p14:cNvPr>
              <p14:cNvContentPartPr/>
              <p14:nvPr/>
            </p14:nvContentPartPr>
            <p14:xfrm>
              <a:off x="3627210" y="5023741"/>
              <a:ext cx="360" cy="221400"/>
            </p14:xfrm>
          </p:contentPart>
        </mc:Choice>
        <mc:Fallback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B0085E09-B883-4AEE-B29B-356E7B4114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3570" y="4916101"/>
                <a:ext cx="1080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86415840-40F2-447E-9068-755B4D3B09AB}"/>
                  </a:ext>
                </a:extLst>
              </p14:cNvPr>
              <p14:cNvContentPartPr/>
              <p14:nvPr/>
            </p14:nvContentPartPr>
            <p14:xfrm>
              <a:off x="8450490" y="5053621"/>
              <a:ext cx="360" cy="240120"/>
            </p14:xfrm>
          </p:contentPart>
        </mc:Choice>
        <mc:Fallback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86415840-40F2-447E-9068-755B4D3B09A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96850" y="4945981"/>
                <a:ext cx="1080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t 12">
                <a:extLst>
                  <a:ext uri="{FF2B5EF4-FFF2-40B4-BE49-F238E27FC236}">
                    <a16:creationId xmlns:a16="http://schemas.microsoft.com/office/drawing/2014/main" id="{7FF67EF9-D3F2-4649-876A-18FD873D70C3}"/>
                  </a:ext>
                </a:extLst>
              </p14:cNvPr>
              <p14:cNvContentPartPr/>
              <p14:nvPr/>
            </p14:nvContentPartPr>
            <p14:xfrm>
              <a:off x="2009370" y="5887741"/>
              <a:ext cx="360" cy="214560"/>
            </p14:xfrm>
          </p:contentPart>
        </mc:Choice>
        <mc:Fallback>
          <p:pic>
            <p:nvPicPr>
              <p:cNvPr id="13" name="Inkt 12">
                <a:extLst>
                  <a:ext uri="{FF2B5EF4-FFF2-40B4-BE49-F238E27FC236}">
                    <a16:creationId xmlns:a16="http://schemas.microsoft.com/office/drawing/2014/main" id="{7FF67EF9-D3F2-4649-876A-18FD873D70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5730" y="5780101"/>
                <a:ext cx="1080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t 13">
                <a:extLst>
                  <a:ext uri="{FF2B5EF4-FFF2-40B4-BE49-F238E27FC236}">
                    <a16:creationId xmlns:a16="http://schemas.microsoft.com/office/drawing/2014/main" id="{D914EFF6-8499-4E19-903B-4B4E8FEBD85E}"/>
                  </a:ext>
                </a:extLst>
              </p14:cNvPr>
              <p14:cNvContentPartPr/>
              <p14:nvPr/>
            </p14:nvContentPartPr>
            <p14:xfrm>
              <a:off x="6327210" y="3898381"/>
              <a:ext cx="315000" cy="360"/>
            </p14:xfrm>
          </p:contentPart>
        </mc:Choice>
        <mc:Fallback>
          <p:pic>
            <p:nvPicPr>
              <p:cNvPr id="14" name="Inkt 13">
                <a:extLst>
                  <a:ext uri="{FF2B5EF4-FFF2-40B4-BE49-F238E27FC236}">
                    <a16:creationId xmlns:a16="http://schemas.microsoft.com/office/drawing/2014/main" id="{D914EFF6-8499-4E19-903B-4B4E8FEBD8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3570" y="3790381"/>
                <a:ext cx="42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t 14">
                <a:extLst>
                  <a:ext uri="{FF2B5EF4-FFF2-40B4-BE49-F238E27FC236}">
                    <a16:creationId xmlns:a16="http://schemas.microsoft.com/office/drawing/2014/main" id="{444A16DF-326F-4D25-BAEF-3053B1BB36F3}"/>
                  </a:ext>
                </a:extLst>
              </p14:cNvPr>
              <p14:cNvContentPartPr/>
              <p14:nvPr/>
            </p14:nvContentPartPr>
            <p14:xfrm>
              <a:off x="3899010" y="6470941"/>
              <a:ext cx="351360" cy="360"/>
            </p14:xfrm>
          </p:contentPart>
        </mc:Choice>
        <mc:Fallback>
          <p:pic>
            <p:nvPicPr>
              <p:cNvPr id="15" name="Inkt 14">
                <a:extLst>
                  <a:ext uri="{FF2B5EF4-FFF2-40B4-BE49-F238E27FC236}">
                    <a16:creationId xmlns:a16="http://schemas.microsoft.com/office/drawing/2014/main" id="{444A16DF-326F-4D25-BAEF-3053B1BB36F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5370" y="6362941"/>
                <a:ext cx="459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Inkt 18">
                <a:extLst>
                  <a:ext uri="{FF2B5EF4-FFF2-40B4-BE49-F238E27FC236}">
                    <a16:creationId xmlns:a16="http://schemas.microsoft.com/office/drawing/2014/main" id="{704AB403-6E8A-4705-B570-427B66252323}"/>
                  </a:ext>
                </a:extLst>
              </p14:cNvPr>
              <p14:cNvContentPartPr/>
              <p14:nvPr/>
            </p14:nvContentPartPr>
            <p14:xfrm>
              <a:off x="4683450" y="4737541"/>
              <a:ext cx="340920" cy="360"/>
            </p14:xfrm>
          </p:contentPart>
        </mc:Choice>
        <mc:Fallback>
          <p:pic>
            <p:nvPicPr>
              <p:cNvPr id="19" name="Inkt 18">
                <a:extLst>
                  <a:ext uri="{FF2B5EF4-FFF2-40B4-BE49-F238E27FC236}">
                    <a16:creationId xmlns:a16="http://schemas.microsoft.com/office/drawing/2014/main" id="{704AB403-6E8A-4705-B570-427B6625232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29810" y="4629901"/>
                <a:ext cx="448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960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595DE-D718-4C87-B822-3149E357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Verschillende algoritmes om te gebruiken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F93B1A-5EC5-4B04-B152-0048872A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>
                <a:solidFill>
                  <a:schemeClr val="bg1"/>
                </a:solidFill>
              </a:rPr>
              <a:t>Random</a:t>
            </a:r>
          </a:p>
          <a:p>
            <a:r>
              <a:rPr lang="nl-NL" sz="2800" dirty="0" err="1">
                <a:solidFill>
                  <a:schemeClr val="bg1"/>
                </a:solidFill>
              </a:rPr>
              <a:t>Breadth</a:t>
            </a:r>
            <a:r>
              <a:rPr lang="nl-NL" sz="2800" dirty="0">
                <a:solidFill>
                  <a:schemeClr val="bg1"/>
                </a:solidFill>
              </a:rPr>
              <a:t> First</a:t>
            </a:r>
          </a:p>
          <a:p>
            <a:r>
              <a:rPr lang="nl-NL" sz="2800" dirty="0">
                <a:solidFill>
                  <a:schemeClr val="bg1"/>
                </a:solidFill>
              </a:rPr>
              <a:t>Random </a:t>
            </a:r>
            <a:r>
              <a:rPr lang="nl-NL" sz="2800" dirty="0" err="1">
                <a:solidFill>
                  <a:schemeClr val="bg1"/>
                </a:solidFill>
              </a:rPr>
              <a:t>Halfs</a:t>
            </a:r>
            <a:endParaRPr lang="nl-NL" sz="2800" dirty="0">
              <a:solidFill>
                <a:schemeClr val="bg1"/>
              </a:solidFill>
            </a:endParaRPr>
          </a:p>
          <a:p>
            <a:r>
              <a:rPr lang="nl-NL" sz="2800" dirty="0" err="1">
                <a:solidFill>
                  <a:schemeClr val="bg1"/>
                </a:solidFill>
              </a:rPr>
              <a:t>Breadth</a:t>
            </a:r>
            <a:r>
              <a:rPr lang="nl-NL" sz="2800" dirty="0">
                <a:solidFill>
                  <a:schemeClr val="bg1"/>
                </a:solidFill>
              </a:rPr>
              <a:t> First </a:t>
            </a:r>
            <a:r>
              <a:rPr lang="nl-NL" sz="2800" dirty="0" err="1">
                <a:solidFill>
                  <a:schemeClr val="bg1"/>
                </a:solidFill>
              </a:rPr>
              <a:t>Piecewise</a:t>
            </a:r>
            <a:endParaRPr lang="nl-NL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0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815BC880-890A-4478-A474-3587CC4D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80619"/>
            <a:ext cx="5456279" cy="44718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A42DD30-F9CE-42C4-9378-B53F8E00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912813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Random 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214B7-BBA2-4421-8CEC-913E3AE1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60899"/>
            <a:ext cx="4459287" cy="4553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b="1" dirty="0">
                <a:solidFill>
                  <a:schemeClr val="bg1"/>
                </a:solidFill>
              </a:rPr>
              <a:t>Eiwit 2:</a:t>
            </a:r>
            <a:endParaRPr lang="en-GB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H-H-P-H-H-H-P-H-P-H-H-H-P-H</a:t>
            </a:r>
            <a:endParaRPr lang="nl-NL" b="1" dirty="0"/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Voordelen</a:t>
            </a:r>
          </a:p>
          <a:p>
            <a:r>
              <a:rPr lang="nl-NL" sz="2000" dirty="0">
                <a:solidFill>
                  <a:schemeClr val="bg1"/>
                </a:solidFill>
              </a:rPr>
              <a:t>Snel en eenvoudig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bg1"/>
                </a:solidFill>
              </a:rPr>
              <a:t>Nadelen:</a:t>
            </a:r>
          </a:p>
          <a:p>
            <a:r>
              <a:rPr lang="nl-NL" sz="2000" dirty="0">
                <a:solidFill>
                  <a:schemeClr val="bg1"/>
                </a:solidFill>
              </a:rPr>
              <a:t>Zegt niet veel over het werkelijke optimum van de oplossing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2DA3F92-31FF-4590-84DF-BAFA6B7A44AD}"/>
              </a:ext>
            </a:extLst>
          </p:cNvPr>
          <p:cNvSpPr txBox="1"/>
          <p:nvPr/>
        </p:nvSpPr>
        <p:spPr>
          <a:xfrm>
            <a:off x="6310365" y="1611313"/>
            <a:ext cx="1691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10.000 iteraties</a:t>
            </a:r>
          </a:p>
          <a:p>
            <a:r>
              <a:rPr lang="nl-NL" dirty="0">
                <a:solidFill>
                  <a:schemeClr val="bg1"/>
                </a:solidFill>
              </a:rPr>
              <a:t>-6 Score</a:t>
            </a:r>
          </a:p>
          <a:p>
            <a:r>
              <a:rPr lang="nl-NL" dirty="0">
                <a:solidFill>
                  <a:schemeClr val="bg1"/>
                </a:solidFill>
              </a:rPr>
              <a:t>7.19 sec </a:t>
            </a:r>
            <a:r>
              <a:rPr lang="nl-NL" dirty="0" err="1">
                <a:solidFill>
                  <a:schemeClr val="bg1"/>
                </a:solidFill>
              </a:rPr>
              <a:t>runtime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1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50D25ABC-536C-4C28-AFD5-33B68449C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" r="4641" b="3"/>
          <a:stretch/>
        </p:blipFill>
        <p:spPr>
          <a:xfrm>
            <a:off x="7657705" y="1677973"/>
            <a:ext cx="4388769" cy="2995555"/>
          </a:xfrm>
          <a:custGeom>
            <a:avLst/>
            <a:gdLst>
              <a:gd name="connsiteX0" fmla="*/ 166465 w 3425199"/>
              <a:gd name="connsiteY0" fmla="*/ 0 h 2337870"/>
              <a:gd name="connsiteX1" fmla="*/ 3425199 w 3425199"/>
              <a:gd name="connsiteY1" fmla="*/ 0 h 2337870"/>
              <a:gd name="connsiteX2" fmla="*/ 3425199 w 3425199"/>
              <a:gd name="connsiteY2" fmla="*/ 2337870 h 2337870"/>
              <a:gd name="connsiteX3" fmla="*/ 0 w 3425199"/>
              <a:gd name="connsiteY3" fmla="*/ 2337870 h 2337870"/>
              <a:gd name="connsiteX4" fmla="*/ 0 w 3425199"/>
              <a:gd name="connsiteY4" fmla="*/ 166465 h 2337870"/>
              <a:gd name="connsiteX5" fmla="*/ 166465 w 3425199"/>
              <a:gd name="connsiteY5" fmla="*/ 0 h 2337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4C4CC0-06A1-4C8E-875E-9E4DED22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Breadth</a:t>
            </a:r>
            <a:r>
              <a:rPr lang="nl-NL" dirty="0">
                <a:solidFill>
                  <a:schemeClr val="bg1"/>
                </a:solidFill>
              </a:rPr>
              <a:t> First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3ACDCA-3BB0-459B-9A04-40B0EEDF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dirty="0">
                <a:solidFill>
                  <a:schemeClr val="bg1"/>
                </a:solidFill>
              </a:rPr>
              <a:t>Voordelen</a:t>
            </a:r>
          </a:p>
          <a:p>
            <a:pPr>
              <a:lnSpc>
                <a:spcPct val="110000"/>
              </a:lnSpc>
            </a:pPr>
            <a:r>
              <a:rPr lang="nl-NL" dirty="0">
                <a:solidFill>
                  <a:schemeClr val="bg1"/>
                </a:solidFill>
              </a:rPr>
              <a:t>Niet doodlopend </a:t>
            </a:r>
          </a:p>
          <a:p>
            <a:pPr>
              <a:lnSpc>
                <a:spcPct val="110000"/>
              </a:lnSpc>
            </a:pPr>
            <a:r>
              <a:rPr lang="nl-NL" dirty="0">
                <a:solidFill>
                  <a:schemeClr val="bg1"/>
                </a:solidFill>
              </a:rPr>
              <a:t>Vind het complete optimum eenmaal volledig uitgewerkt.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solidFill>
                  <a:schemeClr val="bg1"/>
                </a:solidFill>
              </a:rPr>
              <a:t>Nadelen:</a:t>
            </a:r>
          </a:p>
          <a:p>
            <a:pPr>
              <a:lnSpc>
                <a:spcPct val="110000"/>
              </a:lnSpc>
            </a:pPr>
            <a:r>
              <a:rPr lang="nl-NL" dirty="0">
                <a:solidFill>
                  <a:schemeClr val="bg1"/>
                </a:solidFill>
              </a:rPr>
              <a:t>Kost veel rekenkracht en dus tijd.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dirty="0">
                <a:solidFill>
                  <a:schemeClr val="bg1"/>
                </a:solidFill>
                <a:sym typeface="Wingdings" panose="05000000000000000000" pitchFamily="2" charset="2"/>
              </a:rPr>
              <a:t> Vooral interessant voor de kleinere aminozuur ketens</a:t>
            </a:r>
            <a:endParaRPr lang="nl-NL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8021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 descr="Afbeelding met elektronica&#10;&#10;Beschrijving is gegenereerd met hoge betrouwbaarheid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17773AE-14A8-410B-B690-8F840E88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nl-NL" sz="3200" dirty="0">
                <a:solidFill>
                  <a:schemeClr val="bg1"/>
                </a:solidFill>
              </a:rPr>
              <a:t>Random Half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3BEB21-A49F-4AF0-9AEB-F946D431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6" y="1662642"/>
            <a:ext cx="4459287" cy="396504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Eiwit in stukken 2 stukken knippen</a:t>
            </a:r>
          </a:p>
          <a:p>
            <a:pPr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Vouwt eerste stuk in beste mogelijkheid.</a:t>
            </a:r>
          </a:p>
          <a:p>
            <a:pPr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Vouwt dan tweede deel aan het eerste deel voor een x aantal keer.</a:t>
            </a:r>
          </a:p>
        </p:txBody>
      </p:sp>
      <p:pic>
        <p:nvPicPr>
          <p:cNvPr id="5" name="Afbeelding 4" descr="Afbeelding met schermafbeelding&#10;&#10;Beschrijving is gegenereerd met hoge betrouwbaarheid">
            <a:extLst>
              <a:ext uri="{FF2B5EF4-FFF2-40B4-BE49-F238E27FC236}">
                <a16:creationId xmlns:a16="http://schemas.microsoft.com/office/drawing/2014/main" id="{E963672B-10FC-4370-A8BF-E5E72E931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38" y="262854"/>
            <a:ext cx="5218568" cy="631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72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D9AB0-BBE2-4C08-B4DB-84FBA195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		</a:t>
            </a:r>
            <a:r>
              <a:rPr lang="nl-NL" dirty="0" err="1">
                <a:solidFill>
                  <a:schemeClr val="bg1"/>
                </a:solidFill>
              </a:rPr>
              <a:t>Breadth</a:t>
            </a:r>
            <a:r>
              <a:rPr lang="nl-NL" dirty="0">
                <a:solidFill>
                  <a:schemeClr val="bg1"/>
                </a:solidFill>
              </a:rPr>
              <a:t> First </a:t>
            </a:r>
            <a:r>
              <a:rPr lang="nl-NL" dirty="0" err="1">
                <a:solidFill>
                  <a:schemeClr val="bg1"/>
                </a:solidFill>
              </a:rPr>
              <a:t>Piecewise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4E6191-FE11-4259-9521-051BA43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3192"/>
            <a:ext cx="9905999" cy="2714920"/>
          </a:xfrm>
        </p:spPr>
        <p:txBody>
          <a:bodyPr>
            <a:normAutofit fontScale="92500" lnSpcReduction="10000"/>
          </a:bodyPr>
          <a:lstStyle/>
          <a:p>
            <a:endParaRPr lang="nl-NL" dirty="0"/>
          </a:p>
          <a:p>
            <a:pPr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Knip het Eiwit in grote door de user aangegeven stukjes, en bouwt vanaf daar op een </a:t>
            </a:r>
            <a:r>
              <a:rPr lang="nl-NL" sz="2800" dirty="0" err="1">
                <a:solidFill>
                  <a:schemeClr val="bg1"/>
                </a:solidFill>
              </a:rPr>
              <a:t>breadth</a:t>
            </a:r>
            <a:r>
              <a:rPr lang="nl-NL" sz="2800" dirty="0">
                <a:solidFill>
                  <a:schemeClr val="bg1"/>
                </a:solidFill>
              </a:rPr>
              <a:t> first manier het beste eiwit.</a:t>
            </a:r>
          </a:p>
          <a:p>
            <a:pPr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Sommige Eiwitten lopen vast bij bepaalde grote van stukjes.</a:t>
            </a:r>
          </a:p>
          <a:p>
            <a:pPr>
              <a:buFontTx/>
              <a:buChar char="-"/>
            </a:pPr>
            <a:r>
              <a:rPr lang="nl-NL" sz="2800" dirty="0">
                <a:solidFill>
                  <a:schemeClr val="bg1"/>
                </a:solidFill>
              </a:rPr>
              <a:t>Geeft goede scores in snelle </a:t>
            </a:r>
            <a:r>
              <a:rPr lang="nl-NL" sz="2800" dirty="0" err="1">
                <a:solidFill>
                  <a:schemeClr val="bg1"/>
                </a:solidFill>
              </a:rPr>
              <a:t>runtime</a:t>
            </a:r>
            <a:r>
              <a:rPr lang="nl-NL" sz="28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nl-NL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29229EF-5955-4758-98C8-3C3989FB1B62}"/>
              </a:ext>
            </a:extLst>
          </p:cNvPr>
          <p:cNvSpPr txBox="1"/>
          <p:nvPr/>
        </p:nvSpPr>
        <p:spPr>
          <a:xfrm>
            <a:off x="3863591" y="4279620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800" dirty="0">
                <a:solidFill>
                  <a:schemeClr val="bg1"/>
                </a:solidFill>
              </a:rPr>
              <a:t>Segmentatie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3AC06E7-34FF-4F54-985F-2DAE5D35E21C}"/>
              </a:ext>
            </a:extLst>
          </p:cNvPr>
          <p:cNvSpPr txBox="1"/>
          <p:nvPr/>
        </p:nvSpPr>
        <p:spPr>
          <a:xfrm>
            <a:off x="673239" y="5461279"/>
            <a:ext cx="1139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sz="2000" dirty="0"/>
              <a:t>De eiwitten worden a priori gesegmenteerd in n stukken volgens een aantal criteria bepaald door ons.</a:t>
            </a:r>
          </a:p>
          <a:p>
            <a:pPr marL="285750" indent="-285750">
              <a:buFontTx/>
              <a:buChar char="-"/>
            </a:pPr>
            <a:r>
              <a:rPr lang="nl-NL" sz="2000" dirty="0"/>
              <a:t>Voorbeeld  eiwit 7 is opgedeeld in ('CPPCHPPC’, 'HPPC’, 'PPHHH’, 'HHHC’, 'CPCH’, 'PPC’, 'PC’, 'HPPH’, 'PC’)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07297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1773</TotalTime>
  <Words>586</Words>
  <Application>Microsoft Office PowerPoint</Application>
  <PresentationFormat>Breedbeeld</PresentationFormat>
  <Paragraphs>133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Protein powder</vt:lpstr>
      <vt:lpstr>De case  om Algoritmes te schrijven om zo goed mogelijk te vouwen voor stabiliteit. (negatief is stabiele binding) </vt:lpstr>
      <vt:lpstr>PowerPoint-presentatie</vt:lpstr>
      <vt:lpstr>PowerPoint-presentatie</vt:lpstr>
      <vt:lpstr>Verschillende algoritmes om te gebruiken</vt:lpstr>
      <vt:lpstr>Random </vt:lpstr>
      <vt:lpstr>Breadth First</vt:lpstr>
      <vt:lpstr>Random Half</vt:lpstr>
      <vt:lpstr>  Breadth First Piecewise</vt:lpstr>
      <vt:lpstr>Randomfold</vt:lpstr>
      <vt:lpstr>BreadthFirst</vt:lpstr>
      <vt:lpstr>Random Half</vt:lpstr>
      <vt:lpstr>BreadthFirst PieceWise</vt:lpstr>
      <vt:lpstr>Gewoon omdat het kan.</vt:lpstr>
      <vt:lpstr>PowerPoint-presentatie</vt:lpstr>
      <vt:lpstr>PowerPoint-presentatie</vt:lpstr>
      <vt:lpstr>Extrapolant van de statespace aan de hand van de eerste vijftien statespaces</vt:lpstr>
      <vt:lpstr>Zoom in van extrapolant met de 95% zekerheidsintervallen</vt:lpstr>
      <vt:lpstr>A priori bovengrens  (rood) met de extrapolant</vt:lpstr>
      <vt:lpstr>Conclusie</vt:lpstr>
      <vt:lpstr>PowerPoint-presentatie</vt:lpstr>
      <vt:lpstr>Gifje om af te sluiten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powder</dc:title>
  <dc:creator>alexander dammers</dc:creator>
  <cp:lastModifiedBy>alexander dammers</cp:lastModifiedBy>
  <cp:revision>51</cp:revision>
  <dcterms:created xsi:type="dcterms:W3CDTF">2018-04-20T10:11:58Z</dcterms:created>
  <dcterms:modified xsi:type="dcterms:W3CDTF">2018-05-30T11:24:16Z</dcterms:modified>
</cp:coreProperties>
</file>