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dXUR/LBb2yHfIbOkJKdtJu2TM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ed0b7e6e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9ed0b7e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ed0b7e6e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9ed0b7e6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ecd91d4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ecd91d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ecd91d40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9ecd91d4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ecd91d40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ecd91d4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ed0b7e6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ed0b7e6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E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2556289">
            <a:off x="8008855" y="1999938"/>
            <a:ext cx="3502390" cy="4649753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2699830">
            <a:off x="-2779366" y="4869959"/>
            <a:ext cx="8582438" cy="2806083"/>
          </a:xfrm>
          <a:prstGeom prst="rect">
            <a:avLst/>
          </a:prstGeom>
          <a:solidFill>
            <a:srgbClr val="B8580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B858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40000" y="0"/>
            <a:ext cx="8664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B85800"/>
                </a:solidFill>
                <a:latin typeface="Calibri"/>
                <a:ea typeface="Calibri"/>
                <a:cs typeface="Calibri"/>
                <a:sym typeface="Calibri"/>
              </a:rPr>
              <a:t>Inscripción a Mesas de Examen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1E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C1E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3000">
                <a:solidFill>
                  <a:srgbClr val="B85800"/>
                </a:solidFill>
                <a:latin typeface="Calibri"/>
                <a:ea typeface="Calibri"/>
                <a:cs typeface="Calibri"/>
                <a:sym typeface="Calibri"/>
              </a:rPr>
              <a:t>Proyecto desarrollado con React y Firebase Firestore</a:t>
            </a:r>
            <a:endParaRPr b="1" sz="2000">
              <a:solidFill>
                <a:srgbClr val="B85800"/>
              </a:solidFill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10259" l="3717" r="4488" t="7793"/>
          <a:stretch/>
        </p:blipFill>
        <p:spPr>
          <a:xfrm>
            <a:off x="2592898" y="2107600"/>
            <a:ext cx="4124475" cy="367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E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ed0b7e6ea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39ed0b7e6ea_0_7" title="WhatsApp Image 2025-10-30 at 8.30.28 PM.jpeg"/>
          <p:cNvPicPr preferRelativeResize="0"/>
          <p:nvPr/>
        </p:nvPicPr>
        <p:blipFill rotWithShape="1">
          <a:blip r:embed="rId3">
            <a:alphaModFix/>
          </a:blip>
          <a:srcRect b="0" l="4996" r="18127" t="0"/>
          <a:stretch/>
        </p:blipFill>
        <p:spPr>
          <a:xfrm>
            <a:off x="1057275" y="1088500"/>
            <a:ext cx="6791624" cy="58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9ed0b7e6ea_0_7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9ed0b7e6ea_0_7"/>
          <p:cNvSpPr txBox="1"/>
          <p:nvPr>
            <p:ph type="title"/>
          </p:nvPr>
        </p:nvSpPr>
        <p:spPr>
          <a:xfrm>
            <a:off x="457200" y="44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000">
                <a:solidFill>
                  <a:srgbClr val="B85800"/>
                </a:solidFill>
              </a:rPr>
              <a:t>Pantallas mostrando las inscripciones</a:t>
            </a:r>
            <a:endParaRPr b="1" sz="4000">
              <a:solidFill>
                <a:srgbClr val="B858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E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ed0b7e6ea_0_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39ed0b7e6ea_0_13" title="WhatsApp Image 2025-10-30 at 8.30.44 PM.jpeg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758400" y="1200150"/>
            <a:ext cx="7627200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9ed0b7e6ea_0_13" title="WhatsApp Image 2025-10-30 at 8.30.57 PM.jpeg"/>
          <p:cNvPicPr preferRelativeResize="0"/>
          <p:nvPr/>
        </p:nvPicPr>
        <p:blipFill rotWithShape="1">
          <a:blip r:embed="rId4">
            <a:alphaModFix/>
          </a:blip>
          <a:srcRect b="84799" l="966" r="2368" t="-2110"/>
          <a:stretch/>
        </p:blipFill>
        <p:spPr>
          <a:xfrm>
            <a:off x="758400" y="4430125"/>
            <a:ext cx="7627200" cy="9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9ed0b7e6ea_0_13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9ed0b7e6ea_0_13"/>
          <p:cNvSpPr txBox="1"/>
          <p:nvPr>
            <p:ph type="title"/>
          </p:nvPr>
        </p:nvSpPr>
        <p:spPr>
          <a:xfrm>
            <a:off x="457200" y="44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5800"/>
                </a:solidFill>
              </a:rPr>
              <a:t>Pantallas mostrando las inscripciones</a:t>
            </a:r>
            <a:endParaRPr b="1" sz="4000">
              <a:solidFill>
                <a:srgbClr val="B858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457200" y="1600200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2400"/>
              <a:buChar char="➔"/>
            </a:pPr>
            <a:r>
              <a:rPr b="1" lang="en-US" sz="3800">
                <a:solidFill>
                  <a:srgbClr val="B85800"/>
                </a:solidFill>
              </a:rPr>
              <a:t>React.js → Interfaz moderna y dinámica</a:t>
            </a:r>
            <a:endParaRPr b="1" sz="3800">
              <a:solidFill>
                <a:srgbClr val="B858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2400"/>
              <a:buChar char="➔"/>
            </a:pPr>
            <a:r>
              <a:rPr b="1" lang="en-US" sz="3800">
                <a:solidFill>
                  <a:srgbClr val="B85800"/>
                </a:solidFill>
              </a:rPr>
              <a:t>Firebase Firestore → Base de datos en la nube</a:t>
            </a:r>
            <a:endParaRPr b="1" sz="3800">
              <a:solidFill>
                <a:srgbClr val="B858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2400"/>
              <a:buChar char="➔"/>
            </a:pPr>
            <a:r>
              <a:rPr b="1" lang="en-US" sz="3800">
                <a:solidFill>
                  <a:srgbClr val="B85800"/>
                </a:solidFill>
              </a:rPr>
              <a:t>JavaScript → Lógica de componentes</a:t>
            </a:r>
            <a:endParaRPr b="1" sz="3800">
              <a:solidFill>
                <a:srgbClr val="B858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2400"/>
              <a:buChar char="➔"/>
            </a:pPr>
            <a:r>
              <a:rPr b="1" lang="en-US" sz="3800">
                <a:solidFill>
                  <a:srgbClr val="B85800"/>
                </a:solidFill>
              </a:rPr>
              <a:t>CSS → Diseño visual y estilo</a:t>
            </a:r>
            <a:endParaRPr b="1" sz="3800">
              <a:solidFill>
                <a:srgbClr val="B85800"/>
              </a:solidFill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457200" y="44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4000"/>
              <a:buFont typeface="Calibri"/>
              <a:buNone/>
            </a:pPr>
            <a:r>
              <a:rPr b="1" lang="en-US" sz="6500">
                <a:solidFill>
                  <a:srgbClr val="B85800"/>
                </a:solidFill>
              </a:rPr>
              <a:t>Tecnologías utilizadas</a:t>
            </a:r>
            <a:endParaRPr sz="6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6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3700"/>
              <a:buChar char="➔"/>
            </a:pPr>
            <a:r>
              <a:rPr b="1" lang="en-US" sz="3700">
                <a:solidFill>
                  <a:srgbClr val="B85800"/>
                </a:solidFill>
              </a:rPr>
              <a:t>Digitaliza el proceso de inscripción</a:t>
            </a:r>
            <a:endParaRPr b="1" sz="4900">
              <a:solidFill>
                <a:srgbClr val="B85800"/>
              </a:solidFill>
            </a:endParaRPr>
          </a:p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3700"/>
              <a:buChar char="➔"/>
            </a:pPr>
            <a:r>
              <a:rPr b="1" lang="en-US" sz="3700">
                <a:solidFill>
                  <a:srgbClr val="B85800"/>
                </a:solidFill>
              </a:rPr>
              <a:t>Mejora la organización y el acceso a la información</a:t>
            </a:r>
            <a:endParaRPr b="1" sz="4900">
              <a:solidFill>
                <a:srgbClr val="B85800"/>
              </a:solidFill>
            </a:endParaRPr>
          </a:p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3700"/>
              <a:buChar char="➔"/>
            </a:pPr>
            <a:r>
              <a:rPr b="1" lang="en-US" sz="3700">
                <a:solidFill>
                  <a:srgbClr val="B85800"/>
                </a:solidFill>
              </a:rPr>
              <a:t>Reduce tiempos administrativos</a:t>
            </a:r>
            <a:endParaRPr b="1" sz="4900">
              <a:solidFill>
                <a:srgbClr val="B85800"/>
              </a:solidFill>
            </a:endParaRPr>
          </a:p>
          <a:p>
            <a:pPr indent="-463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3700"/>
              <a:buChar char="➔"/>
            </a:pPr>
            <a:r>
              <a:rPr b="1" lang="en-US" sz="3700">
                <a:solidFill>
                  <a:srgbClr val="B85800"/>
                </a:solidFill>
              </a:rPr>
              <a:t>Facilita la comunicación entre alumnos y profesores</a:t>
            </a:r>
            <a:endParaRPr b="1" sz="4900">
              <a:solidFill>
                <a:srgbClr val="B85800"/>
              </a:solidFill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>
            <p:ph type="title"/>
          </p:nvPr>
        </p:nvSpPr>
        <p:spPr>
          <a:xfrm>
            <a:off x="457200" y="44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4000"/>
              <a:buFont typeface="Calibri"/>
              <a:buNone/>
            </a:pPr>
            <a:r>
              <a:rPr b="1" lang="en-US" sz="6500">
                <a:solidFill>
                  <a:srgbClr val="B85800"/>
                </a:solidFill>
              </a:rPr>
              <a:t>Impacto</a:t>
            </a:r>
            <a:endParaRPr sz="6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B85800"/>
                </a:solidFill>
              </a:rPr>
              <a:t>El sistema de Inscripción a Mesas de Examen cumple con su objetivo de optimizar la gestión académica, ofreciendo una herramienta práctica, eficiente y adaptable para todo aquel que necesite usarla.</a:t>
            </a:r>
            <a:endParaRPr b="1" sz="3900">
              <a:solidFill>
                <a:srgbClr val="B85800"/>
              </a:solidFill>
            </a:endParaRPr>
          </a:p>
          <a:p>
            <a:pPr indent="-1397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3C1E00"/>
              </a:buClr>
              <a:buSzPts val="3200"/>
              <a:buNone/>
            </a:pPr>
            <a:r>
              <a:t/>
            </a:r>
            <a:endParaRPr b="1" sz="3900">
              <a:solidFill>
                <a:srgbClr val="B85800"/>
              </a:solidFill>
            </a:endParaRPr>
          </a:p>
          <a:p>
            <a:pPr indent="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B85800"/>
                </a:solidFill>
              </a:rPr>
              <a:t>Permite un acceso rápido, seguro y ordenado a la información desde cualquier dispositivo.</a:t>
            </a:r>
            <a:endParaRPr b="1" sz="3900">
              <a:solidFill>
                <a:srgbClr val="B85800"/>
              </a:solidFill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>
            <p:ph type="title"/>
          </p:nvPr>
        </p:nvSpPr>
        <p:spPr>
          <a:xfrm>
            <a:off x="457200" y="44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4000"/>
              <a:buFont typeface="Calibri"/>
              <a:buNone/>
            </a:pPr>
            <a:r>
              <a:rPr b="1" lang="en-US" sz="6500">
                <a:solidFill>
                  <a:srgbClr val="B85800"/>
                </a:solidFill>
              </a:rPr>
              <a:t>Conclusión</a:t>
            </a:r>
            <a:endParaRPr sz="6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E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/>
        </p:nvSpPr>
        <p:spPr>
          <a:xfrm>
            <a:off x="1371600" y="2286000"/>
            <a:ext cx="6400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B85800"/>
                </a:solidFill>
                <a:latin typeface="Calibri"/>
                <a:ea typeface="Calibri"/>
                <a:cs typeface="Calibri"/>
                <a:sym typeface="Calibri"/>
              </a:rPr>
              <a:t>¡Gracias por su atención!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C1E00"/>
                </a:solidFill>
                <a:latin typeface="Calibri"/>
                <a:ea typeface="Calibri"/>
                <a:cs typeface="Calibri"/>
                <a:sym typeface="Calibri"/>
              </a:rPr>
              <a:t>Contacto: proyecto.mesas@educacion.edu.ar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160020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B85800"/>
                </a:solidFill>
              </a:rPr>
              <a:t>Somos un grupo de cuatro estudiantes desarrolladores que diseñaron una página web moderna e intuitiva con el fin de facilitar la inscripción a mesas de examen brindando toda la información que necesitaran para rendir.</a:t>
            </a:r>
            <a:endParaRPr b="1" sz="3700">
              <a:solidFill>
                <a:srgbClr val="B85800"/>
              </a:solidFill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B85800"/>
              </a:solidFill>
            </a:endParaRPr>
          </a:p>
          <a:p>
            <a:pPr indent="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B85800"/>
                </a:solidFill>
              </a:rPr>
              <a:t>El sistema fue creado como parte de un proyecto académico,</a:t>
            </a:r>
            <a:r>
              <a:rPr b="1" lang="en-US" sz="2500">
                <a:solidFill>
                  <a:srgbClr val="B85800"/>
                </a:solidFill>
              </a:rPr>
              <a:t> </a:t>
            </a:r>
            <a:r>
              <a:rPr b="1" lang="en-US" sz="2500">
                <a:solidFill>
                  <a:srgbClr val="B85800"/>
                </a:solidFill>
              </a:rPr>
              <a:t>utilizando tecnologías web actuales y servicios en la nube para optimizar la experiencia tanto de alumnos como de profesores.</a:t>
            </a:r>
            <a:endParaRPr b="1" sz="3700">
              <a:solidFill>
                <a:srgbClr val="B85800"/>
              </a:solidFill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B858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-573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4000"/>
              <a:buFont typeface="Calibri"/>
              <a:buNone/>
            </a:pPr>
            <a:r>
              <a:rPr b="1" lang="en-US" sz="6500">
                <a:solidFill>
                  <a:srgbClr val="B85800"/>
                </a:solidFill>
              </a:rPr>
              <a:t>¿Quiénes somos?</a:t>
            </a:r>
            <a:endParaRPr sz="6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39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1E00"/>
              </a:buClr>
              <a:buSzPct val="100000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4356">
                <a:solidFill>
                  <a:srgbClr val="B85800"/>
                </a:solidFill>
              </a:rPr>
              <a:t>El proceso tradicional de inscripción a mesas de examen suele ser muy lento, manual y poco organizado, además de ser poco intuitivo para los usuarios y difícil de navegar. </a:t>
            </a:r>
            <a:endParaRPr b="1" sz="14356">
              <a:solidFill>
                <a:srgbClr val="B858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3C1E00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3C1E00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44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4000"/>
              <a:buFont typeface="Calibri"/>
              <a:buNone/>
            </a:pPr>
            <a:r>
              <a:rPr b="1" lang="en-US" sz="6600">
                <a:solidFill>
                  <a:srgbClr val="B85800"/>
                </a:solidFill>
              </a:rPr>
              <a:t>Problema</a:t>
            </a:r>
            <a:endParaRPr sz="7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6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0" y="160020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US" sz="2540">
                <a:solidFill>
                  <a:srgbClr val="B85800"/>
                </a:solidFill>
              </a:rPr>
              <a:t>Una página web interactiva que permite a los alumnos inscribirse fácilmente a las mesas de examen y a los profesores consultar las inscripciones en un panel centralizado.</a:t>
            </a:r>
            <a:endParaRPr b="1" sz="2540">
              <a:solidFill>
                <a:srgbClr val="B85800"/>
              </a:solidFill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2540">
              <a:solidFill>
                <a:srgbClr val="B85800"/>
              </a:solidFill>
            </a:endParaRPr>
          </a:p>
          <a:p>
            <a:pPr indent="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rPr b="1" lang="en-US" sz="2540">
                <a:solidFill>
                  <a:srgbClr val="B85800"/>
                </a:solidFill>
              </a:rPr>
              <a:t>El sistema permite:</a:t>
            </a:r>
            <a:endParaRPr b="1" sz="2540">
              <a:solidFill>
                <a:srgbClr val="B858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C1E00"/>
              </a:buClr>
              <a:buSzPts val="1400"/>
              <a:buNone/>
            </a:pPr>
            <a:r>
              <a:rPr b="1" lang="en-US" sz="2540">
                <a:solidFill>
                  <a:srgbClr val="B85800"/>
                </a:solidFill>
              </a:rPr>
              <a:t>	• </a:t>
            </a:r>
            <a:r>
              <a:rPr b="1" lang="en-US" sz="2540">
                <a:solidFill>
                  <a:srgbClr val="B85800"/>
                </a:solidFill>
              </a:rPr>
              <a:t>El registro de alumnos y profesores</a:t>
            </a:r>
            <a:endParaRPr b="1" sz="2540">
              <a:solidFill>
                <a:srgbClr val="B858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C1E00"/>
              </a:buClr>
              <a:buSzPts val="1400"/>
              <a:buNone/>
            </a:pPr>
            <a:r>
              <a:rPr b="1" lang="en-US" sz="2540">
                <a:solidFill>
                  <a:srgbClr val="B85800"/>
                </a:solidFill>
              </a:rPr>
              <a:t>	</a:t>
            </a:r>
            <a:r>
              <a:rPr b="1" lang="en-US" sz="2540">
                <a:solidFill>
                  <a:srgbClr val="B85800"/>
                </a:solidFill>
              </a:rPr>
              <a:t>•</a:t>
            </a:r>
            <a:r>
              <a:rPr b="1" lang="en-US" sz="2540">
                <a:solidFill>
                  <a:srgbClr val="B85800"/>
                </a:solidFill>
              </a:rPr>
              <a:t> Selección de hasta 5 materias por alumno</a:t>
            </a:r>
            <a:endParaRPr b="1" sz="2540">
              <a:solidFill>
                <a:srgbClr val="B858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C1E00"/>
              </a:buClr>
              <a:buSzPts val="1400"/>
              <a:buNone/>
            </a:pPr>
            <a:r>
              <a:rPr b="1" lang="en-US" sz="2540">
                <a:solidFill>
                  <a:srgbClr val="B85800"/>
                </a:solidFill>
              </a:rPr>
              <a:t>	</a:t>
            </a:r>
            <a:r>
              <a:rPr b="1" lang="en-US" sz="2540">
                <a:solidFill>
                  <a:srgbClr val="B85800"/>
                </a:solidFill>
              </a:rPr>
              <a:t>•</a:t>
            </a:r>
            <a:r>
              <a:rPr b="1" lang="en-US" sz="2540">
                <a:solidFill>
                  <a:srgbClr val="B85800"/>
                </a:solidFill>
              </a:rPr>
              <a:t> Visualización agrupada por materia</a:t>
            </a:r>
            <a:endParaRPr b="1" sz="2540">
              <a:solidFill>
                <a:srgbClr val="B85800"/>
              </a:solidFill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0" y="0"/>
            <a:ext cx="9144000" cy="12582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4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4000"/>
              <a:buFont typeface="Calibri"/>
              <a:buNone/>
            </a:pPr>
            <a:r>
              <a:rPr b="1" lang="en-US" sz="6500">
                <a:solidFill>
                  <a:srgbClr val="B85800"/>
                </a:solidFill>
              </a:rPr>
              <a:t>Nuestra propuesta</a:t>
            </a:r>
            <a:endParaRPr sz="6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6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0" y="160020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671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3120"/>
              <a:buChar char="➔"/>
            </a:pPr>
            <a:r>
              <a:rPr b="1" lang="en-US" sz="3120">
                <a:solidFill>
                  <a:srgbClr val="B85800"/>
                </a:solidFill>
              </a:rPr>
              <a:t>El usuario se registra indicando su nombre, correo, DNI y rol (Alumno o Profesor).</a:t>
            </a:r>
            <a:endParaRPr b="1" sz="3120">
              <a:solidFill>
                <a:srgbClr val="B85800"/>
              </a:solidFill>
            </a:endParaRPr>
          </a:p>
          <a:p>
            <a:pPr indent="-42671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3120"/>
              <a:buChar char="➔"/>
            </a:pPr>
            <a:r>
              <a:rPr b="1" lang="en-US" sz="3120">
                <a:solidFill>
                  <a:srgbClr val="B85800"/>
                </a:solidFill>
              </a:rPr>
              <a:t>Si elige Alumno, accede al formulario donde selecciona materias del ciclo básico y superior.</a:t>
            </a:r>
            <a:endParaRPr b="1" sz="3120">
              <a:solidFill>
                <a:srgbClr val="B85800"/>
              </a:solidFill>
            </a:endParaRPr>
          </a:p>
          <a:p>
            <a:pPr indent="-42671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3120"/>
              <a:buChar char="➔"/>
            </a:pPr>
            <a:r>
              <a:rPr b="1" lang="en-US" sz="3120">
                <a:solidFill>
                  <a:srgbClr val="B85800"/>
                </a:solidFill>
              </a:rPr>
              <a:t>Si elige Profesor, accede al panel donde puede consultar y filtrar inscripciones.</a:t>
            </a:r>
            <a:endParaRPr b="1" sz="3120">
              <a:solidFill>
                <a:srgbClr val="B85800"/>
              </a:solidFill>
            </a:endParaRPr>
          </a:p>
          <a:p>
            <a:pPr indent="-42671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3120"/>
              <a:buChar char="➔"/>
            </a:pPr>
            <a:r>
              <a:rPr b="1" lang="en-US" sz="3120">
                <a:solidFill>
                  <a:srgbClr val="B85800"/>
                </a:solidFill>
              </a:rPr>
              <a:t>Toda la información se guarda automáticamente en Firebase Firestore.</a:t>
            </a:r>
            <a:endParaRPr b="1" sz="3120">
              <a:solidFill>
                <a:srgbClr val="B85800"/>
              </a:solidFill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0" y="0"/>
            <a:ext cx="9144000" cy="12477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523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85800"/>
              </a:buClr>
              <a:buSzPts val="4000"/>
              <a:buFont typeface="Calibri"/>
              <a:buNone/>
            </a:pPr>
            <a:r>
              <a:rPr b="1" lang="en-US" sz="6500">
                <a:solidFill>
                  <a:srgbClr val="B85800"/>
                </a:solidFill>
              </a:rPr>
              <a:t>¿Cómo funciona?</a:t>
            </a:r>
            <a:endParaRPr sz="6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E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ecd91d407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39ecd91d407_0_0" title="WhatsApp Image 2025-10-30 at 8.27.20 PM.jpeg"/>
          <p:cNvPicPr preferRelativeResize="0"/>
          <p:nvPr/>
        </p:nvPicPr>
        <p:blipFill rotWithShape="1">
          <a:blip r:embed="rId3">
            <a:alphaModFix/>
          </a:blip>
          <a:srcRect b="0" l="25833" r="30623" t="5740"/>
          <a:stretch/>
        </p:blipFill>
        <p:spPr>
          <a:xfrm>
            <a:off x="2523825" y="1455374"/>
            <a:ext cx="4277026" cy="52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9ecd91d407_0_0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9ecd91d407_0_0"/>
          <p:cNvSpPr txBox="1"/>
          <p:nvPr>
            <p:ph type="title"/>
          </p:nvPr>
        </p:nvSpPr>
        <p:spPr>
          <a:xfrm>
            <a:off x="547538" y="44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B85800"/>
                </a:solidFill>
              </a:rPr>
              <a:t>Registro de usuario</a:t>
            </a:r>
            <a:endParaRPr b="1" sz="6500">
              <a:solidFill>
                <a:srgbClr val="B858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E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ecd91d407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39ecd91d407_0_7" title="WhatsApp Image 2025-10-30 at 8.27.53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417650"/>
            <a:ext cx="8591550" cy="53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9ecd91d407_0_7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9ecd91d407_0_7"/>
          <p:cNvSpPr txBox="1"/>
          <p:nvPr>
            <p:ph type="title"/>
          </p:nvPr>
        </p:nvSpPr>
        <p:spPr>
          <a:xfrm>
            <a:off x="457200" y="44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B85800"/>
                </a:solidFill>
              </a:rPr>
              <a:t>Lo que puede ver el profesor</a:t>
            </a:r>
            <a:endParaRPr b="1" sz="5200">
              <a:solidFill>
                <a:srgbClr val="B858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E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ecd91d407_0_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g39ecd91d407_0_13" title="WhatsApp Image 2025-10-30 at 8.28.42 PM.jpeg"/>
          <p:cNvPicPr preferRelativeResize="0"/>
          <p:nvPr/>
        </p:nvPicPr>
        <p:blipFill rotWithShape="1">
          <a:blip r:embed="rId3">
            <a:alphaModFix/>
          </a:blip>
          <a:srcRect b="0" l="0" r="50332" t="0"/>
          <a:stretch/>
        </p:blipFill>
        <p:spPr>
          <a:xfrm>
            <a:off x="1562100" y="1600200"/>
            <a:ext cx="6019801" cy="556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9ecd91d407_0_13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9ecd91d407_0_13"/>
          <p:cNvSpPr txBox="1"/>
          <p:nvPr>
            <p:ph type="title"/>
          </p:nvPr>
        </p:nvSpPr>
        <p:spPr>
          <a:xfrm>
            <a:off x="457200" y="44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B85800"/>
                </a:solidFill>
              </a:rPr>
              <a:t>Lo que puede ver el profesor</a:t>
            </a:r>
            <a:endParaRPr b="1" sz="5200">
              <a:solidFill>
                <a:srgbClr val="B858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0E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ed0b7e6ea_0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39ed0b7e6ea_0_1" title="WhatsApp Image 2025-10-30 at 8.30.07 PM.jpeg"/>
          <p:cNvPicPr preferRelativeResize="0"/>
          <p:nvPr/>
        </p:nvPicPr>
        <p:blipFill rotWithShape="1">
          <a:blip r:embed="rId3">
            <a:alphaModFix/>
          </a:blip>
          <a:srcRect b="0" l="32499" r="29583" t="0"/>
          <a:stretch/>
        </p:blipFill>
        <p:spPr>
          <a:xfrm>
            <a:off x="2609850" y="1161700"/>
            <a:ext cx="4076699" cy="57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9ed0b7e6ea_0_1"/>
          <p:cNvSpPr/>
          <p:nvPr/>
        </p:nvSpPr>
        <p:spPr>
          <a:xfrm>
            <a:off x="0" y="0"/>
            <a:ext cx="9144000" cy="1231800"/>
          </a:xfrm>
          <a:prstGeom prst="rect">
            <a:avLst/>
          </a:prstGeom>
          <a:solidFill>
            <a:srgbClr val="FFA54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9ed0b7e6ea_0_1"/>
          <p:cNvSpPr txBox="1"/>
          <p:nvPr>
            <p:ph type="title"/>
          </p:nvPr>
        </p:nvSpPr>
        <p:spPr>
          <a:xfrm>
            <a:off x="533400" y="443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B85800"/>
                </a:solidFill>
              </a:rPr>
              <a:t>Panel de inscripción a mesas</a:t>
            </a:r>
            <a:endParaRPr b="1" sz="5300">
              <a:solidFill>
                <a:srgbClr val="B858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Aldana Sanchez</dc:creator>
</cp:coreProperties>
</file>