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9063D-89F1-4CF3-BBCB-3C7CD6683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Cliente de correo electrónico.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27149-17FF-49AE-AFB3-D61611017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589237"/>
          </a:xfrm>
        </p:spPr>
        <p:txBody>
          <a:bodyPr/>
          <a:lstStyle/>
          <a:p>
            <a:r>
              <a:rPr lang="es-ES" dirty="0"/>
              <a:t>Modelado de clases y encapsulamiento.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49986E-1CDB-4475-B33A-6BF2BA0DB3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335" y="-187126"/>
            <a:ext cx="3081020" cy="16764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66A90700-C354-43F4-A4D6-8B7510D086E3}"/>
              </a:ext>
            </a:extLst>
          </p:cNvPr>
          <p:cNvSpPr txBox="1">
            <a:spLocks/>
          </p:cNvSpPr>
          <p:nvPr/>
        </p:nvSpPr>
        <p:spPr>
          <a:xfrm>
            <a:off x="684212" y="5456502"/>
            <a:ext cx="6400800" cy="1094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/>
              <a:t>ESTUDIANTE: Aldana Benavent.</a:t>
            </a:r>
            <a:br>
              <a:rPr lang="es-ES" sz="1600" b="1" dirty="0"/>
            </a:br>
            <a:r>
              <a:rPr lang="es-ES" sz="1600" b="1" dirty="0"/>
              <a:t>PROFESOR: Diego </a:t>
            </a:r>
            <a:r>
              <a:rPr lang="es-ES" sz="1600" b="1" dirty="0" err="1"/>
              <a:t>Ambrossio</a:t>
            </a:r>
            <a:r>
              <a:rPr lang="es-ES" sz="1600" b="1" dirty="0"/>
              <a:t>.</a:t>
            </a:r>
            <a:br>
              <a:rPr lang="es-AR" sz="1600" b="1" dirty="0"/>
            </a:br>
            <a:r>
              <a:rPr lang="es-AR" sz="1600" b="1" dirty="0"/>
              <a:t>MATERIA: Estructura de datos.</a:t>
            </a:r>
            <a:br>
              <a:rPr lang="es-AR" sz="1600" b="1" dirty="0"/>
            </a:br>
            <a:r>
              <a:rPr lang="es-AR" sz="1600" b="1" dirty="0"/>
              <a:t>FECHA DE ENTREGA: Hasta el 30/09/25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204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A2B5D-CDF5-4458-A982-AB41BD84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ENCAPSULAMIENTO DE ATRIBUTOS.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CB4F4-3823-4FF8-ABEF-6AC00C5F7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45153"/>
            <a:ext cx="8534400" cy="13531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Se usó el prefijo _atributo para los datos internos.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Con @property se exponen de forma controlada cuando es necesario.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F2A70D-8027-42EE-9531-7B30B6979CF8}"/>
              </a:ext>
            </a:extLst>
          </p:cNvPr>
          <p:cNvSpPr txBox="1"/>
          <p:nvPr/>
        </p:nvSpPr>
        <p:spPr>
          <a:xfrm>
            <a:off x="657442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5FBD1377-80CE-4A6D-8266-4DEA188E0C30}"/>
              </a:ext>
            </a:extLst>
          </p:cNvPr>
          <p:cNvSpPr/>
          <p:nvPr/>
        </p:nvSpPr>
        <p:spPr>
          <a:xfrm>
            <a:off x="4662045" y="3798332"/>
            <a:ext cx="578734" cy="634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7043F59-2F76-4D77-963B-2ADB73235E8D}"/>
              </a:ext>
            </a:extLst>
          </p:cNvPr>
          <p:cNvSpPr txBox="1">
            <a:spLocks/>
          </p:cNvSpPr>
          <p:nvPr/>
        </p:nvSpPr>
        <p:spPr>
          <a:xfrm>
            <a:off x="684212" y="4507374"/>
            <a:ext cx="8534400" cy="135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Evita modificaciones directas desde fuera de la clase.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Preserva consistencia y seguridad de la información (Contraseña).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Permite un control centralizado del acceso y futuras validaciones.</a:t>
            </a:r>
          </a:p>
        </p:txBody>
      </p:sp>
      <p:pic>
        <p:nvPicPr>
          <p:cNvPr id="12" name="Gráfico 11" descr="Bloquear con relleno sólido">
            <a:extLst>
              <a:ext uri="{FF2B5EF4-FFF2-40B4-BE49-F238E27FC236}">
                <a16:creationId xmlns:a16="http://schemas.microsoft.com/office/drawing/2014/main" id="{7D03713E-C2A4-43C2-9A26-BEF89B6FD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8427" y="1439333"/>
            <a:ext cx="699274" cy="6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1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2A5E-51FD-4A6E-8ABA-604234DB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Carpetas como listas.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BBC607F-6814-4634-899F-0CED0E27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06261"/>
            <a:ext cx="8534400" cy="1126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Las carpetas de implementaron como listas de mensajes para organizar los mensajes de forma simple y eficiente.</a:t>
            </a:r>
            <a:endParaRPr lang="es-AR" dirty="0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11BE45E-3842-4E02-B944-47F13F420F5B}"/>
              </a:ext>
            </a:extLst>
          </p:cNvPr>
          <p:cNvSpPr txBox="1">
            <a:spLocks/>
          </p:cNvSpPr>
          <p:nvPr/>
        </p:nvSpPr>
        <p:spPr>
          <a:xfrm>
            <a:off x="684212" y="4067222"/>
            <a:ext cx="8534400" cy="112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Almacenan mensajes de forma dinámica y ordenada.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Permite inserción y recorrido de mensajes.</a:t>
            </a:r>
            <a:endParaRPr lang="es-AR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924FADF3-2EA5-490C-B62D-4CBBD4CB1CAF}"/>
              </a:ext>
            </a:extLst>
          </p:cNvPr>
          <p:cNvSpPr/>
          <p:nvPr/>
        </p:nvSpPr>
        <p:spPr>
          <a:xfrm>
            <a:off x="4662045" y="3429000"/>
            <a:ext cx="578734" cy="634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D928ED1-9616-4404-B8DB-64EB721E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696" y="1494163"/>
            <a:ext cx="552457" cy="5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3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2A5E-51FD-4A6E-8ABA-604234DB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Responsabilidades de cada clase.</a:t>
            </a:r>
            <a:endParaRPr lang="es-AR" dirty="0"/>
          </a:p>
        </p:txBody>
      </p:sp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278DC243-CF7E-45DC-B7C2-5E39EB327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727212"/>
              </p:ext>
            </p:extLst>
          </p:nvPr>
        </p:nvGraphicFramePr>
        <p:xfrm>
          <a:off x="684212" y="2658218"/>
          <a:ext cx="85344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7213105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84794605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7108072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8857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sz="1600" dirty="0"/>
                        <a:t>MENSAJE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CARPETA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USUARIO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SERVIDOR CORREO</a:t>
                      </a:r>
                      <a:endParaRPr lang="es-A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sz="1600" dirty="0"/>
                        <a:t>Guarda y muestra datos de un correo.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sz="1600" dirty="0"/>
                        <a:t>Organiza a los mensajes.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sz="1600" dirty="0"/>
                        <a:t>Gestiona sus propias bandejas.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s-ES" sz="1600" dirty="0"/>
                        <a:t>Administra a los usuarios y el envío de correos.</a:t>
                      </a:r>
                      <a:endParaRPr lang="es-A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79850"/>
                  </a:ext>
                </a:extLst>
              </a:tr>
            </a:tbl>
          </a:graphicData>
        </a:graphic>
      </p:graphicFrame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11BE45E-3842-4E02-B944-47F13F420F5B}"/>
              </a:ext>
            </a:extLst>
          </p:cNvPr>
          <p:cNvSpPr txBox="1">
            <a:spLocks/>
          </p:cNvSpPr>
          <p:nvPr/>
        </p:nvSpPr>
        <p:spPr>
          <a:xfrm>
            <a:off x="684212" y="4067223"/>
            <a:ext cx="8534400" cy="13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s-AR" dirty="0"/>
          </a:p>
        </p:txBody>
      </p:sp>
      <p:pic>
        <p:nvPicPr>
          <p:cNvPr id="4" name="Gráfico 3" descr="Engranajes con relleno sólido">
            <a:extLst>
              <a:ext uri="{FF2B5EF4-FFF2-40B4-BE49-F238E27FC236}">
                <a16:creationId xmlns:a16="http://schemas.microsoft.com/office/drawing/2014/main" id="{8CDD9D9C-A9AB-4CEE-901C-F94E299AB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6577" y="1214809"/>
            <a:ext cx="914400" cy="914400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1F82FCDA-C7B8-4760-AC1E-E6583AEDB9A4}"/>
              </a:ext>
            </a:extLst>
          </p:cNvPr>
          <p:cNvSpPr txBox="1">
            <a:spLocks/>
          </p:cNvSpPr>
          <p:nvPr/>
        </p:nvSpPr>
        <p:spPr>
          <a:xfrm>
            <a:off x="684212" y="4507374"/>
            <a:ext cx="8534400" cy="135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Cada clase o función se encarga de realizar una sola tarea</a:t>
            </a:r>
          </a:p>
        </p:txBody>
      </p:sp>
    </p:spTree>
    <p:extLst>
      <p:ext uri="{BB962C8B-B14F-4D97-AF65-F5344CB8AC3E}">
        <p14:creationId xmlns:p14="http://schemas.microsoft.com/office/powerpoint/2010/main" val="68069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2A5E-51FD-4A6E-8ABA-604234DB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Relaciones entre clases.</a:t>
            </a:r>
            <a:endParaRPr lang="es-AR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BBC607F-6814-4634-899F-0CED0E27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06261"/>
            <a:ext cx="1654404" cy="11267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s-ES" b="1" dirty="0"/>
              <a:t>Servidor</a:t>
            </a:r>
            <a:r>
              <a:rPr lang="es-ES" dirty="0"/>
              <a:t> </a:t>
            </a:r>
            <a:endParaRPr lang="es-AR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924FADF3-2EA5-490C-B62D-4CBBD4CB1CAF}"/>
              </a:ext>
            </a:extLst>
          </p:cNvPr>
          <p:cNvSpPr/>
          <p:nvPr/>
        </p:nvSpPr>
        <p:spPr>
          <a:xfrm rot="16200000">
            <a:off x="2290352" y="2660637"/>
            <a:ext cx="381058" cy="41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779CBF-84A2-477C-960C-BC59CBF4674F}"/>
              </a:ext>
            </a:extLst>
          </p:cNvPr>
          <p:cNvSpPr txBox="1"/>
          <p:nvPr/>
        </p:nvSpPr>
        <p:spPr>
          <a:xfrm>
            <a:off x="6799813" y="1439333"/>
            <a:ext cx="5269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b="0" i="0" dirty="0">
                <a:solidFill>
                  <a:srgbClr val="0D0D0D"/>
                </a:solidFill>
                <a:effectLst/>
                <a:latin typeface="ui-sans-serif"/>
              </a:rPr>
              <a:t>🔗</a:t>
            </a:r>
            <a:endParaRPr lang="es-AR" sz="3200" dirty="0"/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id="{E4E70139-AA95-4002-821E-7786B77FC3A0}"/>
              </a:ext>
            </a:extLst>
          </p:cNvPr>
          <p:cNvSpPr txBox="1">
            <a:spLocks/>
          </p:cNvSpPr>
          <p:nvPr/>
        </p:nvSpPr>
        <p:spPr>
          <a:xfrm>
            <a:off x="2958932" y="2309160"/>
            <a:ext cx="1934749" cy="112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Centraliza </a:t>
            </a:r>
            <a:r>
              <a:rPr lang="es-ES" b="1" dirty="0"/>
              <a:t>usuarios.</a:t>
            </a:r>
            <a:endParaRPr lang="es-AR" b="1" dirty="0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39BFEEB-A4F9-4132-ACAF-36ABD08DA030}"/>
              </a:ext>
            </a:extLst>
          </p:cNvPr>
          <p:cNvSpPr/>
          <p:nvPr/>
        </p:nvSpPr>
        <p:spPr>
          <a:xfrm>
            <a:off x="3545248" y="3313377"/>
            <a:ext cx="381058" cy="41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Marcador de contenido 6">
            <a:extLst>
              <a:ext uri="{FF2B5EF4-FFF2-40B4-BE49-F238E27FC236}">
                <a16:creationId xmlns:a16="http://schemas.microsoft.com/office/drawing/2014/main" id="{E2D008B1-2A76-4BB0-98A6-B68B6D6702E3}"/>
              </a:ext>
            </a:extLst>
          </p:cNvPr>
          <p:cNvSpPr txBox="1">
            <a:spLocks/>
          </p:cNvSpPr>
          <p:nvPr/>
        </p:nvSpPr>
        <p:spPr>
          <a:xfrm>
            <a:off x="2958932" y="3608840"/>
            <a:ext cx="1934749" cy="112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Contiene </a:t>
            </a:r>
            <a:r>
              <a:rPr lang="es-ES" b="1" dirty="0"/>
              <a:t>carpetas.</a:t>
            </a:r>
            <a:endParaRPr lang="es-AR" b="1" dirty="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7AF432AD-0DAF-44ED-8FCA-50B787E48BFE}"/>
              </a:ext>
            </a:extLst>
          </p:cNvPr>
          <p:cNvSpPr/>
          <p:nvPr/>
        </p:nvSpPr>
        <p:spPr>
          <a:xfrm>
            <a:off x="3545248" y="4699542"/>
            <a:ext cx="381058" cy="41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Marcador de contenido 6">
            <a:extLst>
              <a:ext uri="{FF2B5EF4-FFF2-40B4-BE49-F238E27FC236}">
                <a16:creationId xmlns:a16="http://schemas.microsoft.com/office/drawing/2014/main" id="{7F97E2A4-F76F-4722-92DC-C30B64D8D97C}"/>
              </a:ext>
            </a:extLst>
          </p:cNvPr>
          <p:cNvSpPr txBox="1">
            <a:spLocks/>
          </p:cNvSpPr>
          <p:nvPr/>
        </p:nvSpPr>
        <p:spPr>
          <a:xfrm>
            <a:off x="2958931" y="5046978"/>
            <a:ext cx="1934749" cy="1126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Contiene </a:t>
            </a:r>
            <a:r>
              <a:rPr lang="es-ES" b="1" dirty="0"/>
              <a:t>mensajes.</a:t>
            </a:r>
            <a:endParaRPr lang="es-AR" b="1" dirty="0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4A95B38D-DB88-4C51-9F34-6FFB0FEA577B}"/>
              </a:ext>
            </a:extLst>
          </p:cNvPr>
          <p:cNvGrpSpPr/>
          <p:nvPr/>
        </p:nvGrpSpPr>
        <p:grpSpPr>
          <a:xfrm>
            <a:off x="5688475" y="2831845"/>
            <a:ext cx="3219692" cy="2680697"/>
            <a:chOff x="5812420" y="2958213"/>
            <a:chExt cx="3219692" cy="2680697"/>
          </a:xfrm>
        </p:grpSpPr>
        <p:pic>
          <p:nvPicPr>
            <p:cNvPr id="5" name="Gráfico 4" descr="Usuario con relleno sólido">
              <a:extLst>
                <a:ext uri="{FF2B5EF4-FFF2-40B4-BE49-F238E27FC236}">
                  <a16:creationId xmlns:a16="http://schemas.microsoft.com/office/drawing/2014/main" id="{E91B0F88-D2B2-4206-9697-6BCF587A3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12420" y="2968453"/>
              <a:ext cx="914400" cy="914400"/>
            </a:xfrm>
            <a:prstGeom prst="rect">
              <a:avLst/>
            </a:prstGeom>
          </p:spPr>
        </p:pic>
        <p:pic>
          <p:nvPicPr>
            <p:cNvPr id="17" name="Gráfico 16" descr="Usuario con relleno sólido">
              <a:extLst>
                <a:ext uri="{FF2B5EF4-FFF2-40B4-BE49-F238E27FC236}">
                  <a16:creationId xmlns:a16="http://schemas.microsoft.com/office/drawing/2014/main" id="{9D993100-38FF-40B2-B4D6-26A41368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7712" y="2984791"/>
              <a:ext cx="914400" cy="914400"/>
            </a:xfrm>
            <a:prstGeom prst="rect">
              <a:avLst/>
            </a:prstGeom>
          </p:spPr>
        </p:pic>
        <p:pic>
          <p:nvPicPr>
            <p:cNvPr id="18" name="Gráfico 17" descr="Base de datos con relleno sólido">
              <a:extLst>
                <a:ext uri="{FF2B5EF4-FFF2-40B4-BE49-F238E27FC236}">
                  <a16:creationId xmlns:a16="http://schemas.microsoft.com/office/drawing/2014/main" id="{29771EC6-0786-4027-AEBD-4B42293F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5066" y="2958213"/>
              <a:ext cx="914400" cy="914400"/>
            </a:xfrm>
            <a:prstGeom prst="rect">
              <a:avLst/>
            </a:prstGeom>
          </p:spPr>
        </p:pic>
        <p:pic>
          <p:nvPicPr>
            <p:cNvPr id="22" name="Gráfico 21" descr="Correo electrónico con relleno sólido">
              <a:extLst>
                <a:ext uri="{FF2B5EF4-FFF2-40B4-BE49-F238E27FC236}">
                  <a16:creationId xmlns:a16="http://schemas.microsoft.com/office/drawing/2014/main" id="{1B933A74-C823-4862-95AD-F12B1239D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91031" y="4928032"/>
              <a:ext cx="710878" cy="710878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D4491F0A-69B3-46BB-BDAE-CAA1694406FF}"/>
                </a:ext>
              </a:extLst>
            </p:cNvPr>
            <p:cNvSpPr txBox="1"/>
            <p:nvPr/>
          </p:nvSpPr>
          <p:spPr>
            <a:xfrm>
              <a:off x="5855339" y="3755781"/>
              <a:ext cx="7841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>
                  <a:solidFill>
                    <a:schemeClr val="bg1"/>
                  </a:solidFill>
                </a:rPr>
                <a:t>USUARIO</a:t>
              </a:r>
              <a:br>
                <a:rPr lang="es-ES" sz="1050" dirty="0">
                  <a:solidFill>
                    <a:schemeClr val="bg1"/>
                  </a:solidFill>
                </a:rPr>
              </a:br>
              <a:r>
                <a:rPr lang="es-ES" sz="1050" dirty="0">
                  <a:solidFill>
                    <a:schemeClr val="bg1"/>
                  </a:solidFill>
                </a:rPr>
                <a:t>A</a:t>
              </a:r>
              <a:endParaRPr lang="es-AR" sz="1050" dirty="0">
                <a:solidFill>
                  <a:schemeClr val="bg1"/>
                </a:solidFill>
              </a:endParaRP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E0371767-39EF-47A5-83B1-BEBF6F15A97E}"/>
                </a:ext>
              </a:extLst>
            </p:cNvPr>
            <p:cNvSpPr txBox="1"/>
            <p:nvPr/>
          </p:nvSpPr>
          <p:spPr>
            <a:xfrm>
              <a:off x="8182817" y="3755781"/>
              <a:ext cx="7841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50" dirty="0">
                  <a:solidFill>
                    <a:schemeClr val="bg1"/>
                  </a:solidFill>
                </a:rPr>
                <a:t>USUARIO</a:t>
              </a:r>
              <a:br>
                <a:rPr lang="es-ES" sz="1050" dirty="0">
                  <a:solidFill>
                    <a:schemeClr val="bg1"/>
                  </a:solidFill>
                </a:rPr>
              </a:br>
              <a:r>
                <a:rPr lang="es-ES" sz="1050" dirty="0">
                  <a:solidFill>
                    <a:schemeClr val="bg1"/>
                  </a:solidFill>
                </a:rPr>
                <a:t>B</a:t>
              </a:r>
              <a:endParaRPr lang="es-AR" sz="1050" dirty="0">
                <a:solidFill>
                  <a:schemeClr val="bg1"/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58444B1-608E-4635-8B0B-E849B2F6BFAF}"/>
                </a:ext>
              </a:extLst>
            </p:cNvPr>
            <p:cNvSpPr txBox="1"/>
            <p:nvPr/>
          </p:nvSpPr>
          <p:spPr>
            <a:xfrm>
              <a:off x="6958453" y="3767503"/>
              <a:ext cx="9188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</a:rPr>
                <a:t>SERVIDOR</a:t>
              </a:r>
              <a:endParaRPr lang="es-AR" sz="1200" dirty="0">
                <a:solidFill>
                  <a:schemeClr val="bg1"/>
                </a:solidFill>
              </a:endParaRPr>
            </a:p>
          </p:txBody>
        </p:sp>
        <p:pic>
          <p:nvPicPr>
            <p:cNvPr id="26" name="Gráfico 25" descr="Correo electrónico con relleno sólido">
              <a:extLst>
                <a:ext uri="{FF2B5EF4-FFF2-40B4-BE49-F238E27FC236}">
                  <a16:creationId xmlns:a16="http://schemas.microsoft.com/office/drawing/2014/main" id="{9FE9B304-ADB7-4071-B5C3-07439BEDD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19472" y="4928032"/>
              <a:ext cx="710878" cy="710878"/>
            </a:xfrm>
            <a:prstGeom prst="rect">
              <a:avLst/>
            </a:prstGeom>
          </p:spPr>
        </p:pic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293688AB-566D-4902-836D-93A5BF29E7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7433" y="4282299"/>
              <a:ext cx="0" cy="568345"/>
            </a:xfrm>
            <a:prstGeom prst="straightConnector1">
              <a:avLst/>
            </a:prstGeom>
            <a:ln w="19050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FD6CCBC4-58A5-4C97-8ABA-62CF7A0196D8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601909" y="4121891"/>
              <a:ext cx="715191" cy="1161580"/>
            </a:xfrm>
            <a:prstGeom prst="bentConnector2">
              <a:avLst/>
            </a:prstGeom>
            <a:ln w="19050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r 36">
              <a:extLst>
                <a:ext uri="{FF2B5EF4-FFF2-40B4-BE49-F238E27FC236}">
                  <a16:creationId xmlns:a16="http://schemas.microsoft.com/office/drawing/2014/main" id="{CC65D566-65DD-4E12-80A3-66C5130564DD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rot="16200000" flipH="1">
              <a:off x="7282792" y="4346791"/>
              <a:ext cx="1131102" cy="742257"/>
            </a:xfrm>
            <a:prstGeom prst="bentConnector2">
              <a:avLst/>
            </a:prstGeom>
            <a:ln w="19050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4DDB847B-6A28-439E-A4BB-11CE09156C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580601" y="4235784"/>
              <a:ext cx="0" cy="568345"/>
            </a:xfrm>
            <a:prstGeom prst="straightConnector1">
              <a:avLst/>
            </a:prstGeom>
            <a:ln w="19050">
              <a:solidFill>
                <a:schemeClr val="bg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7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2A5E-51FD-4A6E-8ABA-604234DB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Conclusión.</a:t>
            </a:r>
            <a:endParaRPr lang="es-AR" dirty="0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911BE45E-3842-4E02-B944-47F13F420F5B}"/>
              </a:ext>
            </a:extLst>
          </p:cNvPr>
          <p:cNvSpPr txBox="1">
            <a:spLocks/>
          </p:cNvSpPr>
          <p:nvPr/>
        </p:nvSpPr>
        <p:spPr>
          <a:xfrm>
            <a:off x="1271314" y="2503026"/>
            <a:ext cx="7036102" cy="2034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Cada clase cumple un rol específico.</a:t>
            </a:r>
            <a:br>
              <a:rPr lang="es-ES" dirty="0"/>
            </a:b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Interacción similar a un correo real.</a:t>
            </a:r>
            <a:br>
              <a:rPr lang="es-ES" dirty="0"/>
            </a:br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es-ES" dirty="0"/>
              <a:t>Fácil de extender y mejorar.</a:t>
            </a:r>
            <a:endParaRPr lang="es-AR" dirty="0"/>
          </a:p>
        </p:txBody>
      </p:sp>
      <p:pic>
        <p:nvPicPr>
          <p:cNvPr id="4" name="Gráfico 3" descr="Marca de verificación con relleno sólido">
            <a:extLst>
              <a:ext uri="{FF2B5EF4-FFF2-40B4-BE49-F238E27FC236}">
                <a16:creationId xmlns:a16="http://schemas.microsoft.com/office/drawing/2014/main" id="{B980EDC3-C6F8-41FA-95A0-D9E24989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937" y="1394678"/>
            <a:ext cx="700428" cy="7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498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225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ui-sans-serif</vt:lpstr>
      <vt:lpstr>Wingdings</vt:lpstr>
      <vt:lpstr>Wingdings 3</vt:lpstr>
      <vt:lpstr>Sector</vt:lpstr>
      <vt:lpstr>Cliente de correo electrónico.</vt:lpstr>
      <vt:lpstr>ENCAPSULAMIENTO DE ATRIBUTOS.</vt:lpstr>
      <vt:lpstr>Carpetas como listas.</vt:lpstr>
      <vt:lpstr>Responsabilidades de cada clase.</vt:lpstr>
      <vt:lpstr>Relaciones entre clases.</vt:lpstr>
      <vt:lpstr>Conclusión.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Cliente de correo electrónico.</dc:title>
  <dc:creator>joseeeee</dc:creator>
  <cp:lastModifiedBy>joseeeee</cp:lastModifiedBy>
  <cp:revision>18</cp:revision>
  <dcterms:created xsi:type="dcterms:W3CDTF">2025-09-28T21:49:46Z</dcterms:created>
  <dcterms:modified xsi:type="dcterms:W3CDTF">2025-09-28T23:59:27Z</dcterms:modified>
</cp:coreProperties>
</file>