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13"/>
  </p:notesMasterIdLst>
  <p:sldIdLst>
    <p:sldId id="256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6" roundtripDataSignature="AMtx7mjoxbBSA9p0RhWMx8FX5N2ithIU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" descr="Une image contenant moto, vélo, tenant, petit&#10;&#10;Description générée automatiquement"/>
          <p:cNvPicPr preferRelativeResize="0"/>
          <p:nvPr/>
        </p:nvPicPr>
        <p:blipFill rotWithShape="1">
          <a:blip r:embed="rId3">
            <a:alphaModFix amt="50000"/>
          </a:blip>
          <a:srcRect t="81" b="8082"/>
          <a:stretch/>
        </p:blipFill>
        <p:spPr>
          <a:xfrm>
            <a:off x="20" y="9428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4387349" y="641023"/>
            <a:ext cx="6897171" cy="50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lang="fr-FR" sz="8000" dirty="0">
                <a:solidFill>
                  <a:srgbClr val="FFFFFF"/>
                </a:solidFill>
              </a:rPr>
              <a:t>Projet IFD2 :</a:t>
            </a:r>
            <a:br>
              <a:rPr lang="fr-FR" sz="8000" dirty="0">
                <a:solidFill>
                  <a:srgbClr val="FFFFFF"/>
                </a:solidFill>
              </a:rPr>
            </a:br>
            <a:r>
              <a:rPr lang="fr-FR" sz="8000" dirty="0">
                <a:solidFill>
                  <a:srgbClr val="FFFFFF"/>
                </a:solidFill>
              </a:rPr>
              <a:t>Drone </a:t>
            </a:r>
            <a:r>
              <a:rPr lang="fr-FR" sz="8000" dirty="0" err="1">
                <a:solidFill>
                  <a:srgbClr val="FFFFFF"/>
                </a:solidFill>
              </a:rPr>
              <a:t>Quadricopter</a:t>
            </a:r>
            <a:br>
              <a:rPr lang="fr-FR" sz="8000" dirty="0">
                <a:solidFill>
                  <a:srgbClr val="FFFFFF"/>
                </a:solidFill>
              </a:rPr>
            </a:br>
            <a:r>
              <a:rPr lang="fr-FR" sz="4000" dirty="0">
                <a:solidFill>
                  <a:srgbClr val="FFFFFF"/>
                </a:solidFill>
              </a:rPr>
              <a:t>projet Crunch </a:t>
            </a:r>
            <a:r>
              <a:rPr lang="fr-FR" sz="4000" dirty="0" err="1">
                <a:solidFill>
                  <a:srgbClr val="FFFFFF"/>
                </a:solidFill>
              </a:rPr>
              <a:t>Lab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663334" y="0"/>
            <a:ext cx="2816535" cy="260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fr-FR" sz="2800" dirty="0">
                <a:solidFill>
                  <a:srgbClr val="FFFFFF"/>
                </a:solidFill>
              </a:rPr>
              <a:t>Encadrants : 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fr-FR" dirty="0">
                <a:solidFill>
                  <a:srgbClr val="FFFFFF"/>
                </a:solidFill>
              </a:rPr>
              <a:t>Nicolas Gaud  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fr-FR" dirty="0">
                <a:solidFill>
                  <a:srgbClr val="FFFFFF"/>
                </a:solidFill>
              </a:rPr>
              <a:t>Pierre </a:t>
            </a:r>
            <a:r>
              <a:rPr lang="fr-FR" dirty="0" err="1">
                <a:solidFill>
                  <a:srgbClr val="FFFFFF"/>
                </a:solidFill>
              </a:rPr>
              <a:t>Romet</a:t>
            </a:r>
            <a:endParaRPr sz="2800" dirty="0">
              <a:solidFill>
                <a:srgbClr val="FFFFFF"/>
              </a:solidFill>
            </a:endParaRPr>
          </a:p>
        </p:txBody>
      </p:sp>
      <p:cxnSp>
        <p:nvCxnSpPr>
          <p:cNvPr id="100" name="Google Shape;100;p1"/>
          <p:cNvCxnSpPr/>
          <p:nvPr/>
        </p:nvCxnSpPr>
        <p:spPr>
          <a:xfrm>
            <a:off x="4055891" y="2286000"/>
            <a:ext cx="0" cy="2286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"/>
          <p:cNvSpPr txBox="1"/>
          <p:nvPr/>
        </p:nvSpPr>
        <p:spPr>
          <a:xfrm>
            <a:off x="5175560" y="6361044"/>
            <a:ext cx="68971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13/01/2020 – Belfort (IFD UTBM 2019-2020)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20;p20">
            <a:extLst>
              <a:ext uri="{FF2B5EF4-FFF2-40B4-BE49-F238E27FC236}">
                <a16:creationId xmlns:a16="http://schemas.microsoft.com/office/drawing/2014/main" id="{7F0D0AF7-C8F2-44A6-95C0-AB54E4767AED}"/>
              </a:ext>
            </a:extLst>
          </p:cNvPr>
          <p:cNvSpPr txBox="1"/>
          <p:nvPr/>
        </p:nvSpPr>
        <p:spPr>
          <a:xfrm>
            <a:off x="-74114" y="1999380"/>
            <a:ext cx="4204137" cy="134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Participants:</a:t>
            </a:r>
            <a:endParaRPr sz="1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0" name="Google Shape;222;p20">
            <a:extLst>
              <a:ext uri="{FF2B5EF4-FFF2-40B4-BE49-F238E27FC236}">
                <a16:creationId xmlns:a16="http://schemas.microsoft.com/office/drawing/2014/main" id="{44CC1A35-67E9-4973-8969-DB09576158A0}"/>
              </a:ext>
            </a:extLst>
          </p:cNvPr>
          <p:cNvSpPr txBox="1">
            <a:spLocks/>
          </p:cNvSpPr>
          <p:nvPr/>
        </p:nvSpPr>
        <p:spPr>
          <a:xfrm>
            <a:off x="907480" y="2650975"/>
            <a:ext cx="4593021" cy="261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Antoine DUPAYRAT </a:t>
            </a:r>
          </a:p>
          <a:p>
            <a:pPr marL="0" indent="0" algn="l">
              <a:buClr>
                <a:schemeClr val="dk1"/>
              </a:buClr>
              <a:buSzPts val="2800"/>
            </a:pPr>
            <a:r>
              <a:rPr lang="en-US" dirty="0"/>
              <a:t>Victor MIRA </a:t>
            </a:r>
          </a:p>
          <a:p>
            <a:pPr marL="0" indent="0" algn="l">
              <a:buClr>
                <a:schemeClr val="dk1"/>
              </a:buClr>
              <a:buSzPts val="2800"/>
            </a:pPr>
            <a:r>
              <a:rPr lang="en-US" dirty="0" err="1"/>
              <a:t>Aymeric</a:t>
            </a:r>
            <a:r>
              <a:rPr lang="en-US" dirty="0"/>
              <a:t> PERNOD </a:t>
            </a:r>
          </a:p>
          <a:p>
            <a:pPr marL="0" indent="0" algn="l">
              <a:buClr>
                <a:schemeClr val="dk1"/>
              </a:buClr>
              <a:buSzPts val="2800"/>
            </a:pPr>
            <a:r>
              <a:rPr lang="en-US" dirty="0"/>
              <a:t>Catherine TURLE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D75EC30-A9C3-4711-9D81-03C3D592F8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9"/>
          <p:cNvSpPr txBox="1">
            <a:spLocks noGrp="1"/>
          </p:cNvSpPr>
          <p:nvPr>
            <p:ph type="title"/>
          </p:nvPr>
        </p:nvSpPr>
        <p:spPr>
          <a:xfrm>
            <a:off x="6698634" y="267136"/>
            <a:ext cx="4887685" cy="1777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fr-FR" sz="4000" dirty="0">
                <a:solidFill>
                  <a:schemeClr val="lt1"/>
                </a:solidFill>
              </a:rPr>
              <a:t>Drone de M. </a:t>
            </a:r>
            <a:r>
              <a:rPr lang="fr-FR" sz="4000" dirty="0" err="1">
                <a:solidFill>
                  <a:schemeClr val="lt1"/>
                </a:solidFill>
              </a:rPr>
              <a:t>Romet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211" name="Google Shape;211;p39"/>
          <p:cNvCxnSpPr/>
          <p:nvPr/>
        </p:nvCxnSpPr>
        <p:spPr>
          <a:xfrm>
            <a:off x="6096000" y="1417320"/>
            <a:ext cx="0" cy="402336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2" name="Google Shape;21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63" y="1471612"/>
            <a:ext cx="5705475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 txBox="1"/>
          <p:nvPr/>
        </p:nvSpPr>
        <p:spPr>
          <a:xfrm>
            <a:off x="6926317" y="2490952"/>
            <a:ext cx="4298726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Carte Arduino 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Moteurs brushless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fr-F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rf24l01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Gyroscope: Module 9 DOF LSM9DSO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Batterie externe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6D3B089-B246-4C53-8A71-17C7DC79E9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" descr="Une image contenant moto, vélo, tenant, petit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 t="81" b="8082"/>
          <a:stretch/>
        </p:blipFill>
        <p:spPr>
          <a:xfrm>
            <a:off x="-1" y="10"/>
            <a:ext cx="1219200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/>
          <p:nvPr/>
        </p:nvSpPr>
        <p:spPr>
          <a:xfrm flipH="1">
            <a:off x="0" y="998175"/>
            <a:ext cx="6017172" cy="5859825"/>
          </a:xfrm>
          <a:custGeom>
            <a:avLst/>
            <a:gdLst/>
            <a:ahLst/>
            <a:cxnLst/>
            <a:rect l="l" t="t" r="r" b="b"/>
            <a:pathLst>
              <a:path w="1333" h="1298" extrusionOk="0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74509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/>
              <a:t>Enjeux et contraintes:</a:t>
            </a:r>
            <a:endParaRPr/>
          </a:p>
        </p:txBody>
      </p:sp>
      <p:cxnSp>
        <p:nvCxnSpPr>
          <p:cNvPr id="109" name="Google Shape;109;p2"/>
          <p:cNvCxnSpPr/>
          <p:nvPr/>
        </p:nvCxnSpPr>
        <p:spPr>
          <a:xfrm>
            <a:off x="2287051" y="3337139"/>
            <a:ext cx="935420" cy="0"/>
          </a:xfrm>
          <a:prstGeom prst="straightConnector1">
            <a:avLst/>
          </a:prstGeom>
          <a:noFill/>
          <a:ln w="25400" cap="sq" cmpd="sng">
            <a:solidFill>
              <a:srgbClr val="262626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525516" y="3417573"/>
            <a:ext cx="4593021" cy="261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/>
              <a:t>La stabilité du drone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fr-FR" sz="1800"/>
              <a:t>La maniabilité du drone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fr-FR" sz="1800"/>
              <a:t>Le poids du drone</a:t>
            </a:r>
            <a:endParaRPr sz="1800"/>
          </a:p>
          <a:p>
            <a:pPr marL="228600" lvl="0" indent="-1143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FB5567-A92E-4A72-BE1F-ABA5F1D514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4" descr="Une image contenant moto, vélo, tenant, petit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 t="81" b="8082"/>
          <a:stretch/>
        </p:blipFill>
        <p:spPr>
          <a:xfrm>
            <a:off x="-1" y="10"/>
            <a:ext cx="1219200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/>
          <p:nvPr/>
        </p:nvSpPr>
        <p:spPr>
          <a:xfrm flipH="1">
            <a:off x="0" y="998175"/>
            <a:ext cx="6017172" cy="5859825"/>
          </a:xfrm>
          <a:custGeom>
            <a:avLst/>
            <a:gdLst/>
            <a:ahLst/>
            <a:cxnLst/>
            <a:rect l="l" t="t" r="r" b="b"/>
            <a:pathLst>
              <a:path w="1333" h="1298" extrusionOk="0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74509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/>
              <a:t>Les solutions</a:t>
            </a:r>
            <a:endParaRPr/>
          </a:p>
        </p:txBody>
      </p:sp>
      <p:cxnSp>
        <p:nvCxnSpPr>
          <p:cNvPr id="118" name="Google Shape;118;p4"/>
          <p:cNvCxnSpPr/>
          <p:nvPr/>
        </p:nvCxnSpPr>
        <p:spPr>
          <a:xfrm>
            <a:off x="2287051" y="3337139"/>
            <a:ext cx="935420" cy="0"/>
          </a:xfrm>
          <a:prstGeom prst="straightConnector1">
            <a:avLst/>
          </a:prstGeom>
          <a:noFill/>
          <a:ln w="25400" cap="sq" cmpd="sng">
            <a:solidFill>
              <a:srgbClr val="262626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525516" y="3417573"/>
            <a:ext cx="4593021" cy="261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Solution pour contrôler les mouvements du drone :</a:t>
            </a:r>
            <a:r>
              <a:rPr lang="fr-FR" sz="1800" b="1" i="1"/>
              <a:t> Manette avec Joystick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Solution pour contrôler les moteurs: </a:t>
            </a:r>
            <a:r>
              <a:rPr lang="fr-FR" sz="1800" b="1"/>
              <a:t>Shield for DC Motor</a:t>
            </a:r>
            <a:endParaRPr sz="18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/>
              <a:t>Solution pour contrôler la stabilité du drone: </a:t>
            </a:r>
            <a:r>
              <a:rPr lang="fr-FR" sz="1800" b="1"/>
              <a:t>Gyroscope</a:t>
            </a:r>
            <a:endParaRPr sz="1800" b="1" i="1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0DB697-C650-4473-A046-E4650E2FF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5;p4" descr="Une image contenant moto, vélo, tenant, petit&#10;&#10;Description générée automatiquement">
            <a:extLst>
              <a:ext uri="{FF2B5EF4-FFF2-40B4-BE49-F238E27FC236}">
                <a16:creationId xmlns:a16="http://schemas.microsoft.com/office/drawing/2014/main" id="{BAA8E123-4ED2-4DC6-B6A5-85377DAA583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81" b="8082"/>
          <a:stretch/>
        </p:blipFill>
        <p:spPr>
          <a:xfrm>
            <a:off x="-1" y="10"/>
            <a:ext cx="1219200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6;p4">
            <a:extLst>
              <a:ext uri="{FF2B5EF4-FFF2-40B4-BE49-F238E27FC236}">
                <a16:creationId xmlns:a16="http://schemas.microsoft.com/office/drawing/2014/main" id="{017FFDA1-1C8E-4ABF-9DC3-F298F798F2C8}"/>
              </a:ext>
            </a:extLst>
          </p:cNvPr>
          <p:cNvSpPr/>
          <p:nvPr/>
        </p:nvSpPr>
        <p:spPr>
          <a:xfrm flipH="1">
            <a:off x="-1" y="914400"/>
            <a:ext cx="6334813" cy="6216978"/>
          </a:xfrm>
          <a:custGeom>
            <a:avLst/>
            <a:gdLst/>
            <a:ahLst/>
            <a:cxnLst/>
            <a:rect l="l" t="t" r="r" b="b"/>
            <a:pathLst>
              <a:path w="1333" h="1298" extrusionOk="0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74509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7194E8-F3CE-42D5-BFAC-B764BA1D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77" y="1908928"/>
            <a:ext cx="10515600" cy="1003841"/>
          </a:xfrm>
        </p:spPr>
        <p:txBody>
          <a:bodyPr>
            <a:normAutofit/>
          </a:bodyPr>
          <a:lstStyle/>
          <a:p>
            <a:r>
              <a:rPr lang="fr-FR" dirty="0"/>
              <a:t>Plan :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58539E-BF0D-4979-BE5C-33AC056D7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995" y="3040423"/>
            <a:ext cx="10515600" cy="4949072"/>
          </a:xfrm>
        </p:spPr>
        <p:txBody>
          <a:bodyPr/>
          <a:lstStyle/>
          <a:p>
            <a:pPr marL="742950" indent="-514350">
              <a:buAutoNum type="romanUcParenR"/>
            </a:pPr>
            <a:r>
              <a:rPr lang="fr-FR" dirty="0">
                <a:solidFill>
                  <a:schemeClr val="tx1"/>
                </a:solidFill>
              </a:rPr>
              <a:t>Drone quadricoptère: idées principales</a:t>
            </a:r>
          </a:p>
          <a:p>
            <a:pPr marL="742950" indent="-514350">
              <a:buAutoNum type="romanUcParenR"/>
            </a:pPr>
            <a:r>
              <a:rPr lang="fr-FR" dirty="0">
                <a:solidFill>
                  <a:schemeClr val="tx1"/>
                </a:solidFill>
              </a:rPr>
              <a:t>Télécommande</a:t>
            </a:r>
          </a:p>
          <a:p>
            <a:pPr marL="742950" indent="-514350">
              <a:buAutoNum type="romanUcParenR"/>
            </a:pPr>
            <a:r>
              <a:rPr lang="fr-FR" dirty="0">
                <a:solidFill>
                  <a:schemeClr val="tx1"/>
                </a:solidFill>
              </a:rPr>
              <a:t>Fonctionnement du mini-drone</a:t>
            </a:r>
          </a:p>
          <a:p>
            <a:pPr marL="1200150" lvl="1" indent="-514350">
              <a:buAutoNum type="romanUcParenR"/>
            </a:pPr>
            <a:r>
              <a:rPr lang="fr-FR" dirty="0">
                <a:solidFill>
                  <a:schemeClr val="tx1"/>
                </a:solidFill>
              </a:rPr>
              <a:t>Moteurs et Gyroscope</a:t>
            </a:r>
          </a:p>
          <a:p>
            <a:pPr marL="1200150" lvl="1" indent="-514350">
              <a:buAutoNum type="romanUcParenR"/>
            </a:pPr>
            <a:r>
              <a:rPr lang="fr-FR" dirty="0">
                <a:solidFill>
                  <a:schemeClr val="tx1"/>
                </a:solidFill>
              </a:rPr>
              <a:t>Limite du projet (difficultés)</a:t>
            </a:r>
          </a:p>
          <a:p>
            <a:pPr marL="742950" indent="-514350">
              <a:buAutoNum type="romanUcParenR"/>
            </a:pPr>
            <a:r>
              <a:rPr lang="fr-FR" dirty="0">
                <a:solidFill>
                  <a:schemeClr val="tx1"/>
                </a:solidFill>
              </a:rPr>
              <a:t>Drone de M. </a:t>
            </a:r>
            <a:r>
              <a:rPr lang="fr-FR" dirty="0" err="1">
                <a:solidFill>
                  <a:schemeClr val="tx1"/>
                </a:solidFill>
              </a:rPr>
              <a:t>Romet</a:t>
            </a:r>
            <a:endParaRPr lang="fr-FR" dirty="0">
              <a:solidFill>
                <a:schemeClr val="tx1"/>
              </a:solidFill>
            </a:endParaRPr>
          </a:p>
          <a:p>
            <a:pPr marL="685800" lvl="1" indent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002BF6-BC7C-4F18-A3B9-25A327267E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87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/>
          <p:nvPr/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fr-FR" sz="3600" dirty="0">
                <a:solidFill>
                  <a:schemeClr val="lt1"/>
                </a:solidFill>
              </a:rPr>
              <a:t>Drone </a:t>
            </a:r>
            <a:r>
              <a:rPr lang="fr-FR" sz="3600" dirty="0" err="1">
                <a:solidFill>
                  <a:schemeClr val="lt1"/>
                </a:solidFill>
              </a:rPr>
              <a:t>quadricopter</a:t>
            </a:r>
            <a:r>
              <a:rPr lang="fr-FR" sz="3600" dirty="0">
                <a:solidFill>
                  <a:schemeClr val="lt1"/>
                </a:solidFill>
              </a:rPr>
              <a:t>: idées principales</a:t>
            </a:r>
            <a:endParaRPr dirty="0"/>
          </a:p>
        </p:txBody>
      </p:sp>
      <p:grpSp>
        <p:nvGrpSpPr>
          <p:cNvPr id="126" name="Google Shape;126;p5"/>
          <p:cNvGrpSpPr/>
          <p:nvPr/>
        </p:nvGrpSpPr>
        <p:grpSpPr>
          <a:xfrm>
            <a:off x="1167805" y="1600510"/>
            <a:ext cx="10885089" cy="5080173"/>
            <a:chOff x="139105" y="310"/>
            <a:chExt cx="10885089" cy="5080173"/>
          </a:xfrm>
        </p:grpSpPr>
        <p:sp>
          <p:nvSpPr>
            <p:cNvPr id="127" name="Google Shape;127;p5"/>
            <p:cNvSpPr/>
            <p:nvPr/>
          </p:nvSpPr>
          <p:spPr>
            <a:xfrm>
              <a:off x="3745974" y="310"/>
              <a:ext cx="2412088" cy="635021"/>
            </a:xfrm>
            <a:prstGeom prst="roundRect">
              <a:avLst>
                <a:gd name="adj" fmla="val 10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 txBox="1"/>
            <p:nvPr/>
          </p:nvSpPr>
          <p:spPr>
            <a:xfrm>
              <a:off x="3764573" y="18909"/>
              <a:ext cx="2374890" cy="597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fr-FR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Drone quadricopter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2784488" y="635332"/>
              <a:ext cx="2167530" cy="2540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38100" cap="flat" cmpd="sng">
              <a:solidFill>
                <a:srgbClr val="757070"/>
              </a:solidFill>
              <a:prstDash val="solid"/>
              <a:miter lim="800000"/>
              <a:headEnd type="oval" w="med" len="med"/>
              <a:tailEnd type="oval" w="med" len="med"/>
            </a:ln>
          </p:spPr>
        </p:sp>
        <p:sp>
          <p:nvSpPr>
            <p:cNvPr id="130" name="Google Shape;130;p5"/>
            <p:cNvSpPr/>
            <p:nvPr/>
          </p:nvSpPr>
          <p:spPr>
            <a:xfrm>
              <a:off x="1330971" y="889341"/>
              <a:ext cx="2907034" cy="635021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 txBox="1"/>
            <p:nvPr/>
          </p:nvSpPr>
          <p:spPr>
            <a:xfrm>
              <a:off x="1349570" y="907940"/>
              <a:ext cx="2869836" cy="597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fr-FR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Télécommande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2165341" y="1524362"/>
              <a:ext cx="619146" cy="2540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38100" cap="flat" cmpd="sng">
              <a:solidFill>
                <a:srgbClr val="757070"/>
              </a:solidFill>
              <a:prstDash val="solid"/>
              <a:miter lim="800000"/>
              <a:headEnd type="oval" w="med" len="med"/>
              <a:tailEnd type="oval" w="med" len="med"/>
            </a:ln>
          </p:spPr>
        </p:sp>
        <p:sp>
          <p:nvSpPr>
            <p:cNvPr id="133" name="Google Shape;133;p5"/>
            <p:cNvSpPr/>
            <p:nvPr/>
          </p:nvSpPr>
          <p:spPr>
            <a:xfrm>
              <a:off x="1252315" y="1778371"/>
              <a:ext cx="1826052" cy="635021"/>
            </a:xfrm>
            <a:prstGeom prst="roundRect">
              <a:avLst>
                <a:gd name="adj" fmla="val 10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 txBox="1"/>
            <p:nvPr/>
          </p:nvSpPr>
          <p:spPr>
            <a:xfrm>
              <a:off x="1270914" y="1796970"/>
              <a:ext cx="1788854" cy="597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fr-FR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Arduino Nano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800319" y="2413393"/>
              <a:ext cx="1365022" cy="2540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757070"/>
              </a:solidFill>
              <a:prstDash val="solid"/>
              <a:miter lim="800000"/>
              <a:headEnd type="oval" w="med" len="med"/>
              <a:tailEnd type="oval" w="med" len="med"/>
            </a:ln>
          </p:spPr>
        </p:sp>
        <p:sp>
          <p:nvSpPr>
            <p:cNvPr id="136" name="Google Shape;136;p5"/>
            <p:cNvSpPr/>
            <p:nvPr/>
          </p:nvSpPr>
          <p:spPr>
            <a:xfrm>
              <a:off x="139105" y="2667401"/>
              <a:ext cx="1322429" cy="635021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"/>
            <p:cNvSpPr txBox="1"/>
            <p:nvPr/>
          </p:nvSpPr>
          <p:spPr>
            <a:xfrm>
              <a:off x="157704" y="2686000"/>
              <a:ext cx="1285231" cy="597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fr-FR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Batterie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2165341" y="2413393"/>
              <a:ext cx="184948" cy="2540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757070"/>
              </a:solidFill>
              <a:prstDash val="solid"/>
              <a:miter lim="800000"/>
              <a:headEnd type="oval" w="med" len="med"/>
              <a:tailEnd type="oval" w="med" len="med"/>
            </a:ln>
          </p:spPr>
        </p:sp>
        <p:sp>
          <p:nvSpPr>
            <p:cNvPr id="139" name="Google Shape;139;p5"/>
            <p:cNvSpPr/>
            <p:nvPr/>
          </p:nvSpPr>
          <p:spPr>
            <a:xfrm>
              <a:off x="1747294" y="2667401"/>
              <a:ext cx="1205991" cy="635021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1765893" y="2686000"/>
              <a:ext cx="1168793" cy="597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fr-FR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Joystick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2165341" y="2413393"/>
              <a:ext cx="1549970" cy="2540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42" name="Google Shape;142;p5"/>
            <p:cNvSpPr/>
            <p:nvPr/>
          </p:nvSpPr>
          <p:spPr>
            <a:xfrm>
              <a:off x="3239046" y="2667401"/>
              <a:ext cx="952532" cy="635021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3257645" y="2686000"/>
              <a:ext cx="915334" cy="597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fr-FR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NRF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784488" y="1524362"/>
              <a:ext cx="1055906" cy="2540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757070"/>
              </a:solidFill>
              <a:prstDash val="solid"/>
              <a:miter lim="800000"/>
              <a:headEnd type="oval" w="med" len="med"/>
              <a:tailEnd type="oval" w="med" len="med"/>
            </a:ln>
          </p:spPr>
        </p:sp>
        <p:sp>
          <p:nvSpPr>
            <p:cNvPr id="145" name="Google Shape;145;p5"/>
            <p:cNvSpPr/>
            <p:nvPr/>
          </p:nvSpPr>
          <p:spPr>
            <a:xfrm>
              <a:off x="3364128" y="1778371"/>
              <a:ext cx="952532" cy="635021"/>
            </a:xfrm>
            <a:prstGeom prst="roundRect">
              <a:avLst>
                <a:gd name="adj" fmla="val 10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3382727" y="1796970"/>
              <a:ext cx="915334" cy="597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fr-FR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Boîte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4952018" y="635332"/>
              <a:ext cx="2861288" cy="2540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38100" cap="flat" cmpd="sng">
              <a:solidFill>
                <a:srgbClr val="757070"/>
              </a:solidFill>
              <a:prstDash val="solid"/>
              <a:miter lim="800000"/>
              <a:headEnd type="oval" w="med" len="med"/>
              <a:tailEnd type="oval" w="med" len="med"/>
            </a:ln>
          </p:spPr>
        </p:sp>
        <p:sp>
          <p:nvSpPr>
            <p:cNvPr id="148" name="Google Shape;148;p5"/>
            <p:cNvSpPr/>
            <p:nvPr/>
          </p:nvSpPr>
          <p:spPr>
            <a:xfrm>
              <a:off x="7053548" y="889341"/>
              <a:ext cx="1519518" cy="635021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7072147" y="907940"/>
              <a:ext cx="1482320" cy="597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fr-FR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Drone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7767587" y="1524362"/>
              <a:ext cx="91440" cy="2540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38100" cap="flat" cmpd="sng">
              <a:solidFill>
                <a:srgbClr val="757070"/>
              </a:solidFill>
              <a:prstDash val="solid"/>
              <a:miter lim="800000"/>
              <a:headEnd type="oval" w="med" len="med"/>
              <a:tailEnd type="oval" w="med" len="med"/>
            </a:ln>
          </p:spPr>
        </p:sp>
        <p:sp>
          <p:nvSpPr>
            <p:cNvPr id="151" name="Google Shape;151;p5"/>
            <p:cNvSpPr/>
            <p:nvPr/>
          </p:nvSpPr>
          <p:spPr>
            <a:xfrm>
              <a:off x="7070284" y="1778371"/>
              <a:ext cx="1486046" cy="635021"/>
            </a:xfrm>
            <a:prstGeom prst="roundRect">
              <a:avLst>
                <a:gd name="adj" fmla="val 10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7088883" y="1796970"/>
              <a:ext cx="1448848" cy="597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fr-FR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ESP32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210017" y="2413393"/>
              <a:ext cx="2603290" cy="2540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54" name="Google Shape;154;p5"/>
            <p:cNvSpPr/>
            <p:nvPr/>
          </p:nvSpPr>
          <p:spPr>
            <a:xfrm>
              <a:off x="4602420" y="2667401"/>
              <a:ext cx="1215193" cy="635021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"/>
            <p:cNvSpPr txBox="1"/>
            <p:nvPr/>
          </p:nvSpPr>
          <p:spPr>
            <a:xfrm>
              <a:off x="4621019" y="2686000"/>
              <a:ext cx="1177995" cy="597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fr-FR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Batterie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7048471" y="2413393"/>
              <a:ext cx="764836" cy="2540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757070"/>
              </a:solidFill>
              <a:prstDash val="solid"/>
              <a:miter lim="800000"/>
              <a:headEnd type="oval" w="med" len="med"/>
              <a:tailEnd type="oval" w="med" len="med"/>
            </a:ln>
          </p:spPr>
        </p:sp>
        <p:sp>
          <p:nvSpPr>
            <p:cNvPr id="157" name="Google Shape;157;p5"/>
            <p:cNvSpPr/>
            <p:nvPr/>
          </p:nvSpPr>
          <p:spPr>
            <a:xfrm>
              <a:off x="6103373" y="2667401"/>
              <a:ext cx="1890196" cy="635021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6121972" y="2686000"/>
              <a:ext cx="1852998" cy="597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fr-FR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Motor shield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7002751" y="3302423"/>
              <a:ext cx="91440" cy="2540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757070"/>
              </a:solidFill>
              <a:prstDash val="solid"/>
              <a:miter lim="800000"/>
              <a:headEnd type="oval" w="med" len="med"/>
              <a:tailEnd type="oval" w="med" len="med"/>
            </a:ln>
          </p:spPr>
        </p:sp>
        <p:sp>
          <p:nvSpPr>
            <p:cNvPr id="160" name="Google Shape;160;p5"/>
            <p:cNvSpPr/>
            <p:nvPr/>
          </p:nvSpPr>
          <p:spPr>
            <a:xfrm>
              <a:off x="6191368" y="3556432"/>
              <a:ext cx="1714206" cy="635021"/>
            </a:xfrm>
            <a:prstGeom prst="roundRect">
              <a:avLst>
                <a:gd name="adj" fmla="val 10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 txBox="1"/>
            <p:nvPr/>
          </p:nvSpPr>
          <p:spPr>
            <a:xfrm>
              <a:off x="6209967" y="3575031"/>
              <a:ext cx="1677008" cy="597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fr-FR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Motor DC x 4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7002751" y="4191453"/>
              <a:ext cx="91440" cy="2540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63" name="Google Shape;163;p5"/>
            <p:cNvSpPr/>
            <p:nvPr/>
          </p:nvSpPr>
          <p:spPr>
            <a:xfrm>
              <a:off x="6319822" y="4445462"/>
              <a:ext cx="1457298" cy="635021"/>
            </a:xfrm>
            <a:prstGeom prst="roundRect">
              <a:avLst>
                <a:gd name="adj" fmla="val 10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6338421" y="4464061"/>
              <a:ext cx="1420100" cy="597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fr-FR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Hélices x 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7813307" y="2413393"/>
              <a:ext cx="942288" cy="2540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757070"/>
              </a:solidFill>
              <a:prstDash val="solid"/>
              <a:miter lim="800000"/>
              <a:headEnd type="oval" w="med" len="med"/>
              <a:tailEnd type="oval" w="med" len="med"/>
            </a:ln>
          </p:spPr>
        </p:sp>
        <p:sp>
          <p:nvSpPr>
            <p:cNvPr id="166" name="Google Shape;166;p5"/>
            <p:cNvSpPr/>
            <p:nvPr/>
          </p:nvSpPr>
          <p:spPr>
            <a:xfrm>
              <a:off x="8279329" y="2667401"/>
              <a:ext cx="952532" cy="635021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8297928" y="2686000"/>
              <a:ext cx="915334" cy="597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fr-FR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NRF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7813307" y="2413393"/>
              <a:ext cx="2457600" cy="2540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9517621" y="2667401"/>
              <a:ext cx="1506573" cy="635021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9536220" y="2686000"/>
              <a:ext cx="1469375" cy="597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fr-FR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Gyroscope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007F35B-4418-41AD-9C83-FC6DA16F0B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/>
          <p:nvPr/>
        </p:nvSpPr>
        <p:spPr>
          <a:xfrm>
            <a:off x="8878" y="-1"/>
            <a:ext cx="12188952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6360869" y="219327"/>
            <a:ext cx="4892040" cy="177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fr-FR" sz="4000" dirty="0"/>
              <a:t>Télécommande:</a:t>
            </a:r>
            <a:br>
              <a:rPr lang="fr-FR" sz="4000" dirty="0"/>
            </a:br>
            <a:endParaRPr dirty="0"/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 l="14942" t="8902" r="14504" b="5664"/>
          <a:stretch/>
        </p:blipFill>
        <p:spPr>
          <a:xfrm>
            <a:off x="970386" y="557528"/>
            <a:ext cx="4137473" cy="2871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9"/>
          <p:cNvPicPr preferRelativeResize="0"/>
          <p:nvPr/>
        </p:nvPicPr>
        <p:blipFill rotWithShape="1">
          <a:blip r:embed="rId4">
            <a:alphaModFix/>
          </a:blip>
          <a:srcRect l="5152" t="-77" r="12154" b="-1545"/>
          <a:stretch/>
        </p:blipFill>
        <p:spPr>
          <a:xfrm>
            <a:off x="6844924" y="2153499"/>
            <a:ext cx="4598632" cy="4160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0386" y="3500854"/>
            <a:ext cx="4137473" cy="30064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E5AEC4E-E466-4E81-A10D-7AFC940188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/>
          <p:nvPr/>
        </p:nvSpPr>
        <p:spPr>
          <a:xfrm>
            <a:off x="0" y="-1"/>
            <a:ext cx="12189001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5" name="Google Shape;185;p14"/>
          <p:cNvSpPr txBox="1">
            <a:spLocks noGrp="1"/>
          </p:cNvSpPr>
          <p:nvPr>
            <p:ph type="title"/>
          </p:nvPr>
        </p:nvSpPr>
        <p:spPr>
          <a:xfrm>
            <a:off x="7918881" y="328633"/>
            <a:ext cx="3684867" cy="81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fr-FR" sz="4000" dirty="0"/>
              <a:t>Drone</a:t>
            </a:r>
            <a:endParaRPr dirty="0"/>
          </a:p>
        </p:txBody>
      </p:sp>
      <p:pic>
        <p:nvPicPr>
          <p:cNvPr id="186" name="Google Shape;18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875" y="307562"/>
            <a:ext cx="4151524" cy="624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14"/>
          <p:cNvCxnSpPr/>
          <p:nvPr/>
        </p:nvCxnSpPr>
        <p:spPr>
          <a:xfrm>
            <a:off x="6096000" y="1417320"/>
            <a:ext cx="0" cy="402336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8" name="Google Shape;188;p14"/>
          <p:cNvPicPr preferRelativeResize="0"/>
          <p:nvPr/>
        </p:nvPicPr>
        <p:blipFill rotWithShape="1">
          <a:blip r:embed="rId4">
            <a:alphaModFix/>
          </a:blip>
          <a:srcRect l="17872" t="8733" r="16973" b="23630"/>
          <a:stretch/>
        </p:blipFill>
        <p:spPr>
          <a:xfrm>
            <a:off x="6833545" y="1589102"/>
            <a:ext cx="4316809" cy="336463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DABEF5-275A-4BF7-BC2A-FF27DF3303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394818" y="550416"/>
            <a:ext cx="13159515" cy="72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fr-FR" sz="4000" dirty="0"/>
              <a:t>Moteurs et Gyroscope</a:t>
            </a:r>
            <a:endParaRPr dirty="0"/>
          </a:p>
        </p:txBody>
      </p:sp>
      <p:pic>
        <p:nvPicPr>
          <p:cNvPr id="194" name="Google Shape;194;p17"/>
          <p:cNvPicPr preferRelativeResize="0"/>
          <p:nvPr/>
        </p:nvPicPr>
        <p:blipFill rotWithShape="1">
          <a:blip r:embed="rId3">
            <a:alphaModFix/>
          </a:blip>
          <a:srcRect l="15600" t="13455" r="12160" b="8110"/>
          <a:stretch/>
        </p:blipFill>
        <p:spPr>
          <a:xfrm>
            <a:off x="8661188" y="1417320"/>
            <a:ext cx="2672162" cy="3752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7"/>
          <p:cNvPicPr preferRelativeResize="0"/>
          <p:nvPr/>
        </p:nvPicPr>
        <p:blipFill rotWithShape="1">
          <a:blip r:embed="rId4">
            <a:alphaModFix/>
          </a:blip>
          <a:srcRect l="3979" t="2" r="5218" b="7816"/>
          <a:stretch/>
        </p:blipFill>
        <p:spPr>
          <a:xfrm rot="10800000">
            <a:off x="394818" y="2244078"/>
            <a:ext cx="7930449" cy="25498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487A24-AA77-4BD8-8A3F-112A28B294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/>
          <p:nvPr/>
        </p:nvSpPr>
        <p:spPr>
          <a:xfrm>
            <a:off x="0" y="-1"/>
            <a:ext cx="12188952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1" name="Google Shape;201;p18"/>
          <p:cNvSpPr txBox="1">
            <a:spLocks noGrp="1"/>
          </p:cNvSpPr>
          <p:nvPr>
            <p:ph type="title"/>
          </p:nvPr>
        </p:nvSpPr>
        <p:spPr>
          <a:xfrm>
            <a:off x="6595364" y="1417320"/>
            <a:ext cx="4892040" cy="68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fr-FR" sz="4000" dirty="0"/>
              <a:t>Limite du projet</a:t>
            </a:r>
            <a:endParaRPr dirty="0"/>
          </a:p>
        </p:txBody>
      </p:sp>
      <p:cxnSp>
        <p:nvCxnSpPr>
          <p:cNvPr id="202" name="Google Shape;202;p18"/>
          <p:cNvCxnSpPr/>
          <p:nvPr/>
        </p:nvCxnSpPr>
        <p:spPr>
          <a:xfrm>
            <a:off x="6096000" y="1417320"/>
            <a:ext cx="0" cy="402336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3" name="Google Shape;203;p18"/>
          <p:cNvSpPr txBox="1">
            <a:spLocks noGrp="1"/>
          </p:cNvSpPr>
          <p:nvPr>
            <p:ph type="body" idx="1"/>
          </p:nvPr>
        </p:nvSpPr>
        <p:spPr>
          <a:xfrm>
            <a:off x="6696456" y="2231136"/>
            <a:ext cx="4892040" cy="320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fr-FR" sz="1800" dirty="0"/>
              <a:t>Manque d’alimentation</a:t>
            </a:r>
            <a:endParaRPr sz="1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fr-FR" sz="1800" dirty="0"/>
              <a:t>Une structure lourde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fr-FR" sz="1800" dirty="0"/>
              <a:t>Temps</a:t>
            </a:r>
            <a:endParaRPr dirty="0"/>
          </a:p>
        </p:txBody>
      </p:sp>
      <p:pic>
        <p:nvPicPr>
          <p:cNvPr id="204" name="Google Shape;204;p18"/>
          <p:cNvPicPr preferRelativeResize="0"/>
          <p:nvPr/>
        </p:nvPicPr>
        <p:blipFill rotWithShape="1">
          <a:blip r:embed="rId3">
            <a:alphaModFix/>
          </a:blip>
          <a:srcRect l="17872" t="8733" r="16973" b="23630"/>
          <a:stretch/>
        </p:blipFill>
        <p:spPr>
          <a:xfrm>
            <a:off x="392021" y="1492469"/>
            <a:ext cx="5204599" cy="39482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71871D8-658D-4A0C-AE5B-7E140354B2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180</Words>
  <Application>Microsoft Office PowerPoint</Application>
  <PresentationFormat>Grand écran</PresentationFormat>
  <Paragraphs>64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Twentieth Century</vt:lpstr>
      <vt:lpstr>Arial</vt:lpstr>
      <vt:lpstr>Calibri</vt:lpstr>
      <vt:lpstr>Thème Office</vt:lpstr>
      <vt:lpstr>Thème Office</vt:lpstr>
      <vt:lpstr>Projet IFD2 : Drone Quadricopter projet Crunch Lab</vt:lpstr>
      <vt:lpstr>Enjeux et contraintes:</vt:lpstr>
      <vt:lpstr>Les solutions</vt:lpstr>
      <vt:lpstr>Plan :</vt:lpstr>
      <vt:lpstr>Drone quadricopter: idées principales</vt:lpstr>
      <vt:lpstr>Télécommande: </vt:lpstr>
      <vt:lpstr>Drone</vt:lpstr>
      <vt:lpstr>Moteurs et Gyroscope</vt:lpstr>
      <vt:lpstr>Limite du projet</vt:lpstr>
      <vt:lpstr>Drone de M. Romet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IFD2 : Drone Quadricopter projet Crunch Lab</dc:title>
  <dc:creator>Catherine Turle</dc:creator>
  <cp:lastModifiedBy>Antoine Dupayrat</cp:lastModifiedBy>
  <cp:revision>6</cp:revision>
  <dcterms:created xsi:type="dcterms:W3CDTF">2020-01-09T19:43:33Z</dcterms:created>
  <dcterms:modified xsi:type="dcterms:W3CDTF">2020-01-13T13:56:25Z</dcterms:modified>
</cp:coreProperties>
</file>