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304866-8D30-4B82-BA79-6D82143930B7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B4440F-7D9D-4197-8535-DCB68E74B1D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908720"/>
            <a:ext cx="7498080" cy="29523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Проект создания ETL-процесса </a:t>
            </a:r>
            <a:r>
              <a:rPr lang="ru-RU" b="1" dirty="0" smtClean="0"/>
              <a:t>формирования витрин данных для анализа публикаций новостей.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64088" y="5085184"/>
            <a:ext cx="3496432" cy="4320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2000" dirty="0" smtClean="0"/>
              <a:t>Алдаров Александр Сергеевич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642096" cy="63408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Описание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908720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 smtClean="0"/>
              <a:t>Проект создает ETL-процесс формирования витрины данных для анализа публикаций новостей. </a:t>
            </a:r>
          </a:p>
          <a:p>
            <a:pPr>
              <a:buNone/>
            </a:pPr>
            <a:r>
              <a:rPr lang="ru-RU" sz="1600" dirty="0" smtClean="0"/>
              <a:t>В качестве источников данных используются rss-ленты новостей следующих ресурсов: </a:t>
            </a:r>
            <a:r>
              <a:rPr lang="ru-RU" sz="1600" b="1" dirty="0" smtClean="0">
                <a:solidFill>
                  <a:schemeClr val="accent6"/>
                </a:solidFill>
              </a:rPr>
              <a:t>https://lenta.ru/rss</a:t>
            </a:r>
            <a:r>
              <a:rPr lang="ru-RU" sz="1600" b="1" dirty="0" smtClean="0">
                <a:solidFill>
                  <a:schemeClr val="accent6"/>
                </a:solidFill>
              </a:rPr>
              <a:t>, </a:t>
            </a:r>
            <a:r>
              <a:rPr lang="ru-RU" sz="1600" b="1" dirty="0" smtClean="0">
                <a:solidFill>
                  <a:schemeClr val="accent6"/>
                </a:solidFill>
              </a:rPr>
              <a:t>https://www.vedomosti.ru/rss/news, https://tass.ru/rss/v2.xm</a:t>
            </a:r>
            <a:endParaRPr lang="ru-RU" sz="1600" b="1" dirty="0">
              <a:solidFill>
                <a:schemeClr val="accent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060848"/>
            <a:ext cx="79208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Итоговая витрина данных содержит следующие данные: 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Суррогатный ключ категории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Название категории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Общее </a:t>
            </a:r>
            <a:r>
              <a:rPr lang="ru-RU" sz="1600" dirty="0"/>
              <a:t>количество новостей из всех источников по данной категории за все время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Количество </a:t>
            </a:r>
            <a:r>
              <a:rPr lang="ru-RU" sz="1600" dirty="0"/>
              <a:t>новостей данной категории для каждого из источников за все </a:t>
            </a:r>
            <a:r>
              <a:rPr lang="ru-RU" sz="1600" dirty="0" smtClean="0"/>
              <a:t>время </a:t>
            </a:r>
            <a:endParaRPr lang="ru-RU" sz="1600" dirty="0"/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Общее </a:t>
            </a:r>
            <a:r>
              <a:rPr lang="ru-RU" sz="1600" dirty="0"/>
              <a:t>количество новостей из всех источников по данной категории за последние сутки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Количество </a:t>
            </a:r>
            <a:r>
              <a:rPr lang="ru-RU" sz="1600" dirty="0"/>
              <a:t>новостей данной категории для каждого из источников за последние сутки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Среднее </a:t>
            </a:r>
            <a:r>
              <a:rPr lang="ru-RU" sz="1600" dirty="0"/>
              <a:t>количество публикаций по данной категории в сутки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 День</a:t>
            </a:r>
            <a:r>
              <a:rPr lang="ru-RU" sz="1600" dirty="0"/>
              <a:t>, в который было сделано максимальное количество публикаций по данной новости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  Количество </a:t>
            </a:r>
            <a:r>
              <a:rPr lang="ru-RU" sz="1600" dirty="0"/>
              <a:t>публикаций новостей данной категории по дням </a:t>
            </a:r>
            <a:r>
              <a:rPr lang="ru-RU" sz="1600" dirty="0" smtClean="0"/>
              <a:t>недели</a:t>
            </a:r>
          </a:p>
          <a:p>
            <a:pPr lvl="0"/>
            <a:endParaRPr lang="ru-RU" sz="1600" dirty="0"/>
          </a:p>
          <a:p>
            <a:r>
              <a:rPr lang="ru-RU" sz="1600" dirty="0"/>
              <a:t>Т.к. в разных источниках категории новостей отличаются, был проведен их анализ, в результате выделены обобщенные категории по всем источникам.</a:t>
            </a:r>
          </a:p>
          <a:p>
            <a:pPr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642096" cy="63408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Стек </a:t>
            </a:r>
            <a:r>
              <a:rPr lang="ru-RU" sz="2000" b="1" dirty="0" smtClean="0"/>
              <a:t>технологий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149080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 err="1"/>
              <a:t>оркестрации</a:t>
            </a:r>
            <a:r>
              <a:rPr lang="ru-RU" dirty="0"/>
              <a:t> процесса обработки данных используется - </a:t>
            </a: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/>
              <a:t>Airflow</a:t>
            </a:r>
            <a:endParaRPr lang="ru-RU" b="1" dirty="0"/>
          </a:p>
          <a:p>
            <a:r>
              <a:rPr lang="ru-RU" dirty="0"/>
              <a:t>Для автоматизации создания, управления и развертывания приложения используется – </a:t>
            </a:r>
            <a:r>
              <a:rPr lang="ru-RU" b="1" dirty="0" err="1"/>
              <a:t>Docker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836712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Источники </a:t>
            </a:r>
            <a:r>
              <a:rPr lang="ru-RU" dirty="0"/>
              <a:t>данных предоставляют структурированный набор данных в rss-формате небольшого размера, в качестве базы данных используется </a:t>
            </a:r>
            <a:r>
              <a:rPr lang="en-US" b="1" dirty="0"/>
              <a:t>P</a:t>
            </a:r>
            <a:r>
              <a:rPr lang="ru-RU" b="1" dirty="0" err="1"/>
              <a:t>ostgr</a:t>
            </a:r>
            <a:r>
              <a:rPr lang="en-US" b="1" dirty="0" err="1"/>
              <a:t>eSql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Для обработки данных применяется язык </a:t>
            </a:r>
            <a:r>
              <a:rPr lang="en-US" b="1" dirty="0"/>
              <a:t>P</a:t>
            </a:r>
            <a:r>
              <a:rPr lang="ru-RU" b="1" dirty="0" err="1" smtClean="0"/>
              <a:t>ython</a:t>
            </a:r>
            <a:r>
              <a:rPr lang="ru-RU" dirty="0"/>
              <a:t>, со следующими библиотеками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2564904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psycopg</a:t>
            </a:r>
            <a:r>
              <a:rPr lang="ru-RU" dirty="0"/>
              <a:t>2 – используется для работы с </a:t>
            </a:r>
            <a:r>
              <a:rPr lang="en-US" dirty="0"/>
              <a:t>P</a:t>
            </a:r>
            <a:r>
              <a:rPr lang="ru-RU" dirty="0" err="1"/>
              <a:t>ostgr</a:t>
            </a:r>
            <a:r>
              <a:rPr lang="en-US" dirty="0" err="1"/>
              <a:t>eSql</a:t>
            </a:r>
            <a:endParaRPr lang="ru-RU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requests</a:t>
            </a:r>
            <a:r>
              <a:rPr lang="ru-RU" dirty="0" smtClean="0"/>
              <a:t> </a:t>
            </a:r>
            <a:r>
              <a:rPr lang="ru-RU" dirty="0"/>
              <a:t>– используется для работы с HTTP-запросами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beautifulsoup</a:t>
            </a:r>
            <a:r>
              <a:rPr lang="ru-RU" dirty="0"/>
              <a:t>4, </a:t>
            </a:r>
            <a:r>
              <a:rPr lang="en-US" dirty="0" err="1"/>
              <a:t>lxml</a:t>
            </a:r>
            <a:r>
              <a:rPr lang="ru-RU" dirty="0"/>
              <a:t> – используется для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ru-RU" dirty="0" err="1"/>
              <a:t>xml</a:t>
            </a:r>
            <a:r>
              <a:rPr lang="ru-RU" dirty="0"/>
              <a:t> (</a:t>
            </a:r>
            <a:r>
              <a:rPr lang="en-US" dirty="0" err="1"/>
              <a:t>rss</a:t>
            </a:r>
            <a:r>
              <a:rPr lang="ru-RU" dirty="0"/>
              <a:t>-формата)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python</a:t>
            </a:r>
            <a:r>
              <a:rPr lang="ru-RU" dirty="0"/>
              <a:t>-</a:t>
            </a:r>
            <a:r>
              <a:rPr lang="en-US" dirty="0" err="1"/>
              <a:t>dotenv</a:t>
            </a:r>
            <a:r>
              <a:rPr lang="ru-RU" dirty="0"/>
              <a:t> – используется для обработки .</a:t>
            </a:r>
            <a:r>
              <a:rPr lang="ru-RU" dirty="0" err="1"/>
              <a:t>env</a:t>
            </a:r>
            <a:r>
              <a:rPr lang="ru-RU" dirty="0"/>
              <a:t> </a:t>
            </a:r>
            <a:r>
              <a:rPr lang="ru-RU" dirty="0" smtClean="0"/>
              <a:t>файла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642096" cy="63408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Реализация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83671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Структуру хранения данных состоит из трех слоев: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03648" y="1196752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ru-RU" dirty="0" smtClean="0"/>
              <a:t>Сырой </a:t>
            </a:r>
            <a:r>
              <a:rPr lang="ru-RU" dirty="0"/>
              <a:t>слой данных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ru-RU" dirty="0" smtClean="0"/>
              <a:t>Промежуточный </a:t>
            </a:r>
            <a:r>
              <a:rPr lang="ru-RU" dirty="0"/>
              <a:t>слой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ru-RU" dirty="0" smtClean="0"/>
              <a:t>Слой </a:t>
            </a:r>
            <a:r>
              <a:rPr lang="ru-RU" dirty="0"/>
              <a:t>витрин</a:t>
            </a:r>
          </a:p>
        </p:txBody>
      </p:sp>
      <p:pic>
        <p:nvPicPr>
          <p:cNvPr id="11" name="Рисунок 10" descr="D:\Download\er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61206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1043608" y="2132856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ER-диаграмм</a:t>
            </a:r>
            <a:r>
              <a:rPr lang="ru-RU" dirty="0"/>
              <a:t>а</a:t>
            </a:r>
            <a:r>
              <a:rPr lang="en-US" dirty="0" smtClean="0"/>
              <a:t> </a:t>
            </a:r>
            <a:r>
              <a:rPr lang="en-US" dirty="0"/>
              <a:t>БД: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642096" cy="63408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Реализация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836712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Сырые данные из источников сохраняются в таблицу </a:t>
            </a:r>
            <a:r>
              <a:rPr lang="ru-RU" b="1" dirty="0" err="1"/>
              <a:t>raw_data</a:t>
            </a:r>
            <a:r>
              <a:rPr lang="ru-RU" dirty="0"/>
              <a:t> без изменений.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Перед каждой загрузкой, таблица </a:t>
            </a:r>
            <a:r>
              <a:rPr lang="ru-RU" b="1" dirty="0" err="1"/>
              <a:t>raw_data</a:t>
            </a:r>
            <a:r>
              <a:rPr lang="ru-RU" dirty="0"/>
              <a:t> очищается.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Перед загрузкой в сырой слой, все данные </a:t>
            </a:r>
            <a:r>
              <a:rPr lang="ru-RU" dirty="0" err="1"/>
              <a:t>валидируются</a:t>
            </a:r>
            <a:r>
              <a:rPr lang="ru-RU" dirty="0"/>
              <a:t> на корректность, все некорректные данные помещаются в таблицу </a:t>
            </a:r>
            <a:r>
              <a:rPr lang="ru-RU" b="1" dirty="0" err="1"/>
              <a:t>logs</a:t>
            </a:r>
            <a:r>
              <a:rPr lang="ru-RU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Данные обрабатываются на основе таблицы </a:t>
            </a:r>
            <a:r>
              <a:rPr lang="ru-RU" b="1" dirty="0" err="1"/>
              <a:t>categories_relationship</a:t>
            </a:r>
            <a:r>
              <a:rPr lang="ru-RU" dirty="0"/>
              <a:t>, в которой лежат данные взаимосвязи итоговых категорий новостей, </a:t>
            </a:r>
            <a:r>
              <a:rPr lang="ru-RU" dirty="0" err="1"/>
              <a:t>c</a:t>
            </a:r>
            <a:r>
              <a:rPr lang="ru-RU" dirty="0"/>
              <a:t> категориями из разных источников данных. Все обработанные данные сохраняются в таблицу </a:t>
            </a:r>
            <a:r>
              <a:rPr lang="ru-RU" b="1" dirty="0" err="1"/>
              <a:t>processed_data</a:t>
            </a:r>
            <a:r>
              <a:rPr lang="ru-RU" dirty="0"/>
              <a:t>. Если таблица </a:t>
            </a:r>
            <a:r>
              <a:rPr lang="ru-RU" dirty="0" err="1"/>
              <a:t>processed_data</a:t>
            </a:r>
            <a:r>
              <a:rPr lang="ru-RU" dirty="0"/>
              <a:t> еще пустая в нее добавляются все данные из </a:t>
            </a:r>
            <a:r>
              <a:rPr lang="ru-RU" dirty="0" err="1"/>
              <a:t>raw_data</a:t>
            </a:r>
            <a:r>
              <a:rPr lang="ru-RU" dirty="0"/>
              <a:t>, иначе только новые данные, которые ранее не были добавлены.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 основе данных из </a:t>
            </a:r>
            <a:r>
              <a:rPr lang="ru-RU" dirty="0" err="1"/>
              <a:t>processed_data</a:t>
            </a:r>
            <a:r>
              <a:rPr lang="ru-RU" dirty="0"/>
              <a:t>, создается итоговая витрина данных, которая сохраняется в таблицу </a:t>
            </a:r>
            <a:r>
              <a:rPr lang="ru-RU" b="1" dirty="0" err="1"/>
              <a:t>news_by_category_showcase</a:t>
            </a:r>
            <a:endParaRPr lang="ru-RU" b="1" dirty="0"/>
          </a:p>
          <a:p>
            <a:pPr marL="342900" lvl="0" indent="-342900">
              <a:buFont typeface="+mj-lt"/>
              <a:buAutoNum type="arabicPeriod"/>
            </a:pP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/>
              <a:t>Airflow</a:t>
            </a:r>
            <a:r>
              <a:rPr lang="ru-RU" dirty="0"/>
              <a:t> последовательно запускает все этапы один раз в сутки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87624" y="501317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источники данных хранятся в таблицы </a:t>
            </a:r>
            <a:r>
              <a:rPr lang="ru-RU" b="1" dirty="0" err="1"/>
              <a:t>sources</a:t>
            </a:r>
            <a:r>
              <a:rPr lang="ru-RU" dirty="0"/>
              <a:t>, в нее можно добавлять дополнительные источники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642096" cy="63408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Результаты разработки, выводы: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268760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результате разработки сформирован </a:t>
            </a:r>
            <a:r>
              <a:rPr lang="en-US" dirty="0"/>
              <a:t>ETL</a:t>
            </a:r>
            <a:r>
              <a:rPr lang="ru-RU" dirty="0"/>
              <a:t>-процесс формирования витрины данных для анализа публикаций новостей.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Полученные </a:t>
            </a:r>
            <a:r>
              <a:rPr lang="ru-RU" dirty="0"/>
              <a:t>данные помогут проанализировать наиболее востребованные категории и источники новостей.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452</Words>
  <Application>Microsoft Office PowerPoint</Application>
  <PresentationFormat>Экран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Проект создания ETL-процесса формирования витрин данных для анализа публикаций новостей. </vt:lpstr>
      <vt:lpstr>Описание проекта</vt:lpstr>
      <vt:lpstr>Стек технологий</vt:lpstr>
      <vt:lpstr>Реализация</vt:lpstr>
      <vt:lpstr>Реализация</vt:lpstr>
      <vt:lpstr>Результаты разработки, выводы: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создания ETL-процесса для анализа публикуемых новостей.</dc:title>
  <dc:creator>Александр Алдаров</dc:creator>
  <cp:lastModifiedBy>Александр Алдаров</cp:lastModifiedBy>
  <cp:revision>5</cp:revision>
  <dcterms:created xsi:type="dcterms:W3CDTF">2022-12-22T03:23:26Z</dcterms:created>
  <dcterms:modified xsi:type="dcterms:W3CDTF">2022-12-22T04:00:14Z</dcterms:modified>
</cp:coreProperties>
</file>