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72" r:id="rId3"/>
    <p:sldId id="267" r:id="rId4"/>
    <p:sldId id="269" r:id="rId5"/>
    <p:sldId id="268" r:id="rId6"/>
    <p:sldId id="274" r:id="rId7"/>
    <p:sldId id="273" r:id="rId8"/>
    <p:sldId id="271" r:id="rId9"/>
    <p:sldId id="270" r:id="rId10"/>
    <p:sldId id="27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2A00"/>
    <a:srgbClr val="50101D"/>
    <a:srgbClr val="E62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0769" autoAdjust="0"/>
  </p:normalViewPr>
  <p:slideViewPr>
    <p:cSldViewPr snapToGrid="0">
      <p:cViewPr varScale="1">
        <p:scale>
          <a:sx n="70" d="100"/>
          <a:sy n="70" d="100"/>
        </p:scale>
        <p:origin x="51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DD6330DF-21B9-4720-9255-B0690165EDB3}" type="datetimeFigureOut">
              <a:rPr lang="en-US" smtClean="0"/>
              <a:t>11/21/2020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82A33858-CF77-40B8-9C34-FED192A40D9E}" type="slidenum">
              <a:rPr lang="en-US" smtClean="0"/>
              <a:t>‹#›</a:t>
            </a:fld>
            <a:endParaRPr lang="en-US"/>
          </a:p>
        </p:txBody>
      </p:sp>
    </p:spTree>
    <p:extLst>
      <p:ext uri="{BB962C8B-B14F-4D97-AF65-F5344CB8AC3E}">
        <p14:creationId xmlns:p14="http://schemas.microsoft.com/office/powerpoint/2010/main" val="259933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DD6330DF-21B9-4720-9255-B0690165EDB3}" type="datetimeFigureOut">
              <a:rPr lang="en-US" smtClean="0"/>
              <a:t>11/21/2020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82A33858-CF77-40B8-9C34-FED192A40D9E}" type="slidenum">
              <a:rPr lang="en-US" smtClean="0"/>
              <a:t>‹#›</a:t>
            </a:fld>
            <a:endParaRPr lang="en-US"/>
          </a:p>
        </p:txBody>
      </p:sp>
    </p:spTree>
    <p:extLst>
      <p:ext uri="{BB962C8B-B14F-4D97-AF65-F5344CB8AC3E}">
        <p14:creationId xmlns:p14="http://schemas.microsoft.com/office/powerpoint/2010/main" val="4280472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DD6330DF-21B9-4720-9255-B0690165EDB3}" type="datetimeFigureOut">
              <a:rPr lang="en-US" smtClean="0"/>
              <a:t>11/21/2020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82A33858-CF77-40B8-9C34-FED192A40D9E}" type="slidenum">
              <a:rPr lang="en-US" smtClean="0"/>
              <a:t>‹#›</a:t>
            </a:fld>
            <a:endParaRPr lang="en-US"/>
          </a:p>
        </p:txBody>
      </p:sp>
    </p:spTree>
    <p:extLst>
      <p:ext uri="{BB962C8B-B14F-4D97-AF65-F5344CB8AC3E}">
        <p14:creationId xmlns:p14="http://schemas.microsoft.com/office/powerpoint/2010/main" val="3056729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DD6330DF-21B9-4720-9255-B0690165EDB3}" type="datetimeFigureOut">
              <a:rPr lang="en-US" smtClean="0"/>
              <a:t>11/21/2020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82A33858-CF77-40B8-9C34-FED192A40D9E}" type="slidenum">
              <a:rPr lang="en-US" smtClean="0"/>
              <a:t>‹#›</a:t>
            </a:fld>
            <a:endParaRPr lang="en-US"/>
          </a:p>
        </p:txBody>
      </p:sp>
    </p:spTree>
    <p:extLst>
      <p:ext uri="{BB962C8B-B14F-4D97-AF65-F5344CB8AC3E}">
        <p14:creationId xmlns:p14="http://schemas.microsoft.com/office/powerpoint/2010/main" val="585318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DD6330DF-21B9-4720-9255-B0690165EDB3}" type="datetimeFigureOut">
              <a:rPr lang="en-US" smtClean="0"/>
              <a:t>11/21/2020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82A33858-CF77-40B8-9C34-FED192A40D9E}" type="slidenum">
              <a:rPr lang="en-US" smtClean="0"/>
              <a:t>‹#›</a:t>
            </a:fld>
            <a:endParaRPr lang="en-US"/>
          </a:p>
        </p:txBody>
      </p:sp>
    </p:spTree>
    <p:extLst>
      <p:ext uri="{BB962C8B-B14F-4D97-AF65-F5344CB8AC3E}">
        <p14:creationId xmlns:p14="http://schemas.microsoft.com/office/powerpoint/2010/main" val="2391979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DD6330DF-21B9-4720-9255-B0690165EDB3}" type="datetimeFigureOut">
              <a:rPr lang="en-US" smtClean="0"/>
              <a:t>11/21/2020</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82A33858-CF77-40B8-9C34-FED192A40D9E}" type="slidenum">
              <a:rPr lang="en-US" smtClean="0"/>
              <a:t>‹#›</a:t>
            </a:fld>
            <a:endParaRPr lang="en-US"/>
          </a:p>
        </p:txBody>
      </p:sp>
    </p:spTree>
    <p:extLst>
      <p:ext uri="{BB962C8B-B14F-4D97-AF65-F5344CB8AC3E}">
        <p14:creationId xmlns:p14="http://schemas.microsoft.com/office/powerpoint/2010/main" val="2341959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DD6330DF-21B9-4720-9255-B0690165EDB3}" type="datetimeFigureOut">
              <a:rPr lang="en-US" smtClean="0"/>
              <a:t>11/21/2020</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82A33858-CF77-40B8-9C34-FED192A40D9E}" type="slidenum">
              <a:rPr lang="en-US" smtClean="0"/>
              <a:t>‹#›</a:t>
            </a:fld>
            <a:endParaRPr lang="en-US"/>
          </a:p>
        </p:txBody>
      </p:sp>
    </p:spTree>
    <p:extLst>
      <p:ext uri="{BB962C8B-B14F-4D97-AF65-F5344CB8AC3E}">
        <p14:creationId xmlns:p14="http://schemas.microsoft.com/office/powerpoint/2010/main" val="2428495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DD6330DF-21B9-4720-9255-B0690165EDB3}" type="datetimeFigureOut">
              <a:rPr lang="en-US" smtClean="0"/>
              <a:t>11/21/2020</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82A33858-CF77-40B8-9C34-FED192A40D9E}" type="slidenum">
              <a:rPr lang="en-US" smtClean="0"/>
              <a:t>‹#›</a:t>
            </a:fld>
            <a:endParaRPr lang="en-US"/>
          </a:p>
        </p:txBody>
      </p:sp>
    </p:spTree>
    <p:extLst>
      <p:ext uri="{BB962C8B-B14F-4D97-AF65-F5344CB8AC3E}">
        <p14:creationId xmlns:p14="http://schemas.microsoft.com/office/powerpoint/2010/main" val="2568472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D6330DF-21B9-4720-9255-B0690165EDB3}" type="datetimeFigureOut">
              <a:rPr lang="en-US" smtClean="0"/>
              <a:t>11/21/2020</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82A33858-CF77-40B8-9C34-FED192A40D9E}" type="slidenum">
              <a:rPr lang="en-US" smtClean="0"/>
              <a:t>‹#›</a:t>
            </a:fld>
            <a:endParaRPr lang="en-US"/>
          </a:p>
        </p:txBody>
      </p:sp>
    </p:spTree>
    <p:extLst>
      <p:ext uri="{BB962C8B-B14F-4D97-AF65-F5344CB8AC3E}">
        <p14:creationId xmlns:p14="http://schemas.microsoft.com/office/powerpoint/2010/main" val="2402449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D6330DF-21B9-4720-9255-B0690165EDB3}" type="datetimeFigureOut">
              <a:rPr lang="en-US" smtClean="0"/>
              <a:t>11/21/2020</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82A33858-CF77-40B8-9C34-FED192A40D9E}" type="slidenum">
              <a:rPr lang="en-US" smtClean="0"/>
              <a:t>‹#›</a:t>
            </a:fld>
            <a:endParaRPr lang="en-US"/>
          </a:p>
        </p:txBody>
      </p:sp>
    </p:spTree>
    <p:extLst>
      <p:ext uri="{BB962C8B-B14F-4D97-AF65-F5344CB8AC3E}">
        <p14:creationId xmlns:p14="http://schemas.microsoft.com/office/powerpoint/2010/main" val="386961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D6330DF-21B9-4720-9255-B0690165EDB3}" type="datetimeFigureOut">
              <a:rPr lang="en-US" smtClean="0"/>
              <a:t>11/21/2020</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82A33858-CF77-40B8-9C34-FED192A40D9E}" type="slidenum">
              <a:rPr lang="en-US" smtClean="0"/>
              <a:t>‹#›</a:t>
            </a:fld>
            <a:endParaRPr lang="en-US"/>
          </a:p>
        </p:txBody>
      </p:sp>
    </p:spTree>
    <p:extLst>
      <p:ext uri="{BB962C8B-B14F-4D97-AF65-F5344CB8AC3E}">
        <p14:creationId xmlns:p14="http://schemas.microsoft.com/office/powerpoint/2010/main" val="480781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6330DF-21B9-4720-9255-B0690165EDB3}" type="datetimeFigureOut">
              <a:rPr lang="en-US" smtClean="0"/>
              <a:t>11/21/2020</a:t>
            </a:fld>
            <a:endParaRPr lang="en-US"/>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33858-CF77-40B8-9C34-FED192A40D9E}" type="slidenum">
              <a:rPr lang="en-US" smtClean="0"/>
              <a:t>‹#›</a:t>
            </a:fld>
            <a:endParaRPr lang="en-US"/>
          </a:p>
        </p:txBody>
      </p:sp>
    </p:spTree>
    <p:extLst>
      <p:ext uri="{BB962C8B-B14F-4D97-AF65-F5344CB8AC3E}">
        <p14:creationId xmlns:p14="http://schemas.microsoft.com/office/powerpoint/2010/main" val="471132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0" y="0"/>
            <a:ext cx="12192000" cy="6858000"/>
          </a:xfrm>
          <a:prstGeom prst="rect">
            <a:avLst/>
          </a:prstGeom>
        </p:spPr>
      </p:pic>
      <p:sp>
        <p:nvSpPr>
          <p:cNvPr id="2" name="Заголовок 1"/>
          <p:cNvSpPr>
            <a:spLocks noGrp="1"/>
          </p:cNvSpPr>
          <p:nvPr>
            <p:ph type="title"/>
          </p:nvPr>
        </p:nvSpPr>
        <p:spPr>
          <a:xfrm>
            <a:off x="1531219" y="625007"/>
            <a:ext cx="10515600" cy="1325563"/>
          </a:xfrm>
        </p:spPr>
        <p:txBody>
          <a:bodyPr/>
          <a:lstStyle/>
          <a:p>
            <a:r>
              <a:rPr lang="en-US" dirty="0" smtClean="0">
                <a:solidFill>
                  <a:srgbClr val="0070C0"/>
                </a:solidFill>
              </a:rPr>
              <a:t>Online store </a:t>
            </a:r>
            <a:endParaRPr lang="ru-RU" dirty="0">
              <a:solidFill>
                <a:srgbClr val="0070C0"/>
              </a:solidFill>
            </a:endParaRPr>
          </a:p>
        </p:txBody>
      </p:sp>
      <p:sp>
        <p:nvSpPr>
          <p:cNvPr id="5" name="Прямоугольник 4"/>
          <p:cNvSpPr/>
          <p:nvPr/>
        </p:nvSpPr>
        <p:spPr>
          <a:xfrm>
            <a:off x="6359091" y="457623"/>
            <a:ext cx="4613709" cy="1292662"/>
          </a:xfrm>
          <a:prstGeom prst="rect">
            <a:avLst/>
          </a:prstGeom>
          <a:ln>
            <a:solidFill>
              <a:schemeClr val="bg1"/>
            </a:solidFill>
          </a:ln>
        </p:spPr>
        <p:txBody>
          <a:bodyPr wrap="square">
            <a:spAutoFit/>
          </a:bodyPr>
          <a:lstStyle/>
          <a:p>
            <a:r>
              <a:rPr lang="en-US" dirty="0" smtClean="0">
                <a:solidFill>
                  <a:schemeClr val="bg1"/>
                </a:solidFill>
                <a:latin typeface="Bebas Neue Cyrillic" panose="02000506000000020004" pitchFamily="2" charset="0"/>
                <a:ea typeface="Segoe UI Black" panose="020B0A02040204020203" pitchFamily="34" charset="0"/>
              </a:rPr>
              <a:t>made </a:t>
            </a:r>
            <a:r>
              <a:rPr lang="en-US" dirty="0">
                <a:solidFill>
                  <a:schemeClr val="bg1"/>
                </a:solidFill>
                <a:latin typeface="Bebas Neue Cyrillic" panose="02000506000000020004" pitchFamily="2" charset="0"/>
                <a:ea typeface="Segoe UI Black" panose="020B0A02040204020203" pitchFamily="34" charset="0"/>
              </a:rPr>
              <a:t>by: </a:t>
            </a:r>
            <a:r>
              <a:rPr lang="en-US" dirty="0" err="1" smtClean="0">
                <a:solidFill>
                  <a:schemeClr val="bg1"/>
                </a:solidFill>
                <a:latin typeface="Bebas Neue Cyrillic" panose="02000506000000020004" pitchFamily="2" charset="0"/>
                <a:ea typeface="Segoe UI Black" panose="020B0A02040204020203" pitchFamily="34" charset="0"/>
              </a:rPr>
              <a:t>Aldazharov</a:t>
            </a:r>
            <a:r>
              <a:rPr lang="en-US" dirty="0" smtClean="0">
                <a:solidFill>
                  <a:schemeClr val="bg1"/>
                </a:solidFill>
                <a:latin typeface="Bebas Neue Cyrillic" panose="02000506000000020004" pitchFamily="2" charset="0"/>
                <a:ea typeface="Segoe UI Black" panose="020B0A02040204020203" pitchFamily="34" charset="0"/>
              </a:rPr>
              <a:t> </a:t>
            </a:r>
            <a:r>
              <a:rPr lang="en-US" dirty="0" err="1" smtClean="0">
                <a:solidFill>
                  <a:schemeClr val="bg1"/>
                </a:solidFill>
                <a:latin typeface="Bebas Neue Cyrillic" panose="02000506000000020004" pitchFamily="2" charset="0"/>
                <a:ea typeface="Segoe UI Black" panose="020B0A02040204020203" pitchFamily="34" charset="0"/>
              </a:rPr>
              <a:t>Merey</a:t>
            </a:r>
            <a:r>
              <a:rPr lang="en-US" dirty="0" smtClean="0">
                <a:solidFill>
                  <a:schemeClr val="bg1"/>
                </a:solidFill>
                <a:latin typeface="Bebas Neue Cyrillic" panose="02000506000000020004" pitchFamily="2" charset="0"/>
                <a:ea typeface="Segoe UI Black" panose="020B0A02040204020203" pitchFamily="34" charset="0"/>
              </a:rPr>
              <a:t>, SE-2016</a:t>
            </a:r>
          </a:p>
          <a:p>
            <a:r>
              <a:rPr lang="en-US" sz="6000" dirty="0" smtClean="0">
                <a:solidFill>
                  <a:schemeClr val="accent1"/>
                </a:solidFill>
                <a:latin typeface="Bebas Neue Cyrillic" panose="02000506000000020004" pitchFamily="2" charset="0"/>
                <a:ea typeface="Segoe UI Black" panose="020B0A02040204020203" pitchFamily="34" charset="0"/>
              </a:rPr>
              <a:t>EP PROJECT</a:t>
            </a:r>
            <a:endParaRPr lang="en-US" sz="6000" dirty="0">
              <a:solidFill>
                <a:schemeClr val="accent1"/>
              </a:solidFill>
              <a:latin typeface="Bebas Neue Cyrillic" panose="02000506000000020004" pitchFamily="2" charset="0"/>
              <a:ea typeface="Segoe UI Black" panose="020B0A02040204020203" pitchFamily="34" charset="0"/>
            </a:endParaRPr>
          </a:p>
        </p:txBody>
      </p:sp>
    </p:spTree>
    <p:extLst>
      <p:ext uri="{BB962C8B-B14F-4D97-AF65-F5344CB8AC3E}">
        <p14:creationId xmlns:p14="http://schemas.microsoft.com/office/powerpoint/2010/main" val="19170701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dirty="0"/>
          </a:p>
        </p:txBody>
      </p:sp>
      <p:pic>
        <p:nvPicPr>
          <p:cNvPr id="4" name="Рисунок 3"/>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336387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2"/>
          <a:stretch>
            <a:fillRect/>
          </a:stretch>
        </p:blipFill>
        <p:spPr>
          <a:xfrm>
            <a:off x="0" y="0"/>
            <a:ext cx="12192000" cy="6857999"/>
          </a:xfrm>
          <a:prstGeom prst="rect">
            <a:avLst/>
          </a:prstGeom>
        </p:spPr>
      </p:pic>
      <p:sp>
        <p:nvSpPr>
          <p:cNvPr id="7" name="Прямоугольник 6"/>
          <p:cNvSpPr/>
          <p:nvPr/>
        </p:nvSpPr>
        <p:spPr>
          <a:xfrm>
            <a:off x="4651181" y="1247015"/>
            <a:ext cx="2889637" cy="1015663"/>
          </a:xfrm>
          <a:prstGeom prst="rect">
            <a:avLst/>
          </a:prstGeom>
          <a:solidFill>
            <a:schemeClr val="bg1"/>
          </a:solidFill>
          <a:ln>
            <a:solidFill>
              <a:schemeClr val="bg1"/>
            </a:solidFill>
          </a:ln>
        </p:spPr>
        <p:txBody>
          <a:bodyPr wrap="none">
            <a:spAutoFit/>
          </a:bodyPr>
          <a:lstStyle/>
          <a:p>
            <a:r>
              <a:rPr lang="en-US" sz="6000" dirty="0">
                <a:solidFill>
                  <a:schemeClr val="accent5"/>
                </a:solidFill>
              </a:rPr>
              <a:t>AGENDA</a:t>
            </a:r>
          </a:p>
        </p:txBody>
      </p:sp>
      <p:pic>
        <p:nvPicPr>
          <p:cNvPr id="10" name="Рисунок 9"/>
          <p:cNvPicPr>
            <a:picLocks noChangeAspect="1"/>
          </p:cNvPicPr>
          <p:nvPr/>
        </p:nvPicPr>
        <p:blipFill>
          <a:blip r:embed="rId3"/>
          <a:stretch>
            <a:fillRect/>
          </a:stretch>
        </p:blipFill>
        <p:spPr>
          <a:xfrm>
            <a:off x="10048875" y="0"/>
            <a:ext cx="2143125" cy="2143125"/>
          </a:xfrm>
          <a:prstGeom prst="rect">
            <a:avLst/>
          </a:prstGeom>
        </p:spPr>
      </p:pic>
      <p:sp>
        <p:nvSpPr>
          <p:cNvPr id="5" name="Прямоугольник 4"/>
          <p:cNvSpPr/>
          <p:nvPr/>
        </p:nvSpPr>
        <p:spPr>
          <a:xfrm>
            <a:off x="3070999" y="2262678"/>
            <a:ext cx="6050002" cy="3785652"/>
          </a:xfrm>
          <a:prstGeom prst="rect">
            <a:avLst/>
          </a:prstGeom>
          <a:ln>
            <a:solidFill>
              <a:schemeClr val="bg1"/>
            </a:solidFill>
          </a:ln>
        </p:spPr>
        <p:txBody>
          <a:bodyPr wrap="square">
            <a:spAutoFit/>
          </a:bodyPr>
          <a:lstStyle/>
          <a:p>
            <a:pPr marL="342900" indent="-342900">
              <a:buFont typeface="Arial" panose="020B0604020202020204" pitchFamily="34" charset="0"/>
              <a:buChar char="•"/>
            </a:pPr>
            <a:r>
              <a:rPr lang="en-US" sz="4800" dirty="0">
                <a:solidFill>
                  <a:schemeClr val="bg1"/>
                </a:solidFill>
                <a:latin typeface="Bebas Neue Cyrillic" panose="02000506000000020004" pitchFamily="2" charset="0"/>
              </a:rPr>
              <a:t>INTRODUCTION</a:t>
            </a:r>
          </a:p>
          <a:p>
            <a:pPr marL="342900" indent="-342900">
              <a:buFont typeface="Arial" panose="020B0604020202020204" pitchFamily="34" charset="0"/>
              <a:buChar char="•"/>
            </a:pPr>
            <a:r>
              <a:rPr lang="en-US" sz="4800" dirty="0">
                <a:solidFill>
                  <a:schemeClr val="bg1"/>
                </a:solidFill>
                <a:latin typeface="Bebas Neue Cyrillic" panose="02000506000000020004" pitchFamily="2" charset="0"/>
              </a:rPr>
              <a:t>MAIN IDEA</a:t>
            </a:r>
          </a:p>
          <a:p>
            <a:pPr marL="342900" indent="-342900">
              <a:buFont typeface="Arial" panose="020B0604020202020204" pitchFamily="34" charset="0"/>
              <a:buChar char="•"/>
            </a:pPr>
            <a:r>
              <a:rPr lang="en-US" sz="4800" dirty="0">
                <a:solidFill>
                  <a:schemeClr val="bg1"/>
                </a:solidFill>
                <a:latin typeface="Bebas Neue Cyrillic" panose="02000506000000020004" pitchFamily="2" charset="0"/>
              </a:rPr>
              <a:t>DECISION</a:t>
            </a:r>
          </a:p>
          <a:p>
            <a:pPr marL="342900" indent="-342900">
              <a:buFont typeface="Arial" panose="020B0604020202020204" pitchFamily="34" charset="0"/>
              <a:buChar char="•"/>
            </a:pPr>
            <a:r>
              <a:rPr lang="en-US" sz="4800" dirty="0">
                <a:solidFill>
                  <a:schemeClr val="bg1"/>
                </a:solidFill>
                <a:latin typeface="Bebas Neue Cyrillic" panose="02000506000000020004" pitchFamily="2" charset="0"/>
              </a:rPr>
              <a:t>BENEFIT</a:t>
            </a:r>
          </a:p>
          <a:p>
            <a:pPr marL="342900" indent="-342900">
              <a:buFont typeface="Arial" panose="020B0604020202020204" pitchFamily="34" charset="0"/>
              <a:buChar char="•"/>
            </a:pPr>
            <a:r>
              <a:rPr lang="en-US" sz="4800" dirty="0">
                <a:solidFill>
                  <a:schemeClr val="bg1"/>
                </a:solidFill>
                <a:latin typeface="Bebas Neue Cyrillic" panose="02000506000000020004" pitchFamily="2" charset="0"/>
              </a:rPr>
              <a:t>CONCLUSION</a:t>
            </a:r>
          </a:p>
        </p:txBody>
      </p:sp>
    </p:spTree>
    <p:extLst>
      <p:ext uri="{BB962C8B-B14F-4D97-AF65-F5344CB8AC3E}">
        <p14:creationId xmlns:p14="http://schemas.microsoft.com/office/powerpoint/2010/main" val="832319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2"/>
          <a:stretch>
            <a:fillRect/>
          </a:stretch>
        </p:blipFill>
        <p:spPr>
          <a:xfrm>
            <a:off x="0" y="0"/>
            <a:ext cx="12192000" cy="6858000"/>
          </a:xfrm>
          <a:prstGeom prst="rect">
            <a:avLst/>
          </a:prstGeom>
        </p:spPr>
      </p:pic>
      <p:pic>
        <p:nvPicPr>
          <p:cNvPr id="4" name="Рисунок 3"/>
          <p:cNvPicPr>
            <a:picLocks noChangeAspect="1"/>
          </p:cNvPicPr>
          <p:nvPr/>
        </p:nvPicPr>
        <p:blipFill>
          <a:blip r:embed="rId3"/>
          <a:stretch>
            <a:fillRect/>
          </a:stretch>
        </p:blipFill>
        <p:spPr>
          <a:xfrm>
            <a:off x="10463491" y="0"/>
            <a:ext cx="1728509" cy="2226365"/>
          </a:xfrm>
          <a:prstGeom prst="rect">
            <a:avLst/>
          </a:prstGeom>
        </p:spPr>
      </p:pic>
      <p:sp>
        <p:nvSpPr>
          <p:cNvPr id="2" name="Заголовок 1"/>
          <p:cNvSpPr>
            <a:spLocks noGrp="1"/>
          </p:cNvSpPr>
          <p:nvPr>
            <p:ph type="title"/>
          </p:nvPr>
        </p:nvSpPr>
        <p:spPr>
          <a:xfrm>
            <a:off x="390939" y="1456952"/>
            <a:ext cx="9965635" cy="5255393"/>
          </a:xfrm>
          <a:ln>
            <a:solidFill>
              <a:schemeClr val="bg1"/>
            </a:solidFill>
          </a:ln>
        </p:spPr>
        <p:txBody>
          <a:bodyPr>
            <a:normAutofit/>
          </a:bodyPr>
          <a:lstStyle/>
          <a:p>
            <a:r>
              <a:rPr lang="en-US" dirty="0">
                <a:solidFill>
                  <a:schemeClr val="bg1"/>
                </a:solidFill>
              </a:rPr>
              <a:t>Web applications opened to support online stores offer their products to the consumer. This project allows you to view various available products and allows you to immediately purchase the necessary products using a payment system. This project allows administrators and managers to view orders and easily access them.</a:t>
            </a:r>
            <a:endParaRPr lang="ru-RU" dirty="0">
              <a:solidFill>
                <a:schemeClr val="bg1"/>
              </a:solidFill>
            </a:endParaRPr>
          </a:p>
        </p:txBody>
      </p:sp>
      <p:sp>
        <p:nvSpPr>
          <p:cNvPr id="8" name="Прямоугольник 7"/>
          <p:cNvSpPr/>
          <p:nvPr/>
        </p:nvSpPr>
        <p:spPr>
          <a:xfrm>
            <a:off x="3214041" y="441289"/>
            <a:ext cx="5127814" cy="1015663"/>
          </a:xfrm>
          <a:prstGeom prst="rect">
            <a:avLst/>
          </a:prstGeom>
          <a:solidFill>
            <a:schemeClr val="bg1"/>
          </a:solidFill>
        </p:spPr>
        <p:txBody>
          <a:bodyPr wrap="none">
            <a:spAutoFit/>
          </a:bodyPr>
          <a:lstStyle/>
          <a:p>
            <a:r>
              <a:rPr lang="en-US" sz="6000" dirty="0">
                <a:solidFill>
                  <a:srgbClr val="0070C0"/>
                </a:solidFill>
              </a:rPr>
              <a:t>INTRODUCTION</a:t>
            </a:r>
            <a:endParaRPr lang="ru-RU" sz="6000" dirty="0">
              <a:solidFill>
                <a:srgbClr val="0070C0"/>
              </a:solidFill>
            </a:endParaRPr>
          </a:p>
        </p:txBody>
      </p:sp>
    </p:spTree>
    <p:extLst>
      <p:ext uri="{BB962C8B-B14F-4D97-AF65-F5344CB8AC3E}">
        <p14:creationId xmlns:p14="http://schemas.microsoft.com/office/powerpoint/2010/main" val="41362475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stretch>
            <a:fillRect/>
          </a:stretch>
        </p:blipFill>
        <p:spPr>
          <a:xfrm>
            <a:off x="0" y="0"/>
            <a:ext cx="12192000" cy="6857999"/>
          </a:xfrm>
          <a:prstGeom prst="rect">
            <a:avLst/>
          </a:prstGeom>
        </p:spPr>
      </p:pic>
      <p:sp>
        <p:nvSpPr>
          <p:cNvPr id="9" name="Прямоугольник 8"/>
          <p:cNvSpPr/>
          <p:nvPr/>
        </p:nvSpPr>
        <p:spPr>
          <a:xfrm>
            <a:off x="1765609" y="1177550"/>
            <a:ext cx="9008410" cy="5016758"/>
          </a:xfrm>
          <a:prstGeom prst="rect">
            <a:avLst/>
          </a:prstGeom>
          <a:ln>
            <a:solidFill>
              <a:schemeClr val="bg1"/>
            </a:solidFill>
          </a:ln>
        </p:spPr>
        <p:txBody>
          <a:bodyPr wrap="square">
            <a:spAutoFit/>
          </a:bodyPr>
          <a:lstStyle/>
          <a:p>
            <a:r>
              <a:rPr lang="en-US" sz="3200" dirty="0">
                <a:solidFill>
                  <a:schemeClr val="bg1"/>
                </a:solidFill>
              </a:rPr>
              <a:t>The </a:t>
            </a:r>
            <a:r>
              <a:rPr lang="en-US" sz="3200" dirty="0" smtClean="0">
                <a:solidFill>
                  <a:schemeClr val="bg1"/>
                </a:solidFill>
              </a:rPr>
              <a:t>online </a:t>
            </a:r>
            <a:r>
              <a:rPr lang="en-US" sz="3200" dirty="0" err="1" smtClean="0">
                <a:solidFill>
                  <a:schemeClr val="bg1"/>
                </a:solidFill>
              </a:rPr>
              <a:t>online</a:t>
            </a:r>
            <a:r>
              <a:rPr lang="en-US" sz="3200" dirty="0" smtClean="0">
                <a:solidFill>
                  <a:schemeClr val="bg1"/>
                </a:solidFill>
              </a:rPr>
              <a:t> store </a:t>
            </a:r>
            <a:r>
              <a:rPr lang="en-US" sz="3200" dirty="0">
                <a:solidFill>
                  <a:schemeClr val="bg1"/>
                </a:solidFill>
              </a:rPr>
              <a:t>system focuses on the main actions of searching for products and objects for online purchases based on a web project. There are three main modules in this system. </a:t>
            </a:r>
            <a:r>
              <a:rPr lang="kk-KZ" sz="3200" dirty="0" smtClean="0">
                <a:solidFill>
                  <a:schemeClr val="bg1"/>
                </a:solidFill>
              </a:rPr>
              <a:t/>
            </a:r>
            <a:br>
              <a:rPr lang="kk-KZ" sz="3200" dirty="0" smtClean="0">
                <a:solidFill>
                  <a:schemeClr val="bg1"/>
                </a:solidFill>
              </a:rPr>
            </a:br>
            <a:r>
              <a:rPr lang="kk-KZ" sz="3200" dirty="0" smtClean="0">
                <a:solidFill>
                  <a:schemeClr val="bg1"/>
                </a:solidFill>
              </a:rPr>
              <a:t/>
            </a:r>
            <a:br>
              <a:rPr lang="kk-KZ" sz="3200" dirty="0" smtClean="0">
                <a:solidFill>
                  <a:schemeClr val="bg1"/>
                </a:solidFill>
              </a:rPr>
            </a:br>
            <a:r>
              <a:rPr lang="en-US" sz="3200" dirty="0" smtClean="0">
                <a:solidFill>
                  <a:schemeClr val="bg1"/>
                </a:solidFill>
              </a:rPr>
              <a:t>Insertion </a:t>
            </a:r>
            <a:r>
              <a:rPr lang="en-US" sz="3200" dirty="0">
                <a:solidFill>
                  <a:schemeClr val="bg1"/>
                </a:solidFill>
              </a:rPr>
              <a:t>to database module -user friendly input screen </a:t>
            </a:r>
            <a:r>
              <a:rPr lang="kk-KZ" sz="3200" dirty="0" smtClean="0">
                <a:solidFill>
                  <a:schemeClr val="bg1"/>
                </a:solidFill>
              </a:rPr>
              <a:t/>
            </a:r>
            <a:br>
              <a:rPr lang="kk-KZ" sz="3200" dirty="0" smtClean="0">
                <a:solidFill>
                  <a:schemeClr val="bg1"/>
                </a:solidFill>
              </a:rPr>
            </a:br>
            <a:r>
              <a:rPr lang="en-US" sz="3200" dirty="0" smtClean="0">
                <a:solidFill>
                  <a:schemeClr val="bg1"/>
                </a:solidFill>
              </a:rPr>
              <a:t>Extracting </a:t>
            </a:r>
            <a:r>
              <a:rPr lang="en-US" sz="3200" dirty="0">
                <a:solidFill>
                  <a:schemeClr val="bg1"/>
                </a:solidFill>
              </a:rPr>
              <a:t>from database module-Attractive output screen </a:t>
            </a:r>
            <a:r>
              <a:rPr lang="kk-KZ" sz="3200" dirty="0" smtClean="0">
                <a:solidFill>
                  <a:schemeClr val="bg1"/>
                </a:solidFill>
              </a:rPr>
              <a:t/>
            </a:r>
            <a:br>
              <a:rPr lang="kk-KZ" sz="3200" dirty="0" smtClean="0">
                <a:solidFill>
                  <a:schemeClr val="bg1"/>
                </a:solidFill>
              </a:rPr>
            </a:br>
            <a:r>
              <a:rPr lang="en-US" sz="3200" dirty="0" smtClean="0">
                <a:solidFill>
                  <a:schemeClr val="bg1"/>
                </a:solidFill>
              </a:rPr>
              <a:t>Search </a:t>
            </a:r>
            <a:r>
              <a:rPr lang="en-US" sz="3200" dirty="0">
                <a:solidFill>
                  <a:schemeClr val="bg1"/>
                </a:solidFill>
              </a:rPr>
              <a:t>facility system-search for shopping.</a:t>
            </a:r>
            <a:endParaRPr lang="ru-RU" sz="3200" dirty="0">
              <a:solidFill>
                <a:schemeClr val="bg1"/>
              </a:solidFill>
            </a:endParaRPr>
          </a:p>
        </p:txBody>
      </p:sp>
      <p:sp>
        <p:nvSpPr>
          <p:cNvPr id="11" name="TextBox 10"/>
          <p:cNvSpPr txBox="1"/>
          <p:nvPr/>
        </p:nvSpPr>
        <p:spPr>
          <a:xfrm>
            <a:off x="4103169" y="161887"/>
            <a:ext cx="3985662" cy="1015663"/>
          </a:xfrm>
          <a:prstGeom prst="rect">
            <a:avLst/>
          </a:prstGeom>
          <a:solidFill>
            <a:schemeClr val="bg1"/>
          </a:solidFill>
          <a:ln>
            <a:noFill/>
          </a:ln>
        </p:spPr>
        <p:txBody>
          <a:bodyPr wrap="square" rtlCol="0">
            <a:spAutoFit/>
          </a:bodyPr>
          <a:lstStyle/>
          <a:p>
            <a:r>
              <a:rPr lang="en-US" sz="6000" dirty="0" smtClean="0">
                <a:solidFill>
                  <a:schemeClr val="accent1"/>
                </a:solidFill>
                <a:latin typeface="Bebas Neue Cyrillic" panose="02000506000000020004" pitchFamily="2" charset="0"/>
              </a:rPr>
              <a:t>MAIN</a:t>
            </a:r>
            <a:r>
              <a:rPr lang="kk-KZ" sz="6000" dirty="0" smtClean="0">
                <a:solidFill>
                  <a:schemeClr val="accent1"/>
                </a:solidFill>
                <a:latin typeface="Bebas Neue Cyrillic" panose="02000506000000020004" pitchFamily="2" charset="0"/>
              </a:rPr>
              <a:t> </a:t>
            </a:r>
            <a:r>
              <a:rPr lang="en-US" sz="6000" dirty="0" smtClean="0">
                <a:solidFill>
                  <a:schemeClr val="accent1"/>
                </a:solidFill>
                <a:latin typeface="Bebas Neue Cyrillic" panose="02000506000000020004" pitchFamily="2" charset="0"/>
              </a:rPr>
              <a:t>IDEA</a:t>
            </a:r>
            <a:endParaRPr lang="en-US" sz="6000" dirty="0">
              <a:solidFill>
                <a:schemeClr val="accent1"/>
              </a:solidFill>
              <a:latin typeface="Bebas Neue Cyrillic" panose="02000506000000020004" pitchFamily="2" charset="0"/>
            </a:endParaRPr>
          </a:p>
        </p:txBody>
      </p:sp>
    </p:spTree>
    <p:extLst>
      <p:ext uri="{BB962C8B-B14F-4D97-AF65-F5344CB8AC3E}">
        <p14:creationId xmlns:p14="http://schemas.microsoft.com/office/powerpoint/2010/main" val="5443297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0" y="0"/>
            <a:ext cx="12192000" cy="6857999"/>
          </a:xfrm>
          <a:prstGeom prst="rect">
            <a:avLst/>
          </a:prstGeom>
        </p:spPr>
      </p:pic>
      <p:sp>
        <p:nvSpPr>
          <p:cNvPr id="5" name="Объект 4"/>
          <p:cNvSpPr>
            <a:spLocks noGrp="1"/>
          </p:cNvSpPr>
          <p:nvPr>
            <p:ph idx="1"/>
          </p:nvPr>
        </p:nvSpPr>
        <p:spPr>
          <a:xfrm>
            <a:off x="966136" y="1139725"/>
            <a:ext cx="10509985" cy="4109843"/>
          </a:xfrm>
          <a:prstGeom prst="rect">
            <a:avLst/>
          </a:prstGeom>
          <a:ln>
            <a:solidFill>
              <a:schemeClr val="bg1"/>
            </a:solidFill>
          </a:ln>
        </p:spPr>
        <p:txBody>
          <a:bodyPr wrap="square">
            <a:spAutoFit/>
          </a:bodyPr>
          <a:lstStyle/>
          <a:p>
            <a:r>
              <a:rPr lang="en-US" sz="2400" dirty="0" smtClean="0">
                <a:solidFill>
                  <a:schemeClr val="bg1"/>
                </a:solidFill>
              </a:rPr>
              <a:t>Increasing the client's ability to choose</a:t>
            </a:r>
            <a:endParaRPr lang="kk-KZ" sz="2400" dirty="0" smtClean="0">
              <a:solidFill>
                <a:schemeClr val="bg1"/>
              </a:solidFill>
            </a:endParaRPr>
          </a:p>
          <a:p>
            <a:r>
              <a:rPr lang="en-US" sz="2400" dirty="0">
                <a:solidFill>
                  <a:schemeClr val="bg1"/>
                </a:solidFill>
              </a:rPr>
              <a:t>Reducing the purchase </a:t>
            </a:r>
            <a:r>
              <a:rPr lang="en-US" sz="2400" dirty="0" smtClean="0">
                <a:solidFill>
                  <a:schemeClr val="bg1"/>
                </a:solidFill>
              </a:rPr>
              <a:t>Time</a:t>
            </a:r>
            <a:endParaRPr lang="ru-RU" sz="2400" dirty="0" smtClean="0">
              <a:solidFill>
                <a:schemeClr val="bg1"/>
              </a:solidFill>
            </a:endParaRPr>
          </a:p>
          <a:p>
            <a:endParaRPr lang="ru-RU" sz="2400" dirty="0">
              <a:solidFill>
                <a:schemeClr val="bg1"/>
              </a:solidFill>
            </a:endParaRPr>
          </a:p>
          <a:p>
            <a:r>
              <a:rPr lang="en-US" sz="2400" dirty="0" smtClean="0">
                <a:solidFill>
                  <a:schemeClr val="bg1"/>
                </a:solidFill>
              </a:rPr>
              <a:t>Make </a:t>
            </a:r>
            <a:r>
              <a:rPr lang="en-US" sz="2400" dirty="0">
                <a:solidFill>
                  <a:schemeClr val="bg1"/>
                </a:solidFill>
              </a:rPr>
              <a:t>quality </a:t>
            </a:r>
            <a:r>
              <a:rPr lang="en-US" sz="2400" dirty="0" smtClean="0">
                <a:solidFill>
                  <a:schemeClr val="bg1"/>
                </a:solidFill>
              </a:rPr>
              <a:t>sales</a:t>
            </a:r>
            <a:endParaRPr lang="kk-KZ" sz="2400" dirty="0" smtClean="0">
              <a:solidFill>
                <a:schemeClr val="bg1"/>
              </a:solidFill>
            </a:endParaRPr>
          </a:p>
          <a:p>
            <a:r>
              <a:rPr lang="en-US" sz="2400" dirty="0">
                <a:solidFill>
                  <a:schemeClr val="bg1"/>
                </a:solidFill>
              </a:rPr>
              <a:t>Increase the </a:t>
            </a:r>
            <a:r>
              <a:rPr lang="en-US" sz="2400" dirty="0" smtClean="0">
                <a:solidFill>
                  <a:schemeClr val="bg1"/>
                </a:solidFill>
              </a:rPr>
              <a:t>discount</a:t>
            </a:r>
            <a:r>
              <a:rPr lang="kk-KZ" sz="2400" dirty="0">
                <a:solidFill>
                  <a:schemeClr val="bg1"/>
                </a:solidFill>
              </a:rPr>
              <a:t> </a:t>
            </a:r>
            <a:endParaRPr lang="kk-KZ" sz="2400" dirty="0" smtClean="0">
              <a:solidFill>
                <a:schemeClr val="bg1"/>
              </a:solidFill>
            </a:endParaRPr>
          </a:p>
          <a:p>
            <a:r>
              <a:rPr lang="en-US" sz="2400" dirty="0" smtClean="0">
                <a:solidFill>
                  <a:schemeClr val="bg1"/>
                </a:solidFill>
              </a:rPr>
              <a:t>Create </a:t>
            </a:r>
            <a:r>
              <a:rPr lang="en-US" sz="2400" dirty="0">
                <a:solidFill>
                  <a:schemeClr val="bg1"/>
                </a:solidFill>
              </a:rPr>
              <a:t>a customer-friendly </a:t>
            </a:r>
            <a:r>
              <a:rPr lang="en-US" sz="2400" dirty="0" smtClean="0">
                <a:solidFill>
                  <a:schemeClr val="bg1"/>
                </a:solidFill>
              </a:rPr>
              <a:t>app</a:t>
            </a:r>
            <a:endParaRPr lang="kk-KZ" sz="2400" dirty="0" smtClean="0">
              <a:solidFill>
                <a:schemeClr val="bg1"/>
              </a:solidFill>
            </a:endParaRPr>
          </a:p>
          <a:p>
            <a:r>
              <a:rPr lang="en-US" sz="2400" dirty="0" smtClean="0">
                <a:solidFill>
                  <a:schemeClr val="bg1"/>
                </a:solidFill>
              </a:rPr>
              <a:t>Minimum </a:t>
            </a:r>
            <a:r>
              <a:rPr lang="en-US" sz="2400" dirty="0">
                <a:solidFill>
                  <a:schemeClr val="bg1"/>
                </a:solidFill>
              </a:rPr>
              <a:t>delivery </a:t>
            </a:r>
            <a:r>
              <a:rPr lang="en-US" sz="2400" dirty="0" smtClean="0">
                <a:solidFill>
                  <a:schemeClr val="bg1"/>
                </a:solidFill>
              </a:rPr>
              <a:t>time</a:t>
            </a:r>
            <a:endParaRPr lang="kk-KZ" sz="2400" dirty="0" smtClean="0">
              <a:solidFill>
                <a:schemeClr val="bg1"/>
              </a:solidFill>
            </a:endParaRPr>
          </a:p>
          <a:p>
            <a:r>
              <a:rPr lang="en-US" sz="2400" dirty="0" smtClean="0">
                <a:solidFill>
                  <a:schemeClr val="bg1"/>
                </a:solidFill>
              </a:rPr>
              <a:t>Increase </a:t>
            </a:r>
            <a:r>
              <a:rPr lang="en-US" sz="2400" dirty="0">
                <a:solidFill>
                  <a:schemeClr val="bg1"/>
                </a:solidFill>
              </a:rPr>
              <a:t>the number of </a:t>
            </a:r>
            <a:r>
              <a:rPr lang="en-US" sz="2400" dirty="0" smtClean="0">
                <a:solidFill>
                  <a:schemeClr val="bg1"/>
                </a:solidFill>
              </a:rPr>
              <a:t>comments</a:t>
            </a:r>
            <a:endParaRPr lang="kk-KZ" sz="2400" dirty="0" smtClean="0">
              <a:solidFill>
                <a:schemeClr val="bg1"/>
              </a:solidFill>
            </a:endParaRPr>
          </a:p>
          <a:p>
            <a:r>
              <a:rPr lang="en-US" sz="2400" dirty="0" smtClean="0">
                <a:solidFill>
                  <a:schemeClr val="bg1"/>
                </a:solidFill>
              </a:rPr>
              <a:t>Get </a:t>
            </a:r>
            <a:r>
              <a:rPr lang="en-US" sz="2400" dirty="0">
                <a:solidFill>
                  <a:schemeClr val="bg1"/>
                </a:solidFill>
              </a:rPr>
              <a:t>a positive review</a:t>
            </a:r>
            <a:r>
              <a:rPr lang="en-US" sz="2400" dirty="0" smtClean="0">
                <a:solidFill>
                  <a:schemeClr val="bg1"/>
                </a:solidFill>
              </a:rPr>
              <a:t>.</a:t>
            </a:r>
            <a:endParaRPr lang="ru-RU" sz="2400" dirty="0">
              <a:solidFill>
                <a:schemeClr val="bg1"/>
              </a:solidFill>
            </a:endParaRPr>
          </a:p>
        </p:txBody>
      </p:sp>
      <p:sp>
        <p:nvSpPr>
          <p:cNvPr id="6" name="Прямоугольник 5"/>
          <p:cNvSpPr/>
          <p:nvPr/>
        </p:nvSpPr>
        <p:spPr>
          <a:xfrm>
            <a:off x="4504570" y="124062"/>
            <a:ext cx="3182859" cy="1015663"/>
          </a:xfrm>
          <a:prstGeom prst="rect">
            <a:avLst/>
          </a:prstGeom>
          <a:solidFill>
            <a:schemeClr val="bg1"/>
          </a:solidFill>
        </p:spPr>
        <p:txBody>
          <a:bodyPr wrap="none">
            <a:spAutoFit/>
          </a:bodyPr>
          <a:lstStyle/>
          <a:p>
            <a:r>
              <a:rPr lang="en-US" sz="6000" dirty="0">
                <a:solidFill>
                  <a:schemeClr val="accent1"/>
                </a:solidFill>
              </a:rPr>
              <a:t>DECISION</a:t>
            </a:r>
          </a:p>
        </p:txBody>
      </p:sp>
      <p:pic>
        <p:nvPicPr>
          <p:cNvPr id="2" name="Рисунок 1"/>
          <p:cNvPicPr>
            <a:picLocks noChangeAspect="1"/>
          </p:cNvPicPr>
          <p:nvPr/>
        </p:nvPicPr>
        <p:blipFill>
          <a:blip r:embed="rId3"/>
          <a:stretch>
            <a:fillRect/>
          </a:stretch>
        </p:blipFill>
        <p:spPr>
          <a:xfrm>
            <a:off x="12833" y="5232127"/>
            <a:ext cx="2145978" cy="1625872"/>
          </a:xfrm>
          <a:prstGeom prst="rect">
            <a:avLst/>
          </a:prstGeom>
        </p:spPr>
      </p:pic>
      <p:pic>
        <p:nvPicPr>
          <p:cNvPr id="3" name="Рисунок 2"/>
          <p:cNvPicPr>
            <a:picLocks noChangeAspect="1"/>
          </p:cNvPicPr>
          <p:nvPr/>
        </p:nvPicPr>
        <p:blipFill>
          <a:blip r:embed="rId4"/>
          <a:stretch>
            <a:fillRect/>
          </a:stretch>
        </p:blipFill>
        <p:spPr>
          <a:xfrm>
            <a:off x="10058855" y="5232127"/>
            <a:ext cx="2145978" cy="1625872"/>
          </a:xfrm>
          <a:prstGeom prst="rect">
            <a:avLst/>
          </a:prstGeom>
        </p:spPr>
      </p:pic>
      <p:pic>
        <p:nvPicPr>
          <p:cNvPr id="7" name="Рисунок 6"/>
          <p:cNvPicPr>
            <a:picLocks noChangeAspect="1"/>
          </p:cNvPicPr>
          <p:nvPr/>
        </p:nvPicPr>
        <p:blipFill>
          <a:blip r:embed="rId5"/>
          <a:stretch>
            <a:fillRect/>
          </a:stretch>
        </p:blipFill>
        <p:spPr>
          <a:xfrm>
            <a:off x="5148139" y="5232126"/>
            <a:ext cx="2145978" cy="1625873"/>
          </a:xfrm>
          <a:prstGeom prst="rect">
            <a:avLst/>
          </a:prstGeom>
        </p:spPr>
      </p:pic>
      <p:sp>
        <p:nvSpPr>
          <p:cNvPr id="9" name="Прямоугольник 8"/>
          <p:cNvSpPr/>
          <p:nvPr/>
        </p:nvSpPr>
        <p:spPr>
          <a:xfrm>
            <a:off x="3185351" y="5260232"/>
            <a:ext cx="936247" cy="1569660"/>
          </a:xfrm>
          <a:prstGeom prst="rect">
            <a:avLst/>
          </a:prstGeom>
          <a:solidFill>
            <a:schemeClr val="bg1"/>
          </a:solidFill>
          <a:ln>
            <a:solidFill>
              <a:schemeClr val="bg1"/>
            </a:solidFill>
          </a:ln>
        </p:spPr>
        <p:txBody>
          <a:bodyPr wrap="square">
            <a:spAutoFit/>
          </a:bodyPr>
          <a:lstStyle/>
          <a:p>
            <a:r>
              <a:rPr lang="en-US" sz="9600" dirty="0" smtClean="0">
                <a:solidFill>
                  <a:schemeClr val="accent5"/>
                </a:solidFill>
              </a:rPr>
              <a:t>+</a:t>
            </a:r>
            <a:endParaRPr lang="en-US" sz="9600" dirty="0">
              <a:solidFill>
                <a:schemeClr val="accent5"/>
              </a:solidFill>
            </a:endParaRPr>
          </a:p>
        </p:txBody>
      </p:sp>
      <p:sp>
        <p:nvSpPr>
          <p:cNvPr id="10" name="Прямоугольник 9"/>
          <p:cNvSpPr/>
          <p:nvPr/>
        </p:nvSpPr>
        <p:spPr>
          <a:xfrm>
            <a:off x="8208362" y="5260232"/>
            <a:ext cx="936247" cy="1569660"/>
          </a:xfrm>
          <a:prstGeom prst="rect">
            <a:avLst/>
          </a:prstGeom>
          <a:solidFill>
            <a:schemeClr val="bg1"/>
          </a:solidFill>
          <a:ln>
            <a:solidFill>
              <a:schemeClr val="bg1"/>
            </a:solidFill>
          </a:ln>
        </p:spPr>
        <p:txBody>
          <a:bodyPr wrap="square">
            <a:spAutoFit/>
          </a:bodyPr>
          <a:lstStyle/>
          <a:p>
            <a:r>
              <a:rPr lang="en-US" sz="9600" dirty="0">
                <a:solidFill>
                  <a:schemeClr val="accent5"/>
                </a:solidFill>
              </a:rPr>
              <a:t>=</a:t>
            </a:r>
          </a:p>
        </p:txBody>
      </p:sp>
    </p:spTree>
    <p:extLst>
      <p:ext uri="{BB962C8B-B14F-4D97-AF65-F5344CB8AC3E}">
        <p14:creationId xmlns:p14="http://schemas.microsoft.com/office/powerpoint/2010/main" val="12035309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stretch>
            <a:fillRect/>
          </a:stretch>
        </p:blipFill>
        <p:spPr>
          <a:xfrm>
            <a:off x="0" y="0"/>
            <a:ext cx="12192000" cy="6857999"/>
          </a:xfrm>
          <a:prstGeom prst="rect">
            <a:avLst/>
          </a:prstGeom>
        </p:spPr>
      </p:pic>
      <p:pic>
        <p:nvPicPr>
          <p:cNvPr id="4" name="Объект 3"/>
          <p:cNvPicPr>
            <a:picLocks noGrp="1" noChangeAspect="1"/>
          </p:cNvPicPr>
          <p:nvPr>
            <p:ph idx="1"/>
          </p:nvPr>
        </p:nvPicPr>
        <p:blipFill>
          <a:blip r:embed="rId3"/>
          <a:stretch>
            <a:fillRect/>
          </a:stretch>
        </p:blipFill>
        <p:spPr>
          <a:xfrm>
            <a:off x="1315049" y="751142"/>
            <a:ext cx="9730012" cy="5695378"/>
          </a:xfrm>
          <a:prstGeom prst="rect">
            <a:avLst/>
          </a:prstGeom>
        </p:spPr>
      </p:pic>
    </p:spTree>
    <p:extLst>
      <p:ext uri="{BB962C8B-B14F-4D97-AF65-F5344CB8AC3E}">
        <p14:creationId xmlns:p14="http://schemas.microsoft.com/office/powerpoint/2010/main" val="2590874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2"/>
          <a:stretch>
            <a:fillRect/>
          </a:stretch>
        </p:blipFill>
        <p:spPr>
          <a:xfrm>
            <a:off x="0" y="0"/>
            <a:ext cx="12192000" cy="6857999"/>
          </a:xfrm>
          <a:prstGeom prst="rect">
            <a:avLst/>
          </a:prstGeom>
        </p:spPr>
      </p:pic>
      <p:pic>
        <p:nvPicPr>
          <p:cNvPr id="5" name="Рисунок 4"/>
          <p:cNvPicPr>
            <a:picLocks noChangeAspect="1"/>
          </p:cNvPicPr>
          <p:nvPr/>
        </p:nvPicPr>
        <p:blipFill>
          <a:blip r:embed="rId3"/>
          <a:stretch>
            <a:fillRect/>
          </a:stretch>
        </p:blipFill>
        <p:spPr>
          <a:xfrm>
            <a:off x="1444300" y="1328041"/>
            <a:ext cx="9303400" cy="5289770"/>
          </a:xfrm>
          <a:prstGeom prst="rect">
            <a:avLst/>
          </a:prstGeom>
        </p:spPr>
      </p:pic>
      <p:sp>
        <p:nvSpPr>
          <p:cNvPr id="2" name="Заголовок 1"/>
          <p:cNvSpPr>
            <a:spLocks noGrp="1"/>
          </p:cNvSpPr>
          <p:nvPr>
            <p:ph type="title"/>
          </p:nvPr>
        </p:nvSpPr>
        <p:spPr>
          <a:xfrm>
            <a:off x="4187952" y="305371"/>
            <a:ext cx="3816096" cy="782482"/>
          </a:xfrm>
          <a:solidFill>
            <a:schemeClr val="bg1"/>
          </a:solidFill>
        </p:spPr>
        <p:txBody>
          <a:bodyPr/>
          <a:lstStyle/>
          <a:p>
            <a:r>
              <a:rPr lang="en-US" dirty="0">
                <a:solidFill>
                  <a:schemeClr val="accent5"/>
                </a:solidFill>
                <a:latin typeface="Arial Black" panose="020B0A04020102020204" pitchFamily="34" charset="0"/>
              </a:rPr>
              <a:t>ER </a:t>
            </a:r>
            <a:r>
              <a:rPr lang="en-US" dirty="0" smtClean="0">
                <a:solidFill>
                  <a:schemeClr val="accent5"/>
                </a:solidFill>
                <a:latin typeface="Arial Black" panose="020B0A04020102020204" pitchFamily="34" charset="0"/>
              </a:rPr>
              <a:t>diagram</a:t>
            </a:r>
            <a:endParaRPr lang="ru-RU" dirty="0">
              <a:solidFill>
                <a:schemeClr val="accent5"/>
              </a:solidFill>
            </a:endParaRPr>
          </a:p>
        </p:txBody>
      </p:sp>
    </p:spTree>
    <p:extLst>
      <p:ext uri="{BB962C8B-B14F-4D97-AF65-F5344CB8AC3E}">
        <p14:creationId xmlns:p14="http://schemas.microsoft.com/office/powerpoint/2010/main" val="2229540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stretch>
            <a:fillRect/>
          </a:stretch>
        </p:blipFill>
        <p:spPr>
          <a:xfrm>
            <a:off x="-1" y="1"/>
            <a:ext cx="12192000" cy="6857999"/>
          </a:xfrm>
          <a:prstGeom prst="rect">
            <a:avLst/>
          </a:prstGeom>
        </p:spPr>
      </p:pic>
      <p:sp>
        <p:nvSpPr>
          <p:cNvPr id="4" name="Прямоугольник 3"/>
          <p:cNvSpPr/>
          <p:nvPr/>
        </p:nvSpPr>
        <p:spPr>
          <a:xfrm>
            <a:off x="954505" y="1803690"/>
            <a:ext cx="10282989" cy="4832092"/>
          </a:xfrm>
          <a:prstGeom prst="rect">
            <a:avLst/>
          </a:prstGeom>
          <a:ln>
            <a:solidFill>
              <a:schemeClr val="bg1"/>
            </a:solidFill>
          </a:ln>
        </p:spPr>
        <p:txBody>
          <a:bodyPr wrap="square">
            <a:spAutoFit/>
          </a:bodyPr>
          <a:lstStyle/>
          <a:p>
            <a:r>
              <a:rPr lang="en-US" sz="4400" dirty="0">
                <a:solidFill>
                  <a:schemeClr val="bg1"/>
                </a:solidFill>
              </a:rPr>
              <a:t>What did I learn?</a:t>
            </a:r>
          </a:p>
          <a:p>
            <a:r>
              <a:rPr lang="en-US" sz="4400" dirty="0">
                <a:solidFill>
                  <a:schemeClr val="bg1"/>
                </a:solidFill>
              </a:rPr>
              <a:t>I got acquainted with the methods of creating a project</a:t>
            </a:r>
          </a:p>
          <a:p>
            <a:r>
              <a:rPr lang="en-US" sz="4400" dirty="0">
                <a:solidFill>
                  <a:schemeClr val="bg1"/>
                </a:solidFill>
              </a:rPr>
              <a:t>I understood the type of communication of the project</a:t>
            </a:r>
          </a:p>
          <a:p>
            <a:r>
              <a:rPr lang="en-US" sz="4400" dirty="0">
                <a:solidFill>
                  <a:schemeClr val="bg1"/>
                </a:solidFill>
              </a:rPr>
              <a:t>I was able to use my programming knowledge with SQL for special purposes</a:t>
            </a:r>
            <a:endParaRPr lang="ru-RU" sz="4400" dirty="0">
              <a:solidFill>
                <a:schemeClr val="bg1"/>
              </a:solidFill>
            </a:endParaRPr>
          </a:p>
        </p:txBody>
      </p:sp>
      <p:sp>
        <p:nvSpPr>
          <p:cNvPr id="6" name="Прямоугольник 5"/>
          <p:cNvSpPr/>
          <p:nvPr/>
        </p:nvSpPr>
        <p:spPr>
          <a:xfrm>
            <a:off x="5043766" y="788027"/>
            <a:ext cx="2773516" cy="1015663"/>
          </a:xfrm>
          <a:prstGeom prst="rect">
            <a:avLst/>
          </a:prstGeom>
          <a:solidFill>
            <a:schemeClr val="bg1"/>
          </a:solidFill>
        </p:spPr>
        <p:txBody>
          <a:bodyPr wrap="none">
            <a:spAutoFit/>
          </a:bodyPr>
          <a:lstStyle/>
          <a:p>
            <a:r>
              <a:rPr lang="en-US" sz="6000" dirty="0">
                <a:solidFill>
                  <a:schemeClr val="accent5"/>
                </a:solidFill>
              </a:rPr>
              <a:t>BENEFIT</a:t>
            </a:r>
          </a:p>
        </p:txBody>
      </p:sp>
      <p:pic>
        <p:nvPicPr>
          <p:cNvPr id="3" name="Рисунок 2"/>
          <p:cNvPicPr>
            <a:picLocks noChangeAspect="1"/>
          </p:cNvPicPr>
          <p:nvPr/>
        </p:nvPicPr>
        <p:blipFill>
          <a:blip r:embed="rId3"/>
          <a:stretch>
            <a:fillRect/>
          </a:stretch>
        </p:blipFill>
        <p:spPr>
          <a:xfrm>
            <a:off x="-1" y="0"/>
            <a:ext cx="1928191" cy="1410237"/>
          </a:xfrm>
          <a:prstGeom prst="rect">
            <a:avLst/>
          </a:prstGeom>
        </p:spPr>
      </p:pic>
      <p:pic>
        <p:nvPicPr>
          <p:cNvPr id="7" name="Рисунок 6"/>
          <p:cNvPicPr>
            <a:picLocks noChangeAspect="1"/>
          </p:cNvPicPr>
          <p:nvPr/>
        </p:nvPicPr>
        <p:blipFill>
          <a:blip r:embed="rId4"/>
          <a:stretch>
            <a:fillRect/>
          </a:stretch>
        </p:blipFill>
        <p:spPr>
          <a:xfrm>
            <a:off x="9681292" y="4241"/>
            <a:ext cx="2510707" cy="1405996"/>
          </a:xfrm>
          <a:prstGeom prst="rect">
            <a:avLst/>
          </a:prstGeom>
        </p:spPr>
      </p:pic>
    </p:spTree>
    <p:extLst>
      <p:ext uri="{BB962C8B-B14F-4D97-AF65-F5344CB8AC3E}">
        <p14:creationId xmlns:p14="http://schemas.microsoft.com/office/powerpoint/2010/main" val="40289096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2"/>
          <a:stretch>
            <a:fillRect/>
          </a:stretch>
        </p:blipFill>
        <p:spPr>
          <a:xfrm>
            <a:off x="0" y="16994"/>
            <a:ext cx="12192000" cy="6857999"/>
          </a:xfrm>
          <a:prstGeom prst="rect">
            <a:avLst/>
          </a:prstGeom>
        </p:spPr>
      </p:pic>
      <p:sp>
        <p:nvSpPr>
          <p:cNvPr id="5" name="Прямоугольник 4"/>
          <p:cNvSpPr/>
          <p:nvPr/>
        </p:nvSpPr>
        <p:spPr>
          <a:xfrm>
            <a:off x="1835215" y="1928851"/>
            <a:ext cx="8983579" cy="3477875"/>
          </a:xfrm>
          <a:prstGeom prst="rect">
            <a:avLst/>
          </a:prstGeom>
          <a:ln>
            <a:solidFill>
              <a:schemeClr val="bg1"/>
            </a:solidFill>
          </a:ln>
        </p:spPr>
        <p:txBody>
          <a:bodyPr wrap="square">
            <a:spAutoFit/>
          </a:bodyPr>
          <a:lstStyle/>
          <a:p>
            <a:r>
              <a:rPr lang="en-US" sz="4400" dirty="0">
                <a:solidFill>
                  <a:schemeClr val="bg1"/>
                </a:solidFill>
              </a:rPr>
              <a:t>In conclusion, the advantage of the project is the creation of a database system that is necessary for any institution, so it is widely distributed in developed countries.</a:t>
            </a:r>
            <a:endParaRPr lang="ru-RU" sz="4400" dirty="0">
              <a:solidFill>
                <a:schemeClr val="bg1"/>
              </a:solidFill>
            </a:endParaRPr>
          </a:p>
        </p:txBody>
      </p:sp>
      <p:sp>
        <p:nvSpPr>
          <p:cNvPr id="7" name="Прямоугольник 6"/>
          <p:cNvSpPr/>
          <p:nvPr/>
        </p:nvSpPr>
        <p:spPr>
          <a:xfrm>
            <a:off x="4011623" y="913188"/>
            <a:ext cx="4361259" cy="1015663"/>
          </a:xfrm>
          <a:prstGeom prst="rect">
            <a:avLst/>
          </a:prstGeom>
          <a:solidFill>
            <a:schemeClr val="bg1"/>
          </a:solidFill>
        </p:spPr>
        <p:txBody>
          <a:bodyPr wrap="none">
            <a:spAutoFit/>
          </a:bodyPr>
          <a:lstStyle/>
          <a:p>
            <a:r>
              <a:rPr lang="en-US" sz="6000" dirty="0">
                <a:solidFill>
                  <a:schemeClr val="accent5"/>
                </a:solidFill>
              </a:rPr>
              <a:t>CONCLUSION</a:t>
            </a:r>
            <a:endParaRPr lang="ru-RU" sz="6000" dirty="0">
              <a:solidFill>
                <a:schemeClr val="accent5"/>
              </a:solidFill>
            </a:endParaRPr>
          </a:p>
        </p:txBody>
      </p:sp>
      <p:pic>
        <p:nvPicPr>
          <p:cNvPr id="2" name="Рисунок 1"/>
          <p:cNvPicPr>
            <a:picLocks noChangeAspect="1"/>
          </p:cNvPicPr>
          <p:nvPr/>
        </p:nvPicPr>
        <p:blipFill>
          <a:blip r:embed="rId3"/>
          <a:stretch>
            <a:fillRect/>
          </a:stretch>
        </p:blipFill>
        <p:spPr>
          <a:xfrm>
            <a:off x="0" y="16994"/>
            <a:ext cx="2838450" cy="1609725"/>
          </a:xfrm>
          <a:prstGeom prst="rect">
            <a:avLst/>
          </a:prstGeom>
        </p:spPr>
      </p:pic>
    </p:spTree>
    <p:extLst>
      <p:ext uri="{BB962C8B-B14F-4D97-AF65-F5344CB8AC3E}">
        <p14:creationId xmlns:p14="http://schemas.microsoft.com/office/powerpoint/2010/main" val="3102693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TM02836342[[fn=Ион]]</Template>
  <TotalTime>533</TotalTime>
  <Words>214</Words>
  <Application>Microsoft Office PowerPoint</Application>
  <PresentationFormat>Широкоэкранный</PresentationFormat>
  <Paragraphs>33</Paragraphs>
  <Slides>10</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10</vt:i4>
      </vt:variant>
    </vt:vector>
  </HeadingPairs>
  <TitlesOfParts>
    <vt:vector size="17" baseType="lpstr">
      <vt:lpstr>Arial</vt:lpstr>
      <vt:lpstr>Arial Black</vt:lpstr>
      <vt:lpstr>Bebas Neue Cyrillic</vt:lpstr>
      <vt:lpstr>Calibri</vt:lpstr>
      <vt:lpstr>Calibri Light</vt:lpstr>
      <vt:lpstr>Segoe UI Black</vt:lpstr>
      <vt:lpstr>Тема Office</vt:lpstr>
      <vt:lpstr>Online store </vt:lpstr>
      <vt:lpstr>Презентация PowerPoint</vt:lpstr>
      <vt:lpstr>Web applications opened to support online stores offer their products to the consumer. This project allows you to view various available products and allows you to immediately purchase the necessary products using a payment system. This project allows administrators and managers to view orders and easily access them.</vt:lpstr>
      <vt:lpstr>Презентация PowerPoint</vt:lpstr>
      <vt:lpstr>Презентация PowerPoint</vt:lpstr>
      <vt:lpstr>Презентация PowerPoint</vt:lpstr>
      <vt:lpstr>ER diagram</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Учетная запись Майкрософт</dc:creator>
  <cp:lastModifiedBy>123</cp:lastModifiedBy>
  <cp:revision>36</cp:revision>
  <dcterms:created xsi:type="dcterms:W3CDTF">2020-11-19T14:12:24Z</dcterms:created>
  <dcterms:modified xsi:type="dcterms:W3CDTF">2020-11-21T09:11:35Z</dcterms:modified>
</cp:coreProperties>
</file>