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11" d="100"/>
          <a:sy n="111" d="100"/>
        </p:scale>
        <p:origin x="450"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5/12/2023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5/12/2023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024599" y="301917"/>
            <a:ext cx="8012125"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500" dirty="0">
                <a:solidFill>
                  <a:schemeClr val="tx1">
                    <a:lumMod val="100000"/>
                  </a:schemeClr>
                </a:solidFill>
                <a:latin typeface="Trebuchet MS" panose="020B0703020202090204" pitchFamily="34" charset="0"/>
              </a:rPr>
              <a:t>Situation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500" dirty="0" err="1">
                <a:solidFill>
                  <a:schemeClr val="tx1">
                    <a:lumMod val="100000"/>
                  </a:schemeClr>
                </a:solidFill>
                <a:latin typeface="Trebuchet MS" panose="020B0703020202090204" pitchFamily="34" charset="0"/>
              </a:rPr>
              <a:t>Powerco</a:t>
            </a:r>
            <a:r>
              <a:rPr lang="en-US" sz="1500" dirty="0">
                <a:solidFill>
                  <a:schemeClr val="tx1">
                    <a:lumMod val="100000"/>
                  </a:schemeClr>
                </a:solidFill>
                <a:latin typeface="Trebuchet MS" panose="020B0703020202090204" pitchFamily="34" charset="0"/>
              </a:rPr>
              <a:t> is facing customer churn, and they suspect that the reason behind it is the customers' sensitivity to prices. To retain such customers, one potential solution that they are considering is offering a 20% discount to those who are more likely to churn.</a:t>
            </a:r>
          </a:p>
          <a:p>
            <a:pPr marL="334800" lvl="2" indent="0">
              <a:buClr>
                <a:schemeClr val="tx2">
                  <a:lumMod val="100000"/>
                </a:schemeClr>
              </a:buClr>
              <a:buSzPct val="100000"/>
              <a:buNone/>
            </a:pPr>
            <a:endParaRPr lang="en-US" sz="15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500" dirty="0">
                <a:solidFill>
                  <a:schemeClr val="tx1">
                    <a:lumMod val="100000"/>
                  </a:schemeClr>
                </a:solidFill>
                <a:latin typeface="Trebuchet MS" panose="020B0703020202090204" pitchFamily="34" charset="0"/>
              </a:rPr>
              <a:t>Machine Learning Model</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500" dirty="0">
                <a:solidFill>
                  <a:schemeClr val="tx1">
                    <a:lumMod val="100000"/>
                  </a:schemeClr>
                </a:solidFill>
                <a:latin typeface="Trebuchet MS" panose="020B0703020202090204" pitchFamily="34" charset="0"/>
              </a:rPr>
              <a:t>After building and evaluating several classification models, a Random Forest model was selected to predict customer churn probability. The model achieved an accuracy of 0.902 and had the following confusion matrix on the test set: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5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500" dirty="0">
                <a:solidFill>
                  <a:schemeClr val="tx1">
                    <a:lumMod val="100000"/>
                  </a:schemeClr>
                </a:solidFill>
                <a:latin typeface="Trebuchet MS" panose="020B0703020202090204" pitchFamily="34" charset="0"/>
              </a:rPr>
              <a:t>True positives: 16</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500" dirty="0">
                <a:solidFill>
                  <a:schemeClr val="tx1">
                    <a:lumMod val="100000"/>
                  </a:schemeClr>
                </a:solidFill>
                <a:latin typeface="Trebuchet MS" panose="020B0703020202090204" pitchFamily="34" charset="0"/>
              </a:rPr>
              <a:t>False positives: 0</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500" dirty="0">
                <a:solidFill>
                  <a:schemeClr val="tx1">
                    <a:lumMod val="100000"/>
                  </a:schemeClr>
                </a:solidFill>
                <a:latin typeface="Trebuchet MS" panose="020B0703020202090204" pitchFamily="34" charset="0"/>
              </a:rPr>
              <a:t>True negatives: 3279</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500" dirty="0">
                <a:solidFill>
                  <a:schemeClr val="tx1">
                    <a:lumMod val="100000"/>
                  </a:schemeClr>
                </a:solidFill>
                <a:latin typeface="Trebuchet MS" panose="020B0703020202090204" pitchFamily="34" charset="0"/>
              </a:rPr>
              <a:t>False negatives: 357</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5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500" dirty="0">
                <a:solidFill>
                  <a:schemeClr val="tx1">
                    <a:lumMod val="100000"/>
                  </a:schemeClr>
                </a:solidFill>
                <a:latin typeface="Trebuchet MS" panose="020B0703020202090204" pitchFamily="34" charset="0"/>
              </a:rPr>
              <a:t>Additionally, the precision of the model was perfect at 1.0, while the recall was low at 0.04. These results suggest that while the model is very good at correctly identifying customers who will not churn (high true negative rate), it is not as effective at identifying customers who will churn (low true positive rate). Further analysis and experimentation is needed to improve the model's performance.</a:t>
            </a:r>
          </a:p>
          <a:p>
            <a:pPr marL="334800" lvl="2" indent="0">
              <a:buClr>
                <a:schemeClr val="tx2">
                  <a:lumMod val="100000"/>
                </a:schemeClr>
              </a:buClr>
              <a:buSzPct val="100000"/>
              <a:buNone/>
            </a:pPr>
            <a:endParaRPr lang="en-US" sz="15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500" dirty="0">
                <a:solidFill>
                  <a:schemeClr val="tx1">
                    <a:lumMod val="100000"/>
                  </a:schemeClr>
                </a:solidFill>
                <a:latin typeface="Trebuchet MS" panose="020B0703020202090204" pitchFamily="34" charset="0"/>
              </a:rPr>
              <a:t>Insight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500" dirty="0">
                <a:solidFill>
                  <a:schemeClr val="tx1">
                    <a:lumMod val="100000"/>
                  </a:schemeClr>
                </a:solidFill>
                <a:latin typeface="Trebuchet MS" panose="020B0703020202090204" pitchFamily="34" charset="0"/>
              </a:rPr>
              <a:t>Approximately 10% of </a:t>
            </a:r>
            <a:r>
              <a:rPr lang="en-US" sz="1500" dirty="0" err="1">
                <a:solidFill>
                  <a:schemeClr val="tx1">
                    <a:lumMod val="100000"/>
                  </a:schemeClr>
                </a:solidFill>
                <a:latin typeface="Trebuchet MS" panose="020B0703020202090204" pitchFamily="34" charset="0"/>
              </a:rPr>
              <a:t>Powerco's</a:t>
            </a:r>
            <a:r>
              <a:rPr lang="en-US" sz="1500" dirty="0">
                <a:solidFill>
                  <a:schemeClr val="tx1">
                    <a:lumMod val="100000"/>
                  </a:schemeClr>
                </a:solidFill>
                <a:latin typeface="Trebuchet MS" panose="020B0703020202090204" pitchFamily="34" charset="0"/>
              </a:rPr>
              <a:t> current customers have been leaving the service. After analyzing the data, the top factors contributing to this churn rate include a high net margin and gross margin on power subscriptions, original campaigns that customers first subscribed to (especially those with '</a:t>
            </a:r>
            <a:r>
              <a:rPr lang="en-US" sz="1500" dirty="0" err="1">
                <a:solidFill>
                  <a:schemeClr val="tx1">
                    <a:lumMod val="100000"/>
                  </a:schemeClr>
                </a:solidFill>
                <a:latin typeface="Trebuchet MS" panose="020B0703020202090204" pitchFamily="34" charset="0"/>
              </a:rPr>
              <a:t>lxid</a:t>
            </a:r>
            <a:r>
              <a:rPr lang="en-US" sz="1500" dirty="0">
                <a:solidFill>
                  <a:schemeClr val="tx1">
                    <a:lumMod val="100000"/>
                  </a:schemeClr>
                </a:solidFill>
                <a:latin typeface="Trebuchet MS" panose="020B0703020202090204" pitchFamily="34" charset="0"/>
              </a:rPr>
              <a:t>'), and a low level of subscribed power.</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247</Words>
  <Application>Microsoft Office PowerPoint</Application>
  <PresentationFormat>Widescreen</PresentationFormat>
  <Paragraphs>17</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Aldiva Wibowo</cp:lastModifiedBy>
  <cp:revision>449</cp:revision>
  <cp:lastPrinted>2016-04-06T18:59:25Z</cp:lastPrinted>
  <dcterms:created xsi:type="dcterms:W3CDTF">2016-11-04T11:46:04Z</dcterms:created>
  <dcterms:modified xsi:type="dcterms:W3CDTF">2023-05-12T04:17:12Z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