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F7D9C4"/>
    <a:srgbClr val="E47874"/>
    <a:srgbClr val="BCCFEC"/>
    <a:srgbClr val="ADD1D7"/>
    <a:srgbClr val="F6F6F6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26/03/2023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26/03/2023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089E5480-8FE9-4433-92D4-43EBD0FDF68A}"/>
              </a:ext>
            </a:extLst>
          </p:cNvPr>
          <p:cNvSpPr txBox="1">
            <a:spLocks/>
          </p:cNvSpPr>
          <p:nvPr/>
        </p:nvSpPr>
        <p:spPr>
          <a:xfrm>
            <a:off x="1524000" y="4749898"/>
            <a:ext cx="9144000" cy="870483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cap="all" spc="30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By : Aldiva Wibowo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1" y="1313524"/>
            <a:ext cx="8466221" cy="3934157"/>
          </a:xfrm>
        </p:spPr>
        <p:txBody>
          <a:bodyPr/>
          <a:lstStyle/>
          <a:p>
            <a:pPr algn="just"/>
            <a:r>
              <a:rPr lang="en-US" sz="2000" b="0" dirty="0">
                <a:latin typeface="Mylius Modern" panose="020B0504020202020204"/>
              </a:rPr>
              <a:t>Based on the data obtained from scraping a website, there were </a:t>
            </a:r>
            <a:r>
              <a:rPr lang="en-US" sz="2000" dirty="0">
                <a:latin typeface="Mylius Modern" panose="020B0504020202020204"/>
              </a:rPr>
              <a:t>3507</a:t>
            </a:r>
            <a:r>
              <a:rPr lang="en-US" sz="2000" b="0" dirty="0">
                <a:latin typeface="Mylius Modern" panose="020B0504020202020204"/>
              </a:rPr>
              <a:t> customer reviews. Sentiment analysis was then applied to these reviews using </a:t>
            </a:r>
            <a:r>
              <a:rPr lang="en-US" sz="2000" dirty="0">
                <a:latin typeface="Mylius Modern" panose="020B0504020202020204"/>
              </a:rPr>
              <a:t>VADER</a:t>
            </a:r>
            <a:r>
              <a:rPr lang="en-US" sz="2000" b="0" dirty="0">
                <a:latin typeface="Mylius Modern" panose="020B0504020202020204"/>
              </a:rPr>
              <a:t> to determine the sentiment of each review. The results showed that: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Mylius Modern" panose="020B0504020202020204"/>
              </a:rPr>
              <a:t>59.5% </a:t>
            </a:r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Mylius Modern" panose="020B0504020202020204"/>
              </a:rPr>
              <a:t>of the reviews were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Mylius Modern" panose="020B0504020202020204"/>
              </a:rPr>
              <a:t>positive</a:t>
            </a:r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Mylius Modern" panose="020B0504020202020204"/>
              </a:rPr>
              <a:t> (2085 reviews).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Mylius Modern" panose="020B0504020202020204"/>
              </a:rPr>
              <a:t>30% </a:t>
            </a:r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Mylius Modern" panose="020B0504020202020204"/>
              </a:rPr>
              <a:t>of the reviews were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Mylius Modern" panose="020B0504020202020204"/>
              </a:rPr>
              <a:t>negative</a:t>
            </a:r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Mylius Modern" panose="020B0504020202020204"/>
              </a:rPr>
              <a:t> (1053 reviews).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Mylius Modern" panose="020B0504020202020204"/>
              </a:rPr>
              <a:t>10.5% </a:t>
            </a:r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Mylius Modern" panose="020B0504020202020204"/>
              </a:rPr>
              <a:t>of the reviews were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Mylius Modern" panose="020B0504020202020204"/>
              </a:rPr>
              <a:t>neutral</a:t>
            </a:r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Mylius Modern" panose="020B0504020202020204"/>
              </a:rPr>
              <a:t> (369 reviews).</a:t>
            </a:r>
          </a:p>
          <a:p>
            <a:pPr algn="just"/>
            <a:r>
              <a:rPr lang="en-US" sz="2000" b="0" dirty="0">
                <a:latin typeface="Mylius Modern" panose="020B0504020202020204"/>
              </a:rPr>
              <a:t>VADER is a lexicon and rule-based sentiment analysis tool that is specifically attuned to sentiments expressed in social media. It uses a combination of lexical features (e.g., words) that are mostly marked by their semantic orientation as one of positive, negative, or neutral.</a:t>
            </a:r>
          </a:p>
          <a:p>
            <a:pPr algn="just"/>
            <a:endParaRPr lang="en-US" sz="2000" b="0" dirty="0">
              <a:latin typeface="Mylius Modern" panose="020B0504020202020204"/>
            </a:endParaRPr>
          </a:p>
          <a:p>
            <a:pPr algn="just"/>
            <a:r>
              <a:rPr lang="en-US" sz="2000" dirty="0">
                <a:latin typeface="Mylius Modern" panose="020B0504020202020204"/>
              </a:rPr>
              <a:t>Code: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4F11D-A681-4A24-862A-E8691DCDC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935" y="1638838"/>
            <a:ext cx="2845394" cy="18313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2B94AC-6B16-437D-89E3-B2BBCC021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935" y="4098382"/>
            <a:ext cx="2845394" cy="2072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7E1EC9-80F8-4E57-9E7A-C0601309A107}"/>
              </a:ext>
            </a:extLst>
          </p:cNvPr>
          <p:cNvSpPr/>
          <p:nvPr/>
        </p:nvSpPr>
        <p:spPr>
          <a:xfrm>
            <a:off x="9002935" y="1313524"/>
            <a:ext cx="2845394" cy="32531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B5574"/>
                </a:solidFill>
                <a:latin typeface="Mylius Modern" panose="020B0504020202020204"/>
              </a:rPr>
              <a:t>Percentage of Sentiment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2CF8EB-A154-4F47-906D-DC372C739E54}"/>
              </a:ext>
            </a:extLst>
          </p:cNvPr>
          <p:cNvSpPr/>
          <p:nvPr/>
        </p:nvSpPr>
        <p:spPr>
          <a:xfrm>
            <a:off x="9002935" y="3773068"/>
            <a:ext cx="2845394" cy="32531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B5574"/>
                </a:solidFill>
                <a:latin typeface="Mylius Modern" panose="020B0504020202020204"/>
              </a:rPr>
              <a:t>Word Cloud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145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Aldiva Wibowo</cp:lastModifiedBy>
  <cp:revision>13</cp:revision>
  <cp:lastPrinted>2022-06-09T07:44:13Z</cp:lastPrinted>
  <dcterms:created xsi:type="dcterms:W3CDTF">2022-02-22T07:39:05Z</dcterms:created>
  <dcterms:modified xsi:type="dcterms:W3CDTF">2023-03-26T15:12:13Z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