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3" r:id="rId6"/>
    <p:sldId id="260" r:id="rId7"/>
    <p:sldId id="267" r:id="rId8"/>
    <p:sldId id="271" r:id="rId9"/>
    <p:sldId id="272" r:id="rId10"/>
    <p:sldId id="268" r:id="rId11"/>
    <p:sldId id="262" r:id="rId12"/>
    <p:sldId id="273" r:id="rId13"/>
    <p:sldId id="274" r:id="rId14"/>
    <p:sldId id="275" r:id="rId15"/>
    <p:sldId id="276" r:id="rId16"/>
    <p:sldId id="278" r:id="rId17"/>
    <p:sldId id="280"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593163" y="1524094"/>
            <a:ext cx="9005668" cy="3364345"/>
            <a:chOff x="1593163" y="1524094"/>
            <a:chExt cx="9005668" cy="3364345"/>
          </a:xfrm>
        </p:grpSpPr>
        <p:sp>
          <p:nvSpPr>
            <p:cNvPr id="20" name="矩形 19"/>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4146550" y="2084705"/>
            <a:ext cx="3905250" cy="1076325"/>
          </a:xfrm>
          <a:prstGeom prst="rect">
            <a:avLst/>
          </a:prstGeom>
          <a:noFill/>
        </p:spPr>
        <p:txBody>
          <a:bodyPr wrap="square" rtlCol="0">
            <a:spAutoFit/>
          </a:bodyPr>
          <a:lstStyle/>
          <a:p>
            <a:pPr algn="dist">
              <a:buClrTx/>
              <a:buSzTx/>
              <a:buFontTx/>
            </a:pPr>
            <a:r>
              <a:rPr lang="zh-CN" altLang="en-US" sz="3200" dirty="0">
                <a:solidFill>
                  <a:srgbClr val="084772"/>
                </a:solidFill>
                <a:latin typeface="微软雅黑" panose="020B0503020204020204" charset="-122"/>
                <a:ea typeface="微软雅黑" panose="020B0503020204020204" charset="-122"/>
                <a:sym typeface="+mn-ea"/>
              </a:rPr>
              <a:t>Double-Checked </a:t>
            </a:r>
            <a:endParaRPr lang="zh-CN" altLang="en-US" sz="3200" dirty="0">
              <a:solidFill>
                <a:srgbClr val="084772"/>
              </a:solidFill>
              <a:latin typeface="微软雅黑" panose="020B0503020204020204" charset="-122"/>
              <a:ea typeface="微软雅黑" panose="020B0503020204020204" charset="-122"/>
              <a:sym typeface="+mn-ea"/>
            </a:endParaRPr>
          </a:p>
          <a:p>
            <a:pPr algn="dist">
              <a:buClrTx/>
              <a:buSzTx/>
              <a:buFontTx/>
            </a:pPr>
            <a:r>
              <a:rPr lang="zh-CN" altLang="en-US" sz="3200" dirty="0">
                <a:solidFill>
                  <a:srgbClr val="084772"/>
                </a:solidFill>
                <a:latin typeface="微软雅黑" panose="020B0503020204020204" charset="-122"/>
                <a:ea typeface="微软雅黑" panose="020B0503020204020204" charset="-122"/>
                <a:sym typeface="+mn-ea"/>
              </a:rPr>
              <a:t>Locking is Broken </a:t>
            </a:r>
            <a:endParaRPr lang="zh-CN" altLang="en-US" sz="3200" dirty="0">
              <a:solidFill>
                <a:srgbClr val="084772"/>
              </a:solidFill>
              <a:latin typeface="微软雅黑" panose="020B0503020204020204" charset="-122"/>
              <a:ea typeface="微软雅黑" panose="020B0503020204020204" charset="-122"/>
              <a:sym typeface="+mn-ea"/>
            </a:endParaRPr>
          </a:p>
        </p:txBody>
      </p:sp>
      <p:cxnSp>
        <p:nvCxnSpPr>
          <p:cNvPr id="33" name="直接连接符 32"/>
          <p:cNvCxnSpPr/>
          <p:nvPr/>
        </p:nvCxnSpPr>
        <p:spPr>
          <a:xfrm>
            <a:off x="4056952" y="3177707"/>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p:cNvSpPr/>
          <p:nvPr/>
        </p:nvSpPr>
        <p:spPr>
          <a:xfrm rot="10800000">
            <a:off x="5882451" y="3177707"/>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4994275" y="3646805"/>
            <a:ext cx="2204085" cy="337185"/>
          </a:xfrm>
          <a:prstGeom prst="rect">
            <a:avLst/>
          </a:prstGeom>
          <a:noFill/>
        </p:spPr>
        <p:txBody>
          <a:bodyPr wrap="square" rtlCol="0">
            <a:spAutoFit/>
          </a:bodyPr>
          <a:lstStyle/>
          <a:p>
            <a:r>
              <a:rPr lang="zh-CN" altLang="en-US" sz="1600" spc="300" dirty="0">
                <a:solidFill>
                  <a:srgbClr val="084772"/>
                </a:solidFill>
                <a:latin typeface="微软雅黑" panose="020B0503020204020204" charset="-122"/>
                <a:ea typeface="微软雅黑" panose="020B0503020204020204" charset="-122"/>
              </a:rPr>
              <a:t>林语盈</a:t>
            </a:r>
            <a:r>
              <a:rPr lang="en-US" altLang="zh-CN" sz="1600" spc="300" dirty="0">
                <a:solidFill>
                  <a:srgbClr val="084772"/>
                </a:solidFill>
                <a:latin typeface="微软雅黑" panose="020B0503020204020204" charset="-122"/>
                <a:ea typeface="微软雅黑" panose="020B0503020204020204" charset="-122"/>
              </a:rPr>
              <a:t> 2012174</a:t>
            </a:r>
            <a:endParaRPr lang="en-US" altLang="zh-CN" sz="1600" spc="300" dirty="0">
              <a:solidFill>
                <a:srgbClr val="084772"/>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89380" y="741053"/>
            <a:ext cx="1413234" cy="14037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31" grpId="0"/>
          <p:bldP spid="34" grpId="0" bldLvl="0" animBg="1"/>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31" grpId="0"/>
          <p:bldP spid="34" grpId="0" bldLvl="0" animBg="1"/>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075055" y="748030"/>
            <a:ext cx="4591685"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2.1 solution1</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：Explicit Memory Barrier</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2503170" y="247949"/>
              <a:ext cx="968883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13208" y="247949"/>
              <a:ext cx="19545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02</a:t>
              </a:r>
              <a:r>
                <a:rPr lang="zh-CN" altLang="en-US" sz="2000" spc="600" dirty="0">
                  <a:solidFill>
                    <a:srgbClr val="084772"/>
                  </a:solidFill>
                  <a:latin typeface="微软雅黑" panose="020B0503020204020204" charset="-122"/>
                  <a:ea typeface="微软雅黑" panose="020B0503020204020204" charset="-122"/>
                </a:rPr>
                <a:t>解决方案</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1412875" y="1217930"/>
            <a:ext cx="8327390" cy="5754370"/>
          </a:xfrm>
          <a:prstGeom prst="rect">
            <a:avLst/>
          </a:prstGeom>
          <a:noFill/>
        </p:spPr>
        <p:txBody>
          <a:bodyPr wrap="square" rtlCol="0">
            <a:spAutoFit/>
          </a:bodyPr>
          <a:p>
            <a:pPr lvl="0"/>
            <a:r>
              <a:rPr lang="zh-CN" altLang="en-US" sz="1600"/>
              <a:t>（</a:t>
            </a:r>
            <a:r>
              <a:rPr lang="en-US" altLang="zh-CN" sz="1600"/>
              <a:t>C++ 11</a:t>
            </a:r>
            <a:r>
              <a:rPr lang="zh-CN" altLang="en-US" sz="1600"/>
              <a:t>）class Foo {</a:t>
            </a:r>
            <a:endParaRPr lang="zh-CN" altLang="en-US" sz="1600"/>
          </a:p>
          <a:p>
            <a:pPr lvl="2"/>
            <a:r>
              <a:rPr lang="zh-CN" altLang="en-US" sz="1600"/>
              <a:t>    private:</a:t>
            </a:r>
            <a:endParaRPr lang="zh-CN" altLang="en-US" sz="1600"/>
          </a:p>
          <a:p>
            <a:pPr lvl="2"/>
            <a:r>
              <a:rPr lang="zh-CN" altLang="en-US" sz="1600"/>
              <a:t>        std::atomic &lt;Foo*&gt; helper;</a:t>
            </a:r>
            <a:endParaRPr lang="zh-CN" altLang="en-US" sz="1600"/>
          </a:p>
          <a:p>
            <a:pPr lvl="2"/>
            <a:r>
              <a:rPr lang="zh-CN" altLang="en-US" sz="1600"/>
              <a:t>    public:</a:t>
            </a:r>
            <a:endParaRPr lang="zh-CN" altLang="en-US" sz="1600"/>
          </a:p>
          <a:p>
            <a:pPr lvl="2"/>
            <a:r>
              <a:rPr lang="zh-CN" altLang="en-US" sz="1600"/>
              <a:t>        Foo* get_helper() {</a:t>
            </a:r>
            <a:endParaRPr lang="zh-CN" altLang="en-US" sz="1600"/>
          </a:p>
          <a:p>
            <a:pPr lvl="2"/>
            <a:r>
              <a:rPr lang="zh-CN" altLang="en-US" sz="1600"/>
              <a:t>            Foo* h = helper.load(std::memory_order_relaxed);</a:t>
            </a:r>
            <a:endParaRPr lang="zh-CN" altLang="en-US" sz="1600"/>
          </a:p>
          <a:p>
            <a:pPr lvl="2"/>
            <a:r>
              <a:rPr lang="zh-CN" altLang="en-US" sz="1600"/>
              <a:t>            </a:t>
            </a:r>
            <a:r>
              <a:rPr lang="zh-CN" altLang="en-US" sz="1600">
                <a:solidFill>
                  <a:srgbClr val="C00000"/>
                </a:solidFill>
              </a:rPr>
              <a:t>std::atomic_thread_fence(std::memory_order_acquire);        //memory barrier，</a:t>
            </a:r>
            <a:r>
              <a:rPr lang="en-US" altLang="zh-CN" sz="1600">
                <a:solidFill>
                  <a:srgbClr val="C00000"/>
                </a:solidFill>
              </a:rPr>
              <a:t>	</a:t>
            </a:r>
            <a:r>
              <a:rPr lang="zh-CN" altLang="en-US" sz="1600">
                <a:solidFill>
                  <a:srgbClr val="C00000"/>
                </a:solidFill>
              </a:rPr>
              <a:t>防止fence后的内存操作重排到fence前的任意load之前。</a:t>
            </a:r>
            <a:endParaRPr lang="zh-CN" altLang="en-US" sz="1600">
              <a:solidFill>
                <a:srgbClr val="C00000"/>
              </a:solidFill>
            </a:endParaRPr>
          </a:p>
          <a:p>
            <a:pPr lvl="2" algn="l">
              <a:buClrTx/>
              <a:buSzTx/>
              <a:buFontTx/>
            </a:pPr>
            <a:r>
              <a:rPr lang="en-US" altLang="zh-CN" sz="1600">
                <a:solidFill>
                  <a:srgbClr val="C00000"/>
                </a:solidFill>
              </a:rPr>
              <a:t>	</a:t>
            </a:r>
            <a:r>
              <a:rPr lang="zh-CN" altLang="en-US" sz="1600">
                <a:solidFill>
                  <a:srgbClr val="C00000"/>
                </a:solidFill>
              </a:rPr>
              <a:t>保证了h在对象</a:t>
            </a:r>
            <a:r>
              <a:rPr lang="zh-CN" altLang="en-US" sz="1600">
                <a:solidFill>
                  <a:srgbClr val="C00000"/>
                </a:solidFill>
                <a:sym typeface="+mn-ea"/>
              </a:rPr>
              <a:t>开始</a:t>
            </a:r>
            <a:r>
              <a:rPr lang="zh-CN" altLang="en-US" sz="1600">
                <a:solidFill>
                  <a:srgbClr val="C00000"/>
                </a:solidFill>
              </a:rPr>
              <a:t>初始化之前被</a:t>
            </a:r>
            <a:r>
              <a:rPr lang="zh-CN" altLang="en-US" sz="1600">
                <a:solidFill>
                  <a:srgbClr val="C00000"/>
                </a:solidFill>
                <a:sym typeface="+mn-ea"/>
              </a:rPr>
              <a:t>helper</a:t>
            </a:r>
            <a:r>
              <a:rPr lang="zh-CN" altLang="en-US" sz="1600">
                <a:solidFill>
                  <a:srgbClr val="C00000"/>
                </a:solidFill>
              </a:rPr>
              <a:t>赋值。</a:t>
            </a:r>
            <a:endParaRPr lang="zh-CN" altLang="en-US" sz="1600">
              <a:solidFill>
                <a:srgbClr val="C00000"/>
              </a:solidFill>
            </a:endParaRPr>
          </a:p>
          <a:p>
            <a:pPr lvl="2" algn="l">
              <a:buClrTx/>
              <a:buSzTx/>
              <a:buFontTx/>
            </a:pPr>
            <a:r>
              <a:rPr lang="zh-CN" altLang="en-US" sz="1600"/>
              <a:t>            if (h == nullptr) {</a:t>
            </a:r>
            <a:endParaRPr lang="zh-CN" altLang="en-US" sz="1600"/>
          </a:p>
          <a:p>
            <a:pPr lvl="2"/>
            <a:r>
              <a:rPr lang="zh-CN" altLang="en-US" sz="1600"/>
              <a:t>                std::lock_guard&lt;std::mutex&gt; lock(m_init);</a:t>
            </a:r>
            <a:endParaRPr lang="zh-CN" altLang="en-US" sz="1600"/>
          </a:p>
          <a:p>
            <a:pPr lvl="2"/>
            <a:r>
              <a:rPr lang="zh-CN" altLang="en-US" sz="1600"/>
              <a:t>                h = helper.load(std::memory_order_relaxed);</a:t>
            </a:r>
            <a:endParaRPr lang="zh-CN" altLang="en-US" sz="1600"/>
          </a:p>
          <a:p>
            <a:pPr lvl="2"/>
            <a:r>
              <a:rPr lang="zh-CN" altLang="en-US" sz="1600"/>
              <a:t>                if (h == nullptr) {</a:t>
            </a:r>
            <a:endParaRPr lang="zh-CN" altLang="en-US" sz="1600"/>
          </a:p>
          <a:p>
            <a:pPr lvl="2"/>
            <a:r>
              <a:rPr lang="zh-CN" altLang="en-US" sz="1600"/>
              <a:t>                    h = new Helper;</a:t>
            </a:r>
            <a:endParaRPr lang="zh-CN" altLang="en-US" sz="1600"/>
          </a:p>
          <a:p>
            <a:pPr lvl="2"/>
            <a:r>
              <a:rPr lang="zh-CN" altLang="en-US" sz="1600"/>
              <a:t>                    </a:t>
            </a:r>
            <a:r>
              <a:rPr lang="zh-CN" altLang="en-US" sz="1600">
                <a:solidFill>
                  <a:srgbClr val="C00000"/>
                </a:solidFill>
              </a:rPr>
              <a:t>std::atomic_thread_fence(std::memory_order_release);//memory barrier，</a:t>
            </a:r>
            <a:endParaRPr lang="zh-CN" altLang="en-US" sz="1600">
              <a:solidFill>
                <a:srgbClr val="C00000"/>
              </a:solidFill>
            </a:endParaRPr>
          </a:p>
          <a:p>
            <a:pPr lvl="2"/>
            <a:r>
              <a:rPr lang="en-US" altLang="zh-CN" sz="1600">
                <a:solidFill>
                  <a:srgbClr val="C00000"/>
                </a:solidFill>
              </a:rPr>
              <a:t>		防止fence前的内存操作重排到fence后的任意store之后</a:t>
            </a:r>
            <a:r>
              <a:rPr lang="zh-CN" altLang="en-US" sz="1600">
                <a:solidFill>
                  <a:srgbClr val="C00000"/>
                </a:solidFill>
              </a:rPr>
              <a:t>。</a:t>
            </a:r>
            <a:endParaRPr lang="zh-CN" altLang="en-US" sz="1600">
              <a:solidFill>
                <a:srgbClr val="C00000"/>
              </a:solidFill>
            </a:endParaRPr>
          </a:p>
          <a:p>
            <a:pPr lvl="2"/>
            <a:r>
              <a:rPr lang="en-US" altLang="zh-CN" sz="1600">
                <a:solidFill>
                  <a:srgbClr val="C00000"/>
                </a:solidFill>
              </a:rPr>
              <a:t>		</a:t>
            </a:r>
            <a:r>
              <a:rPr lang="zh-CN" altLang="en-US" sz="1600">
                <a:solidFill>
                  <a:srgbClr val="C00000"/>
                </a:solidFill>
                <a:sym typeface="+mn-ea"/>
              </a:rPr>
              <a:t>保证了对象初始化在将值存储到helper之前完成。</a:t>
            </a:r>
            <a:endParaRPr lang="zh-CN" altLang="en-US" sz="1600">
              <a:solidFill>
                <a:srgbClr val="C00000"/>
              </a:solidFill>
            </a:endParaRPr>
          </a:p>
          <a:p>
            <a:pPr lvl="2"/>
            <a:r>
              <a:rPr lang="zh-CN" altLang="en-US" sz="1600"/>
              <a:t>                    helper.store(h, std::memory_order_relaxed);</a:t>
            </a:r>
            <a:endParaRPr lang="zh-CN" altLang="en-US" sz="1600"/>
          </a:p>
          <a:p>
            <a:pPr lvl="2"/>
            <a:r>
              <a:rPr lang="zh-CN" altLang="en-US" sz="1600"/>
              <a:t>                }</a:t>
            </a:r>
            <a:endParaRPr lang="zh-CN" altLang="en-US" sz="1600"/>
          </a:p>
          <a:p>
            <a:pPr lvl="2"/>
            <a:r>
              <a:rPr lang="zh-CN" altLang="en-US" sz="1600"/>
              <a:t>            }</a:t>
            </a:r>
            <a:endParaRPr lang="zh-CN" altLang="en-US" sz="1600"/>
          </a:p>
          <a:p>
            <a:pPr lvl="2"/>
            <a:r>
              <a:rPr lang="zh-CN" altLang="en-US" sz="1600"/>
              <a:t>            return h;</a:t>
            </a:r>
            <a:endParaRPr lang="zh-CN" altLang="en-US" sz="1600"/>
          </a:p>
          <a:p>
            <a:pPr lvl="2"/>
            <a:r>
              <a:rPr lang="zh-CN" altLang="en-US" sz="1600"/>
              <a:t>        }</a:t>
            </a:r>
            <a:endParaRPr lang="zh-CN" altLang="en-US" sz="1600"/>
          </a:p>
          <a:p>
            <a:pPr lvl="2"/>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075055" y="748030"/>
            <a:ext cx="3993515"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2.2 solution2</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原子操作</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2503170" y="247949"/>
              <a:ext cx="968883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13208" y="247949"/>
              <a:ext cx="19545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02</a:t>
              </a:r>
              <a:r>
                <a:rPr lang="zh-CN" altLang="en-US" sz="2000" spc="600" dirty="0">
                  <a:solidFill>
                    <a:srgbClr val="084772"/>
                  </a:solidFill>
                  <a:latin typeface="微软雅黑" panose="020B0503020204020204" charset="-122"/>
                  <a:ea typeface="微软雅黑" panose="020B0503020204020204" charset="-122"/>
                </a:rPr>
                <a:t>解决方案</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1190625" y="1350010"/>
            <a:ext cx="10293985" cy="3969385"/>
          </a:xfrm>
          <a:prstGeom prst="rect">
            <a:avLst/>
          </a:prstGeom>
          <a:noFill/>
        </p:spPr>
        <p:txBody>
          <a:bodyPr wrap="square" rtlCol="0">
            <a:spAutoFit/>
          </a:bodyPr>
          <a:p>
            <a:pPr lvl="0"/>
            <a:r>
              <a:rPr lang="zh-CN" altLang="en-US"/>
              <a:t>（</a:t>
            </a:r>
            <a:r>
              <a:rPr lang="en-US" altLang="zh-CN"/>
              <a:t>Java</a:t>
            </a:r>
            <a:r>
              <a:rPr lang="zh-CN" altLang="en-US"/>
              <a:t>）</a:t>
            </a:r>
            <a:r>
              <a:rPr lang="en-US" altLang="zh-CN"/>
              <a:t>  </a:t>
            </a:r>
            <a:r>
              <a:rPr lang="zh-CN" altLang="en-US"/>
              <a:t>class Foo {</a:t>
            </a:r>
            <a:endParaRPr lang="zh-CN" altLang="en-US"/>
          </a:p>
          <a:p>
            <a:pPr lvl="2"/>
            <a:r>
              <a:rPr lang="zh-CN" altLang="en-US"/>
              <a:t>    </a:t>
            </a:r>
            <a:r>
              <a:rPr lang="zh-CN" altLang="en-US">
                <a:solidFill>
                  <a:srgbClr val="C00000"/>
                </a:solidFill>
              </a:rPr>
              <a:t>private volatile Helper helper = null;</a:t>
            </a:r>
            <a:r>
              <a:rPr lang="en-US" altLang="zh-CN">
                <a:solidFill>
                  <a:srgbClr val="C00000"/>
                </a:solidFill>
              </a:rPr>
              <a:t> //在从</a:t>
            </a:r>
            <a:r>
              <a:rPr lang="zh-CN" altLang="en-US">
                <a:solidFill>
                  <a:srgbClr val="C00000"/>
                </a:solidFill>
                <a:sym typeface="+mn-ea"/>
              </a:rPr>
              <a:t>volatile </a:t>
            </a:r>
            <a:r>
              <a:rPr lang="en-US" altLang="zh-CN">
                <a:solidFill>
                  <a:srgbClr val="C00000"/>
                </a:solidFill>
              </a:rPr>
              <a:t>变量读取之后，其他变量的读/写操作不能在从易失性变量读取之前重新排序。</a:t>
            </a:r>
            <a:r>
              <a:rPr lang="zh-CN" altLang="en-US">
                <a:solidFill>
                  <a:srgbClr val="C00000"/>
                </a:solidFill>
              </a:rPr>
              <a:t>在写入</a:t>
            </a:r>
            <a:r>
              <a:rPr lang="zh-CN" altLang="en-US">
                <a:solidFill>
                  <a:srgbClr val="C00000"/>
                </a:solidFill>
                <a:sym typeface="+mn-ea"/>
              </a:rPr>
              <a:t>volatile </a:t>
            </a:r>
            <a:r>
              <a:rPr lang="zh-CN" altLang="en-US">
                <a:solidFill>
                  <a:srgbClr val="C00000"/>
                </a:solidFill>
              </a:rPr>
              <a:t>变量之前，其他变量的读/写操作不能在写入易失性变量之后重新排序。与</a:t>
            </a:r>
            <a:r>
              <a:rPr lang="en-US" altLang="zh-CN">
                <a:solidFill>
                  <a:srgbClr val="C00000"/>
                </a:solidFill>
              </a:rPr>
              <a:t>c++fence</a:t>
            </a:r>
            <a:r>
              <a:rPr lang="zh-CN" altLang="en-US">
                <a:solidFill>
                  <a:srgbClr val="C00000"/>
                </a:solidFill>
              </a:rPr>
              <a:t>同理。</a:t>
            </a:r>
            <a:endParaRPr lang="zh-CN" altLang="en-US">
              <a:solidFill>
                <a:srgbClr val="C00000"/>
              </a:solidFill>
            </a:endParaRPr>
          </a:p>
          <a:p>
            <a:pPr lvl="2"/>
            <a:r>
              <a:rPr lang="zh-CN" altLang="en-US"/>
              <a:t>    public Helper getHelper() {</a:t>
            </a:r>
            <a:endParaRPr lang="zh-CN" altLang="en-US"/>
          </a:p>
          <a:p>
            <a:pPr lvl="2"/>
            <a:r>
              <a:rPr lang="zh-CN" altLang="en-US"/>
              <a:t>        if (helper == null) {</a:t>
            </a:r>
            <a:endParaRPr lang="zh-CN" altLang="en-US"/>
          </a:p>
          <a:p>
            <a:pPr lvl="2"/>
            <a:r>
              <a:rPr lang="zh-CN" altLang="en-US"/>
              <a:t>            synchronized(this) {    </a:t>
            </a:r>
            <a:endParaRPr lang="zh-CN" altLang="en-US"/>
          </a:p>
          <a:p>
            <a:pPr lvl="2"/>
            <a:r>
              <a:rPr lang="zh-CN" altLang="en-US"/>
              <a:t>                if (helper == null)</a:t>
            </a:r>
            <a:endParaRPr lang="zh-CN" altLang="en-US"/>
          </a:p>
          <a:p>
            <a:pPr lvl="2"/>
            <a:r>
              <a:rPr lang="zh-CN" altLang="en-US"/>
              <a:t>                    helper = new Helper();</a:t>
            </a:r>
            <a:endParaRPr lang="zh-CN" altLang="en-US"/>
          </a:p>
          <a:p>
            <a:pPr lvl="2"/>
            <a:r>
              <a:rPr lang="zh-CN" altLang="en-US"/>
              <a:t>            }</a:t>
            </a:r>
            <a:endParaRPr lang="zh-CN" altLang="en-US"/>
          </a:p>
          <a:p>
            <a:pPr lvl="2"/>
            <a:r>
              <a:rPr lang="zh-CN" altLang="en-US"/>
              <a:t>        }</a:t>
            </a:r>
            <a:endParaRPr lang="zh-CN" altLang="en-US"/>
          </a:p>
          <a:p>
            <a:pPr lvl="2"/>
            <a:r>
              <a:rPr lang="zh-CN" altLang="en-US"/>
              <a:t>        return helper;</a:t>
            </a:r>
            <a:endParaRPr lang="zh-CN" altLang="en-US"/>
          </a:p>
          <a:p>
            <a:pPr lvl="2"/>
            <a:r>
              <a:rPr lang="zh-CN" altLang="en-US"/>
              <a:t>    }</a:t>
            </a:r>
            <a:endParaRPr lang="zh-CN" altLang="en-US"/>
          </a:p>
          <a:p>
            <a:pPr lvl="2"/>
            <a:r>
              <a:rPr lang="zh-CN" altLang="en-US"/>
              <a:t>}</a:t>
            </a:r>
            <a:endParaRPr lang="zh-CN" altLang="en-US"/>
          </a:p>
        </p:txBody>
      </p:sp>
      <p:sp>
        <p:nvSpPr>
          <p:cNvPr id="4" name="文本框 3"/>
          <p:cNvSpPr txBox="1"/>
          <p:nvPr/>
        </p:nvSpPr>
        <p:spPr>
          <a:xfrm>
            <a:off x="7270750" y="2689860"/>
            <a:ext cx="4030345" cy="3784600"/>
          </a:xfrm>
          <a:prstGeom prst="rect">
            <a:avLst/>
          </a:prstGeom>
          <a:noFill/>
        </p:spPr>
        <p:txBody>
          <a:bodyPr wrap="square" rtlCol="0" anchor="t">
            <a:spAutoFit/>
          </a:bodyPr>
          <a:p>
            <a:r>
              <a:rPr lang="en-US" altLang="zh-CN" sz="1200">
                <a:solidFill>
                  <a:schemeClr val="accent1">
                    <a:lumMod val="50000"/>
                  </a:schemeClr>
                </a:solidFill>
                <a:sym typeface="+mn-ea"/>
              </a:rPr>
              <a:t>//</a:t>
            </a:r>
            <a:r>
              <a:rPr lang="zh-CN" altLang="en-US" sz="1200">
                <a:solidFill>
                  <a:schemeClr val="accent1">
                    <a:lumMod val="50000"/>
                  </a:schemeClr>
                </a:solidFill>
                <a:sym typeface="+mn-ea"/>
              </a:rPr>
              <a:t>性能上的改进：</a:t>
            </a:r>
            <a:r>
              <a:rPr lang="en-US" altLang="zh-CN" sz="1200">
                <a:solidFill>
                  <a:schemeClr val="accent1">
                    <a:lumMod val="50000"/>
                  </a:schemeClr>
                </a:solidFill>
                <a:sym typeface="+mn-ea"/>
              </a:rPr>
              <a:t>由于易失性变量的所有读写操作都会触发缓存一致性协议并访问主内存，因此速度可能非常慢。可以使用局部变量进行改进，以减少访问volatile变量的次数。</a:t>
            </a:r>
            <a:endParaRPr lang="zh-CN" altLang="en-US" sz="1200">
              <a:solidFill>
                <a:schemeClr val="accent1">
                  <a:lumMod val="50000"/>
                </a:schemeClr>
              </a:solidFill>
            </a:endParaRPr>
          </a:p>
          <a:p>
            <a:r>
              <a:rPr lang="zh-CN" altLang="en-US" sz="1200">
                <a:solidFill>
                  <a:schemeClr val="accent1">
                    <a:lumMod val="50000"/>
                  </a:schemeClr>
                </a:solidFill>
              </a:rPr>
              <a:t>class Foo {</a:t>
            </a:r>
            <a:endParaRPr lang="zh-CN" altLang="en-US" sz="1200">
              <a:solidFill>
                <a:schemeClr val="accent1">
                  <a:lumMod val="50000"/>
                </a:schemeClr>
              </a:solidFill>
            </a:endParaRPr>
          </a:p>
          <a:p>
            <a:r>
              <a:rPr lang="zh-CN" altLang="en-US" sz="1200">
                <a:solidFill>
                  <a:schemeClr val="accent1">
                    <a:lumMod val="50000"/>
                  </a:schemeClr>
                </a:solidFill>
              </a:rPr>
              <a:t>    private volatile Helper helper = null;</a:t>
            </a:r>
            <a:endParaRPr lang="zh-CN" altLang="en-US" sz="1200">
              <a:solidFill>
                <a:schemeClr val="accent1">
                  <a:lumMod val="50000"/>
                </a:schemeClr>
              </a:solidFill>
            </a:endParaRPr>
          </a:p>
          <a:p>
            <a:r>
              <a:rPr lang="zh-CN" altLang="en-US" sz="1200">
                <a:solidFill>
                  <a:schemeClr val="accent1">
                    <a:lumMod val="50000"/>
                  </a:schemeClr>
                </a:solidFill>
              </a:rPr>
              <a:t>    public Helper getHelper() {</a:t>
            </a:r>
            <a:endParaRPr lang="zh-CN" altLang="en-US" sz="1200">
              <a:solidFill>
                <a:schemeClr val="accent1">
                  <a:lumMod val="50000"/>
                </a:schemeClr>
              </a:solidFill>
            </a:endParaRPr>
          </a:p>
          <a:p>
            <a:r>
              <a:rPr lang="zh-CN" altLang="en-US" sz="1200">
                <a:solidFill>
                  <a:schemeClr val="accent1">
                    <a:lumMod val="50000"/>
                  </a:schemeClr>
                </a:solidFill>
              </a:rPr>
              <a:t>        Helper h = helper;</a:t>
            </a:r>
            <a:endParaRPr lang="en-US" altLang="zh-CN" sz="1200">
              <a:solidFill>
                <a:schemeClr val="accent1">
                  <a:lumMod val="50000"/>
                </a:schemeClr>
              </a:solidFill>
            </a:endParaRPr>
          </a:p>
          <a:p>
            <a:r>
              <a:rPr lang="zh-CN" altLang="en-US" sz="1200">
                <a:solidFill>
                  <a:schemeClr val="accent1">
                    <a:lumMod val="50000"/>
                  </a:schemeClr>
                </a:solidFill>
              </a:rPr>
              <a:t>        if (h == null) {</a:t>
            </a:r>
            <a:endParaRPr lang="zh-CN" altLang="en-US" sz="1200">
              <a:solidFill>
                <a:schemeClr val="accent1">
                  <a:lumMod val="50000"/>
                </a:schemeClr>
              </a:solidFill>
            </a:endParaRPr>
          </a:p>
          <a:p>
            <a:r>
              <a:rPr lang="zh-CN" altLang="en-US" sz="1200">
                <a:solidFill>
                  <a:schemeClr val="accent1">
                    <a:lumMod val="50000"/>
                  </a:schemeClr>
                </a:solidFill>
              </a:rPr>
              <a:t>            synchronized(this) {    </a:t>
            </a:r>
            <a:endParaRPr lang="zh-CN" altLang="en-US" sz="1200">
              <a:solidFill>
                <a:schemeClr val="accent1">
                  <a:lumMod val="50000"/>
                </a:schemeClr>
              </a:solidFill>
            </a:endParaRPr>
          </a:p>
          <a:p>
            <a:r>
              <a:rPr lang="zh-CN" altLang="en-US" sz="1200">
                <a:solidFill>
                  <a:schemeClr val="accent1">
                    <a:lumMod val="50000"/>
                  </a:schemeClr>
                </a:solidFill>
              </a:rPr>
              <a:t>                h = helper;</a:t>
            </a:r>
            <a:endParaRPr lang="zh-CN" altLang="en-US" sz="1200">
              <a:solidFill>
                <a:schemeClr val="accent1">
                  <a:lumMod val="50000"/>
                </a:schemeClr>
              </a:solidFill>
            </a:endParaRPr>
          </a:p>
          <a:p>
            <a:r>
              <a:rPr lang="zh-CN" altLang="en-US" sz="1200">
                <a:solidFill>
                  <a:schemeClr val="accent1">
                    <a:lumMod val="50000"/>
                  </a:schemeClr>
                </a:solidFill>
              </a:rPr>
              <a:t>                if (h == null) {</a:t>
            </a:r>
            <a:endParaRPr lang="zh-CN" altLang="en-US" sz="1200">
              <a:solidFill>
                <a:schemeClr val="accent1">
                  <a:lumMod val="50000"/>
                </a:schemeClr>
              </a:solidFill>
            </a:endParaRPr>
          </a:p>
          <a:p>
            <a:r>
              <a:rPr lang="zh-CN" altLang="en-US" sz="1200">
                <a:solidFill>
                  <a:schemeClr val="accent1">
                    <a:lumMod val="50000"/>
                  </a:schemeClr>
                </a:solidFill>
              </a:rPr>
              <a:t>                    h = new Helper();</a:t>
            </a:r>
            <a:endParaRPr lang="zh-CN" altLang="en-US" sz="1200">
              <a:solidFill>
                <a:schemeClr val="accent1">
                  <a:lumMod val="50000"/>
                </a:schemeClr>
              </a:solidFill>
            </a:endParaRPr>
          </a:p>
          <a:p>
            <a:r>
              <a:rPr lang="zh-CN" altLang="en-US" sz="1200">
                <a:solidFill>
                  <a:schemeClr val="accent1">
                    <a:lumMod val="50000"/>
                  </a:schemeClr>
                </a:solidFill>
              </a:rPr>
              <a:t>                    helper = h;</a:t>
            </a:r>
            <a:endParaRPr lang="zh-CN" altLang="en-US" sz="1200">
              <a:solidFill>
                <a:schemeClr val="accent1">
                  <a:lumMod val="50000"/>
                </a:schemeClr>
              </a:solidFill>
            </a:endParaRPr>
          </a:p>
          <a:p>
            <a:r>
              <a:rPr lang="zh-CN" altLang="en-US" sz="1200">
                <a:solidFill>
                  <a:schemeClr val="accent1">
                    <a:lumMod val="50000"/>
                  </a:schemeClr>
                </a:solidFill>
              </a:rPr>
              <a:t>                }</a:t>
            </a:r>
            <a:endParaRPr lang="zh-CN" altLang="en-US" sz="1200">
              <a:solidFill>
                <a:schemeClr val="accent1">
                  <a:lumMod val="50000"/>
                </a:schemeClr>
              </a:solidFill>
            </a:endParaRPr>
          </a:p>
          <a:p>
            <a:r>
              <a:rPr lang="zh-CN" altLang="en-US" sz="1200">
                <a:solidFill>
                  <a:schemeClr val="accent1">
                    <a:lumMod val="50000"/>
                  </a:schemeClr>
                </a:solidFill>
              </a:rPr>
              <a:t>            }</a:t>
            </a:r>
            <a:endParaRPr lang="zh-CN" altLang="en-US" sz="1200">
              <a:solidFill>
                <a:schemeClr val="accent1">
                  <a:lumMod val="50000"/>
                </a:schemeClr>
              </a:solidFill>
            </a:endParaRPr>
          </a:p>
          <a:p>
            <a:r>
              <a:rPr lang="zh-CN" altLang="en-US" sz="1200">
                <a:solidFill>
                  <a:schemeClr val="accent1">
                    <a:lumMod val="50000"/>
                  </a:schemeClr>
                </a:solidFill>
              </a:rPr>
              <a:t>        }</a:t>
            </a:r>
            <a:endParaRPr lang="zh-CN" altLang="en-US" sz="1200">
              <a:solidFill>
                <a:schemeClr val="accent1">
                  <a:lumMod val="50000"/>
                </a:schemeClr>
              </a:solidFill>
            </a:endParaRPr>
          </a:p>
          <a:p>
            <a:r>
              <a:rPr lang="zh-CN" altLang="en-US" sz="1200">
                <a:solidFill>
                  <a:schemeClr val="accent1">
                    <a:lumMod val="50000"/>
                  </a:schemeClr>
                </a:solidFill>
              </a:rPr>
              <a:t>        return h;</a:t>
            </a:r>
            <a:endParaRPr lang="zh-CN" altLang="en-US" sz="1200">
              <a:solidFill>
                <a:schemeClr val="accent1">
                  <a:lumMod val="50000"/>
                </a:schemeClr>
              </a:solidFill>
            </a:endParaRPr>
          </a:p>
          <a:p>
            <a:r>
              <a:rPr lang="zh-CN" altLang="en-US" sz="1200">
                <a:solidFill>
                  <a:schemeClr val="accent1">
                    <a:lumMod val="50000"/>
                  </a:schemeClr>
                </a:solidFill>
              </a:rPr>
              <a:t>    }</a:t>
            </a:r>
            <a:endParaRPr lang="zh-CN" altLang="en-US" sz="1200">
              <a:solidFill>
                <a:schemeClr val="accent1">
                  <a:lumMod val="50000"/>
                </a:schemeClr>
              </a:solidFill>
            </a:endParaRPr>
          </a:p>
          <a:p>
            <a:r>
              <a:rPr lang="zh-CN" altLang="en-US" sz="1200">
                <a:solidFill>
                  <a:schemeClr val="accent1">
                    <a:lumMod val="50000"/>
                  </a:schemeClr>
                </a:solidFill>
              </a:rPr>
              <a:t>}</a:t>
            </a:r>
            <a:endParaRPr lang="zh-CN" altLang="en-US" sz="120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075055" y="748030"/>
            <a:ext cx="3993515"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2.3 solution3</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：Static Singleton</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2503170" y="247949"/>
              <a:ext cx="968883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13208" y="247949"/>
              <a:ext cx="19545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02</a:t>
              </a:r>
              <a:r>
                <a:rPr lang="zh-CN" altLang="en-US" sz="2000" spc="600" dirty="0">
                  <a:solidFill>
                    <a:srgbClr val="084772"/>
                  </a:solidFill>
                  <a:latin typeface="微软雅黑" panose="020B0503020204020204" charset="-122"/>
                  <a:ea typeface="微软雅黑" panose="020B0503020204020204" charset="-122"/>
                </a:rPr>
                <a:t>解决方案</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1190625" y="1350010"/>
            <a:ext cx="10293985" cy="3138170"/>
          </a:xfrm>
          <a:prstGeom prst="rect">
            <a:avLst/>
          </a:prstGeom>
          <a:noFill/>
        </p:spPr>
        <p:txBody>
          <a:bodyPr wrap="square" rtlCol="0">
            <a:spAutoFit/>
          </a:bodyPr>
          <a:p>
            <a:pPr lvl="0" algn="l">
              <a:buClrTx/>
              <a:buSzTx/>
              <a:buFontTx/>
            </a:pPr>
            <a:r>
              <a:t>//将helper</a:t>
            </a:r>
            <a:r>
              <a:t>声明为静态，即Foo类的所有实例共享同一个helper实例</a:t>
            </a:r>
          </a:p>
          <a:p>
            <a:pPr lvl="0"/>
            <a:r>
              <a:rPr lang="zh-CN"/>
              <a:t>（</a:t>
            </a:r>
            <a:r>
              <a:rPr lang="en-US" altLang="zh-CN"/>
              <a:t>java</a:t>
            </a:r>
            <a:r>
              <a:rPr lang="zh-CN"/>
              <a:t>）</a:t>
            </a:r>
            <a:endParaRPr lang="zh-CN"/>
          </a:p>
          <a:p>
            <a:pPr lvl="0"/>
            <a:r>
              <a:t>class Foo {</a:t>
            </a:r>
          </a:p>
          <a:p>
            <a:pPr lvl="0"/>
            <a:r>
              <a:t>    private </a:t>
            </a:r>
            <a:r>
              <a:rPr>
                <a:solidFill>
                  <a:srgbClr val="C00000"/>
                </a:solidFill>
              </a:rPr>
              <a:t>static </a:t>
            </a:r>
            <a:r>
              <a:t>class HelperSingleton {</a:t>
            </a:r>
          </a:p>
          <a:p>
            <a:pPr lvl="0"/>
            <a:r>
              <a:t>        public static final Helper helper = new Helper();</a:t>
            </a:r>
          </a:p>
          <a:p>
            <a:pPr lvl="0"/>
            <a:r>
              <a:t>    }</a:t>
            </a:r>
          </a:p>
          <a:p>
            <a:pPr lvl="0"/>
          </a:p>
          <a:p>
            <a:pPr lvl="0"/>
            <a:r>
              <a:t>    public Helper getHelper() {</a:t>
            </a:r>
          </a:p>
          <a:p>
            <a:pPr lvl="0"/>
            <a:r>
              <a:t>        return HelperSingleton.helper;</a:t>
            </a:r>
          </a:p>
          <a:p>
            <a:pPr lvl="0"/>
            <a:r>
              <a:t>    }</a:t>
            </a:r>
          </a:p>
          <a:p>
            <a:pPr lvl="0"/>
            <a:r>
              <a:t>}</a:t>
            </a: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075055" y="748030"/>
            <a:ext cx="3629025"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2.4 solution4</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：Thread Local</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2503170" y="247949"/>
              <a:ext cx="968883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13208" y="247949"/>
              <a:ext cx="19545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02</a:t>
              </a:r>
              <a:r>
                <a:rPr lang="zh-CN" altLang="en-US" sz="2000" spc="600" dirty="0">
                  <a:solidFill>
                    <a:srgbClr val="084772"/>
                  </a:solidFill>
                  <a:latin typeface="微软雅黑" panose="020B0503020204020204" charset="-122"/>
                  <a:ea typeface="微软雅黑" panose="020B0503020204020204" charset="-122"/>
                </a:rPr>
                <a:t>解决方案</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1190625" y="1350010"/>
            <a:ext cx="10293985" cy="4799965"/>
          </a:xfrm>
          <a:prstGeom prst="rect">
            <a:avLst/>
          </a:prstGeom>
          <a:noFill/>
        </p:spPr>
        <p:txBody>
          <a:bodyPr wrap="square" rtlCol="0">
            <a:spAutoFit/>
          </a:bodyPr>
          <a:p>
            <a:pPr lvl="0" algn="l">
              <a:buClrTx/>
              <a:buSzTx/>
              <a:buFontTx/>
            </a:pPr>
            <a:r>
              <a:t>class Foo {</a:t>
            </a:r>
          </a:p>
          <a:p>
            <a:pPr lvl="0" algn="l">
              <a:buClrTx/>
              <a:buSzTx/>
              <a:buFontTx/>
            </a:pPr>
            <a:r>
              <a:rPr>
                <a:solidFill>
                  <a:srgbClr val="C00000"/>
                </a:solidFill>
              </a:rPr>
              <a:t>    private static ThreadLocal perThreadState = new ThreadLocal();</a:t>
            </a:r>
            <a:endParaRPr>
              <a:solidFill>
                <a:srgbClr val="C00000"/>
              </a:solidFill>
            </a:endParaRPr>
          </a:p>
          <a:p>
            <a:pPr lvl="0" algn="l">
              <a:buClrTx/>
              <a:buSzTx/>
              <a:buFontTx/>
            </a:pPr>
            <a:r>
              <a:rPr>
                <a:solidFill>
                  <a:srgbClr val="C00000"/>
                </a:solidFill>
              </a:rPr>
              <a:t>//</a:t>
            </a:r>
            <a:r>
              <a:rPr>
                <a:solidFill>
                  <a:srgbClr val="C00000"/>
                </a:solidFill>
                <a:sym typeface="+mn-ea"/>
              </a:rPr>
              <a:t>ThreadLocal </a:t>
            </a:r>
            <a:r>
              <a:rPr>
                <a:solidFill>
                  <a:srgbClr val="C00000"/>
                </a:solidFill>
              </a:rPr>
              <a:t>是线程内</a:t>
            </a:r>
            <a:r>
              <a:rPr>
                <a:solidFill>
                  <a:srgbClr val="C00000"/>
                </a:solidFill>
                <a:sym typeface="+mn-ea"/>
              </a:rPr>
              <a:t>局部</a:t>
            </a:r>
            <a:r>
              <a:rPr>
                <a:solidFill>
                  <a:srgbClr val="C00000"/>
                </a:solidFill>
              </a:rPr>
              <a:t>变量，来维护“状态是否经过同步初始化”的状态。同步初始化部分中，只有第一个线程会发现对象为null并初始化对象。然后，所有线程将在第一次同步访问时更改其</a:t>
            </a:r>
            <a:r>
              <a:rPr>
                <a:solidFill>
                  <a:srgbClr val="C00000"/>
                </a:solidFill>
                <a:sym typeface="+mn-ea"/>
              </a:rPr>
              <a:t>ThreadLocal </a:t>
            </a:r>
            <a:r>
              <a:rPr>
                <a:solidFill>
                  <a:srgbClr val="C00000"/>
                </a:solidFill>
              </a:rPr>
              <a:t>状态，以便它们不会再次进入同步部分。</a:t>
            </a:r>
            <a:endParaRPr>
              <a:solidFill>
                <a:srgbClr val="C00000"/>
              </a:solidFill>
            </a:endParaRPr>
          </a:p>
          <a:p>
            <a:pPr lvl="0" algn="l">
              <a:buClrTx/>
              <a:buSzTx/>
              <a:buFontTx/>
            </a:pPr>
            <a:r>
              <a:t>    private Helper helper = null;</a:t>
            </a:r>
          </a:p>
          <a:p>
            <a:pPr lvl="0" algn="l">
              <a:buClrTx/>
              <a:buSzTx/>
              <a:buFontTx/>
            </a:pPr>
            <a:r>
              <a:t>    public Helper getHelper() {</a:t>
            </a:r>
          </a:p>
          <a:p>
            <a:pPr lvl="0" algn="l">
              <a:buClrTx/>
              <a:buSzTx/>
              <a:buFontTx/>
            </a:pPr>
            <a:r>
              <a:t>        if (</a:t>
            </a:r>
            <a:r>
              <a:rPr>
                <a:solidFill>
                  <a:srgbClr val="C00000"/>
                </a:solidFill>
              </a:rPr>
              <a:t>perThreadState.get() == null</a:t>
            </a:r>
            <a:r>
              <a:t>) {</a:t>
            </a:r>
          </a:p>
          <a:p>
            <a:pPr lvl="0" algn="l">
              <a:buClrTx/>
              <a:buSzTx/>
              <a:buFontTx/>
            </a:pPr>
            <a:r>
              <a:t>            synchronized {</a:t>
            </a:r>
          </a:p>
          <a:p>
            <a:pPr lvl="0" algn="l">
              <a:buClrTx/>
              <a:buSzTx/>
              <a:buFontTx/>
            </a:pPr>
            <a:r>
              <a:t>                if (helper == null)</a:t>
            </a:r>
          </a:p>
          <a:p>
            <a:pPr lvl="0" algn="l">
              <a:buClrTx/>
              <a:buSzTx/>
              <a:buFontTx/>
            </a:pPr>
            <a:r>
              <a:t>                    helper = new Helper();</a:t>
            </a:r>
          </a:p>
          <a:p>
            <a:pPr lvl="0" algn="l">
              <a:buClrTx/>
              <a:buSzTx/>
              <a:buFontTx/>
            </a:pPr>
            <a:r>
              <a:t>                </a:t>
            </a:r>
            <a:r>
              <a:rPr>
                <a:solidFill>
                  <a:srgbClr val="C00000"/>
                </a:solidFill>
              </a:rPr>
              <a:t>perThreadState.set(perThreadState)</a:t>
            </a:r>
            <a:r>
              <a:t>;</a:t>
            </a:r>
          </a:p>
          <a:p>
            <a:pPr lvl="0" algn="l">
              <a:buClrTx/>
              <a:buSzTx/>
              <a:buFontTx/>
            </a:pPr>
            <a:r>
              <a:t>            }</a:t>
            </a:r>
          </a:p>
          <a:p>
            <a:pPr lvl="0" algn="l">
              <a:buClrTx/>
              <a:buSzTx/>
              <a:buFontTx/>
            </a:pPr>
            <a:r>
              <a:t>        }</a:t>
            </a:r>
          </a:p>
          <a:p>
            <a:pPr lvl="0" algn="l">
              <a:buClrTx/>
              <a:buSzTx/>
              <a:buFontTx/>
            </a:pPr>
            <a:r>
              <a:t>        return helper;</a:t>
            </a:r>
          </a:p>
          <a:p>
            <a:pPr lvl="0" algn="l">
              <a:buClrTx/>
              <a:buSzTx/>
              <a:buFontTx/>
            </a:pPr>
            <a:r>
              <a:t>    }</a:t>
            </a:r>
          </a:p>
          <a:p>
            <a:pPr lvl="0" algn="l">
              <a:buClrTx/>
              <a:buSzTx/>
              <a:buFontTx/>
            </a:pPr>
            <a:r>
              <a:t>}</a:t>
            </a: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666441" y="3325777"/>
            <a:ext cx="3842067" cy="645160"/>
          </a:xfrm>
          <a:prstGeom prst="rect">
            <a:avLst/>
          </a:prstGeom>
          <a:noFill/>
        </p:spPr>
        <p:txBody>
          <a:bodyPr wrap="square" rtlCol="0">
            <a:spAutoFit/>
          </a:bodyPr>
          <a:lstStyle/>
          <a:p>
            <a:r>
              <a:rPr lang="zh-CN" altLang="en-US" sz="3600" b="1" spc="600" dirty="0">
                <a:solidFill>
                  <a:schemeClr val="bg1"/>
                </a:solidFill>
                <a:latin typeface="微软雅黑" panose="020B0503020204020204" charset="-122"/>
                <a:ea typeface="微软雅黑" panose="020B0503020204020204" charset="-122"/>
              </a:rPr>
              <a:t>总结</a:t>
            </a:r>
            <a:endParaRPr lang="zh-CN" altLang="en-US" sz="3600" b="1" spc="6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0" y="2023097"/>
            <a:ext cx="12192001" cy="1445260"/>
            <a:chOff x="0" y="2023097"/>
            <a:chExt cx="12192001" cy="1445260"/>
          </a:xfrm>
        </p:grpSpPr>
        <p:sp>
          <p:nvSpPr>
            <p:cNvPr id="10" name="矩形 9"/>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第</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4" name="文本框 13"/>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部分</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5" name="文本框 14"/>
            <p:cNvSpPr txBox="1"/>
            <p:nvPr/>
          </p:nvSpPr>
          <p:spPr>
            <a:xfrm>
              <a:off x="1422919" y="2023097"/>
              <a:ext cx="757122" cy="1445260"/>
            </a:xfrm>
            <a:prstGeom prst="rect">
              <a:avLst/>
            </a:prstGeom>
            <a:noFill/>
          </p:spPr>
          <p:txBody>
            <a:bodyPr wrap="square" rtlCol="0">
              <a:spAutoFit/>
            </a:bodyPr>
            <a:lstStyle/>
            <a:p>
              <a:r>
                <a:rPr lang="en-US" altLang="zh-CN" sz="8800" b="1" spc="300" dirty="0">
                  <a:solidFill>
                    <a:schemeClr val="bg1"/>
                  </a:solidFill>
                  <a:latin typeface="微软雅黑" panose="020B0503020204020204" charset="-122"/>
                  <a:ea typeface="微软雅黑" panose="020B0503020204020204" charset="-122"/>
                </a:rPr>
                <a:t>3</a:t>
              </a:r>
              <a:endParaRPr lang="en-US" altLang="zh-CN" sz="8800" b="1" spc="300"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1719580" y="1619885"/>
            <a:ext cx="8310880" cy="3617595"/>
          </a:xfrm>
          <a:prstGeom prst="rect">
            <a:avLst/>
          </a:prstGeom>
          <a:noFill/>
          <a:ln w="9525">
            <a:noFill/>
            <a:miter lim="800000"/>
          </a:ln>
        </p:spPr>
        <p:txBody>
          <a:bodyPr wrap="square" lIns="91440" tIns="45720" rIns="91440" bIns="45720">
            <a:spAutoFit/>
          </a:bodyPr>
          <a:lstStyle/>
          <a:p>
            <a:pPr>
              <a:lnSpc>
                <a:spcPts val="2500"/>
              </a:lnSpc>
            </a:pPr>
            <a:r>
              <a:rPr lang="en-US" altLang="zh-CN" sz="1400" b="1" spc="300" dirty="0">
                <a:solidFill>
                  <a:schemeClr val="tx1">
                    <a:lumMod val="75000"/>
                    <a:lumOff val="25000"/>
                  </a:schemeClr>
                </a:solidFill>
                <a:latin typeface="微软雅黑" panose="020B0503020204020204" charset="-122"/>
                <a:ea typeface="微软雅黑" panose="020B0503020204020204" charset="-122"/>
              </a:rPr>
              <a:t>双重检查锁定</a:t>
            </a:r>
            <a:r>
              <a:rPr lang="zh-CN" altLang="en-US" sz="1400" b="1" spc="300" dirty="0">
                <a:solidFill>
                  <a:schemeClr val="tx1">
                    <a:lumMod val="75000"/>
                    <a:lumOff val="25000"/>
                  </a:schemeClr>
                </a:solidFill>
                <a:latin typeface="微软雅黑" panose="020B0503020204020204" charset="-122"/>
                <a:ea typeface="微软雅黑" panose="020B0503020204020204" charset="-122"/>
              </a:rPr>
              <a:t>（Double-checked locking）</a:t>
            </a:r>
            <a:r>
              <a:rPr lang="en-US" altLang="zh-CN" sz="1200" spc="300" dirty="0">
                <a:solidFill>
                  <a:schemeClr val="tx1">
                    <a:lumMod val="75000"/>
                    <a:lumOff val="25000"/>
                  </a:schemeClr>
                </a:solidFill>
                <a:latin typeface="微软雅黑" panose="020B0503020204020204" charset="-122"/>
                <a:ea typeface="微软雅黑" panose="020B0503020204020204" charset="-122"/>
              </a:rPr>
              <a:t>是一种软件设计模式</a:t>
            </a:r>
            <a:r>
              <a:rPr lang="zh-CN" altLang="en-US" sz="1200" spc="300" dirty="0">
                <a:solidFill>
                  <a:schemeClr val="tx1">
                    <a:lumMod val="75000"/>
                    <a:lumOff val="25000"/>
                  </a:schemeClr>
                </a:solidFill>
                <a:latin typeface="微软雅黑" panose="020B0503020204020204" charset="-122"/>
                <a:ea typeface="微软雅黑" panose="020B0503020204020204" charset="-122"/>
              </a:rPr>
              <a:t>（策略）</a:t>
            </a:r>
            <a:r>
              <a:rPr lang="en-US" altLang="zh-CN" sz="1200" spc="300" dirty="0">
                <a:solidFill>
                  <a:schemeClr val="tx1">
                    <a:lumMod val="75000"/>
                    <a:lumOff val="25000"/>
                  </a:schemeClr>
                </a:solidFill>
                <a:latin typeface="微软雅黑" panose="020B0503020204020204" charset="-122"/>
                <a:ea typeface="微软雅黑" panose="020B0503020204020204" charset="-122"/>
              </a:rPr>
              <a:t>，用于减少获取锁的开销。程序首先检查锁定条件，并且仅当检查指示需要锁定时才获取锁定。</a:t>
            </a:r>
            <a:endParaRPr lang="en-US" altLang="zh-CN" sz="1200" spc="300" dirty="0">
              <a:solidFill>
                <a:schemeClr val="tx1">
                  <a:lumMod val="75000"/>
                  <a:lumOff val="25000"/>
                </a:schemeClr>
              </a:solidFill>
              <a:latin typeface="微软雅黑" panose="020B0503020204020204" charset="-122"/>
              <a:ea typeface="微软雅黑" panose="020B0503020204020204" charset="-122"/>
            </a:endParaRPr>
          </a:p>
          <a:p>
            <a:pPr>
              <a:lnSpc>
                <a:spcPts val="2500"/>
              </a:lnSpc>
            </a:pPr>
            <a:endParaRPr lang="en-US" altLang="zh-CN" sz="1200" spc="300" dirty="0">
              <a:solidFill>
                <a:schemeClr val="tx1">
                  <a:lumMod val="75000"/>
                  <a:lumOff val="25000"/>
                </a:schemeClr>
              </a:solidFill>
              <a:latin typeface="微软雅黑" panose="020B0503020204020204" charset="-122"/>
              <a:ea typeface="微软雅黑" panose="020B0503020204020204" charset="-122"/>
            </a:endParaRPr>
          </a:p>
          <a:p>
            <a:pPr algn="l">
              <a:lnSpc>
                <a:spcPts val="2500"/>
              </a:lnSpc>
              <a:buClrTx/>
              <a:buSzTx/>
              <a:buFontTx/>
            </a:pPr>
            <a:r>
              <a:rPr lang="en-US" altLang="zh-CN" sz="1400" b="1" spc="300" dirty="0">
                <a:solidFill>
                  <a:schemeClr val="tx1">
                    <a:lumMod val="75000"/>
                    <a:lumOff val="25000"/>
                  </a:schemeClr>
                </a:solidFill>
                <a:latin typeface="微软雅黑" panose="020B0503020204020204" charset="-122"/>
                <a:ea typeface="微软雅黑" panose="020B0503020204020204" charset="-122"/>
                <a:sym typeface="+mn-ea"/>
              </a:rPr>
              <a:t>双重检查锁定失效（Double-Checked Locking is Broken）</a:t>
            </a:r>
            <a:r>
              <a:rPr lang="en-US" altLang="zh-CN" sz="1200" spc="300" dirty="0">
                <a:solidFill>
                  <a:schemeClr val="tx1">
                    <a:lumMod val="75000"/>
                    <a:lumOff val="25000"/>
                  </a:schemeClr>
                </a:solidFill>
                <a:latin typeface="微软雅黑" panose="020B0503020204020204" charset="-122"/>
                <a:ea typeface="微软雅黑" panose="020B0503020204020204" charset="-122"/>
                <a:sym typeface="+mn-ea"/>
              </a:rPr>
              <a:t>是多线程情况下导致的双重检查锁定失效问题，该问题有</a:t>
            </a:r>
            <a:r>
              <a:rPr lang="en-US" altLang="zh-CN" sz="1200" b="1" spc="300" dirty="0">
                <a:solidFill>
                  <a:schemeClr val="tx1">
                    <a:lumMod val="75000"/>
                    <a:lumOff val="25000"/>
                  </a:schemeClr>
                </a:solidFill>
                <a:latin typeface="微软雅黑" panose="020B0503020204020204" charset="-122"/>
                <a:ea typeface="微软雅黑" panose="020B0503020204020204" charset="-122"/>
                <a:sym typeface="+mn-ea"/>
              </a:rPr>
              <a:t>显式内存barrier</a:t>
            </a:r>
            <a:r>
              <a:rPr lang="en-US" altLang="zh-CN" sz="1200" spc="300" dirty="0">
                <a:solidFill>
                  <a:schemeClr val="tx1">
                    <a:lumMod val="75000"/>
                    <a:lumOff val="25000"/>
                  </a:schemeClr>
                </a:solidFill>
                <a:latin typeface="微软雅黑" panose="020B0503020204020204" charset="-122"/>
                <a:ea typeface="微软雅黑" panose="020B0503020204020204" charset="-122"/>
                <a:sym typeface="+mn-ea"/>
              </a:rPr>
              <a:t>、</a:t>
            </a:r>
            <a:r>
              <a:rPr lang="zh-CN" altLang="en-US" sz="1200" b="1" spc="300" dirty="0">
                <a:solidFill>
                  <a:schemeClr val="tx1">
                    <a:lumMod val="75000"/>
                    <a:lumOff val="25000"/>
                  </a:schemeClr>
                </a:solidFill>
                <a:latin typeface="微软雅黑" panose="020B0503020204020204" charset="-122"/>
                <a:ea typeface="微软雅黑" panose="020B0503020204020204" charset="-122"/>
                <a:sym typeface="+mn-ea"/>
              </a:rPr>
              <a:t>使用</a:t>
            </a:r>
            <a:r>
              <a:rPr lang="en-US" altLang="zh-CN" sz="1200" b="1" spc="300" dirty="0">
                <a:solidFill>
                  <a:schemeClr val="tx1">
                    <a:lumMod val="75000"/>
                    <a:lumOff val="25000"/>
                  </a:schemeClr>
                </a:solidFill>
                <a:latin typeface="微软雅黑" panose="020B0503020204020204" charset="-122"/>
                <a:ea typeface="微软雅黑" panose="020B0503020204020204" charset="-122"/>
                <a:sym typeface="+mn-ea"/>
              </a:rPr>
              <a:t>原子操作、</a:t>
            </a:r>
            <a:r>
              <a:rPr lang="zh-CN" altLang="en-US" sz="1200" b="1" spc="300" dirty="0">
                <a:solidFill>
                  <a:schemeClr val="tx1">
                    <a:lumMod val="75000"/>
                    <a:lumOff val="25000"/>
                  </a:schemeClr>
                </a:solidFill>
                <a:latin typeface="微软雅黑" panose="020B0503020204020204" charset="-122"/>
                <a:ea typeface="微软雅黑" panose="020B0503020204020204" charset="-122"/>
                <a:sym typeface="+mn-ea"/>
              </a:rPr>
              <a:t>声明为静态变量、声明为线程</a:t>
            </a:r>
            <a:r>
              <a:rPr lang="en-US" altLang="zh-CN" sz="1200" b="1" spc="300" dirty="0">
                <a:solidFill>
                  <a:schemeClr val="tx1">
                    <a:lumMod val="75000"/>
                    <a:lumOff val="25000"/>
                  </a:schemeClr>
                </a:solidFill>
                <a:latin typeface="微软雅黑" panose="020B0503020204020204" charset="-122"/>
                <a:ea typeface="微软雅黑" panose="020B0503020204020204" charset="-122"/>
                <a:sym typeface="+mn-ea"/>
              </a:rPr>
              <a:t>local</a:t>
            </a:r>
            <a:r>
              <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rPr>
              <a:t>等</a:t>
            </a:r>
            <a:r>
              <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rPr>
              <a:t>解决方案。</a:t>
            </a:r>
            <a:endPar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endParaRPr>
          </a:p>
          <a:p>
            <a:pPr algn="l">
              <a:lnSpc>
                <a:spcPts val="2500"/>
              </a:lnSpc>
              <a:buClrTx/>
              <a:buSzTx/>
              <a:buFontTx/>
            </a:pPr>
            <a:endPar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endParaRPr>
          </a:p>
          <a:p>
            <a:pPr algn="l">
              <a:lnSpc>
                <a:spcPts val="2500"/>
              </a:lnSpc>
              <a:buClrTx/>
              <a:buSzTx/>
              <a:buFontTx/>
            </a:pPr>
            <a:endPar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endParaRPr>
          </a:p>
          <a:p>
            <a:pPr algn="l">
              <a:lnSpc>
                <a:spcPts val="2500"/>
              </a:lnSpc>
              <a:buClrTx/>
              <a:buSzTx/>
              <a:buFontTx/>
            </a:pPr>
            <a:r>
              <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rPr>
              <a:t>参考文献：</a:t>
            </a:r>
            <a:endPar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endParaRPr>
          </a:p>
          <a:p>
            <a:pPr algn="l">
              <a:lnSpc>
                <a:spcPts val="2500"/>
              </a:lnSpc>
              <a:buClrTx/>
              <a:buSzTx/>
              <a:buFontTx/>
            </a:pPr>
            <a:r>
              <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rPr>
              <a:t>https://www.cs.cornell.edu/courses/cs6120/2019fa/blog/double-checked-locking/</a:t>
            </a:r>
            <a:endPar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2327910" y="247949"/>
              <a:ext cx="986409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823393" y="247949"/>
              <a:ext cx="12941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03</a:t>
              </a:r>
              <a:r>
                <a:rPr lang="zh-CN" altLang="en-US" sz="2000" spc="600" dirty="0">
                  <a:solidFill>
                    <a:srgbClr val="084772"/>
                  </a:solidFill>
                  <a:latin typeface="微软雅黑" panose="020B0503020204020204" charset="-122"/>
                  <a:ea typeface="微软雅黑" panose="020B0503020204020204" charset="-122"/>
                </a:rPr>
                <a:t>总结</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029642" y="658476"/>
            <a:ext cx="4132716" cy="901599"/>
            <a:chOff x="4029642" y="658476"/>
            <a:chExt cx="4132716" cy="901599"/>
          </a:xfrm>
        </p:grpSpPr>
        <p:sp>
          <p:nvSpPr>
            <p:cNvPr id="21" name="文本框 20"/>
            <p:cNvSpPr txBox="1"/>
            <p:nvPr/>
          </p:nvSpPr>
          <p:spPr>
            <a:xfrm>
              <a:off x="4029642" y="658476"/>
              <a:ext cx="4132716" cy="461665"/>
            </a:xfrm>
            <a:prstGeom prst="rect">
              <a:avLst/>
            </a:prstGeom>
            <a:noFill/>
          </p:spPr>
          <p:txBody>
            <a:bodyPr wrap="square" rtlCol="0">
              <a:spAutoFit/>
            </a:bodyPr>
            <a:lstStyle/>
            <a:p>
              <a:r>
                <a:rPr lang="en-US" altLang="zh-CN" sz="2400" spc="300" dirty="0">
                  <a:solidFill>
                    <a:srgbClr val="084772"/>
                  </a:solidFill>
                  <a:latin typeface="造字工房悦黑体验版纤细体" pitchFamily="50" charset="-122"/>
                  <a:ea typeface="造字工房悦黑体验版纤细体" pitchFamily="50" charset="-122"/>
                </a:rPr>
                <a:t>THE MAIN CONTENTS</a:t>
              </a:r>
              <a:endParaRPr lang="zh-CN" altLang="en-US" sz="2400" spc="300" dirty="0">
                <a:solidFill>
                  <a:srgbClr val="084772"/>
                </a:solidFill>
                <a:latin typeface="造字工房悦黑体验版纤细体" pitchFamily="50" charset="-122"/>
                <a:ea typeface="造字工房悦黑体验版纤细体" pitchFamily="50" charset="-122"/>
              </a:endParaRPr>
            </a:p>
          </p:txBody>
        </p:sp>
        <p:cxnSp>
          <p:nvCxnSpPr>
            <p:cNvPr id="22" name="直接连接符 21"/>
            <p:cNvCxnSpPr/>
            <p:nvPr/>
          </p:nvCxnSpPr>
          <p:spPr>
            <a:xfrm>
              <a:off x="4053609" y="1191889"/>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10800000">
              <a:off x="5882452" y="1191889"/>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3299341" y="2269394"/>
            <a:ext cx="5661660" cy="651773"/>
            <a:chOff x="1302901" y="2422429"/>
            <a:chExt cx="5661660" cy="651773"/>
          </a:xfrm>
        </p:grpSpPr>
        <p:sp>
          <p:nvSpPr>
            <p:cNvPr id="24" name="矩形 23"/>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56976" y="2422429"/>
              <a:ext cx="4679950" cy="65151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charset="-122"/>
                  <a:ea typeface="微软雅黑" panose="020B0503020204020204" charset="-122"/>
                </a:rPr>
                <a:t>01</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27" name="文本框 26"/>
            <p:cNvSpPr txBox="1"/>
            <p:nvPr/>
          </p:nvSpPr>
          <p:spPr>
            <a:xfrm>
              <a:off x="3048516" y="2494184"/>
              <a:ext cx="3916045" cy="52197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问题描述与</a:t>
              </a:r>
              <a:r>
                <a:rPr lang="zh-CN" altLang="en-US" sz="2800" spc="300" dirty="0">
                  <a:solidFill>
                    <a:srgbClr val="084772"/>
                  </a:solidFill>
                  <a:latin typeface="微软雅黑" panose="020B0503020204020204" charset="-122"/>
                  <a:ea typeface="微软雅黑" panose="020B0503020204020204" charset="-122"/>
                </a:rPr>
                <a:t>产生原因</a:t>
              </a:r>
              <a:endParaRPr lang="zh-CN" altLang="en-US" sz="2800" spc="300" dirty="0">
                <a:solidFill>
                  <a:srgbClr val="084772"/>
                </a:solidFill>
                <a:latin typeface="微软雅黑" panose="020B0503020204020204" charset="-122"/>
                <a:ea typeface="微软雅黑" panose="020B0503020204020204" charset="-122"/>
              </a:endParaRPr>
            </a:p>
          </p:txBody>
        </p:sp>
        <p:sp>
          <p:nvSpPr>
            <p:cNvPr id="28" name="Freeform 864"/>
            <p:cNvSpPr>
              <a:spLocks noEditPoints="1"/>
            </p:cNvSpPr>
            <p:nvPr/>
          </p:nvSpPr>
          <p:spPr bwMode="auto">
            <a:xfrm>
              <a:off x="2353670" y="2598625"/>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rgbClr val="3D3836"/>
            </a:solidFill>
            <a:ln>
              <a:noFill/>
            </a:ln>
          </p:spPr>
          <p:txBody>
            <a:bodyPr vert="horz" wrap="square" lIns="91440" tIns="45720" rIns="91440" bIns="45720" numCol="1" anchor="t" anchorCtr="0" compatLnSpc="1"/>
            <a:lstStyle/>
            <a:p>
              <a:pPr defTabSz="914400">
                <a:defRPr/>
              </a:pPr>
              <a:endParaRPr lang="zh-CN" altLang="en-US" sz="1800" kern="0">
                <a:solidFill>
                  <a:prstClr val="black"/>
                </a:solidFill>
                <a:ea typeface="微软雅黑" panose="020B0503020204020204" charset="-122"/>
              </a:endParaRPr>
            </a:p>
          </p:txBody>
        </p:sp>
        <p:cxnSp>
          <p:nvCxnSpPr>
            <p:cNvPr id="3" name="直接连接符 2"/>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3299341" y="3523217"/>
            <a:ext cx="5534025" cy="651773"/>
            <a:chOff x="1302901" y="3676252"/>
            <a:chExt cx="5534025" cy="651773"/>
          </a:xfrm>
        </p:grpSpPr>
        <p:grpSp>
          <p:nvGrpSpPr>
            <p:cNvPr id="29" name="组合 28"/>
            <p:cNvGrpSpPr/>
            <p:nvPr/>
          </p:nvGrpSpPr>
          <p:grpSpPr>
            <a:xfrm>
              <a:off x="1302901" y="3676252"/>
              <a:ext cx="5534025" cy="651773"/>
              <a:chOff x="1302901" y="2422429"/>
              <a:chExt cx="5534025" cy="651773"/>
            </a:xfrm>
          </p:grpSpPr>
          <p:sp>
            <p:nvSpPr>
              <p:cNvPr id="30" name="矩形 29"/>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156976" y="2422429"/>
                <a:ext cx="4679950" cy="65151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charset="-122"/>
                    <a:ea typeface="微软雅黑" panose="020B0503020204020204" charset="-122"/>
                  </a:rPr>
                  <a:t>02</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33" name="文本框 32"/>
              <p:cNvSpPr txBox="1"/>
              <p:nvPr/>
            </p:nvSpPr>
            <p:spPr>
              <a:xfrm>
                <a:off x="3048260" y="2494178"/>
                <a:ext cx="2834192" cy="52197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sym typeface="+mn-ea"/>
                  </a:rPr>
                  <a:t>解决方案</a:t>
                </a:r>
                <a:endParaRPr lang="zh-CN" altLang="en-US" sz="2800" spc="300" dirty="0">
                  <a:solidFill>
                    <a:srgbClr val="084772"/>
                  </a:solidFill>
                  <a:latin typeface="微软雅黑" panose="020B0503020204020204" charset="-122"/>
                  <a:ea typeface="微软雅黑" panose="020B0503020204020204" charset="-122"/>
                </a:endParaRPr>
              </a:p>
            </p:txBody>
          </p:sp>
          <p:cxnSp>
            <p:nvCxnSpPr>
              <p:cNvPr id="35" name="直接连接符 34"/>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50" name="Freeform 863"/>
            <p:cNvSpPr>
              <a:spLocks noEditPoints="1"/>
            </p:cNvSpPr>
            <p:nvPr/>
          </p:nvSpPr>
          <p:spPr bwMode="auto">
            <a:xfrm>
              <a:off x="2332499" y="3797214"/>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3D3836"/>
            </a:solidFill>
            <a:ln>
              <a:noFill/>
            </a:ln>
          </p:spPr>
          <p:txBody>
            <a:bodyPr vert="horz" wrap="square" lIns="91440" tIns="45720" rIns="91440" bIns="45720" numCol="1" anchor="t" anchorCtr="0" compatLnSpc="1"/>
            <a:lstStyle/>
            <a:p>
              <a:pPr defTabSz="914400">
                <a:defRPr/>
              </a:pPr>
              <a:endParaRPr lang="zh-CN" altLang="en-US" sz="1800" kern="0">
                <a:solidFill>
                  <a:prstClr val="black"/>
                </a:solidFill>
                <a:ea typeface="微软雅黑" panose="020B0503020204020204" charset="-122"/>
              </a:endParaRPr>
            </a:p>
          </p:txBody>
        </p:sp>
      </p:grpSp>
      <p:grpSp>
        <p:nvGrpSpPr>
          <p:cNvPr id="4" name="组合 3"/>
          <p:cNvGrpSpPr/>
          <p:nvPr/>
        </p:nvGrpSpPr>
        <p:grpSpPr>
          <a:xfrm>
            <a:off x="3331726" y="4776707"/>
            <a:ext cx="5534025" cy="651773"/>
            <a:chOff x="1302901" y="3676252"/>
            <a:chExt cx="5534025" cy="651773"/>
          </a:xfrm>
        </p:grpSpPr>
        <p:grpSp>
          <p:nvGrpSpPr>
            <p:cNvPr id="6" name="组合 5"/>
            <p:cNvGrpSpPr/>
            <p:nvPr/>
          </p:nvGrpSpPr>
          <p:grpSpPr>
            <a:xfrm>
              <a:off x="1302901" y="3676252"/>
              <a:ext cx="5534025" cy="651773"/>
              <a:chOff x="1302901" y="2422429"/>
              <a:chExt cx="5534025" cy="651773"/>
            </a:xfrm>
          </p:grpSpPr>
          <p:sp>
            <p:nvSpPr>
              <p:cNvPr id="7" name="矩形 6"/>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156976" y="2422429"/>
                <a:ext cx="4679950" cy="65151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328821" y="2486705"/>
                <a:ext cx="886449" cy="523220"/>
              </a:xfrm>
              <a:prstGeom prst="rect">
                <a:avLst/>
              </a:prstGeom>
              <a:noFill/>
            </p:spPr>
            <p:txBody>
              <a:bodyPr wrap="square" rtlCol="0">
                <a:spAutoFit/>
              </a:bodyPr>
              <a:p>
                <a:r>
                  <a:rPr lang="en-US" altLang="zh-CN" sz="2800" b="1" spc="300" dirty="0">
                    <a:solidFill>
                      <a:srgbClr val="084772"/>
                    </a:solidFill>
                    <a:latin typeface="微软雅黑" panose="020B0503020204020204" charset="-122"/>
                    <a:ea typeface="微软雅黑" panose="020B0503020204020204" charset="-122"/>
                  </a:rPr>
                  <a:t>02</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0" name="文本框 9"/>
              <p:cNvSpPr txBox="1"/>
              <p:nvPr/>
            </p:nvSpPr>
            <p:spPr>
              <a:xfrm>
                <a:off x="3048260" y="2494178"/>
                <a:ext cx="2834192" cy="521970"/>
              </a:xfrm>
              <a:prstGeom prst="rect">
                <a:avLst/>
              </a:prstGeom>
              <a:noFill/>
            </p:spPr>
            <p:txBody>
              <a:bodyPr wrap="square" rtlCol="0">
                <a:spAutoFit/>
              </a:bodyPr>
              <a:p>
                <a:r>
                  <a:rPr lang="zh-CN" altLang="en-US" sz="2800" spc="300" dirty="0">
                    <a:solidFill>
                      <a:srgbClr val="084772"/>
                    </a:solidFill>
                    <a:latin typeface="微软雅黑" panose="020B0503020204020204" charset="-122"/>
                    <a:ea typeface="微软雅黑" panose="020B0503020204020204" charset="-122"/>
                  </a:rPr>
                  <a:t>总结</a:t>
                </a:r>
                <a:endParaRPr lang="zh-CN" altLang="en-US" sz="2800" spc="300" dirty="0">
                  <a:solidFill>
                    <a:srgbClr val="084772"/>
                  </a:solidFill>
                  <a:latin typeface="微软雅黑" panose="020B0503020204020204" charset="-122"/>
                  <a:ea typeface="微软雅黑" panose="020B0503020204020204" charset="-122"/>
                </a:endParaRPr>
              </a:p>
            </p:txBody>
          </p:sp>
          <p:cxnSp>
            <p:nvCxnSpPr>
              <p:cNvPr id="11" name="直接连接符 10"/>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12" name="Freeform 863"/>
            <p:cNvSpPr>
              <a:spLocks noEditPoints="1"/>
            </p:cNvSpPr>
            <p:nvPr/>
          </p:nvSpPr>
          <p:spPr bwMode="auto">
            <a:xfrm>
              <a:off x="2332499" y="3797214"/>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3D3836"/>
            </a:solidFill>
            <a:ln>
              <a:noFill/>
            </a:ln>
          </p:spPr>
          <p:txBody>
            <a:bodyPr vert="horz" wrap="square" lIns="91440" tIns="45720" rIns="91440" bIns="45720" numCol="1" anchor="t" anchorCtr="0" compatLnSpc="1"/>
            <a:p>
              <a:pPr defTabSz="914400">
                <a:defRPr/>
              </a:pPr>
              <a:endParaRPr lang="zh-CN" altLang="en-US" sz="1800" kern="0">
                <a:solidFill>
                  <a:prstClr val="black"/>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50000">
                                          <p:cBhvr additive="base">
                                            <p:cTn id="7" dur="1000" fill="hold"/>
                                            <p:tgtEl>
                                              <p:spTgt spid="19"/>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50000">
                                          <p:cBhvr additive="base">
                                            <p:cTn id="11" dur="1000" fill="hold"/>
                                            <p:tgtEl>
                                              <p:spTgt spid="2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3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8" presetID="3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800" decel="100000"/>
                                            <p:tgtEl>
                                              <p:spTgt spid="51"/>
                                            </p:tgtEl>
                                          </p:cBhvr>
                                        </p:animEffect>
                                        <p:anim calcmode="lin" valueType="num">
                                          <p:cBhvr>
                                            <p:cTn id="31" dur="800" decel="100000" fill="hold"/>
                                            <p:tgtEl>
                                              <p:spTgt spid="51"/>
                                            </p:tgtEl>
                                            <p:attrNameLst>
                                              <p:attrName>style.rotation</p:attrName>
                                            </p:attrNameLst>
                                          </p:cBhvr>
                                          <p:tavLst>
                                            <p:tav tm="0">
                                              <p:val>
                                                <p:fltVal val="-90"/>
                                              </p:val>
                                            </p:tav>
                                            <p:tav tm="100000">
                                              <p:val>
                                                <p:fltVal val="0"/>
                                              </p:val>
                                            </p:tav>
                                          </p:tavLst>
                                        </p:anim>
                                        <p:anim calcmode="lin" valueType="num">
                                          <p:cBhvr>
                                            <p:cTn id="32" dur="800" decel="100000" fill="hold"/>
                                            <p:tgtEl>
                                              <p:spTgt spid="51"/>
                                            </p:tgtEl>
                                            <p:attrNameLst>
                                              <p:attrName>ppt_x</p:attrName>
                                            </p:attrNameLst>
                                          </p:cBhvr>
                                          <p:tavLst>
                                            <p:tav tm="0">
                                              <p:val>
                                                <p:strVal val="#ppt_x+0.4"/>
                                              </p:val>
                                            </p:tav>
                                            <p:tav tm="100000">
                                              <p:val>
                                                <p:strVal val="#ppt_x-0.05"/>
                                              </p:val>
                                            </p:tav>
                                          </p:tavLst>
                                        </p:anim>
                                        <p:anim calcmode="lin" valueType="num">
                                          <p:cBhvr>
                                            <p:cTn id="33" dur="800" decel="100000" fill="hold"/>
                                            <p:tgtEl>
                                              <p:spTgt spid="51"/>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1+#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3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8" presetID="3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800" decel="100000"/>
                                            <p:tgtEl>
                                              <p:spTgt spid="51"/>
                                            </p:tgtEl>
                                          </p:cBhvr>
                                        </p:animEffect>
                                        <p:anim calcmode="lin" valueType="num">
                                          <p:cBhvr>
                                            <p:cTn id="31" dur="800" decel="100000" fill="hold"/>
                                            <p:tgtEl>
                                              <p:spTgt spid="51"/>
                                            </p:tgtEl>
                                            <p:attrNameLst>
                                              <p:attrName>style.rotation</p:attrName>
                                            </p:attrNameLst>
                                          </p:cBhvr>
                                          <p:tavLst>
                                            <p:tav tm="0">
                                              <p:val>
                                                <p:fltVal val="-90"/>
                                              </p:val>
                                            </p:tav>
                                            <p:tav tm="100000">
                                              <p:val>
                                                <p:fltVal val="0"/>
                                              </p:val>
                                            </p:tav>
                                          </p:tavLst>
                                        </p:anim>
                                        <p:anim calcmode="lin" valueType="num">
                                          <p:cBhvr>
                                            <p:cTn id="32" dur="800" decel="100000" fill="hold"/>
                                            <p:tgtEl>
                                              <p:spTgt spid="51"/>
                                            </p:tgtEl>
                                            <p:attrNameLst>
                                              <p:attrName>ppt_x</p:attrName>
                                            </p:attrNameLst>
                                          </p:cBhvr>
                                          <p:tavLst>
                                            <p:tav tm="0">
                                              <p:val>
                                                <p:strVal val="#ppt_x+0.4"/>
                                              </p:val>
                                            </p:tav>
                                            <p:tav tm="100000">
                                              <p:val>
                                                <p:strVal val="#ppt_x-0.05"/>
                                              </p:val>
                                            </p:tav>
                                          </p:tavLst>
                                        </p:anim>
                                        <p:anim calcmode="lin" valueType="num">
                                          <p:cBhvr>
                                            <p:cTn id="33" dur="800" decel="100000" fill="hold"/>
                                            <p:tgtEl>
                                              <p:spTgt spid="51"/>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814695" y="3329305"/>
            <a:ext cx="6377305" cy="645160"/>
          </a:xfrm>
          <a:prstGeom prst="rect">
            <a:avLst/>
          </a:prstGeom>
          <a:noFill/>
        </p:spPr>
        <p:txBody>
          <a:bodyPr wrap="square" rtlCol="0">
            <a:spAutoFit/>
          </a:bodyPr>
          <a:lstStyle/>
          <a:p>
            <a:pPr algn="l">
              <a:buClrTx/>
              <a:buSzTx/>
              <a:buFontTx/>
            </a:pPr>
            <a:r>
              <a:rPr lang="zh-CN" altLang="en-US" sz="3600" b="1" spc="600" dirty="0">
                <a:solidFill>
                  <a:schemeClr val="bg1"/>
                </a:solidFill>
                <a:latin typeface="微软雅黑" panose="020B0503020204020204" charset="-122"/>
                <a:ea typeface="微软雅黑" panose="020B0503020204020204" charset="-122"/>
              </a:rPr>
              <a:t>问题描述</a:t>
            </a:r>
            <a:r>
              <a:rPr lang="zh-CN" altLang="en-US" sz="3600" b="1" spc="600" dirty="0">
                <a:solidFill>
                  <a:schemeClr val="bg1"/>
                </a:solidFill>
                <a:latin typeface="微软雅黑" panose="020B0503020204020204" charset="-122"/>
                <a:ea typeface="微软雅黑" panose="020B0503020204020204" charset="-122"/>
                <a:sym typeface="+mn-ea"/>
              </a:rPr>
              <a:t>与产生原因</a:t>
            </a:r>
            <a:endParaRPr lang="zh-CN" altLang="en-US" sz="3600" b="1" spc="6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0" y="2023097"/>
            <a:ext cx="12192001" cy="1445260"/>
            <a:chOff x="0" y="2023097"/>
            <a:chExt cx="12192001" cy="1445260"/>
          </a:xfrm>
        </p:grpSpPr>
        <p:sp>
          <p:nvSpPr>
            <p:cNvPr id="10" name="矩形 9"/>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第</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4" name="文本框 13"/>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部分</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5" name="文本框 14"/>
            <p:cNvSpPr txBox="1"/>
            <p:nvPr/>
          </p:nvSpPr>
          <p:spPr>
            <a:xfrm>
              <a:off x="1422919" y="2023097"/>
              <a:ext cx="757122" cy="1445260"/>
            </a:xfrm>
            <a:prstGeom prst="rect">
              <a:avLst/>
            </a:prstGeom>
            <a:noFill/>
          </p:spPr>
          <p:txBody>
            <a:bodyPr wrap="square" rtlCol="0">
              <a:spAutoFit/>
            </a:bodyPr>
            <a:lstStyle/>
            <a:p>
              <a:r>
                <a:rPr lang="en-US" altLang="zh-CN" sz="8800" b="1" spc="300" dirty="0">
                  <a:solidFill>
                    <a:schemeClr val="bg1"/>
                  </a:solidFill>
                  <a:latin typeface="微软雅黑" panose="020B0503020204020204" charset="-122"/>
                  <a:ea typeface="微软雅黑" panose="020B0503020204020204" charset="-122"/>
                </a:rPr>
                <a:t>1</a:t>
              </a:r>
              <a:endParaRPr lang="en-US" altLang="zh-CN" sz="8800" b="1" spc="300" dirty="0">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7906586" y="3974561"/>
            <a:ext cx="2936905" cy="460375"/>
          </a:xfrm>
          <a:prstGeom prst="rect">
            <a:avLst/>
          </a:prstGeom>
          <a:noFill/>
        </p:spPr>
        <p:txBody>
          <a:bodyPr wrap="square" rtlCol="0">
            <a:spAutoFit/>
          </a:bodyPr>
          <a:lstStyle/>
          <a:p>
            <a:pPr algn="dist">
              <a:buClrTx/>
              <a:buSzTx/>
              <a:buFontTx/>
            </a:pPr>
            <a:r>
              <a:rPr lang="zh-CN" altLang="en-US" sz="1200" spc="300" dirty="0">
                <a:solidFill>
                  <a:schemeClr val="bg1"/>
                </a:solidFill>
                <a:latin typeface="微软雅黑" panose="020B0503020204020204" charset="-122"/>
                <a:ea typeface="微软雅黑" panose="020B0503020204020204" charset="-122"/>
                <a:sym typeface="+mn-ea"/>
              </a:rPr>
              <a:t>Double-Checked </a:t>
            </a:r>
            <a:endParaRPr lang="zh-CN" altLang="en-US" sz="1200" spc="300" dirty="0">
              <a:solidFill>
                <a:schemeClr val="bg1"/>
              </a:solidFill>
              <a:latin typeface="微软雅黑" panose="020B0503020204020204" charset="-122"/>
              <a:ea typeface="微软雅黑" panose="020B0503020204020204" charset="-122"/>
              <a:sym typeface="+mn-ea"/>
            </a:endParaRPr>
          </a:p>
          <a:p>
            <a:pPr algn="dist">
              <a:buClrTx/>
              <a:buSzTx/>
              <a:buFontTx/>
            </a:pPr>
            <a:r>
              <a:rPr lang="zh-CN" altLang="en-US" sz="1200" spc="300" dirty="0">
                <a:solidFill>
                  <a:schemeClr val="bg1"/>
                </a:solidFill>
                <a:latin typeface="微软雅黑" panose="020B0503020204020204" charset="-122"/>
                <a:ea typeface="微软雅黑" panose="020B0503020204020204" charset="-122"/>
                <a:sym typeface="+mn-ea"/>
              </a:rPr>
              <a:t>Locking is Broken</a:t>
            </a:r>
            <a:endParaRPr lang="zh-CN" altLang="en-US" sz="1200" spc="3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900" decel="100000" fill="hold"/>
                                        <p:tgtEl>
                                          <p:spTgt spid="16"/>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78255" y="1550035"/>
            <a:ext cx="1316355"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1.1</a:t>
            </a:r>
            <a:r>
              <a:rPr lang="zh-CN" altLang="en-US"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概述</a:t>
            </a:r>
            <a:endParaRPr lang="zh-CN" altLang="en-US"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005888" y="2504241"/>
            <a:ext cx="5238787" cy="2656205"/>
          </a:xfrm>
          <a:prstGeom prst="rect">
            <a:avLst/>
          </a:prstGeom>
          <a:noFill/>
          <a:ln w="9525">
            <a:noFill/>
            <a:miter lim="800000"/>
          </a:ln>
        </p:spPr>
        <p:txBody>
          <a:bodyPr wrap="square" lIns="91440" tIns="45720" rIns="91440" bIns="45720">
            <a:spAutoFit/>
          </a:bodyPr>
          <a:lstStyle/>
          <a:p>
            <a:pPr>
              <a:lnSpc>
                <a:spcPts val="2500"/>
              </a:lnSpc>
            </a:pPr>
            <a:r>
              <a:rPr lang="en-US" altLang="zh-CN" sz="1400" b="1" spc="300" dirty="0">
                <a:solidFill>
                  <a:schemeClr val="tx1">
                    <a:lumMod val="75000"/>
                    <a:lumOff val="25000"/>
                  </a:schemeClr>
                </a:solidFill>
                <a:latin typeface="微软雅黑" panose="020B0503020204020204" charset="-122"/>
                <a:ea typeface="微软雅黑" panose="020B0503020204020204" charset="-122"/>
              </a:rPr>
              <a:t>双重检查锁定</a:t>
            </a:r>
            <a:r>
              <a:rPr lang="zh-CN" altLang="en-US" sz="1400" b="1" spc="300" dirty="0">
                <a:solidFill>
                  <a:schemeClr val="tx1">
                    <a:lumMod val="75000"/>
                    <a:lumOff val="25000"/>
                  </a:schemeClr>
                </a:solidFill>
                <a:latin typeface="微软雅黑" panose="020B0503020204020204" charset="-122"/>
                <a:ea typeface="微软雅黑" panose="020B0503020204020204" charset="-122"/>
              </a:rPr>
              <a:t>（Double-checked locking）</a:t>
            </a:r>
            <a:r>
              <a:rPr lang="en-US" altLang="zh-CN" sz="1200" spc="300" dirty="0">
                <a:solidFill>
                  <a:schemeClr val="tx1">
                    <a:lumMod val="75000"/>
                    <a:lumOff val="25000"/>
                  </a:schemeClr>
                </a:solidFill>
                <a:latin typeface="微软雅黑" panose="020B0503020204020204" charset="-122"/>
                <a:ea typeface="微软雅黑" panose="020B0503020204020204" charset="-122"/>
              </a:rPr>
              <a:t>是一种软件设计模式</a:t>
            </a:r>
            <a:r>
              <a:rPr lang="zh-CN" altLang="en-US" sz="1200" spc="300" dirty="0">
                <a:solidFill>
                  <a:schemeClr val="tx1">
                    <a:lumMod val="75000"/>
                    <a:lumOff val="25000"/>
                  </a:schemeClr>
                </a:solidFill>
                <a:latin typeface="微软雅黑" panose="020B0503020204020204" charset="-122"/>
                <a:ea typeface="微软雅黑" panose="020B0503020204020204" charset="-122"/>
              </a:rPr>
              <a:t>（策略）</a:t>
            </a:r>
            <a:r>
              <a:rPr lang="en-US" altLang="zh-CN" sz="1200" spc="300" dirty="0">
                <a:solidFill>
                  <a:schemeClr val="tx1">
                    <a:lumMod val="75000"/>
                    <a:lumOff val="25000"/>
                  </a:schemeClr>
                </a:solidFill>
                <a:latin typeface="微软雅黑" panose="020B0503020204020204" charset="-122"/>
                <a:ea typeface="微软雅黑" panose="020B0503020204020204" charset="-122"/>
              </a:rPr>
              <a:t>，用于减少获取锁的开销。程序首先检查锁定条件，并且仅当检查指示需要锁定时才获取锁定。</a:t>
            </a:r>
            <a:r>
              <a:rPr lang="zh-CN" altLang="en-US" sz="1200" spc="300" dirty="0">
                <a:solidFill>
                  <a:schemeClr val="tx1">
                    <a:lumMod val="75000"/>
                    <a:lumOff val="25000"/>
                  </a:schemeClr>
                </a:solidFill>
                <a:latin typeface="微软雅黑" panose="020B0503020204020204" charset="-122"/>
                <a:ea typeface="微软雅黑" panose="020B0503020204020204" charset="-122"/>
              </a:rPr>
              <a:t>（如右侧</a:t>
            </a:r>
            <a:r>
              <a:rPr lang="zh-CN" altLang="en-US" sz="1200" spc="300" dirty="0">
                <a:solidFill>
                  <a:schemeClr val="tx1">
                    <a:lumMod val="75000"/>
                    <a:lumOff val="25000"/>
                  </a:schemeClr>
                </a:solidFill>
                <a:latin typeface="微软雅黑" panose="020B0503020204020204" charset="-122"/>
                <a:ea typeface="微软雅黑" panose="020B0503020204020204" charset="-122"/>
              </a:rPr>
              <a:t>代码所示）</a:t>
            </a:r>
            <a:endParaRPr lang="en-US" altLang="zh-CN" sz="1200" spc="300" dirty="0">
              <a:solidFill>
                <a:schemeClr val="tx1">
                  <a:lumMod val="75000"/>
                  <a:lumOff val="25000"/>
                </a:schemeClr>
              </a:solidFill>
              <a:latin typeface="微软雅黑" panose="020B0503020204020204" charset="-122"/>
              <a:ea typeface="微软雅黑" panose="020B0503020204020204" charset="-122"/>
            </a:endParaRPr>
          </a:p>
          <a:p>
            <a:pPr algn="l">
              <a:lnSpc>
                <a:spcPts val="2500"/>
              </a:lnSpc>
              <a:buClrTx/>
              <a:buSzTx/>
              <a:buFontTx/>
            </a:pPr>
            <a:r>
              <a:rPr lang="en-US" altLang="zh-CN" sz="1400" b="1" spc="300" dirty="0">
                <a:solidFill>
                  <a:schemeClr val="tx1">
                    <a:lumMod val="75000"/>
                    <a:lumOff val="25000"/>
                  </a:schemeClr>
                </a:solidFill>
                <a:latin typeface="微软雅黑" panose="020B0503020204020204" charset="-122"/>
                <a:ea typeface="微软雅黑" panose="020B0503020204020204" charset="-122"/>
                <a:sym typeface="+mn-ea"/>
              </a:rPr>
              <a:t>双重检查锁定失效（Double-Checked Locking is Broken）</a:t>
            </a:r>
            <a:r>
              <a:rPr lang="en-US" altLang="zh-CN" sz="1200" spc="300" dirty="0">
                <a:solidFill>
                  <a:schemeClr val="tx1">
                    <a:lumMod val="75000"/>
                    <a:lumOff val="25000"/>
                  </a:schemeClr>
                </a:solidFill>
                <a:latin typeface="微软雅黑" panose="020B0503020204020204" charset="-122"/>
                <a:ea typeface="微软雅黑" panose="020B0503020204020204" charset="-122"/>
                <a:sym typeface="+mn-ea"/>
              </a:rPr>
              <a:t>是多线程情况下导致的双重检查锁定失效问题，该问题有</a:t>
            </a:r>
            <a:r>
              <a:rPr lang="en-US" altLang="zh-CN" sz="1200" b="1" spc="300" dirty="0">
                <a:solidFill>
                  <a:schemeClr val="tx1">
                    <a:lumMod val="75000"/>
                    <a:lumOff val="25000"/>
                  </a:schemeClr>
                </a:solidFill>
                <a:latin typeface="微软雅黑" panose="020B0503020204020204" charset="-122"/>
                <a:ea typeface="微软雅黑" panose="020B0503020204020204" charset="-122"/>
                <a:sym typeface="+mn-ea"/>
              </a:rPr>
              <a:t>显式内存barrier</a:t>
            </a:r>
            <a:r>
              <a:rPr lang="en-US" altLang="zh-CN" sz="1200" spc="300" dirty="0">
                <a:solidFill>
                  <a:schemeClr val="tx1">
                    <a:lumMod val="75000"/>
                    <a:lumOff val="25000"/>
                  </a:schemeClr>
                </a:solidFill>
                <a:latin typeface="微软雅黑" panose="020B0503020204020204" charset="-122"/>
                <a:ea typeface="微软雅黑" panose="020B0503020204020204" charset="-122"/>
                <a:sym typeface="+mn-ea"/>
              </a:rPr>
              <a:t>、</a:t>
            </a:r>
            <a:r>
              <a:rPr lang="zh-CN" altLang="en-US" sz="1200" b="1" spc="300" dirty="0">
                <a:solidFill>
                  <a:schemeClr val="tx1">
                    <a:lumMod val="75000"/>
                    <a:lumOff val="25000"/>
                  </a:schemeClr>
                </a:solidFill>
                <a:latin typeface="微软雅黑" panose="020B0503020204020204" charset="-122"/>
                <a:ea typeface="微软雅黑" panose="020B0503020204020204" charset="-122"/>
                <a:sym typeface="+mn-ea"/>
              </a:rPr>
              <a:t>使用</a:t>
            </a:r>
            <a:r>
              <a:rPr lang="en-US" altLang="zh-CN" sz="1200" b="1" spc="300" dirty="0">
                <a:solidFill>
                  <a:schemeClr val="tx1">
                    <a:lumMod val="75000"/>
                    <a:lumOff val="25000"/>
                  </a:schemeClr>
                </a:solidFill>
                <a:latin typeface="微软雅黑" panose="020B0503020204020204" charset="-122"/>
                <a:ea typeface="微软雅黑" panose="020B0503020204020204" charset="-122"/>
                <a:sym typeface="+mn-ea"/>
              </a:rPr>
              <a:t>原子操作、</a:t>
            </a:r>
            <a:r>
              <a:rPr lang="zh-CN" altLang="en-US" sz="1200" b="1" spc="300" dirty="0">
                <a:solidFill>
                  <a:schemeClr val="tx1">
                    <a:lumMod val="75000"/>
                    <a:lumOff val="25000"/>
                  </a:schemeClr>
                </a:solidFill>
                <a:latin typeface="微软雅黑" panose="020B0503020204020204" charset="-122"/>
                <a:ea typeface="微软雅黑" panose="020B0503020204020204" charset="-122"/>
                <a:sym typeface="+mn-ea"/>
              </a:rPr>
              <a:t>声明为静态变量、声明为线程</a:t>
            </a:r>
            <a:r>
              <a:rPr lang="en-US" altLang="zh-CN" sz="1200" b="1" spc="300" dirty="0">
                <a:solidFill>
                  <a:schemeClr val="tx1">
                    <a:lumMod val="75000"/>
                    <a:lumOff val="25000"/>
                  </a:schemeClr>
                </a:solidFill>
                <a:latin typeface="微软雅黑" panose="020B0503020204020204" charset="-122"/>
                <a:ea typeface="微软雅黑" panose="020B0503020204020204" charset="-122"/>
                <a:sym typeface="+mn-ea"/>
              </a:rPr>
              <a:t>local</a:t>
            </a:r>
            <a:r>
              <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rPr>
              <a:t>等</a:t>
            </a:r>
            <a:r>
              <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rPr>
              <a:t>解决方案。</a:t>
            </a:r>
            <a:endParaRPr lang="zh-CN" altLang="en-US" sz="1200" spc="300" dirty="0">
              <a:solidFill>
                <a:schemeClr val="tx1">
                  <a:lumMod val="75000"/>
                  <a:lumOff val="25000"/>
                </a:schemeClr>
              </a:solidFill>
              <a:latin typeface="微软雅黑" panose="020B0503020204020204" charset="-122"/>
              <a:ea typeface="微软雅黑" panose="020B0503020204020204"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3902710" y="247949"/>
              <a:ext cx="828929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39878" y="247949"/>
              <a:ext cx="32626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01</a:t>
              </a:r>
              <a:r>
                <a:rPr lang="zh-CN" altLang="en-US" sz="2000" spc="300" dirty="0">
                  <a:solidFill>
                    <a:srgbClr val="084772"/>
                  </a:solidFill>
                  <a:latin typeface="微软雅黑" panose="020B0503020204020204" charset="-122"/>
                  <a:ea typeface="微软雅黑" panose="020B0503020204020204" charset="-122"/>
                  <a:sym typeface="+mn-ea"/>
                </a:rPr>
                <a:t>问题描述与产生原因</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6525260" y="2275205"/>
            <a:ext cx="4525645" cy="3415030"/>
          </a:xfrm>
          <a:prstGeom prst="rect">
            <a:avLst/>
          </a:prstGeom>
          <a:noFill/>
        </p:spPr>
        <p:txBody>
          <a:bodyPr wrap="none" rtlCol="0">
            <a:spAutoFit/>
          </a:bodyPr>
          <a:p>
            <a:pPr algn="l"/>
            <a:r>
              <a:rPr lang="zh-CN" altLang="en-US"/>
              <a:t>class Foo {</a:t>
            </a:r>
            <a:endParaRPr lang="zh-CN" altLang="en-US"/>
          </a:p>
          <a:p>
            <a:pPr algn="l"/>
            <a:r>
              <a:rPr lang="zh-CN" altLang="en-US"/>
              <a:t>    private Helper helper = null;</a:t>
            </a:r>
            <a:endParaRPr lang="zh-CN" altLang="en-US"/>
          </a:p>
          <a:p>
            <a:pPr algn="l"/>
            <a:r>
              <a:rPr lang="zh-CN" altLang="en-US"/>
              <a:t>    public Helper getHelper() {</a:t>
            </a:r>
            <a:endParaRPr lang="zh-CN" altLang="en-US"/>
          </a:p>
          <a:p>
            <a:pPr algn="l"/>
            <a:r>
              <a:rPr lang="zh-CN" altLang="en-US"/>
              <a:t>        if (helper == null) {              // first check</a:t>
            </a:r>
            <a:endParaRPr lang="zh-CN" altLang="en-US"/>
          </a:p>
          <a:p>
            <a:pPr algn="l"/>
            <a:r>
              <a:rPr lang="zh-CN" altLang="en-US"/>
              <a:t>            synchronized(this) {</a:t>
            </a:r>
            <a:endParaRPr lang="zh-CN" altLang="en-US"/>
          </a:p>
          <a:p>
            <a:pPr algn="l"/>
            <a:r>
              <a:rPr lang="zh-CN" altLang="en-US"/>
              <a:t>                if (helper == null)         // second check</a:t>
            </a:r>
            <a:endParaRPr lang="zh-CN" altLang="en-US"/>
          </a:p>
          <a:p>
            <a:pPr algn="l"/>
            <a:r>
              <a:rPr lang="zh-CN" altLang="en-US"/>
              <a:t>                    helper = new Helper();</a:t>
            </a:r>
            <a:endParaRPr lang="zh-CN" altLang="en-US"/>
          </a:p>
          <a:p>
            <a:pPr algn="l"/>
            <a:r>
              <a:rPr lang="zh-CN" altLang="en-US"/>
              <a:t>            }</a:t>
            </a:r>
            <a:endParaRPr lang="zh-CN" altLang="en-US"/>
          </a:p>
          <a:p>
            <a:pPr algn="l"/>
            <a:r>
              <a:rPr lang="zh-CN" altLang="en-US"/>
              <a:t>        }</a:t>
            </a:r>
            <a:endParaRPr lang="zh-CN" altLang="en-US"/>
          </a:p>
          <a:p>
            <a:pPr algn="l"/>
            <a:r>
              <a:rPr lang="zh-CN" altLang="en-US"/>
              <a:t>        return helper;</a:t>
            </a:r>
            <a:endParaRPr lang="zh-CN" altLang="en-US"/>
          </a:p>
          <a:p>
            <a:pPr algn="l"/>
            <a:r>
              <a:rPr lang="zh-CN" altLang="en-US"/>
              <a:t>    }</a:t>
            </a:r>
            <a:endParaRPr lang="zh-CN" altLang="en-US"/>
          </a:p>
          <a:p>
            <a:pPr algn="l"/>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P spid="235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17295" y="1144270"/>
            <a:ext cx="5971540"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1.2 </a:t>
            </a:r>
            <a:r>
              <a:rPr lang="zh-CN" altLang="en-US"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为什么需要</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双重检查锁定？</a:t>
            </a: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 </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以类的初始化</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为例</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sp>
        <p:nvSpPr>
          <p:cNvPr id="23596" name="矩形 4"/>
          <p:cNvSpPr>
            <a:spLocks noChangeArrowheads="1"/>
          </p:cNvSpPr>
          <p:nvPr/>
        </p:nvSpPr>
        <p:spPr bwMode="auto">
          <a:xfrm>
            <a:off x="1278303" y="1783516"/>
            <a:ext cx="5238787" cy="1052830"/>
          </a:xfrm>
          <a:prstGeom prst="rect">
            <a:avLst/>
          </a:prstGeom>
          <a:noFill/>
          <a:ln w="9525">
            <a:noFill/>
            <a:miter lim="800000"/>
          </a:ln>
        </p:spPr>
        <p:txBody>
          <a:bodyPr wrap="square" lIns="91440" tIns="45720" rIns="91440" bIns="45720">
            <a:spAutoFit/>
          </a:bodyPr>
          <a:lstStyle/>
          <a:p>
            <a:pPr algn="l">
              <a:lnSpc>
                <a:spcPts val="2500"/>
              </a:lnSpc>
              <a:buClrTx/>
              <a:buSzTx/>
              <a:buFontTx/>
            </a:pPr>
            <a:r>
              <a:rPr lang="zh-CN" altLang="en-US" sz="1400" b="1" spc="300" dirty="0">
                <a:solidFill>
                  <a:schemeClr val="tx1">
                    <a:lumMod val="75000"/>
                    <a:lumOff val="25000"/>
                  </a:schemeClr>
                </a:solidFill>
                <a:latin typeface="微软雅黑" panose="020B0503020204020204" charset="-122"/>
                <a:ea typeface="微软雅黑" panose="020B0503020204020204" charset="-122"/>
              </a:rPr>
              <a:t>普通的延迟策略的多线程情况：可能创建了多个类</a:t>
            </a:r>
            <a:endParaRPr lang="zh-CN" altLang="en-US" sz="1400" b="1" spc="300" dirty="0">
              <a:solidFill>
                <a:schemeClr val="tx1">
                  <a:lumMod val="75000"/>
                  <a:lumOff val="25000"/>
                </a:schemeClr>
              </a:solidFill>
              <a:latin typeface="微软雅黑" panose="020B0503020204020204" charset="-122"/>
              <a:ea typeface="微软雅黑" panose="020B0503020204020204" charset="-122"/>
            </a:endParaRPr>
          </a:p>
          <a:p>
            <a:pPr>
              <a:lnSpc>
                <a:spcPts val="2500"/>
              </a:lnSpc>
            </a:pPr>
            <a:r>
              <a:rPr lang="en-US" altLang="zh-CN" sz="1400" b="1" spc="300" dirty="0">
                <a:solidFill>
                  <a:schemeClr val="tx1">
                    <a:lumMod val="75000"/>
                    <a:lumOff val="25000"/>
                  </a:schemeClr>
                </a:solidFill>
                <a:latin typeface="微软雅黑" panose="020B0503020204020204" charset="-122"/>
                <a:ea typeface="微软雅黑" panose="020B0503020204020204" charset="-122"/>
              </a:rPr>
              <a:t>	</a:t>
            </a:r>
            <a:r>
              <a:rPr lang="zh-CN" altLang="en-US" sz="1400" b="1" spc="300" dirty="0">
                <a:solidFill>
                  <a:schemeClr val="accent1">
                    <a:lumMod val="50000"/>
                  </a:schemeClr>
                </a:solidFill>
                <a:latin typeface="微软雅黑" panose="020B0503020204020204" charset="-122"/>
                <a:ea typeface="微软雅黑" panose="020B0503020204020204" charset="-122"/>
                <a:sym typeface="+mn-ea"/>
              </a:rPr>
              <a:t>延迟策略</a:t>
            </a:r>
            <a:r>
              <a:rPr lang="zh-CN" altLang="en-US" sz="1400" spc="300" dirty="0">
                <a:solidFill>
                  <a:schemeClr val="accent1">
                    <a:lumMod val="50000"/>
                  </a:schemeClr>
                </a:solidFill>
                <a:latin typeface="微软雅黑" panose="020B0503020204020204" charset="-122"/>
                <a:ea typeface="微软雅黑" panose="020B0503020204020204" charset="-122"/>
                <a:sym typeface="+mn-ea"/>
              </a:rPr>
              <a:t>：在使用时在创建对象，而非构造函数中，这样可提高程序运行效率减少不必要的开销。</a:t>
            </a:r>
            <a:endParaRPr lang="zh-CN" altLang="en-US" sz="1400" spc="300" dirty="0">
              <a:solidFill>
                <a:schemeClr val="accent1">
                  <a:lumMod val="50000"/>
                </a:schemeClr>
              </a:solidFill>
              <a:latin typeface="微软雅黑" panose="020B0503020204020204" charset="-122"/>
              <a:ea typeface="微软雅黑" panose="020B0503020204020204"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3902710" y="247949"/>
              <a:ext cx="828929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39878" y="247949"/>
              <a:ext cx="32626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01</a:t>
              </a:r>
              <a:r>
                <a:rPr lang="zh-CN" altLang="en-US" sz="2000" spc="300" dirty="0">
                  <a:solidFill>
                    <a:srgbClr val="084772"/>
                  </a:solidFill>
                  <a:latin typeface="微软雅黑" panose="020B0503020204020204" charset="-122"/>
                  <a:ea typeface="微软雅黑" panose="020B0503020204020204" charset="-122"/>
                  <a:sym typeface="+mn-ea"/>
                </a:rPr>
                <a:t>问题描述与产生原因</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2091055" y="3047365"/>
            <a:ext cx="2983865" cy="2306955"/>
          </a:xfrm>
          <a:prstGeom prst="rect">
            <a:avLst/>
          </a:prstGeom>
          <a:noFill/>
        </p:spPr>
        <p:txBody>
          <a:bodyPr wrap="none" rtlCol="0">
            <a:spAutoFit/>
          </a:bodyPr>
          <a:p>
            <a:r>
              <a:rPr lang="zh-CN" altLang="en-US"/>
              <a:t>class Foo {</a:t>
            </a:r>
            <a:endParaRPr lang="zh-CN" altLang="en-US"/>
          </a:p>
          <a:p>
            <a:r>
              <a:rPr lang="zh-CN" altLang="en-US"/>
              <a:t>    private Helper helper = null;</a:t>
            </a:r>
            <a:endParaRPr lang="zh-CN" altLang="en-US"/>
          </a:p>
          <a:p>
            <a:r>
              <a:rPr lang="zh-CN" altLang="en-US"/>
              <a:t>    public Helper getHelper() {</a:t>
            </a:r>
            <a:endParaRPr lang="zh-CN" altLang="en-US"/>
          </a:p>
          <a:p>
            <a:r>
              <a:rPr lang="zh-CN" altLang="en-US"/>
              <a:t>        if (helper == null)</a:t>
            </a:r>
            <a:endParaRPr lang="zh-CN" altLang="en-US"/>
          </a:p>
          <a:p>
            <a:r>
              <a:rPr lang="zh-CN" altLang="en-US"/>
              <a:t>            helper = new Helper();</a:t>
            </a:r>
            <a:endParaRPr lang="zh-CN" altLang="en-US"/>
          </a:p>
          <a:p>
            <a:r>
              <a:rPr lang="zh-CN" altLang="en-US"/>
              <a:t>        return helper;</a:t>
            </a:r>
            <a:endParaRPr lang="zh-CN" altLang="en-US"/>
          </a:p>
          <a:p>
            <a:r>
              <a:rPr lang="zh-CN" altLang="en-US"/>
              <a:t>    }</a:t>
            </a:r>
            <a:endParaRPr lang="zh-CN" altLang="en-US"/>
          </a:p>
          <a:p>
            <a:r>
              <a:rPr lang="zh-CN" altLang="en-US"/>
              <a:t>}</a:t>
            </a:r>
            <a:endParaRPr lang="zh-CN" altLang="en-US"/>
          </a:p>
        </p:txBody>
      </p:sp>
      <p:pic>
        <p:nvPicPr>
          <p:cNvPr id="101" name="图片 100"/>
          <p:cNvPicPr/>
          <p:nvPr/>
        </p:nvPicPr>
        <p:blipFill>
          <a:blip r:embed="rId2"/>
          <a:stretch>
            <a:fillRect/>
          </a:stretch>
        </p:blipFill>
        <p:spPr>
          <a:xfrm>
            <a:off x="6687185" y="2195195"/>
            <a:ext cx="4538345" cy="36061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P spid="235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17295" y="1144270"/>
            <a:ext cx="5971540"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1.2 </a:t>
            </a:r>
            <a:r>
              <a:rPr lang="zh-CN" altLang="en-US"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为什么需要</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双重检查锁定？</a:t>
            </a: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 </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以类的初始化</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为例</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sp>
        <p:nvSpPr>
          <p:cNvPr id="23596" name="矩形 4"/>
          <p:cNvSpPr>
            <a:spLocks noChangeArrowheads="1"/>
          </p:cNvSpPr>
          <p:nvPr/>
        </p:nvSpPr>
        <p:spPr bwMode="auto">
          <a:xfrm>
            <a:off x="1009698" y="1582221"/>
            <a:ext cx="5238787" cy="732155"/>
          </a:xfrm>
          <a:prstGeom prst="rect">
            <a:avLst/>
          </a:prstGeom>
          <a:noFill/>
          <a:ln w="9525">
            <a:noFill/>
            <a:miter lim="800000"/>
          </a:ln>
        </p:spPr>
        <p:txBody>
          <a:bodyPr wrap="square" lIns="91440" tIns="45720" rIns="91440" bIns="45720">
            <a:spAutoFit/>
          </a:bodyPr>
          <a:lstStyle/>
          <a:p>
            <a:pPr>
              <a:lnSpc>
                <a:spcPts val="2500"/>
              </a:lnSpc>
            </a:pPr>
            <a:r>
              <a:rPr lang="en-US" altLang="zh-CN" sz="1400" spc="300" dirty="0">
                <a:solidFill>
                  <a:schemeClr val="tx1">
                    <a:lumMod val="75000"/>
                    <a:lumOff val="25000"/>
                  </a:schemeClr>
                </a:solidFill>
                <a:latin typeface="微软雅黑" panose="020B0503020204020204" charset="-122"/>
                <a:ea typeface="微软雅黑" panose="020B0503020204020204" charset="-122"/>
              </a:rPr>
              <a:t>solution1</a:t>
            </a:r>
            <a:r>
              <a:rPr lang="zh-CN" altLang="en-US" sz="1400" spc="300" dirty="0">
                <a:solidFill>
                  <a:schemeClr val="tx1">
                    <a:lumMod val="75000"/>
                    <a:lumOff val="25000"/>
                  </a:schemeClr>
                </a:solidFill>
                <a:latin typeface="微软雅黑" panose="020B0503020204020204" charset="-122"/>
                <a:ea typeface="微软雅黑" panose="020B0503020204020204" charset="-122"/>
              </a:rPr>
              <a:t>？</a:t>
            </a:r>
            <a:r>
              <a:rPr lang="en-US" altLang="zh-CN" sz="1400" spc="300" dirty="0">
                <a:solidFill>
                  <a:schemeClr val="tx1">
                    <a:lumMod val="75000"/>
                    <a:lumOff val="25000"/>
                  </a:schemeClr>
                </a:solidFill>
                <a:latin typeface="微软雅黑" panose="020B0503020204020204" charset="-122"/>
                <a:ea typeface="微软雅黑" panose="020B0503020204020204" charset="-122"/>
              </a:rPr>
              <a:t> </a:t>
            </a:r>
            <a:r>
              <a:rPr lang="zh-CN" altLang="en-US" sz="1400" spc="300" dirty="0">
                <a:solidFill>
                  <a:schemeClr val="tx1">
                    <a:lumMod val="75000"/>
                    <a:lumOff val="25000"/>
                  </a:schemeClr>
                </a:solidFill>
                <a:latin typeface="微软雅黑" panose="020B0503020204020204" charset="-122"/>
                <a:ea typeface="微软雅黑" panose="020B0503020204020204" charset="-122"/>
              </a:rPr>
              <a:t>全部加锁：退化为了单线程，</a:t>
            </a:r>
            <a:r>
              <a:rPr lang="en-US" altLang="zh-CN" sz="1400" spc="300" dirty="0">
                <a:solidFill>
                  <a:schemeClr val="tx1">
                    <a:lumMod val="75000"/>
                    <a:lumOff val="25000"/>
                  </a:schemeClr>
                </a:solidFill>
                <a:latin typeface="微软雅黑" panose="020B0503020204020204" charset="-122"/>
                <a:ea typeface="微软雅黑" panose="020B0503020204020204" charset="-122"/>
              </a:rPr>
              <a:t>slow</a:t>
            </a:r>
            <a:endParaRPr lang="zh-CN" altLang="en-US" sz="1400" spc="300" dirty="0">
              <a:solidFill>
                <a:schemeClr val="tx1">
                  <a:lumMod val="75000"/>
                  <a:lumOff val="25000"/>
                </a:schemeClr>
              </a:solidFill>
              <a:latin typeface="微软雅黑" panose="020B0503020204020204" charset="-122"/>
              <a:ea typeface="微软雅黑" panose="020B0503020204020204" charset="-122"/>
            </a:endParaRPr>
          </a:p>
          <a:p>
            <a:pPr>
              <a:lnSpc>
                <a:spcPts val="2500"/>
              </a:lnSpc>
            </a:pPr>
            <a:endParaRPr lang="zh-CN" altLang="en-US" sz="1400" spc="300" dirty="0">
              <a:solidFill>
                <a:schemeClr val="accent1">
                  <a:lumMod val="50000"/>
                </a:schemeClr>
              </a:solidFill>
              <a:latin typeface="微软雅黑" panose="020B0503020204020204" charset="-122"/>
              <a:ea typeface="微软雅黑" panose="020B0503020204020204"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3902710" y="247949"/>
              <a:ext cx="828929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39878" y="247949"/>
              <a:ext cx="32626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01</a:t>
              </a:r>
              <a:r>
                <a:rPr lang="zh-CN" altLang="en-US" sz="2000" spc="300" dirty="0">
                  <a:solidFill>
                    <a:srgbClr val="084772"/>
                  </a:solidFill>
                  <a:latin typeface="微软雅黑" panose="020B0503020204020204" charset="-122"/>
                  <a:ea typeface="微软雅黑" panose="020B0503020204020204" charset="-122"/>
                  <a:sym typeface="+mn-ea"/>
                </a:rPr>
                <a:t>问题描述与产生原因</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766445" y="2030730"/>
            <a:ext cx="6126480" cy="4246245"/>
          </a:xfrm>
          <a:prstGeom prst="rect">
            <a:avLst/>
          </a:prstGeom>
          <a:noFill/>
        </p:spPr>
        <p:txBody>
          <a:bodyPr wrap="none" rtlCol="0">
            <a:spAutoFit/>
          </a:bodyPr>
          <a:p>
            <a:pPr algn="l"/>
            <a:r>
              <a:rPr lang="zh-CN" altLang="en-US"/>
              <a:t>（</a:t>
            </a:r>
            <a:r>
              <a:rPr lang="en-US" altLang="zh-CN"/>
              <a:t>java</a:t>
            </a:r>
            <a:r>
              <a:rPr lang="zh-CN" altLang="en-US"/>
              <a:t>）</a:t>
            </a:r>
            <a:endParaRPr lang="zh-CN" altLang="en-US"/>
          </a:p>
          <a:p>
            <a:pPr algn="l"/>
            <a:r>
              <a:rPr lang="zh-CN" altLang="en-US"/>
              <a:t>class Foo {</a:t>
            </a:r>
            <a:endParaRPr lang="zh-CN" altLang="en-US"/>
          </a:p>
          <a:p>
            <a:pPr algn="l"/>
            <a:r>
              <a:rPr lang="zh-CN" altLang="en-US"/>
              <a:t>    private Helper helper = null;</a:t>
            </a:r>
            <a:endParaRPr lang="zh-CN" altLang="en-US"/>
          </a:p>
          <a:p>
            <a:pPr algn="l"/>
            <a:r>
              <a:rPr lang="zh-CN" altLang="en-US"/>
              <a:t>    public Helper getHelper() {</a:t>
            </a:r>
            <a:endParaRPr lang="zh-CN" altLang="en-US"/>
          </a:p>
          <a:p>
            <a:pPr algn="l"/>
            <a:r>
              <a:rPr lang="zh-CN" altLang="en-US"/>
              <a:t>      </a:t>
            </a:r>
            <a:r>
              <a:rPr lang="zh-CN" altLang="en-US">
                <a:solidFill>
                  <a:srgbClr val="C00000"/>
                </a:solidFill>
              </a:rPr>
              <a:t>  synchronized(this) {</a:t>
            </a:r>
            <a:endParaRPr lang="zh-CN" altLang="en-US">
              <a:solidFill>
                <a:srgbClr val="C00000"/>
              </a:solidFill>
            </a:endParaRPr>
          </a:p>
          <a:p>
            <a:pPr algn="l">
              <a:buClrTx/>
              <a:buSzTx/>
              <a:buFontTx/>
            </a:pPr>
            <a:r>
              <a:rPr lang="en-US" altLang="zh-CN">
                <a:solidFill>
                  <a:srgbClr val="C00000"/>
                </a:solidFill>
              </a:rPr>
              <a:t>//</a:t>
            </a:r>
            <a:r>
              <a:rPr lang="zh-CN" altLang="en-US">
                <a:solidFill>
                  <a:srgbClr val="C00000"/>
                </a:solidFill>
              </a:rPr>
              <a:t>当两个并发线程访问同一个对象object中的这个</a:t>
            </a:r>
            <a:endParaRPr lang="zh-CN" altLang="en-US">
              <a:solidFill>
                <a:srgbClr val="C00000"/>
              </a:solidFill>
            </a:endParaRPr>
          </a:p>
          <a:p>
            <a:pPr algn="l">
              <a:buClrTx/>
              <a:buSzTx/>
              <a:buFontTx/>
            </a:pPr>
            <a:r>
              <a:rPr lang="zh-CN" altLang="en-US">
                <a:solidFill>
                  <a:srgbClr val="C00000"/>
                </a:solidFill>
              </a:rPr>
              <a:t>synchronized(this)同步代码块时，一个时间内只能有一个线</a:t>
            </a:r>
            <a:endParaRPr lang="zh-CN" altLang="en-US">
              <a:solidFill>
                <a:srgbClr val="C00000"/>
              </a:solidFill>
            </a:endParaRPr>
          </a:p>
          <a:p>
            <a:pPr algn="l">
              <a:buClrTx/>
              <a:buSzTx/>
              <a:buFontTx/>
            </a:pPr>
            <a:r>
              <a:rPr lang="zh-CN" altLang="en-US">
                <a:solidFill>
                  <a:srgbClr val="C00000"/>
                </a:solidFill>
              </a:rPr>
              <a:t>程得到执行。另一个线程必须等待当前线程执行完这个代码</a:t>
            </a:r>
            <a:endParaRPr lang="zh-CN" altLang="en-US">
              <a:solidFill>
                <a:srgbClr val="C00000"/>
              </a:solidFill>
            </a:endParaRPr>
          </a:p>
          <a:p>
            <a:pPr algn="l">
              <a:buClrTx/>
              <a:buSzTx/>
              <a:buFontTx/>
            </a:pPr>
            <a:r>
              <a:rPr lang="zh-CN" altLang="en-US">
                <a:solidFill>
                  <a:srgbClr val="C00000"/>
                </a:solidFill>
              </a:rPr>
              <a:t>块以后才能执行该代码块。</a:t>
            </a:r>
            <a:endParaRPr lang="zh-CN" altLang="en-US">
              <a:solidFill>
                <a:srgbClr val="C00000"/>
              </a:solidFill>
            </a:endParaRPr>
          </a:p>
          <a:p>
            <a:pPr algn="l">
              <a:buClrTx/>
              <a:buSzTx/>
              <a:buFontTx/>
            </a:pPr>
            <a:r>
              <a:rPr lang="zh-CN" altLang="en-US">
                <a:solidFill>
                  <a:srgbClr val="C00000"/>
                </a:solidFill>
              </a:rPr>
              <a:t> </a:t>
            </a:r>
            <a:r>
              <a:rPr lang="zh-CN" altLang="en-US"/>
              <a:t>           if (helper == null)</a:t>
            </a:r>
            <a:endParaRPr lang="zh-CN" altLang="en-US"/>
          </a:p>
          <a:p>
            <a:pPr algn="l"/>
            <a:r>
              <a:rPr lang="zh-CN" altLang="en-US"/>
              <a:t>                helper = new Helper();</a:t>
            </a:r>
            <a:endParaRPr lang="zh-CN" altLang="en-US"/>
          </a:p>
          <a:p>
            <a:pPr algn="l"/>
            <a:r>
              <a:rPr lang="zh-CN" altLang="en-US"/>
              <a:t>            return helper;</a:t>
            </a:r>
            <a:endParaRPr lang="zh-CN" altLang="en-US"/>
          </a:p>
          <a:p>
            <a:pPr algn="l"/>
            <a:r>
              <a:rPr lang="zh-CN" altLang="en-US"/>
              <a:t>        </a:t>
            </a:r>
            <a:r>
              <a:rPr lang="zh-CN" altLang="en-US">
                <a:solidFill>
                  <a:srgbClr val="C00000"/>
                </a:solidFill>
              </a:rPr>
              <a:t>}</a:t>
            </a:r>
            <a:endParaRPr lang="zh-CN" altLang="en-US"/>
          </a:p>
          <a:p>
            <a:pPr algn="l"/>
            <a:r>
              <a:rPr lang="zh-CN" altLang="en-US"/>
              <a:t>    }</a:t>
            </a:r>
            <a:endParaRPr lang="zh-CN" altLang="en-US"/>
          </a:p>
          <a:p>
            <a:pPr algn="l"/>
            <a:r>
              <a:rPr lang="zh-CN" altLang="en-US"/>
              <a:t>}</a:t>
            </a:r>
            <a:endParaRPr lang="zh-CN" altLang="en-US"/>
          </a:p>
        </p:txBody>
      </p:sp>
      <p:pic>
        <p:nvPicPr>
          <p:cNvPr id="103" name="图片 102"/>
          <p:cNvPicPr/>
          <p:nvPr/>
        </p:nvPicPr>
        <p:blipFill>
          <a:blip r:embed="rId2"/>
          <a:stretch>
            <a:fillRect/>
          </a:stretch>
        </p:blipFill>
        <p:spPr>
          <a:xfrm>
            <a:off x="6892925" y="1638935"/>
            <a:ext cx="5236845" cy="35801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P spid="235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17295" y="1144270"/>
            <a:ext cx="5971540"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1.2 </a:t>
            </a:r>
            <a:r>
              <a:rPr lang="zh-CN" altLang="en-US"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为什么需要</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双重检查锁定？</a:t>
            </a: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 </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以类的初始化</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为例</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sp>
        <p:nvSpPr>
          <p:cNvPr id="23596" name="矩形 4"/>
          <p:cNvSpPr>
            <a:spLocks noChangeArrowheads="1"/>
          </p:cNvSpPr>
          <p:nvPr/>
        </p:nvSpPr>
        <p:spPr bwMode="auto">
          <a:xfrm>
            <a:off x="1252855" y="1692910"/>
            <a:ext cx="5900420" cy="1373505"/>
          </a:xfrm>
          <a:prstGeom prst="rect">
            <a:avLst/>
          </a:prstGeom>
          <a:noFill/>
          <a:ln w="9525">
            <a:noFill/>
            <a:miter lim="800000"/>
          </a:ln>
        </p:spPr>
        <p:txBody>
          <a:bodyPr wrap="square" lIns="91440" tIns="45720" rIns="91440" bIns="45720">
            <a:spAutoFit/>
          </a:bodyPr>
          <a:lstStyle/>
          <a:p>
            <a:pPr algn="l">
              <a:lnSpc>
                <a:spcPts val="2500"/>
              </a:lnSpc>
              <a:buClrTx/>
              <a:buSzTx/>
              <a:buFontTx/>
            </a:pPr>
            <a:r>
              <a:rPr lang="en-US" altLang="zh-CN" sz="1400" spc="300" dirty="0">
                <a:solidFill>
                  <a:schemeClr val="tx1">
                    <a:lumMod val="75000"/>
                    <a:lumOff val="25000"/>
                  </a:schemeClr>
                </a:solidFill>
                <a:latin typeface="微软雅黑" panose="020B0503020204020204" charset="-122"/>
                <a:ea typeface="微软雅黑" panose="020B0503020204020204" charset="-122"/>
              </a:rPr>
              <a:t>solution2？ </a:t>
            </a:r>
            <a:r>
              <a:rPr lang="en-US" altLang="zh-CN" sz="1400" spc="300" dirty="0">
                <a:solidFill>
                  <a:schemeClr val="tx1">
                    <a:lumMod val="75000"/>
                    <a:lumOff val="25000"/>
                  </a:schemeClr>
                </a:solidFill>
                <a:latin typeface="微软雅黑" panose="020B0503020204020204" charset="-122"/>
                <a:ea typeface="微软雅黑" panose="020B0503020204020204" charset="-122"/>
                <a:sym typeface="+mn-ea"/>
              </a:rPr>
              <a:t>双重检查锁定</a:t>
            </a:r>
            <a:r>
              <a:rPr lang="zh-CN" altLang="en-US" sz="1400" spc="300" dirty="0">
                <a:solidFill>
                  <a:schemeClr val="tx1">
                    <a:lumMod val="75000"/>
                    <a:lumOff val="25000"/>
                  </a:schemeClr>
                </a:solidFill>
                <a:latin typeface="微软雅黑" panose="020B0503020204020204" charset="-122"/>
                <a:ea typeface="微软雅黑" panose="020B0503020204020204" charset="-122"/>
                <a:sym typeface="+mn-ea"/>
              </a:rPr>
              <a:t>：只有第一个线程将进入同步部分并创建对象。一旦完成初始化，所有后续访问都可以并行运行，而无需同步。</a:t>
            </a:r>
            <a:endParaRPr lang="zh-CN" altLang="en-US" sz="1400" spc="300" dirty="0">
              <a:solidFill>
                <a:schemeClr val="tx1">
                  <a:lumMod val="75000"/>
                  <a:lumOff val="25000"/>
                </a:schemeClr>
              </a:solidFill>
              <a:latin typeface="微软雅黑" panose="020B0503020204020204" charset="-122"/>
              <a:ea typeface="微软雅黑" panose="020B0503020204020204" charset="-122"/>
              <a:sym typeface="+mn-ea"/>
            </a:endParaRPr>
          </a:p>
          <a:p>
            <a:pPr algn="l">
              <a:lnSpc>
                <a:spcPts val="2500"/>
              </a:lnSpc>
              <a:buClrTx/>
              <a:buSzTx/>
              <a:buFontTx/>
            </a:pPr>
            <a:endParaRPr lang="en-US" altLang="zh-CN" sz="1400" spc="300" dirty="0">
              <a:solidFill>
                <a:schemeClr val="tx1">
                  <a:lumMod val="75000"/>
                  <a:lumOff val="25000"/>
                </a:schemeClr>
              </a:solidFill>
              <a:latin typeface="微软雅黑" panose="020B0503020204020204" charset="-122"/>
              <a:ea typeface="微软雅黑" panose="020B0503020204020204" charset="-122"/>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3902710" y="247949"/>
              <a:ext cx="828929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39878" y="247949"/>
              <a:ext cx="32626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01</a:t>
              </a:r>
              <a:r>
                <a:rPr lang="zh-CN" altLang="en-US" sz="2000" spc="300" dirty="0">
                  <a:solidFill>
                    <a:srgbClr val="084772"/>
                  </a:solidFill>
                  <a:latin typeface="微软雅黑" panose="020B0503020204020204" charset="-122"/>
                  <a:ea typeface="微软雅黑" panose="020B0503020204020204" charset="-122"/>
                  <a:sym typeface="+mn-ea"/>
                </a:rPr>
                <a:t>问题描述与产生原因</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751840" y="2571115"/>
            <a:ext cx="11283950" cy="4246245"/>
          </a:xfrm>
          <a:prstGeom prst="rect">
            <a:avLst/>
          </a:prstGeom>
          <a:noFill/>
        </p:spPr>
        <p:txBody>
          <a:bodyPr wrap="none" rtlCol="0">
            <a:spAutoFit/>
          </a:bodyPr>
          <a:p>
            <a:pPr algn="l"/>
            <a:r>
              <a:rPr lang="zh-CN" altLang="en-US">
                <a:sym typeface="+mn-ea"/>
              </a:rPr>
              <a:t>（</a:t>
            </a:r>
            <a:r>
              <a:rPr lang="en-US" altLang="zh-CN">
                <a:sym typeface="+mn-ea"/>
              </a:rPr>
              <a:t>java</a:t>
            </a:r>
            <a:r>
              <a:rPr lang="zh-CN" altLang="en-US">
                <a:sym typeface="+mn-ea"/>
              </a:rPr>
              <a:t>）</a:t>
            </a:r>
            <a:endParaRPr lang="zh-CN" altLang="en-US"/>
          </a:p>
          <a:p>
            <a:pPr algn="l"/>
            <a:r>
              <a:rPr lang="zh-CN" altLang="en-US"/>
              <a:t>class Foo {</a:t>
            </a:r>
            <a:endParaRPr lang="zh-CN" altLang="en-US"/>
          </a:p>
          <a:p>
            <a:pPr algn="l"/>
            <a:r>
              <a:rPr lang="zh-CN" altLang="en-US"/>
              <a:t>    private Helper helper = null;</a:t>
            </a:r>
            <a:endParaRPr lang="zh-CN" altLang="en-US"/>
          </a:p>
          <a:p>
            <a:pPr algn="l"/>
            <a:r>
              <a:rPr lang="zh-CN" altLang="en-US"/>
              <a:t>    public Helper getHelper() {</a:t>
            </a:r>
            <a:endParaRPr lang="zh-CN" altLang="en-US"/>
          </a:p>
          <a:p>
            <a:pPr algn="l"/>
            <a:r>
              <a:rPr lang="zh-CN" altLang="en-US"/>
              <a:t>        </a:t>
            </a:r>
            <a:r>
              <a:rPr lang="zh-CN" altLang="en-US">
                <a:solidFill>
                  <a:srgbClr val="C00000"/>
                </a:solidFill>
              </a:rPr>
              <a:t>if (helper == null) {              // first check，检查对象是否在未锁定的情况下初始化。如果是，则立即返回对象。</a:t>
            </a:r>
            <a:endParaRPr lang="zh-CN" altLang="en-US">
              <a:solidFill>
                <a:srgbClr val="C00000"/>
              </a:solidFill>
            </a:endParaRPr>
          </a:p>
          <a:p>
            <a:pPr algn="l"/>
            <a:r>
              <a:rPr lang="zh-CN" altLang="en-US">
                <a:solidFill>
                  <a:srgbClr val="C00000"/>
                </a:solidFill>
              </a:rPr>
              <a:t>            synchronized(this) {</a:t>
            </a:r>
            <a:endParaRPr lang="zh-CN" altLang="en-US">
              <a:solidFill>
                <a:srgbClr val="C00000"/>
              </a:solidFill>
            </a:endParaRPr>
          </a:p>
          <a:p>
            <a:pPr algn="l"/>
            <a:r>
              <a:rPr lang="zh-CN" altLang="en-US">
                <a:solidFill>
                  <a:srgbClr val="C00000"/>
                </a:solidFill>
              </a:rPr>
              <a:t>                if (helper == null)         // second check，获取锁并再次检查对象是否已初始化。</a:t>
            </a:r>
            <a:endParaRPr lang="zh-CN" altLang="en-US">
              <a:solidFill>
                <a:srgbClr val="C00000"/>
              </a:solidFill>
            </a:endParaRPr>
          </a:p>
          <a:p>
            <a:pPr algn="l"/>
            <a:r>
              <a:rPr lang="en-US" altLang="zh-CN">
                <a:solidFill>
                  <a:srgbClr val="C00000"/>
                </a:solidFill>
              </a:rPr>
              <a:t>	</a:t>
            </a:r>
            <a:r>
              <a:rPr lang="zh-CN" altLang="en-US">
                <a:solidFill>
                  <a:srgbClr val="C00000"/>
                </a:solidFill>
              </a:rPr>
              <a:t>如果另一个线程之前已经获取了锁，则当前线程可以看到创建的对象，并返回该对象；</a:t>
            </a:r>
            <a:endParaRPr lang="zh-CN" altLang="en-US">
              <a:solidFill>
                <a:srgbClr val="C00000"/>
              </a:solidFill>
            </a:endParaRPr>
          </a:p>
          <a:p>
            <a:pPr algn="l"/>
            <a:r>
              <a:rPr lang="en-US" altLang="zh-CN">
                <a:solidFill>
                  <a:srgbClr val="C00000"/>
                </a:solidFill>
              </a:rPr>
              <a:t>	</a:t>
            </a:r>
            <a:r>
              <a:rPr lang="zh-CN" altLang="en-US">
                <a:solidFill>
                  <a:srgbClr val="C00000"/>
                </a:solidFill>
              </a:rPr>
              <a:t>否则，当前线程将创建对象并返回</a:t>
            </a:r>
            <a:endParaRPr lang="zh-CN" altLang="en-US">
              <a:solidFill>
                <a:srgbClr val="C00000"/>
              </a:solidFill>
            </a:endParaRPr>
          </a:p>
          <a:p>
            <a:pPr algn="l"/>
            <a:r>
              <a:rPr lang="zh-CN" altLang="en-US"/>
              <a:t>                    helper = new Helper();</a:t>
            </a:r>
            <a:endParaRPr lang="zh-CN" altLang="en-US"/>
          </a:p>
          <a:p>
            <a:pPr algn="l"/>
            <a:r>
              <a:rPr lang="zh-CN" altLang="en-US"/>
              <a:t>    </a:t>
            </a:r>
            <a:r>
              <a:rPr lang="zh-CN" altLang="en-US">
                <a:solidFill>
                  <a:srgbClr val="C00000"/>
                </a:solidFill>
              </a:rPr>
              <a:t>        }</a:t>
            </a:r>
            <a:endParaRPr lang="zh-CN" altLang="en-US">
              <a:solidFill>
                <a:srgbClr val="C00000"/>
              </a:solidFill>
            </a:endParaRPr>
          </a:p>
          <a:p>
            <a:pPr algn="l"/>
            <a:r>
              <a:rPr lang="zh-CN" altLang="en-US">
                <a:solidFill>
                  <a:srgbClr val="C00000"/>
                </a:solidFill>
              </a:rPr>
              <a:t>        }</a:t>
            </a:r>
            <a:endParaRPr lang="zh-CN" altLang="en-US">
              <a:solidFill>
                <a:srgbClr val="C00000"/>
              </a:solidFill>
            </a:endParaRPr>
          </a:p>
          <a:p>
            <a:pPr algn="l"/>
            <a:r>
              <a:rPr lang="zh-CN" altLang="en-US"/>
              <a:t>        return helper;</a:t>
            </a:r>
            <a:endParaRPr lang="zh-CN" altLang="en-US"/>
          </a:p>
          <a:p>
            <a:pPr algn="l"/>
            <a:r>
              <a:rPr lang="zh-CN" altLang="en-US"/>
              <a:t>    }</a:t>
            </a:r>
            <a:endParaRPr lang="zh-CN" altLang="en-US"/>
          </a:p>
          <a:p>
            <a:pPr algn="l"/>
            <a:r>
              <a:rPr lang="zh-CN" altLang="en-US"/>
              <a:t>}</a:t>
            </a:r>
            <a:endParaRPr lang="zh-CN" altLang="en-US"/>
          </a:p>
        </p:txBody>
      </p:sp>
      <p:pic>
        <p:nvPicPr>
          <p:cNvPr id="105" name="图片 104"/>
          <p:cNvPicPr/>
          <p:nvPr/>
        </p:nvPicPr>
        <p:blipFill>
          <a:blip r:embed="rId2"/>
          <a:stretch>
            <a:fillRect/>
          </a:stretch>
        </p:blipFill>
        <p:spPr>
          <a:xfrm>
            <a:off x="7789545" y="727075"/>
            <a:ext cx="3148965" cy="27508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P spid="235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57935" y="1083310"/>
            <a:ext cx="2644775" cy="368300"/>
          </a:xfrm>
          <a:prstGeom prst="rect">
            <a:avLst/>
          </a:prstGeom>
          <a:solidFill>
            <a:srgbClr val="084772"/>
          </a:solidFill>
          <a:ln w="9525">
            <a:noFill/>
            <a:miter lim="800000"/>
          </a:ln>
        </p:spPr>
        <p:txBody>
          <a:bodyPr wrap="square" lIns="91440" tIns="45720" rIns="91440" bIns="45720">
            <a:spAutoFit/>
          </a:bodyPr>
          <a:lstStyle/>
          <a:p>
            <a:pPr algn="dist">
              <a:buClrTx/>
              <a:buSzTx/>
              <a:buFontTx/>
            </a:pPr>
            <a:r>
              <a:rPr lang="en-US" altLang="zh-CN" dirty="0">
                <a:solidFill>
                  <a:schemeClr val="bg1"/>
                </a:solidFill>
                <a:latin typeface="方正兰亭粗黑简体" panose="02000000000000000000" pitchFamily="2" charset="-122"/>
                <a:ea typeface="方正兰亭粗黑简体" panose="02000000000000000000" pitchFamily="2" charset="-122"/>
                <a:sym typeface="+mn-ea"/>
              </a:rPr>
              <a:t>1.3 </a:t>
            </a:r>
            <a:r>
              <a:rPr lang="zh-CN" altLang="en-US" dirty="0">
                <a:solidFill>
                  <a:schemeClr val="bg1"/>
                </a:solidFill>
                <a:latin typeface="方正兰亭粗黑简体" panose="02000000000000000000" pitchFamily="2" charset="-122"/>
                <a:ea typeface="方正兰亭粗黑简体" panose="02000000000000000000" pitchFamily="2" charset="-122"/>
                <a:sym typeface="+mn-ea"/>
              </a:rPr>
              <a:t>双重检查锁定失效</a:t>
            </a:r>
            <a:endParaRPr lang="zh-CN" altLang="en-US" dirty="0">
              <a:solidFill>
                <a:schemeClr val="bg1"/>
              </a:solidFill>
              <a:latin typeface="方正兰亭粗黑简体" panose="02000000000000000000" pitchFamily="2" charset="-122"/>
              <a:ea typeface="方正兰亭粗黑简体" panose="02000000000000000000" pitchFamily="2" charset="-122"/>
              <a:sym typeface="+mn-ea"/>
            </a:endParaRPr>
          </a:p>
        </p:txBody>
      </p:sp>
      <p:sp>
        <p:nvSpPr>
          <p:cNvPr id="23596" name="矩形 4"/>
          <p:cNvSpPr>
            <a:spLocks noChangeArrowheads="1"/>
          </p:cNvSpPr>
          <p:nvPr/>
        </p:nvSpPr>
        <p:spPr bwMode="auto">
          <a:xfrm>
            <a:off x="1178608" y="1570791"/>
            <a:ext cx="5238787" cy="1373505"/>
          </a:xfrm>
          <a:prstGeom prst="rect">
            <a:avLst/>
          </a:prstGeom>
          <a:noFill/>
          <a:ln w="9525">
            <a:noFill/>
            <a:miter lim="800000"/>
          </a:ln>
        </p:spPr>
        <p:txBody>
          <a:bodyPr wrap="square" lIns="91440" tIns="45720" rIns="91440" bIns="45720">
            <a:spAutoFit/>
          </a:bodyPr>
          <a:lstStyle/>
          <a:p>
            <a:pPr algn="l">
              <a:lnSpc>
                <a:spcPts val="2500"/>
              </a:lnSpc>
              <a:buClrTx/>
              <a:buSzTx/>
              <a:buFontTx/>
            </a:pPr>
            <a:r>
              <a:rPr lang="zh-CN" altLang="en-US" sz="1400">
                <a:solidFill>
                  <a:schemeClr val="tx1"/>
                </a:solidFill>
              </a:rPr>
              <a:t>实际上，类的初始化并非原子操作。</a:t>
            </a:r>
            <a:endParaRPr lang="zh-CN" altLang="en-US" sz="1400">
              <a:solidFill>
                <a:schemeClr val="tx1"/>
              </a:solidFill>
            </a:endParaRPr>
          </a:p>
          <a:p>
            <a:pPr algn="l">
              <a:lnSpc>
                <a:spcPts val="2500"/>
              </a:lnSpc>
              <a:buClrTx/>
              <a:buSzTx/>
              <a:buFontTx/>
            </a:pPr>
            <a:r>
              <a:rPr lang="zh-CN" altLang="en-US" sz="1400">
                <a:solidFill>
                  <a:schemeClr val="tx1"/>
                </a:solidFill>
                <a:sym typeface="+mn-ea"/>
              </a:rPr>
              <a:t>helper 被赋值时，类的初始化可能并未完成，造成访问失败。（</a:t>
            </a:r>
            <a:r>
              <a:rPr lang="zh-CN" altLang="en-US" sz="1400">
                <a:sym typeface="+mn-ea"/>
              </a:rPr>
              <a:t>ptr.field1与helper的赋值句不存在数据依赖，是有可能被编译器等重排的</a:t>
            </a:r>
            <a:r>
              <a:rPr lang="zh-CN" altLang="en-US" sz="1400">
                <a:solidFill>
                  <a:schemeClr val="tx1"/>
                </a:solidFill>
                <a:sym typeface="+mn-ea"/>
              </a:rPr>
              <a:t>）</a:t>
            </a:r>
            <a:endParaRPr lang="zh-CN" altLang="en-US" sz="1400">
              <a:solidFill>
                <a:schemeClr val="tx1"/>
              </a:solidFill>
              <a:sym typeface="+mn-ea"/>
            </a:endParaRPr>
          </a:p>
        </p:txBody>
      </p:sp>
      <p:grpSp>
        <p:nvGrpSpPr>
          <p:cNvPr id="2" name="组合 1"/>
          <p:cNvGrpSpPr/>
          <p:nvPr/>
        </p:nvGrpSpPr>
        <p:grpSpPr>
          <a:xfrm>
            <a:off x="0" y="247949"/>
            <a:ext cx="12192000" cy="398780"/>
            <a:chOff x="0" y="247949"/>
            <a:chExt cx="12192000" cy="398780"/>
          </a:xfrm>
        </p:grpSpPr>
        <p:sp>
          <p:nvSpPr>
            <p:cNvPr id="72" name="矩形 71"/>
            <p:cNvSpPr/>
            <p:nvPr/>
          </p:nvSpPr>
          <p:spPr>
            <a:xfrm>
              <a:off x="3902710" y="247949"/>
              <a:ext cx="828929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639878" y="247949"/>
              <a:ext cx="3262630" cy="398780"/>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r"/>
              <a:r>
                <a:rPr lang="en-US" altLang="zh-CN" sz="2000" spc="600" dirty="0">
                  <a:solidFill>
                    <a:srgbClr val="084772"/>
                  </a:solidFill>
                  <a:latin typeface="微软雅黑" panose="020B0503020204020204" charset="-122"/>
                  <a:ea typeface="微软雅黑" panose="020B0503020204020204" charset="-122"/>
                </a:rPr>
                <a:t>01</a:t>
              </a:r>
              <a:r>
                <a:rPr lang="zh-CN" altLang="en-US" sz="2000" spc="300" dirty="0">
                  <a:solidFill>
                    <a:srgbClr val="084772"/>
                  </a:solidFill>
                  <a:latin typeface="微软雅黑" panose="020B0503020204020204" charset="-122"/>
                  <a:ea typeface="微软雅黑" panose="020B0503020204020204" charset="-122"/>
                  <a:sym typeface="+mn-ea"/>
                </a:rPr>
                <a:t>问题描述与产生原因</a:t>
              </a:r>
              <a:endParaRPr lang="zh-CN" altLang="en-US" sz="2000" spc="600" dirty="0">
                <a:solidFill>
                  <a:srgbClr val="084772"/>
                </a:solidFill>
                <a:latin typeface="微软雅黑" panose="020B0503020204020204" charset="-122"/>
                <a:ea typeface="微软雅黑" panose="020B0503020204020204" charset="-122"/>
              </a:endParaRP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240" y="5881713"/>
            <a:ext cx="941694" cy="935343"/>
          </a:xfrm>
          <a:prstGeom prst="rect">
            <a:avLst/>
          </a:prstGeom>
        </p:spPr>
      </p:pic>
      <p:sp>
        <p:nvSpPr>
          <p:cNvPr id="3" name="文本框 2"/>
          <p:cNvSpPr txBox="1"/>
          <p:nvPr/>
        </p:nvSpPr>
        <p:spPr>
          <a:xfrm>
            <a:off x="7691120" y="1358900"/>
            <a:ext cx="4250690" cy="4799965"/>
          </a:xfrm>
          <a:prstGeom prst="rect">
            <a:avLst/>
          </a:prstGeom>
          <a:noFill/>
        </p:spPr>
        <p:txBody>
          <a:bodyPr wrap="square" rtlCol="0">
            <a:spAutoFit/>
          </a:bodyPr>
          <a:p>
            <a:r>
              <a:rPr lang="zh-CN" altLang="en-US">
                <a:sym typeface="+mn-ea"/>
              </a:rPr>
              <a:t>（</a:t>
            </a:r>
            <a:r>
              <a:rPr lang="en-US" altLang="zh-CN">
                <a:sym typeface="+mn-ea"/>
              </a:rPr>
              <a:t>java</a:t>
            </a:r>
            <a:r>
              <a:rPr lang="zh-CN" altLang="en-US">
                <a:sym typeface="+mn-ea"/>
              </a:rPr>
              <a:t>）</a:t>
            </a:r>
            <a:endParaRPr lang="zh-CN" altLang="en-US"/>
          </a:p>
          <a:p>
            <a:r>
              <a:rPr lang="zh-CN" altLang="en-US"/>
              <a:t>class Foo {</a:t>
            </a:r>
            <a:endParaRPr lang="zh-CN" altLang="en-US"/>
          </a:p>
          <a:p>
            <a:r>
              <a:rPr lang="zh-CN" altLang="en-US"/>
              <a:t>    private Helper helper = null;</a:t>
            </a:r>
            <a:endParaRPr lang="zh-CN" altLang="en-US"/>
          </a:p>
          <a:p>
            <a:r>
              <a:rPr lang="zh-CN" altLang="en-US"/>
              <a:t>    public Helper getHelper() {</a:t>
            </a:r>
            <a:endParaRPr lang="zh-CN" altLang="en-US"/>
          </a:p>
          <a:p>
            <a:r>
              <a:rPr lang="zh-CN" altLang="en-US"/>
              <a:t>        if (helper == null) {</a:t>
            </a:r>
            <a:endParaRPr lang="zh-CN" altLang="en-US"/>
          </a:p>
          <a:p>
            <a:r>
              <a:rPr lang="zh-CN" altLang="en-US"/>
              <a:t>            synchronized(this) {</a:t>
            </a:r>
            <a:endParaRPr lang="zh-CN" altLang="en-US"/>
          </a:p>
          <a:p>
            <a:r>
              <a:rPr lang="zh-CN" altLang="en-US"/>
              <a:t>                if (helper == null) {</a:t>
            </a:r>
            <a:endParaRPr lang="zh-CN" altLang="en-US"/>
          </a:p>
          <a:p>
            <a:r>
              <a:rPr lang="zh-CN" altLang="en-US"/>
              <a:t>                  </a:t>
            </a:r>
            <a:r>
              <a:rPr lang="zh-CN" altLang="en-US">
                <a:solidFill>
                  <a:srgbClr val="C00000"/>
                </a:solidFill>
              </a:rPr>
              <a:t>  ptr = allocate();</a:t>
            </a:r>
            <a:endParaRPr lang="zh-CN" altLang="en-US">
              <a:solidFill>
                <a:srgbClr val="C00000"/>
              </a:solidFill>
            </a:endParaRPr>
          </a:p>
          <a:p>
            <a:r>
              <a:rPr lang="zh-CN" altLang="en-US">
                <a:solidFill>
                  <a:srgbClr val="C00000"/>
                </a:solidFill>
              </a:rPr>
              <a:t>                    helper = ptr;</a:t>
            </a:r>
            <a:endParaRPr lang="zh-CN" altLang="en-US">
              <a:solidFill>
                <a:srgbClr val="C00000"/>
              </a:solidFill>
            </a:endParaRPr>
          </a:p>
          <a:p>
            <a:r>
              <a:rPr lang="zh-CN" altLang="en-US">
                <a:solidFill>
                  <a:srgbClr val="C00000"/>
                </a:solidFill>
              </a:rPr>
              <a:t>                    ptr.field1 = initField1();</a:t>
            </a:r>
            <a:endParaRPr lang="zh-CN" altLang="en-US">
              <a:solidFill>
                <a:srgbClr val="C00000"/>
              </a:solidFill>
            </a:endParaRPr>
          </a:p>
          <a:p>
            <a:r>
              <a:rPr lang="zh-CN" altLang="en-US">
                <a:solidFill>
                  <a:srgbClr val="C00000"/>
                </a:solidFill>
              </a:rPr>
              <a:t>                    ptr.field2 = initField2();</a:t>
            </a:r>
            <a:endParaRPr lang="zh-CN" altLang="en-US">
              <a:solidFill>
                <a:srgbClr val="C00000"/>
              </a:solidFill>
            </a:endParaRPr>
          </a:p>
          <a:p>
            <a:r>
              <a:rPr lang="zh-CN" altLang="en-US"/>
              <a:t>                }</a:t>
            </a:r>
            <a:endParaRPr lang="zh-CN" altLang="en-US"/>
          </a:p>
          <a:p>
            <a:r>
              <a:rPr lang="zh-CN" altLang="en-US"/>
              <a:t>            }</a:t>
            </a:r>
            <a:endParaRPr lang="zh-CN" altLang="en-US"/>
          </a:p>
          <a:p>
            <a:r>
              <a:rPr lang="zh-CN" altLang="en-US"/>
              <a:t>        }</a:t>
            </a:r>
            <a:endParaRPr lang="zh-CN" altLang="en-US"/>
          </a:p>
          <a:p>
            <a:r>
              <a:rPr lang="zh-CN" altLang="en-US"/>
              <a:t>        return helper;</a:t>
            </a:r>
            <a:endParaRPr lang="zh-CN" altLang="en-US"/>
          </a:p>
          <a:p>
            <a:r>
              <a:rPr lang="zh-CN" altLang="en-US"/>
              <a:t>    }</a:t>
            </a:r>
            <a:endParaRPr lang="zh-CN" altLang="en-US"/>
          </a:p>
          <a:p>
            <a:r>
              <a:rPr lang="zh-CN" altLang="en-US"/>
              <a:t>}</a:t>
            </a:r>
            <a:endParaRPr lang="zh-CN" altLang="en-US"/>
          </a:p>
        </p:txBody>
      </p:sp>
      <p:pic>
        <p:nvPicPr>
          <p:cNvPr id="107" name="图片 106"/>
          <p:cNvPicPr/>
          <p:nvPr/>
        </p:nvPicPr>
        <p:blipFill>
          <a:blip r:embed="rId2"/>
          <a:stretch>
            <a:fillRect/>
          </a:stretch>
        </p:blipFill>
        <p:spPr>
          <a:xfrm>
            <a:off x="613410" y="3063875"/>
            <a:ext cx="7333615" cy="31470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bldLvl="0" animBg="1"/>
      <p:bldP spid="235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666441" y="3325777"/>
            <a:ext cx="3842067" cy="645160"/>
          </a:xfrm>
          <a:prstGeom prst="rect">
            <a:avLst/>
          </a:prstGeom>
          <a:noFill/>
        </p:spPr>
        <p:txBody>
          <a:bodyPr wrap="square" rtlCol="0">
            <a:spAutoFit/>
          </a:bodyPr>
          <a:lstStyle/>
          <a:p>
            <a:r>
              <a:rPr lang="zh-CN" altLang="en-US" sz="3600" b="1" spc="600" dirty="0">
                <a:solidFill>
                  <a:schemeClr val="bg1"/>
                </a:solidFill>
                <a:latin typeface="微软雅黑" panose="020B0503020204020204" charset="-122"/>
                <a:ea typeface="微软雅黑" panose="020B0503020204020204" charset="-122"/>
              </a:rPr>
              <a:t>解决方案</a:t>
            </a:r>
            <a:endParaRPr lang="zh-CN" altLang="en-US" sz="3600" b="1" spc="6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0" y="2023097"/>
            <a:ext cx="12192001" cy="1446550"/>
            <a:chOff x="0" y="2023097"/>
            <a:chExt cx="12192001" cy="1446550"/>
          </a:xfrm>
        </p:grpSpPr>
        <p:sp>
          <p:nvSpPr>
            <p:cNvPr id="10" name="矩形 9"/>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第</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4" name="文本框 13"/>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charset="-122"/>
                  <a:ea typeface="微软雅黑" panose="020B0503020204020204" charset="-122"/>
                </a:rPr>
                <a:t>部分</a:t>
              </a:r>
              <a:endParaRPr lang="zh-CN" altLang="en-US" sz="2800" b="1" spc="300" dirty="0">
                <a:solidFill>
                  <a:srgbClr val="084772"/>
                </a:solidFill>
                <a:latin typeface="微软雅黑" panose="020B0503020204020204" charset="-122"/>
                <a:ea typeface="微软雅黑" panose="020B0503020204020204" charset="-122"/>
              </a:endParaRPr>
            </a:p>
          </p:txBody>
        </p:sp>
        <p:sp>
          <p:nvSpPr>
            <p:cNvPr id="15" name="文本框 14"/>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charset="-122"/>
                  <a:ea typeface="微软雅黑" panose="020B0503020204020204" charset="-122"/>
                </a:rPr>
                <a:t>2</a:t>
              </a:r>
              <a:endParaRPr lang="zh-CN" altLang="en-US" sz="8800" b="1" spc="300" dirty="0">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7196455" y="4035425"/>
            <a:ext cx="3707765" cy="922020"/>
          </a:xfrm>
          <a:prstGeom prst="rect">
            <a:avLst/>
          </a:prstGeom>
          <a:noFill/>
        </p:spPr>
        <p:txBody>
          <a:bodyPr wrap="square" rtlCol="0">
            <a:spAutoFit/>
          </a:bodyPr>
          <a:lstStyle/>
          <a:p>
            <a:pPr algn="l">
              <a:lnSpc>
                <a:spcPct val="150000"/>
              </a:lnSpc>
              <a:buClrTx/>
              <a:buSzTx/>
              <a:buFontTx/>
            </a:pPr>
            <a:r>
              <a:rPr lang="zh-CN" altLang="en-US" sz="1200" spc="300" dirty="0">
                <a:solidFill>
                  <a:schemeClr val="bg1"/>
                </a:solidFill>
                <a:latin typeface="微软雅黑" panose="020B0503020204020204" charset="-122"/>
                <a:ea typeface="微软雅黑" panose="020B0503020204020204" charset="-122"/>
                <a:sym typeface="+mn-ea"/>
              </a:rPr>
              <a:t>显式内存barrier、使用原子操作、声明为静态变量、声明为线程local</a:t>
            </a:r>
            <a:r>
              <a:rPr lang="en-US" altLang="zh-CN" sz="1200" spc="300" dirty="0">
                <a:solidFill>
                  <a:schemeClr val="bg1"/>
                </a:solidFill>
                <a:latin typeface="微软雅黑" panose="020B0503020204020204" charset="-122"/>
                <a:ea typeface="微软雅黑" panose="020B0503020204020204" charset="-122"/>
                <a:sym typeface="+mn-ea"/>
              </a:rPr>
              <a:t>...</a:t>
            </a:r>
            <a:endParaRPr lang="zh-CN" altLang="en-US" sz="1200" spc="300" dirty="0">
              <a:solidFill>
                <a:schemeClr val="bg1"/>
              </a:solidFill>
              <a:latin typeface="微软雅黑" panose="020B0503020204020204" charset="-122"/>
              <a:ea typeface="微软雅黑" panose="020B0503020204020204" charset="-122"/>
            </a:endParaRPr>
          </a:p>
          <a:p>
            <a:pPr algn="l">
              <a:lnSpc>
                <a:spcPct val="150000"/>
              </a:lnSpc>
              <a:buClrTx/>
              <a:buSzTx/>
              <a:buFontTx/>
            </a:pPr>
            <a:endParaRPr lang="zh-CN" altLang="en-US" sz="1200" spc="3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900" decel="100000" fill="hold"/>
                                        <p:tgtEl>
                                          <p:spTgt spid="16"/>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tags/tag1.xml><?xml version="1.0" encoding="utf-8"?>
<p:tagLst xmlns:p="http://schemas.openxmlformats.org/presentationml/2006/main">
  <p:tag name="COMMONDATA" val="eyJoZGlkIjoiMGIyNzEwMzA1NTE1ZDlmNmI5YWE5NzNkYTk0MWU2OD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5211</Words>
  <Application>WPS 演示</Application>
  <PresentationFormat>宽屏</PresentationFormat>
  <Paragraphs>264</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微软雅黑</vt:lpstr>
      <vt:lpstr>造字工房悦黑体验版纤细体</vt:lpstr>
      <vt:lpstr>黑体</vt:lpstr>
      <vt:lpstr>方正兰亭粗黑简体</vt:lpstr>
      <vt:lpstr>Segoe UI</vt:lpstr>
      <vt:lpstr>华文细黑</vt:lpstr>
      <vt:lpstr>Arial Rounded MT Bold</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Aldebaran.</cp:lastModifiedBy>
  <cp:revision>45</cp:revision>
  <dcterms:created xsi:type="dcterms:W3CDTF">2022-06-02T00:26:00Z</dcterms:created>
  <dcterms:modified xsi:type="dcterms:W3CDTF">2022-06-03T07:39:38Z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3535657FD9CC424A88A1FC8B05E56B3E</vt:lpwstr>
  </property>
  <property fmtid="{D5CDD505-2E9C-101B-9397-08002B2CF9AE}" pid="3" name="KSOProductBuildVer">
    <vt:lpwstr>2052-11.1.0.11744</vt:lpwstr>
  </property>
</Properties>
</file>