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2" r:id="rId3"/>
    <p:sldId id="273" r:id="rId4"/>
    <p:sldId id="274" r:id="rId5"/>
    <p:sldId id="275" r:id="rId6"/>
    <p:sldId id="276" r:id="rId7"/>
    <p:sldId id="277" r:id="rId8"/>
    <p:sldId id="280" r:id="rId9"/>
    <p:sldId id="257" r:id="rId10"/>
    <p:sldId id="258" r:id="rId11"/>
    <p:sldId id="278" r:id="rId12"/>
    <p:sldId id="279" r:id="rId13"/>
    <p:sldId id="259" r:id="rId14"/>
    <p:sldId id="263" r:id="rId15"/>
    <p:sldId id="283" r:id="rId16"/>
    <p:sldId id="260" r:id="rId17"/>
    <p:sldId id="265" r:id="rId18"/>
    <p:sldId id="261" r:id="rId19"/>
    <p:sldId id="264" r:id="rId20"/>
    <p:sldId id="282" r:id="rId21"/>
    <p:sldId id="266" r:id="rId22"/>
    <p:sldId id="267" r:id="rId23"/>
    <p:sldId id="268" r:id="rId24"/>
    <p:sldId id="269" r:id="rId25"/>
    <p:sldId id="270" r:id="rId26"/>
    <p:sldId id="271" r:id="rId27"/>
    <p:sldId id="27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51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4DFE6-19B7-45E1-ABC7-CD6B65AA846C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5A7C-5243-4D9D-BB4E-E0AE4262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8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DAE84DC-BC16-4594-9894-B69C09AE713F}"/>
              </a:ext>
            </a:extLst>
          </p:cNvPr>
          <p:cNvSpPr/>
          <p:nvPr/>
        </p:nvSpPr>
        <p:spPr>
          <a:xfrm>
            <a:off x="0" y="0"/>
            <a:ext cx="12192000" cy="366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7EE1C0-C88B-4263-837E-FDCE3C97F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132" y="994554"/>
            <a:ext cx="10259735" cy="2080470"/>
          </a:xfrm>
        </p:spPr>
        <p:txBody>
          <a:bodyPr anchor="ctr"/>
          <a:lstStyle>
            <a:lvl1pPr algn="l">
              <a:defRPr sz="60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1DA218-4609-4340-B6DA-5226C36F6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132" y="4032250"/>
            <a:ext cx="10259734" cy="1915544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4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6C76F-86CE-4E53-856C-4FE0EC29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6132" y="6219825"/>
            <a:ext cx="27432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9AC18CD-CBFF-4F16-991F-7F44B13A7A19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76569-E7A0-46C6-827C-81BFCDF4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226175"/>
            <a:ext cx="41148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44E6C9-7A05-4222-81B4-68A6672EF374}"/>
              </a:ext>
            </a:extLst>
          </p:cNvPr>
          <p:cNvSpPr/>
          <p:nvPr/>
        </p:nvSpPr>
        <p:spPr>
          <a:xfrm>
            <a:off x="0" y="6753224"/>
            <a:ext cx="12192000" cy="10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A40510-2219-40BD-BD50-898349B592EA}"/>
              </a:ext>
            </a:extLst>
          </p:cNvPr>
          <p:cNvSpPr/>
          <p:nvPr userDrawn="1"/>
        </p:nvSpPr>
        <p:spPr>
          <a:xfrm>
            <a:off x="9610724" y="-771"/>
            <a:ext cx="2581275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SJTU EE208 </a:t>
            </a:r>
            <a:r>
              <a:rPr lang="zh-CN" alt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电类工程导论</a:t>
            </a:r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(C)</a:t>
            </a:r>
            <a:endParaRPr lang="zh-CN" altLang="en-US" sz="1200" baseline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2DFE6-868C-442D-B85C-DE9E9866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8" y="6491287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CN" altLang="en-US" sz="1600" baseline="0" smtClean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3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CFF5DB3-1E89-4D98-9E31-E4FE2745DA66}"/>
              </a:ext>
            </a:extLst>
          </p:cNvPr>
          <p:cNvSpPr/>
          <p:nvPr/>
        </p:nvSpPr>
        <p:spPr>
          <a:xfrm>
            <a:off x="0" y="1"/>
            <a:ext cx="12192000" cy="638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129473-8162-441A-B0A6-292E780B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1" y="98816"/>
            <a:ext cx="11443282" cy="625476"/>
          </a:xfrm>
        </p:spPr>
        <p:txBody>
          <a:bodyPr>
            <a:noAutofit/>
          </a:bodyPr>
          <a:lstStyle>
            <a:lvl1pPr>
              <a:defRPr sz="27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C0AD3-3D40-4684-A41D-75812A90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2pPr>
            <a:lvl3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3pPr>
            <a:lvl4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4pPr>
            <a:lvl5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8FC0BA2F-2E01-4D0F-895C-745A1AA1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438BDDBE-63F2-4029-93CB-1FD36FC0CE69}" type="datetime1">
              <a:rPr lang="en-US" smtClean="0"/>
              <a:t>9/11/23</a:t>
            </a:fld>
            <a:endParaRPr 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6CB324B4-AEA7-4380-BA30-DFAE58EC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1B83A9D-0FFD-49D5-9C24-6781083A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3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18475D-41BC-429D-8C7F-69ECA5D2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6E4DD-C9CF-4179-B9CE-838882FEE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1A018-7B27-481D-A86C-BF22B0E13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F38C4BE-9E29-43C6-AAAE-97E97D06273F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91B18-D5E1-4692-8FD8-55BDD8D81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31264-FEFC-4E33-80C9-EE1AE9ABC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9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install-windows-home/" TargetMode="External"/><Relationship Id="rId2" Type="http://schemas.openxmlformats.org/officeDocument/2006/relationships/hyperlink" Target="https://hub.docker.com/editions/community/docker-ce-desktop-window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irrors.aliyun.com/docker-toolbox/windows/docker-toolbox/DockerToolbox-18.03.0-ce.ex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docker.com/mac/stable/Docker.dmg" TargetMode="External"/><Relationship Id="rId2" Type="http://schemas.openxmlformats.org/officeDocument/2006/relationships/hyperlink" Target="https://www.docker.com/get-star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docker/debian-docker-install.html" TargetMode="External"/><Relationship Id="rId2" Type="http://schemas.openxmlformats.org/officeDocument/2006/relationships/hyperlink" Target="https://www.runoob.com/docker/ubuntu-docker-instal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docker.com/engine/install/" TargetMode="External"/><Relationship Id="rId4" Type="http://schemas.openxmlformats.org/officeDocument/2006/relationships/hyperlink" Target="https://www.runoob.com/docker/centos-docker-install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sleepyheadLK/p/16417966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hub.docker.com/r/sjtucmic/ee208/tag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c.biancheng.net/view/5693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jianshu.com/p/5ba8586c781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unoob.com/docker/docker-dockerfile.html" TargetMode="External"/><Relationship Id="rId13" Type="http://schemas.openxmlformats.org/officeDocument/2006/relationships/hyperlink" Target="https://www.zhihu.com/question/48174633" TargetMode="External"/><Relationship Id="rId3" Type="http://schemas.openxmlformats.org/officeDocument/2006/relationships/hyperlink" Target="https://www.zhihu.com/question/28300645" TargetMode="External"/><Relationship Id="rId7" Type="http://schemas.openxmlformats.org/officeDocument/2006/relationships/hyperlink" Target="https://www.runoob.com/docker/docker-tutorial.html" TargetMode="External"/><Relationship Id="rId12" Type="http://schemas.openxmlformats.org/officeDocument/2006/relationships/hyperlink" Target="https://www.runoob.com/linux/linux-command-manual.html" TargetMode="External"/><Relationship Id="rId2" Type="http://schemas.openxmlformats.org/officeDocument/2006/relationships/hyperlink" Target="https://www.bilibili.com/video/BV1jT4y1G7M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anyifeng.com/blog/2018/02/docker-tutorial.html" TargetMode="External"/><Relationship Id="rId11" Type="http://schemas.openxmlformats.org/officeDocument/2006/relationships/hyperlink" Target="https://zhuanlan.zhihu.com/p/36801617" TargetMode="External"/><Relationship Id="rId5" Type="http://schemas.openxmlformats.org/officeDocument/2006/relationships/hyperlink" Target="https://www.bilibili.com/video/BV137411F7ny" TargetMode="External"/><Relationship Id="rId10" Type="http://schemas.openxmlformats.org/officeDocument/2006/relationships/hyperlink" Target="https://code.visualstudio.com/docs/remote/containers" TargetMode="External"/><Relationship Id="rId4" Type="http://schemas.openxmlformats.org/officeDocument/2006/relationships/hyperlink" Target="https://zhuanlan.zhihu.com/p/38533234" TargetMode="External"/><Relationship Id="rId9" Type="http://schemas.openxmlformats.org/officeDocument/2006/relationships/hyperlink" Target="https://zhuanlan.zhihu.com/p/4678133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bilibili.com/video/BV1jT4y1G7M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rtualization/hyper-v-on-windows/quick-start/enable-hyper-v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docker.com/get-star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docs.docker.com/docker-for-windows/instal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2240A-00B5-4766-A793-2B7699430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实验准备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34D140-AC10-4F62-B031-01022F4BA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Docker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安装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VSCode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安装与配置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Linux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基本操作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F52386-F6FD-41E0-AB9E-4F2C3361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E6CA0-1742-409C-8F53-FE8AEAC6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+mn-ea"/>
                <a:sym typeface="+mn-lt"/>
              </a:rPr>
              <a:t>A</a:t>
            </a:r>
            <a:r>
              <a:rPr lang="zh-CN" altLang="en-US" dirty="0">
                <a:cs typeface="+mn-ea"/>
                <a:sym typeface="+mn-lt"/>
              </a:rPr>
              <a:t>：安装</a:t>
            </a:r>
            <a:r>
              <a:rPr lang="en-US" altLang="zh-CN" dirty="0">
                <a:cs typeface="+mn-ea"/>
                <a:sym typeface="+mn-lt"/>
              </a:rPr>
              <a:t>docker (Windows 10 Pro, Enterprise, and Education)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15E6E-4787-4F02-AAE9-F734F3B3B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重新登录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windows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后，稍等片刻，直到任务栏出现鲸鱼图标。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（或者在开始菜单里手动启动）</a:t>
            </a:r>
            <a:endParaRPr lang="en-US" sz="1800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5. 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等待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docker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启动完成之后（鲸鱼图标不再播放动画），右击鲸鱼图标可打开设置，限制内存、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CPU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资源使用等（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盘空间不够的同学记得在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Resources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下重新设置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disk image location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）。</a:t>
            </a:r>
            <a:endParaRPr 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BB013F-56D7-493C-96B4-B18B566C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42FD79C-8789-4478-BC1F-AC9A87FCC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442" y="897998"/>
            <a:ext cx="2121592" cy="664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86B7BF-269F-9A29-978B-14F517C36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895" y="2353821"/>
            <a:ext cx="7426210" cy="421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82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F0D4FD-4663-4E88-9344-0C626B99B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56" y="1051342"/>
            <a:ext cx="11443283" cy="5441533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开启</a:t>
            </a:r>
            <a:r>
              <a:rPr lang="en-US" altLang="zh-CN" sz="1600" dirty="0"/>
              <a:t>WSL2</a:t>
            </a:r>
            <a:r>
              <a:rPr lang="zh-CN" altLang="en-US" sz="1600" dirty="0"/>
              <a:t>：以管理员模式打开</a:t>
            </a:r>
            <a:r>
              <a:rPr lang="en-US" altLang="zh-CN" sz="1600" dirty="0"/>
              <a:t>PowerShell</a:t>
            </a:r>
            <a:r>
              <a:rPr lang="zh-CN" altLang="en-US" sz="1600" dirty="0"/>
              <a:t>，输入以下</a:t>
            </a:r>
            <a:r>
              <a:rPr lang="en-US" altLang="zh-CN" sz="1600" dirty="0"/>
              <a:t>3</a:t>
            </a:r>
            <a:r>
              <a:rPr lang="zh-CN" altLang="en-US" sz="1600" dirty="0"/>
              <a:t>行：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r>
              <a:rPr lang="zh-CN" altLang="en-US" sz="1600" dirty="0"/>
              <a:t>下载： </a:t>
            </a:r>
            <a:r>
              <a:rPr lang="en-US" altLang="zh-CN" sz="1600" dirty="0">
                <a:hlinkClick r:id="rId2"/>
              </a:rPr>
              <a:t>https://hub.docker.com/editions/community/docker-ce-desktop-windows/</a:t>
            </a:r>
            <a:endParaRPr lang="en-US" altLang="zh-CN" sz="1600" dirty="0"/>
          </a:p>
          <a:p>
            <a:r>
              <a:rPr lang="zh-CN" altLang="en-US" sz="1600" dirty="0"/>
              <a:t>安装时选中 “</a:t>
            </a:r>
            <a:r>
              <a:rPr lang="en-US" altLang="zh-CN" sz="1600" dirty="0"/>
              <a:t>Enable WSL 2 Features</a:t>
            </a:r>
            <a:r>
              <a:rPr lang="zh-CN" altLang="en-US" sz="1600" dirty="0"/>
              <a:t>”</a:t>
            </a:r>
            <a:endParaRPr lang="en-US" altLang="zh-CN" sz="1600" dirty="0"/>
          </a:p>
          <a:p>
            <a:r>
              <a:rPr lang="zh-CN" altLang="en-US" sz="1600" dirty="0"/>
              <a:t>安装完成后可以在任务栏看到一个鲸鱼的图标</a:t>
            </a:r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B5609B-4C0E-409E-86D4-A3DE6637BB67}"/>
              </a:ext>
            </a:extLst>
          </p:cNvPr>
          <p:cNvSpPr/>
          <p:nvPr/>
        </p:nvSpPr>
        <p:spPr>
          <a:xfrm>
            <a:off x="560717" y="1423358"/>
            <a:ext cx="10869283" cy="9230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dism.exe /online /enable-feature /</a:t>
            </a:r>
            <a:r>
              <a:rPr lang="en-US" altLang="zh-CN" sz="1600" dirty="0" err="1">
                <a:solidFill>
                  <a:schemeClr val="tx1"/>
                </a:solidFill>
              </a:rPr>
              <a:t>featurename:Microsoft-Windows-Subsystem-Linux</a:t>
            </a:r>
            <a:r>
              <a:rPr lang="en-US" altLang="zh-CN" sz="1600" dirty="0">
                <a:solidFill>
                  <a:schemeClr val="tx1"/>
                </a:solidFill>
              </a:rPr>
              <a:t> /all /</a:t>
            </a:r>
            <a:r>
              <a:rPr lang="en-US" altLang="zh-CN" sz="1600" dirty="0" err="1">
                <a:solidFill>
                  <a:schemeClr val="tx1"/>
                </a:solidFill>
              </a:rPr>
              <a:t>norestart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dism.exe /online /enable-feature /</a:t>
            </a:r>
            <a:r>
              <a:rPr lang="en-US" sz="1600" dirty="0" err="1">
                <a:solidFill>
                  <a:schemeClr val="tx1"/>
                </a:solidFill>
              </a:rPr>
              <a:t>featurename:VirtualMachinePlatform</a:t>
            </a:r>
            <a:r>
              <a:rPr lang="en-US" sz="1600" dirty="0">
                <a:solidFill>
                  <a:schemeClr val="tx1"/>
                </a:solidFill>
              </a:rPr>
              <a:t> /all /</a:t>
            </a:r>
            <a:r>
              <a:rPr lang="en-US" sz="1600" dirty="0" err="1">
                <a:solidFill>
                  <a:schemeClr val="tx1"/>
                </a:solidFill>
              </a:rPr>
              <a:t>norestart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wsl</a:t>
            </a:r>
            <a:r>
              <a:rPr lang="en-US" sz="1600" dirty="0">
                <a:solidFill>
                  <a:schemeClr val="tx1"/>
                </a:solidFill>
              </a:rPr>
              <a:t> --set-default-version 2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41E6CA0-1742-409C-8F53-FE8AEAC6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+mn-ea"/>
                <a:sym typeface="+mn-lt"/>
              </a:rPr>
              <a:t>B</a:t>
            </a:r>
            <a:r>
              <a:rPr lang="zh-CN" altLang="en-US" dirty="0">
                <a:cs typeface="+mn-ea"/>
                <a:sym typeface="+mn-lt"/>
              </a:rPr>
              <a:t>：安装</a:t>
            </a:r>
            <a:r>
              <a:rPr lang="en-US" altLang="zh-CN" dirty="0">
                <a:cs typeface="+mn-ea"/>
                <a:sym typeface="+mn-lt"/>
              </a:rPr>
              <a:t>docker (Windows Home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dirty="0"/>
              <a:t>version 2004 or highe</a:t>
            </a:r>
            <a:r>
              <a:rPr lang="en-US" altLang="zh-CN" dirty="0"/>
              <a:t>r</a:t>
            </a:r>
            <a:r>
              <a:rPr lang="en-US" altLang="zh-CN" dirty="0">
                <a:cs typeface="+mn-ea"/>
                <a:sym typeface="+mn-lt"/>
              </a:rPr>
              <a:t>)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BB013F-56D7-493C-96B4-B18B566C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5A7422-16BA-49EC-A83D-17FF3DCD5803}"/>
              </a:ext>
            </a:extLst>
          </p:cNvPr>
          <p:cNvSpPr/>
          <p:nvPr/>
        </p:nvSpPr>
        <p:spPr>
          <a:xfrm>
            <a:off x="338356" y="636388"/>
            <a:ext cx="69997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详细教程： </a:t>
            </a:r>
            <a:r>
              <a:rPr lang="en-US" sz="11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https://docs.docker.com/docker-for-windows/install-windows-home/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1027" name="Picture 3" descr="search for Docker app">
            <a:extLst>
              <a:ext uri="{FF2B5EF4-FFF2-40B4-BE49-F238E27FC236}">
                <a16:creationId xmlns:a16="http://schemas.microsoft.com/office/drawing/2014/main" id="{D117D32B-F107-4369-8137-FCEB01B0B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264" y="3302454"/>
            <a:ext cx="3237612" cy="291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0C4C45-A16E-4A07-A46A-356E74B7D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288" y="4308389"/>
            <a:ext cx="2121592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89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E6CA0-1742-409C-8F53-FE8AEAC6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+mn-ea"/>
                <a:sym typeface="+mn-lt"/>
              </a:rPr>
              <a:t>C: </a:t>
            </a:r>
            <a:r>
              <a:rPr lang="zh-CN" altLang="en-US" dirty="0">
                <a:cs typeface="+mn-ea"/>
                <a:sym typeface="+mn-lt"/>
              </a:rPr>
              <a:t>安装</a:t>
            </a:r>
            <a:r>
              <a:rPr lang="en-US" altLang="zh-CN" dirty="0">
                <a:cs typeface="+mn-ea"/>
                <a:sym typeface="+mn-lt"/>
              </a:rPr>
              <a:t>docker toolbox (Windows</a:t>
            </a:r>
            <a:r>
              <a:rPr lang="zh-CN" altLang="en-US" dirty="0">
                <a:cs typeface="+mn-ea"/>
                <a:sym typeface="+mn-lt"/>
              </a:rPr>
              <a:t>其他版本</a:t>
            </a:r>
            <a:r>
              <a:rPr lang="en-US" altLang="zh-CN" dirty="0">
                <a:cs typeface="+mn-ea"/>
                <a:sym typeface="+mn-lt"/>
              </a:rPr>
              <a:t>)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BB013F-56D7-493C-96B4-B18B566C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5A7422-16BA-49EC-A83D-17FF3DCD5803}"/>
              </a:ext>
            </a:extLst>
          </p:cNvPr>
          <p:cNvSpPr/>
          <p:nvPr/>
        </p:nvSpPr>
        <p:spPr>
          <a:xfrm>
            <a:off x="338356" y="636388"/>
            <a:ext cx="69997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详细教程： </a:t>
            </a:r>
            <a:r>
              <a:rPr lang="en-US" sz="1100" dirty="0">
                <a:solidFill>
                  <a:srgbClr val="FF0000"/>
                </a:solidFill>
              </a:rPr>
              <a:t>https://www.runoob.com/docker/windows-docker-install.html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C0C4C45-A16E-4A07-A46A-356E74B7D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056" y="195081"/>
            <a:ext cx="2121592" cy="664522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089F64E-2C7B-44EF-B86A-08C39C378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24" y="1108876"/>
            <a:ext cx="10967882" cy="5323614"/>
          </a:xfrm>
        </p:spPr>
        <p:txBody>
          <a:bodyPr/>
          <a:lstStyle/>
          <a:p>
            <a:pPr lvl="1"/>
            <a:r>
              <a:rPr lang="zh-CN" altLang="en-US" dirty="0"/>
              <a:t>下载：</a:t>
            </a:r>
            <a:r>
              <a:rPr lang="en-US" altLang="zh-CN" sz="1400" dirty="0">
                <a:hlinkClick r:id="rId3"/>
              </a:rPr>
              <a:t>http://mirrors.aliyun.com/docker-toolbox/windows/docker-toolbox/DockerToolbox-18.03.0-ce.exe</a:t>
            </a:r>
            <a:r>
              <a:rPr lang="en-US" altLang="zh-CN" sz="1400" dirty="0"/>
              <a:t> </a:t>
            </a:r>
          </a:p>
          <a:p>
            <a:pPr lvl="1"/>
            <a:r>
              <a:rPr lang="zh-CN" altLang="en-US" dirty="0"/>
              <a:t>双击安装，勾选所有组件</a:t>
            </a:r>
            <a:r>
              <a:rPr lang="zh-CN" altLang="en-US" dirty="0">
                <a:solidFill>
                  <a:srgbClr val="FF0000"/>
                </a:solidFill>
              </a:rPr>
              <a:t>（请把</a:t>
            </a:r>
            <a:r>
              <a:rPr lang="en-US" altLang="zh-CN" dirty="0">
                <a:solidFill>
                  <a:srgbClr val="FF0000"/>
                </a:solidFill>
              </a:rPr>
              <a:t>Git for Windows</a:t>
            </a:r>
            <a:r>
              <a:rPr lang="zh-CN" altLang="en-US" dirty="0">
                <a:solidFill>
                  <a:srgbClr val="FF0000"/>
                </a:solidFill>
              </a:rPr>
              <a:t>也勾选上）：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lvl="1"/>
            <a:r>
              <a:rPr lang="zh-CN" altLang="en-US" dirty="0"/>
              <a:t>下载完成之后直接点击安装，安装成功后，</a:t>
            </a:r>
            <a:endParaRPr lang="en-US" altLang="zh-CN" dirty="0"/>
          </a:p>
          <a:p>
            <a:pPr marL="0" lvl="1" indent="0">
              <a:buNone/>
            </a:pPr>
            <a:r>
              <a:rPr lang="zh-CN" altLang="en-US" dirty="0"/>
              <a:t>桌边会出现三个图标，如下图所示：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2AF380-F71B-4916-B43D-148B97AD5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615" y="1877335"/>
            <a:ext cx="3398809" cy="262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698CE8-59BA-4FBB-A727-28575A6BE6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0" b="31665"/>
          <a:stretch/>
        </p:blipFill>
        <p:spPr bwMode="auto">
          <a:xfrm>
            <a:off x="1010307" y="5553728"/>
            <a:ext cx="3103474" cy="87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A4EE8E1-115D-40CC-A1EF-F9B1E9F2B1C5}"/>
              </a:ext>
            </a:extLst>
          </p:cNvPr>
          <p:cNvSpPr/>
          <p:nvPr/>
        </p:nvSpPr>
        <p:spPr>
          <a:xfrm>
            <a:off x="5919157" y="4708357"/>
            <a:ext cx="53814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/>
              <a:t>点击 </a:t>
            </a:r>
            <a:r>
              <a:rPr lang="en-US" dirty="0"/>
              <a:t>Docker QuickStart </a:t>
            </a:r>
            <a:r>
              <a:rPr lang="zh-CN" altLang="en-US" dirty="0"/>
              <a:t>图标来启动 </a:t>
            </a:r>
            <a:r>
              <a:rPr lang="en-US" dirty="0"/>
              <a:t>Docker Toolbox </a:t>
            </a:r>
            <a:r>
              <a:rPr lang="zh-CN" altLang="en-US" dirty="0"/>
              <a:t>终端。（或者打开</a:t>
            </a:r>
            <a:r>
              <a:rPr lang="en-US" altLang="zh-CN" dirty="0" err="1"/>
              <a:t>Kitematic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/>
              <a:t>如果系统显示 </a:t>
            </a:r>
            <a:r>
              <a:rPr lang="en-US" dirty="0"/>
              <a:t>User Account Control </a:t>
            </a:r>
            <a:r>
              <a:rPr lang="zh-CN" altLang="en-US" dirty="0"/>
              <a:t>窗口来运行 </a:t>
            </a:r>
            <a:r>
              <a:rPr lang="en-US" dirty="0"/>
              <a:t>VirtualBox </a:t>
            </a:r>
            <a:r>
              <a:rPr lang="zh-CN" altLang="en-US" dirty="0"/>
              <a:t>修改你的电脑，选择 </a:t>
            </a:r>
            <a:r>
              <a:rPr lang="en-US" dirty="0"/>
              <a:t>Yes。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B8EDCC-0EDB-4028-94F2-8B8B730ECD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6897" y="3513773"/>
            <a:ext cx="139845" cy="9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0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09606-FB85-4BD0-B695-8632F5D7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D: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安装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docker (</a:t>
            </a:r>
            <a:r>
              <a:rPr lang="en-US" altLang="zh-CN" dirty="0">
                <a:cs typeface="+mn-ea"/>
                <a:sym typeface="+mn-lt"/>
              </a:rPr>
              <a:t>MacOS)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65987-D2F7-4674-845D-8C779D5F3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1.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访问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  <a:hlinkClick r:id="rId2"/>
              </a:rPr>
              <a:t>https://www.docker.com/get-started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，下载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Docker Desktop for Mac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  <a:hlinkClick r:id="rId3"/>
              </a:rPr>
              <a:t>https://download.docker.com/mac/stable/Docker.dmg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）并双击安装。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2.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安装完成后可在顶部看到一个鲸鱼图标。可点击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preferences/settings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进行设置。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A2E02-C9F6-48AD-8604-98AF89D5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 descr="Whale in menu bar">
            <a:extLst>
              <a:ext uri="{FF2B5EF4-FFF2-40B4-BE49-F238E27FC236}">
                <a16:creationId xmlns:a16="http://schemas.microsoft.com/office/drawing/2014/main" id="{44D1BE73-CE3E-4C6E-948E-12D4F1439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576887"/>
            <a:ext cx="37528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1AC8E1E-3AAD-4449-B7A9-0BE1647DA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2484" y="4129087"/>
            <a:ext cx="1914525" cy="22193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97E5654-A534-4D8F-B7CD-DEAD67B10EC1}"/>
              </a:ext>
            </a:extLst>
          </p:cNvPr>
          <p:cNvSpPr/>
          <p:nvPr/>
        </p:nvSpPr>
        <p:spPr>
          <a:xfrm>
            <a:off x="9290173" y="4610100"/>
            <a:ext cx="1914525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图片 10" descr="手机截图图社交软件的信息&#10;&#10;描述已自动生成">
            <a:extLst>
              <a:ext uri="{FF2B5EF4-FFF2-40B4-BE49-F238E27FC236}">
                <a16:creationId xmlns:a16="http://schemas.microsoft.com/office/drawing/2014/main" id="{0F6FB1EA-0FFE-446C-B676-D75F76A035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64" y="1580271"/>
            <a:ext cx="4876471" cy="2982969"/>
          </a:xfrm>
          <a:prstGeom prst="rect">
            <a:avLst/>
          </a:prstGeom>
          <a:ln w="9525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E06494C2-5FB8-48FE-A29B-FF9EB96B2227}"/>
              </a:ext>
            </a:extLst>
          </p:cNvPr>
          <p:cNvSpPr/>
          <p:nvPr/>
        </p:nvSpPr>
        <p:spPr>
          <a:xfrm>
            <a:off x="3800475" y="3924300"/>
            <a:ext cx="1447800" cy="7429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72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4D67C-4ED8-466C-9B5F-31E79BC8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E</a:t>
            </a:r>
            <a:r>
              <a:rPr lang="zh-CN" altLang="en-US" dirty="0">
                <a:cs typeface="+mn-ea"/>
                <a:sym typeface="+mn-lt"/>
              </a:rPr>
              <a:t>： 安装</a:t>
            </a:r>
            <a:r>
              <a:rPr lang="en-US" altLang="zh-CN" dirty="0">
                <a:cs typeface="+mn-ea"/>
                <a:sym typeface="+mn-lt"/>
              </a:rPr>
              <a:t>docker (Ubuntu/Debian/CentOS)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D84A8-90DB-43D3-9288-725BFC8CB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请参考如下教程自行安装：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hlinkClick r:id="rId2"/>
              </a:rPr>
              <a:t>https://www.runoob.com/docker/ubuntu-docker-install.html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hlinkClick r:id="rId3"/>
              </a:rPr>
              <a:t>https://www.runoob.com/docker/debian-docker-install.html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hlinkClick r:id="rId4"/>
              </a:rPr>
              <a:t>https://www.runoob.com/docker/centos-docker-install.html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hlinkClick r:id="rId5"/>
              </a:rPr>
              <a:t>https://docs.docker.com/engine/install/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59676E-C611-420C-8856-D723F5D1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9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4D67C-4ED8-466C-9B5F-31E79BC8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F</a:t>
            </a:r>
            <a:r>
              <a:rPr lang="zh-CN" altLang="en-US" dirty="0">
                <a:cs typeface="+mn-ea"/>
                <a:sym typeface="+mn-lt"/>
              </a:rPr>
              <a:t>： 安装</a:t>
            </a:r>
            <a:r>
              <a:rPr lang="en-US" altLang="zh-CN" dirty="0">
                <a:cs typeface="+mn-ea"/>
                <a:sym typeface="+mn-lt"/>
              </a:rPr>
              <a:t>docker (Windows11)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D84A8-90DB-43D3-9288-725BFC8CB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请参考如下教程自行安装：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hlinkClick r:id="rId2"/>
              </a:rPr>
              <a:t>https://www.cnblogs.com/sleepyheadLK/p/16417966.html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59676E-C611-420C-8856-D723F5D1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73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427ED-633D-4F69-A3D6-D0BA8EA9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测试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docker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安装是否成功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C5F4A-BDC3-497D-BFAD-4B4C7D51A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打开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windows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macos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/ubuntu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等的终端（旧版本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windows 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打开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Docker 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quickstart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），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输入 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docker run hello-world</a:t>
            </a:r>
          </a:p>
          <a:p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出现类似下图的内容则说明安装正确。</a:t>
            </a:r>
            <a:endParaRPr 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55A8A3-5115-4B1E-986B-361C69C0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585B14-DC20-42D3-8D4E-35A27EDC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334" y="2099169"/>
            <a:ext cx="6131331" cy="41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09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292B7-F0A8-47D5-B10F-85E6D196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下载本课程所需的运行环境镜像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EB7B6-92A9-498F-9AD4-FDAB01A3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注意：本课程所有的实验（包括最后的大作业）都需要在指定环境下运行，便于统一测试。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/>
              <a:t>启动</a:t>
            </a:r>
            <a:r>
              <a:rPr lang="en-US" altLang="zh-CN" dirty="0"/>
              <a:t>docker</a:t>
            </a:r>
            <a:r>
              <a:rPr lang="zh-CN" altLang="en-US" dirty="0"/>
              <a:t>，保证鲸鱼图标在任务栏（否则会出现</a:t>
            </a:r>
            <a:r>
              <a:rPr lang="en-US" dirty="0"/>
              <a:t>error during connect</a:t>
            </a:r>
            <a:r>
              <a:rPr lang="zh-CN" altLang="en-US" dirty="0"/>
              <a:t>的错误）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在命令行里输入</a:t>
            </a:r>
            <a:r>
              <a:rPr lang="en-US" dirty="0"/>
              <a:t>docker pull </a:t>
            </a:r>
            <a:r>
              <a:rPr lang="en-US" dirty="0" err="1"/>
              <a:t>sjtucmic</a:t>
            </a:r>
            <a:r>
              <a:rPr lang="en-US" dirty="0"/>
              <a:t>/ee208</a:t>
            </a:r>
            <a:r>
              <a:rPr lang="zh-CN" altLang="en-US" dirty="0"/>
              <a:t>，等待下载完成。</a:t>
            </a:r>
            <a:endParaRPr lang="en-US" altLang="zh-CN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备注：以上指令默认下载</a:t>
            </a:r>
            <a:r>
              <a:rPr lang="en-US" altLang="zh-CN" sz="1600" dirty="0"/>
              <a:t>latest</a:t>
            </a:r>
            <a:r>
              <a:rPr lang="zh-CN" altLang="en-US" sz="1600" dirty="0"/>
              <a:t>最新版，已满足课程要求。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其他版本可在</a:t>
            </a:r>
            <a:r>
              <a:rPr lang="en-US" altLang="zh-CN" sz="1600" dirty="0">
                <a:hlinkClick r:id="rId2"/>
              </a:rPr>
              <a:t>https://hub.docker.com/r/sjtucmic/ee208/tags</a:t>
            </a:r>
            <a:r>
              <a:rPr lang="en-US" altLang="zh-CN" sz="1600" dirty="0"/>
              <a:t> </a:t>
            </a:r>
            <a:r>
              <a:rPr lang="zh-CN" altLang="en-US" sz="1600" dirty="0"/>
              <a:t>上查看。</a:t>
            </a:r>
            <a:endParaRPr lang="en-US" altLang="zh-CN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500C5C-2613-4B51-802F-C70B6A7D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7034ED-B428-4D2D-BFA7-BA612D9A9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560" y="2716110"/>
            <a:ext cx="4201261" cy="377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31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C6752-6324-4B66-8320-22C642DC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安装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VSCode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371F5-994A-45EC-BAAA-79D9F0B4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访问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  <a:hlinkClick r:id="rId2"/>
              </a:rPr>
              <a:t>https://code.visualstudio.com/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 下载并安装软件。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A14321-E29A-43A6-9D48-F7581B06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20093A-444C-491D-837C-87A771E33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803" y="1527175"/>
            <a:ext cx="6744395" cy="4829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34587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900E8-796C-4F5F-919B-E2025BC0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 err="1"/>
              <a:t>VSCode</a:t>
            </a:r>
            <a:r>
              <a:rPr lang="zh-CN" altLang="en-US" dirty="0"/>
              <a:t>访问</a:t>
            </a:r>
            <a:r>
              <a:rPr lang="en-US" altLang="zh-CN" dirty="0"/>
              <a:t>docker container</a:t>
            </a:r>
            <a:r>
              <a:rPr lang="zh-CN" altLang="en-US" dirty="0">
                <a:solidFill>
                  <a:srgbClr val="FF0000"/>
                </a:solidFill>
              </a:rPr>
              <a:t>（针对方案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F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F60B2-975C-4C41-9AAF-60648A89C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17" y="799710"/>
            <a:ext cx="4681757" cy="579905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启动</a:t>
            </a:r>
            <a:r>
              <a:rPr lang="en-US" altLang="zh-CN" dirty="0"/>
              <a:t>docker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打开</a:t>
            </a:r>
            <a:r>
              <a:rPr lang="en-US" altLang="zh-CN" dirty="0" err="1"/>
              <a:t>VSCode</a:t>
            </a:r>
            <a:r>
              <a:rPr lang="zh-CN" altLang="en-US" dirty="0"/>
              <a:t>，点击     图标，搜索</a:t>
            </a:r>
            <a:r>
              <a:rPr lang="en-US" altLang="zh-CN" dirty="0"/>
              <a:t>remote containers</a:t>
            </a:r>
            <a:r>
              <a:rPr lang="zh-CN" altLang="en-US" dirty="0"/>
              <a:t>，安装该插件。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安装插件之后会在左下角看到一个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图标， 点击后选择 </a:t>
            </a:r>
            <a:r>
              <a:rPr lang="en-US" altLang="zh-CN" dirty="0"/>
              <a:t>“Open Folder in Container” </a:t>
            </a:r>
            <a:r>
              <a:rPr lang="zh-CN" altLang="en-US" dirty="0"/>
              <a:t>，选择实验课件提供的</a:t>
            </a:r>
            <a:r>
              <a:rPr lang="en-US" altLang="zh-CN" dirty="0" err="1"/>
              <a:t>hello_world</a:t>
            </a:r>
            <a:r>
              <a:rPr lang="zh-CN" altLang="en-US" dirty="0"/>
              <a:t>文件夹。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altLang="zh-CN" dirty="0"/>
              <a:t>. </a:t>
            </a:r>
            <a:r>
              <a:rPr lang="zh-CN" altLang="en-US" dirty="0"/>
              <a:t>当出现</a:t>
            </a:r>
            <a:r>
              <a:rPr lang="en-US" altLang="zh-CN" dirty="0"/>
              <a:t>file sharing</a:t>
            </a:r>
            <a:r>
              <a:rPr lang="zh-CN" altLang="en-US" dirty="0"/>
              <a:t>的询问时，选择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zh-CN" altLang="en-US" dirty="0"/>
              <a:t>共享</a:t>
            </a:r>
            <a:r>
              <a:rPr lang="en-US" dirty="0"/>
              <a:t>”(share it)</a:t>
            </a:r>
            <a:r>
              <a:rPr lang="zh-CN" altLang="en-US" dirty="0"/>
              <a:t>。如果没有出现，请检查自己的系统通知功能是否打开。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altLang="zh-CN" dirty="0"/>
              <a:t>. </a:t>
            </a:r>
            <a:r>
              <a:rPr lang="zh-CN" altLang="en-US" dirty="0"/>
              <a:t>当左下角出现</a:t>
            </a:r>
            <a:r>
              <a:rPr lang="en-US" altLang="zh-CN" dirty="0"/>
              <a:t>Dev </a:t>
            </a:r>
            <a:r>
              <a:rPr lang="en-US" altLang="zh-CN" dirty="0" err="1"/>
              <a:t>Container:xxx</a:t>
            </a:r>
            <a:r>
              <a:rPr lang="en-US" altLang="zh-CN" dirty="0"/>
              <a:t> </a:t>
            </a:r>
            <a:r>
              <a:rPr lang="zh-CN" altLang="en-US" dirty="0"/>
              <a:t>则表示配置成功。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B3AC2-F873-4F41-A2ED-4AFCF647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B05B5A-CB3B-4935-A4F2-44F72821B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03" y="1537990"/>
            <a:ext cx="476250" cy="40005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296EC9A0-F7DC-4FCF-8B19-F95CAF79D5AD}"/>
              </a:ext>
            </a:extLst>
          </p:cNvPr>
          <p:cNvGrpSpPr/>
          <p:nvPr/>
        </p:nvGrpSpPr>
        <p:grpSpPr>
          <a:xfrm>
            <a:off x="5046993" y="697470"/>
            <a:ext cx="3433655" cy="2170099"/>
            <a:chOff x="628650" y="1457325"/>
            <a:chExt cx="4827301" cy="320462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4DEA53A-837B-4305-B18D-648633D69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325" y="1457325"/>
              <a:ext cx="4718626" cy="3204628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A4F686E-0BBC-4FB9-B689-CD3D94995781}"/>
                </a:ext>
              </a:extLst>
            </p:cNvPr>
            <p:cNvSpPr/>
            <p:nvPr/>
          </p:nvSpPr>
          <p:spPr>
            <a:xfrm>
              <a:off x="628650" y="2876550"/>
              <a:ext cx="514350" cy="55245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0AF4F7C-67F2-4B8C-86BF-3D3E1BDA3421}"/>
              </a:ext>
            </a:extLst>
          </p:cNvPr>
          <p:cNvGrpSpPr/>
          <p:nvPr/>
        </p:nvGrpSpPr>
        <p:grpSpPr>
          <a:xfrm>
            <a:off x="8537171" y="683566"/>
            <a:ext cx="3236284" cy="2197905"/>
            <a:chOff x="6096000" y="1457325"/>
            <a:chExt cx="4718626" cy="320462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956D0E9-483A-4AA5-9C34-0462B8987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1457325"/>
              <a:ext cx="4718626" cy="3204628"/>
            </a:xfrm>
            <a:prstGeom prst="rect">
              <a:avLst/>
            </a:prstGeom>
          </p:spPr>
        </p:pic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9C7B131E-17B2-41EF-976D-A153542F008F}"/>
                </a:ext>
              </a:extLst>
            </p:cNvPr>
            <p:cNvCxnSpPr/>
            <p:nvPr/>
          </p:nvCxnSpPr>
          <p:spPr>
            <a:xfrm flipH="1" flipV="1">
              <a:off x="7864763" y="2423578"/>
              <a:ext cx="590550" cy="6953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6678B9A1-E996-45EB-B66A-CE34FF165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821" y="2900228"/>
            <a:ext cx="3344920" cy="22716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FF1069C-F2AC-4C41-A307-30080F87A9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6214" y="2750070"/>
            <a:ext cx="509869" cy="27454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4E8CC67-B892-4BDF-800E-F8E8EB8E1C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7171" y="2969625"/>
            <a:ext cx="3236287" cy="219790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E825948-CE00-4AAC-B4F0-6C39C3289A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4293" y="5204570"/>
            <a:ext cx="3267075" cy="16764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FBC56AE-3F71-4EC9-A868-816F3213733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2077" r="65616"/>
          <a:stretch/>
        </p:blipFill>
        <p:spPr>
          <a:xfrm>
            <a:off x="8537171" y="5324525"/>
            <a:ext cx="3300358" cy="11683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F4444E8-1B77-4356-80C3-FEA0A286D2B3}"/>
              </a:ext>
            </a:extLst>
          </p:cNvPr>
          <p:cNvSpPr/>
          <p:nvPr/>
        </p:nvSpPr>
        <p:spPr>
          <a:xfrm>
            <a:off x="5602778" y="3024615"/>
            <a:ext cx="2302626" cy="192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762D0B-0F9D-42CB-8740-9CC6B5841D7E}"/>
              </a:ext>
            </a:extLst>
          </p:cNvPr>
          <p:cNvSpPr/>
          <p:nvPr/>
        </p:nvSpPr>
        <p:spPr>
          <a:xfrm>
            <a:off x="9528542" y="4825664"/>
            <a:ext cx="2302626" cy="192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E8F2A9-E217-40B0-B384-96A1E1724F7F}"/>
              </a:ext>
            </a:extLst>
          </p:cNvPr>
          <p:cNvSpPr/>
          <p:nvPr/>
        </p:nvSpPr>
        <p:spPr>
          <a:xfrm>
            <a:off x="5254078" y="6468528"/>
            <a:ext cx="1505161" cy="271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5CCA4-EEDE-4ABC-8B6B-0309FBA4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docker? </a:t>
            </a:r>
            <a:r>
              <a:rPr lang="en-US" altLang="zh-CN" sz="1800" u="sng" dirty="0"/>
              <a:t>https://www.bilibili.com/video/BV1jT4y1G7M3</a:t>
            </a:r>
            <a:endParaRPr lang="en-US" u="sng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DCC2F85-A1C7-426B-B14D-8DCBDB9C2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环境配置的难题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软件开发最大的麻烦事之一，就是环境配置。用户计算机的环境都不相同，你怎么知道自家的软件，能在哪些机器跑起来？</a:t>
            </a:r>
            <a:endParaRPr lang="en-US" altLang="zh-CN" dirty="0"/>
          </a:p>
          <a:p>
            <a:r>
              <a:rPr lang="zh-CN" altLang="en-US" dirty="0"/>
              <a:t>用户必须保证两件事：操作系统的设置，各种库和组件的安装。只有它们都正确，软件才能运行。举例来说，安装一个 </a:t>
            </a:r>
            <a:r>
              <a:rPr lang="en-US" altLang="zh-CN" dirty="0"/>
              <a:t>Python </a:t>
            </a:r>
            <a:r>
              <a:rPr lang="zh-CN" altLang="en-US" dirty="0"/>
              <a:t>应用，计算机必须有 </a:t>
            </a:r>
            <a:r>
              <a:rPr lang="en-US" altLang="zh-CN" dirty="0"/>
              <a:t>Python </a:t>
            </a:r>
            <a:r>
              <a:rPr lang="zh-CN" altLang="en-US" dirty="0"/>
              <a:t>引擎，还必须有各种依赖，可能还要配置环境变量。</a:t>
            </a:r>
          </a:p>
          <a:p>
            <a:r>
              <a:rPr lang="zh-CN" altLang="en-US" dirty="0"/>
              <a:t>如果某些老旧的模块与当前环境不兼容，那就麻烦了。开发者常常会说：</a:t>
            </a:r>
            <a:r>
              <a:rPr lang="en-US" altLang="zh-CN" dirty="0"/>
              <a:t>"</a:t>
            </a:r>
            <a:r>
              <a:rPr lang="zh-CN" altLang="en-US" dirty="0"/>
              <a:t>它在我的机器可以跑了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It works on my machine</a:t>
            </a:r>
            <a:r>
              <a:rPr lang="zh-CN" altLang="en-US" dirty="0"/>
              <a:t>），言下之意就是，其他机器很可能跑不了。</a:t>
            </a:r>
          </a:p>
          <a:p>
            <a:r>
              <a:rPr lang="zh-CN" altLang="en-US" dirty="0"/>
              <a:t>环境配置如此麻烦，换一台机器，就要重来一次，旷日费时。很多人想到，能不能从根本上解决问题，软件可以带环境安装？也就是说，安装的时候，把原始环境一模一样地复制过来。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B36FC2-5C70-4421-99AB-D4D65D6F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49EBC4-93E2-4CCC-AD7B-74EC0CC2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4100964"/>
            <a:ext cx="4783822" cy="239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555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900E8-796C-4F5F-919B-E2025BC0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 err="1"/>
              <a:t>VSCode</a:t>
            </a:r>
            <a:r>
              <a:rPr lang="zh-CN" altLang="en-US" dirty="0"/>
              <a:t>访问</a:t>
            </a:r>
            <a:r>
              <a:rPr lang="en-US" altLang="zh-CN" dirty="0"/>
              <a:t>docker container</a:t>
            </a:r>
            <a:r>
              <a:rPr lang="zh-CN" altLang="en-US" dirty="0">
                <a:solidFill>
                  <a:srgbClr val="FF0000"/>
                </a:solidFill>
              </a:rPr>
              <a:t>（针对方案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F60B2-975C-4C41-9AAF-60648A89C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17" y="799710"/>
            <a:ext cx="4681757" cy="579905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zh-CN" altLang="en-US" dirty="0"/>
              <a:t>启动</a:t>
            </a:r>
            <a:r>
              <a:rPr lang="en-US" altLang="zh-CN" dirty="0"/>
              <a:t>docker </a:t>
            </a:r>
            <a:r>
              <a:rPr lang="en-US" altLang="zh-CN" dirty="0" err="1"/>
              <a:t>kitematic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2. </a:t>
            </a:r>
            <a:r>
              <a:rPr lang="zh-CN" altLang="en-US" dirty="0"/>
              <a:t>把实验课件提供的</a:t>
            </a:r>
            <a:r>
              <a:rPr lang="en-US" altLang="zh-CN" dirty="0" err="1"/>
              <a:t>hello_world</a:t>
            </a:r>
            <a:r>
              <a:rPr lang="zh-CN" altLang="en-US" dirty="0"/>
              <a:t>文件夹复制到</a:t>
            </a:r>
            <a:r>
              <a:rPr lang="en-US" altLang="zh-CN" dirty="0"/>
              <a:t>C:/Users</a:t>
            </a:r>
            <a:r>
              <a:rPr lang="zh-CN" altLang="en-US" dirty="0"/>
              <a:t>的目录下</a:t>
            </a:r>
            <a:r>
              <a:rPr lang="zh-CN" altLang="en-US" dirty="0">
                <a:solidFill>
                  <a:srgbClr val="C00000"/>
                </a:solidFill>
              </a:rPr>
              <a:t>（例如，桌面）</a:t>
            </a:r>
            <a:r>
              <a:rPr lang="zh-CN" altLang="en-US" dirty="0"/>
              <a:t>。把文件夹内的</a:t>
            </a:r>
            <a:r>
              <a:rPr lang="en-US" altLang="zh-CN" dirty="0"/>
              <a:t>.</a:t>
            </a:r>
            <a:r>
              <a:rPr lang="en-US" altLang="zh-CN" dirty="0" err="1"/>
              <a:t>devcontainer.json</a:t>
            </a: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行开头的双斜杠删除，并把</a:t>
            </a:r>
            <a:r>
              <a:rPr lang="en-US" altLang="zh-CN" dirty="0"/>
              <a:t>source</a:t>
            </a:r>
            <a:r>
              <a:rPr lang="zh-CN" altLang="en-US" dirty="0"/>
              <a:t>后跟的目录改成现在</a:t>
            </a:r>
            <a:r>
              <a:rPr lang="en-US" altLang="zh-CN" dirty="0" err="1"/>
              <a:t>hello_world</a:t>
            </a:r>
            <a:r>
              <a:rPr lang="zh-CN" altLang="en-US" dirty="0"/>
              <a:t>文件夹所在的目录。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C00000"/>
                </a:solidFill>
              </a:rPr>
              <a:t>注意：目录不要出现中文；第五行引号内的文字不要出现任何空格字符；注意文件路径严格按照给定的格式</a:t>
            </a:r>
            <a:r>
              <a:rPr lang="en-US" altLang="zh-CN" dirty="0">
                <a:solidFill>
                  <a:srgbClr val="C00000"/>
                </a:solidFill>
              </a:rPr>
              <a:t>: </a:t>
            </a:r>
            <a:r>
              <a:rPr lang="zh-CN" altLang="en-US" dirty="0">
                <a:solidFill>
                  <a:srgbClr val="C00000"/>
                </a:solidFill>
              </a:rPr>
              <a:t>如</a:t>
            </a:r>
            <a:r>
              <a:rPr lang="en-US" altLang="zh-CN" dirty="0">
                <a:solidFill>
                  <a:srgbClr val="C00000"/>
                </a:solidFill>
              </a:rPr>
              <a:t>C:/Users/Zhangsan/Desktop/hello_world</a:t>
            </a:r>
            <a:r>
              <a:rPr lang="zh-CN" altLang="en-US" dirty="0">
                <a:solidFill>
                  <a:srgbClr val="C00000"/>
                </a:solidFill>
              </a:rPr>
              <a:t>需要写成</a:t>
            </a:r>
            <a:r>
              <a:rPr lang="en-US" altLang="zh-CN" dirty="0">
                <a:solidFill>
                  <a:srgbClr val="C00000"/>
                </a:solidFill>
              </a:rPr>
              <a:t>//c/Users/</a:t>
            </a:r>
            <a:r>
              <a:rPr lang="en-US" altLang="zh-CN" dirty="0" err="1">
                <a:solidFill>
                  <a:srgbClr val="C00000"/>
                </a:solidFill>
              </a:rPr>
              <a:t>Zhangsan</a:t>
            </a:r>
            <a:r>
              <a:rPr lang="en-US" altLang="zh-CN" dirty="0">
                <a:solidFill>
                  <a:srgbClr val="C00000"/>
                </a:solidFill>
              </a:rPr>
              <a:t>/Desktop/</a:t>
            </a:r>
            <a:r>
              <a:rPr lang="en-US" altLang="zh-CN" dirty="0" err="1">
                <a:solidFill>
                  <a:srgbClr val="C00000"/>
                </a:solidFill>
              </a:rPr>
              <a:t>hello_world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请留意</a:t>
            </a:r>
            <a:r>
              <a:rPr lang="zh-CN" altLang="en-US" b="1" u="sng" dirty="0">
                <a:solidFill>
                  <a:srgbClr val="FF0000"/>
                </a:solidFill>
              </a:rPr>
              <a:t>最开始的双斜杠和</a:t>
            </a:r>
            <a:r>
              <a:rPr lang="en-US" altLang="zh-CN" b="1" u="sng" dirty="0">
                <a:solidFill>
                  <a:srgbClr val="FF0000"/>
                </a:solidFill>
              </a:rPr>
              <a:t>c</a:t>
            </a:r>
            <a:r>
              <a:rPr lang="zh-CN" altLang="en-US" b="1" u="sng" dirty="0">
                <a:solidFill>
                  <a:srgbClr val="FF0000"/>
                </a:solidFill>
              </a:rPr>
              <a:t>盘的字母变为小写。</a:t>
            </a:r>
            <a:endParaRPr lang="en-US" altLang="zh-CN" b="1" u="sng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3. </a:t>
            </a:r>
            <a:r>
              <a:rPr lang="zh-CN" altLang="en-US" dirty="0"/>
              <a:t>打开</a:t>
            </a:r>
            <a:r>
              <a:rPr lang="en-US" altLang="zh-CN" dirty="0" err="1"/>
              <a:t>VSCode</a:t>
            </a:r>
            <a:r>
              <a:rPr lang="zh-CN" altLang="en-US" dirty="0"/>
              <a:t>，点击     图标，搜索</a:t>
            </a:r>
            <a:r>
              <a:rPr lang="en-US" altLang="zh-CN" dirty="0"/>
              <a:t>remote containers</a:t>
            </a:r>
            <a:r>
              <a:rPr lang="zh-CN" altLang="en-US" dirty="0"/>
              <a:t>，安装该插件。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4. </a:t>
            </a:r>
            <a:r>
              <a:rPr lang="zh-CN" altLang="en-US" dirty="0"/>
              <a:t>安装插件之后会在左下角看到一个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图标， 点击后选择 </a:t>
            </a:r>
            <a:r>
              <a:rPr lang="en-US" altLang="zh-CN" dirty="0"/>
              <a:t>“Open Folder in Container” </a:t>
            </a:r>
            <a:r>
              <a:rPr lang="zh-CN" altLang="en-US" dirty="0"/>
              <a:t>，选择刚刚复制到桌面的</a:t>
            </a:r>
            <a:r>
              <a:rPr lang="en-US" altLang="zh-CN" dirty="0" err="1"/>
              <a:t>hello_world</a:t>
            </a:r>
            <a:r>
              <a:rPr lang="zh-CN" altLang="en-US" dirty="0"/>
              <a:t>文件夹。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5</a:t>
            </a:r>
            <a:r>
              <a:rPr lang="en-US" altLang="zh-CN" dirty="0"/>
              <a:t>. </a:t>
            </a:r>
            <a:r>
              <a:rPr lang="zh-CN" altLang="en-US" dirty="0"/>
              <a:t>当左下角出现</a:t>
            </a:r>
            <a:r>
              <a:rPr lang="en-US" altLang="zh-CN" dirty="0"/>
              <a:t>Dev </a:t>
            </a:r>
            <a:r>
              <a:rPr lang="en-US" altLang="zh-CN" dirty="0" err="1"/>
              <a:t>Container:xxx</a:t>
            </a:r>
            <a:r>
              <a:rPr lang="en-US" altLang="zh-CN" dirty="0"/>
              <a:t> </a:t>
            </a:r>
            <a:r>
              <a:rPr lang="zh-CN" altLang="en-US" dirty="0"/>
              <a:t>则表示配置成功。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B3AC2-F873-4F41-A2ED-4AFCF647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B05B5A-CB3B-4935-A4F2-44F72821B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795" y="4399998"/>
            <a:ext cx="365857" cy="30732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296EC9A0-F7DC-4FCF-8B19-F95CAF79D5AD}"/>
              </a:ext>
            </a:extLst>
          </p:cNvPr>
          <p:cNvGrpSpPr/>
          <p:nvPr/>
        </p:nvGrpSpPr>
        <p:grpSpPr>
          <a:xfrm>
            <a:off x="4962090" y="2383559"/>
            <a:ext cx="3433655" cy="2170099"/>
            <a:chOff x="628650" y="1457325"/>
            <a:chExt cx="4827301" cy="320462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4DEA53A-837B-4305-B18D-648633D69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325" y="1457325"/>
              <a:ext cx="4718626" cy="3204628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A4F686E-0BBC-4FB9-B689-CD3D94995781}"/>
                </a:ext>
              </a:extLst>
            </p:cNvPr>
            <p:cNvSpPr/>
            <p:nvPr/>
          </p:nvSpPr>
          <p:spPr>
            <a:xfrm>
              <a:off x="628650" y="2876550"/>
              <a:ext cx="514350" cy="55245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0AF4F7C-67F2-4B8C-86BF-3D3E1BDA3421}"/>
              </a:ext>
            </a:extLst>
          </p:cNvPr>
          <p:cNvGrpSpPr/>
          <p:nvPr/>
        </p:nvGrpSpPr>
        <p:grpSpPr>
          <a:xfrm>
            <a:off x="8452268" y="2369655"/>
            <a:ext cx="3236284" cy="2197905"/>
            <a:chOff x="6096000" y="1457325"/>
            <a:chExt cx="4718626" cy="320462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956D0E9-483A-4AA5-9C34-0462B8987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1457325"/>
              <a:ext cx="4718626" cy="3204628"/>
            </a:xfrm>
            <a:prstGeom prst="rect">
              <a:avLst/>
            </a:prstGeom>
          </p:spPr>
        </p:pic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9C7B131E-17B2-41EF-976D-A153542F008F}"/>
                </a:ext>
              </a:extLst>
            </p:cNvPr>
            <p:cNvCxnSpPr/>
            <p:nvPr/>
          </p:nvCxnSpPr>
          <p:spPr>
            <a:xfrm flipH="1" flipV="1">
              <a:off x="7864763" y="2423578"/>
              <a:ext cx="590550" cy="6953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6678B9A1-E996-45EB-B66A-CE34FF165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918" y="4586317"/>
            <a:ext cx="3344920" cy="22716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FF1069C-F2AC-4C41-A307-30080F87A9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7229" y="5030256"/>
            <a:ext cx="509869" cy="27454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4E8CC67-B892-4BDF-800E-F8E8EB8E1C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2268" y="4655714"/>
            <a:ext cx="3236287" cy="219790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FBC56AE-3F71-4EC9-A868-816F3213733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2077" r="65616"/>
          <a:stretch/>
        </p:blipFill>
        <p:spPr>
          <a:xfrm>
            <a:off x="8452271" y="5167529"/>
            <a:ext cx="3300358" cy="11683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F4444E8-1B77-4356-80C3-FEA0A286D2B3}"/>
              </a:ext>
            </a:extLst>
          </p:cNvPr>
          <p:cNvSpPr/>
          <p:nvPr/>
        </p:nvSpPr>
        <p:spPr>
          <a:xfrm>
            <a:off x="5602778" y="3024615"/>
            <a:ext cx="2302626" cy="192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762D0B-0F9D-42CB-8740-9CC6B5841D7E}"/>
              </a:ext>
            </a:extLst>
          </p:cNvPr>
          <p:cNvSpPr/>
          <p:nvPr/>
        </p:nvSpPr>
        <p:spPr>
          <a:xfrm>
            <a:off x="9385929" y="4716607"/>
            <a:ext cx="2302626" cy="192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DF31598-4363-4D9A-AD98-D8E01C311F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6947" y="946609"/>
            <a:ext cx="7186573" cy="121463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6BA1710-DE99-4E84-A7B1-2BE91F9B21FE}"/>
              </a:ext>
            </a:extLst>
          </p:cNvPr>
          <p:cNvSpPr txBox="1"/>
          <p:nvPr/>
        </p:nvSpPr>
        <p:spPr>
          <a:xfrm>
            <a:off x="5023674" y="688010"/>
            <a:ext cx="2222516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devcontainer.json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1563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562A9-6A96-4768-9256-939126DE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 err="1"/>
              <a:t>VSCode</a:t>
            </a:r>
            <a:r>
              <a:rPr lang="en-US" altLang="zh-CN" dirty="0"/>
              <a:t> + Docker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484E8-A04E-4B9A-80C7-F572E302A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使用“</a:t>
            </a:r>
            <a:r>
              <a:rPr lang="en-US" altLang="zh-CN" b="1" dirty="0"/>
              <a:t>Ctrl+`</a:t>
            </a:r>
            <a:r>
              <a:rPr lang="zh-CN" altLang="en-US" dirty="0"/>
              <a:t>”调出</a:t>
            </a:r>
            <a:r>
              <a:rPr lang="en-US" altLang="zh-CN" dirty="0"/>
              <a:t>terminal, </a:t>
            </a:r>
            <a:r>
              <a:rPr lang="zh-CN" altLang="en-US" dirty="0"/>
              <a:t>在默认路径下输入</a:t>
            </a:r>
            <a:r>
              <a:rPr lang="en-US" altLang="zh-CN" dirty="0"/>
              <a:t>python hello_world.py</a:t>
            </a:r>
            <a:r>
              <a:rPr lang="zh-CN" altLang="en-US" dirty="0"/>
              <a:t>显示如下。在文件夹下出现一个</a:t>
            </a:r>
            <a:r>
              <a:rPr lang="en-US" altLang="zh-CN" dirty="0"/>
              <a:t>test</a:t>
            </a:r>
            <a:r>
              <a:rPr lang="zh-CN" altLang="en-US" dirty="0"/>
              <a:t>文件夹和</a:t>
            </a:r>
            <a:r>
              <a:rPr lang="en-US" altLang="zh-CN" dirty="0"/>
              <a:t>output.txt</a:t>
            </a:r>
            <a:r>
              <a:rPr lang="zh-CN" altLang="en-US" dirty="0"/>
              <a:t>文件说明成功。</a:t>
            </a:r>
            <a:endParaRPr lang="en-US" dirty="0"/>
          </a:p>
          <a:p>
            <a:r>
              <a:rPr lang="zh-CN" altLang="en-US" dirty="0"/>
              <a:t>注意：</a:t>
            </a:r>
            <a:r>
              <a:rPr lang="en-US" altLang="zh-CN" dirty="0"/>
              <a:t>docker</a:t>
            </a:r>
            <a:r>
              <a:rPr lang="zh-CN" altLang="en-US" dirty="0"/>
              <a:t>容器中的文件系统和你的主机磁盘是隔离的，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除了已与主机共享的文件夹，其他所有在</a:t>
            </a:r>
            <a:r>
              <a:rPr lang="en-US" altLang="zh-CN" b="1" dirty="0">
                <a:solidFill>
                  <a:srgbClr val="FF0000"/>
                </a:solidFill>
              </a:rPr>
              <a:t>docker</a:t>
            </a:r>
            <a:r>
              <a:rPr lang="zh-CN" altLang="en-US" b="1" dirty="0">
                <a:solidFill>
                  <a:srgbClr val="FF0000"/>
                </a:solidFill>
              </a:rPr>
              <a:t>系统下的改动都可能在容器关闭后丢失！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除了已与主机共享的文件夹，其他所有在</a:t>
            </a:r>
            <a:r>
              <a:rPr lang="en-US" altLang="zh-CN" b="1" dirty="0">
                <a:solidFill>
                  <a:srgbClr val="FF0000"/>
                </a:solidFill>
              </a:rPr>
              <a:t>docker</a:t>
            </a:r>
            <a:r>
              <a:rPr lang="zh-CN" altLang="en-US" b="1" dirty="0">
                <a:solidFill>
                  <a:srgbClr val="FF0000"/>
                </a:solidFill>
              </a:rPr>
              <a:t>系统下的改动都可能在容器关闭后丢失！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除了已与主机共享的文件夹，其他所有在</a:t>
            </a:r>
            <a:r>
              <a:rPr lang="en-US" altLang="zh-CN" b="1" dirty="0">
                <a:solidFill>
                  <a:srgbClr val="FF0000"/>
                </a:solidFill>
              </a:rPr>
              <a:t>docker</a:t>
            </a:r>
            <a:r>
              <a:rPr lang="zh-CN" altLang="en-US" b="1" dirty="0">
                <a:solidFill>
                  <a:srgbClr val="FF0000"/>
                </a:solidFill>
              </a:rPr>
              <a:t>系统下的改动都可能在容器关闭后丢失！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你可以把</a:t>
            </a:r>
            <a:r>
              <a:rPr lang="en-US" altLang="zh-CN" dirty="0"/>
              <a:t>docker</a:t>
            </a:r>
            <a:r>
              <a:rPr lang="zh-CN" altLang="en-US" dirty="0"/>
              <a:t>理解成网吧里的电脑，重启后所有改动都会还原。好在我们之前设置了</a:t>
            </a:r>
            <a:r>
              <a:rPr lang="en-US" altLang="zh-CN" dirty="0"/>
              <a:t>file share</a:t>
            </a:r>
            <a:r>
              <a:rPr lang="zh-CN" altLang="en-US" dirty="0"/>
              <a:t>文件夹共享</a:t>
            </a:r>
            <a:r>
              <a:rPr lang="en-US" altLang="zh-CN" dirty="0"/>
              <a:t> (</a:t>
            </a:r>
            <a:r>
              <a:rPr lang="zh-CN" altLang="en-US" dirty="0"/>
              <a:t>即</a:t>
            </a:r>
            <a:r>
              <a:rPr lang="en-US" altLang="zh-CN" dirty="0" err="1"/>
              <a:t>vscode</a:t>
            </a:r>
            <a:r>
              <a:rPr lang="zh-CN" altLang="en-US" dirty="0"/>
              <a:t>打开的文件夹</a:t>
            </a:r>
            <a:r>
              <a:rPr lang="en-US" altLang="zh-CN" dirty="0"/>
              <a:t>)</a:t>
            </a:r>
            <a:r>
              <a:rPr lang="zh-CN" altLang="en-US" dirty="0"/>
              <a:t>，它就好像一个</a:t>
            </a:r>
            <a:r>
              <a:rPr lang="en-US" altLang="zh-CN" dirty="0"/>
              <a:t>U</a:t>
            </a:r>
            <a:r>
              <a:rPr lang="zh-CN" altLang="en-US" dirty="0"/>
              <a:t>盘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存储在该文件夹下的数据不会因为容器关闭而丢失。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因此，</a:t>
            </a:r>
            <a:r>
              <a:rPr lang="zh-CN" altLang="en-US" dirty="0">
                <a:solidFill>
                  <a:srgbClr val="FF0000"/>
                </a:solidFill>
              </a:rPr>
              <a:t>请保证所有生成的数据都保存在</a:t>
            </a:r>
            <a:r>
              <a:rPr lang="en-US" altLang="zh-CN" dirty="0" err="1">
                <a:solidFill>
                  <a:srgbClr val="FF0000"/>
                </a:solidFill>
              </a:rPr>
              <a:t>vscode</a:t>
            </a:r>
            <a:r>
              <a:rPr lang="zh-CN" altLang="en-US" dirty="0">
                <a:solidFill>
                  <a:srgbClr val="FF0000"/>
                </a:solidFill>
              </a:rPr>
              <a:t>打开的文件夹下。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在代码中涉及到路径操作时（比如</a:t>
            </a:r>
            <a:r>
              <a:rPr lang="en-US" altLang="zh-CN" dirty="0" err="1"/>
              <a:t>os.makedirs</a:t>
            </a:r>
            <a:r>
              <a:rPr lang="en-US" altLang="zh-CN" dirty="0"/>
              <a:t>()</a:t>
            </a:r>
            <a:r>
              <a:rPr lang="zh-CN" altLang="en-US" dirty="0"/>
              <a:t>），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请使用相对路径，不要使用绝对路径！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可参考：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http://c.biancheng.net/view/5693.html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DB9640-B4B8-41A9-B774-FD654869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A81934-D2DF-461E-8968-D2EE798A2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609" y="3814776"/>
            <a:ext cx="4682034" cy="267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98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5013A-1620-492B-8649-5D56F056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代码自动提示等插件安装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2297C-D358-4FCC-9FE6-B64E7208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5161765" cy="5959475"/>
          </a:xfrm>
        </p:spPr>
        <p:txBody>
          <a:bodyPr/>
          <a:lstStyle/>
          <a:p>
            <a:r>
              <a:rPr lang="zh-CN" altLang="en-US" dirty="0"/>
              <a:t>代码提示等插件需要手动安装。点击       图标，搜索</a:t>
            </a:r>
            <a:r>
              <a:rPr lang="en-US" altLang="zh-CN" dirty="0"/>
              <a:t>python</a:t>
            </a:r>
            <a:r>
              <a:rPr lang="zh-CN" altLang="en-US" dirty="0"/>
              <a:t>，选择“</a:t>
            </a:r>
            <a:r>
              <a:rPr lang="en-US" altLang="zh-CN" dirty="0"/>
              <a:t>Install on Dev Container: xxx</a:t>
            </a:r>
            <a:r>
              <a:rPr lang="zh-CN" altLang="en-US" dirty="0"/>
              <a:t>”，按照提示点击</a:t>
            </a:r>
            <a:r>
              <a:rPr lang="en-US" altLang="zh-CN" dirty="0"/>
              <a:t>reload.</a:t>
            </a:r>
          </a:p>
          <a:p>
            <a:endParaRPr lang="en-US" dirty="0"/>
          </a:p>
          <a:p>
            <a:r>
              <a:rPr lang="zh-CN" altLang="en-US" dirty="0"/>
              <a:t>类似方法可自行搜索其他插件进行安装</a:t>
            </a:r>
            <a:r>
              <a:rPr lang="zh-CN" altLang="en-US" sz="1600" dirty="0"/>
              <a:t>（可选）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200" dirty="0"/>
              <a:t>（插件推荐：如 </a:t>
            </a:r>
            <a:r>
              <a:rPr lang="en-US" altLang="zh-CN" sz="1200" dirty="0">
                <a:hlinkClick r:id="rId2"/>
              </a:rPr>
              <a:t>https://www.jianshu.com/p/5ba8586c7819</a:t>
            </a:r>
            <a:r>
              <a:rPr lang="en-US" altLang="zh-CN" sz="1200" dirty="0"/>
              <a:t> 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 marL="0" indent="0">
              <a:buNone/>
            </a:pPr>
            <a:endParaRPr lang="en-US" sz="1200" dirty="0"/>
          </a:p>
          <a:p>
            <a:r>
              <a:rPr lang="zh-CN" altLang="en-US" dirty="0"/>
              <a:t>重新打开</a:t>
            </a:r>
            <a:r>
              <a:rPr lang="en-US" altLang="zh-CN" dirty="0"/>
              <a:t>hell_world.py</a:t>
            </a:r>
            <a:r>
              <a:rPr lang="zh-CN" altLang="en-US" dirty="0"/>
              <a:t>之后，在左下角</a:t>
            </a:r>
            <a:r>
              <a:rPr lang="en-US" altLang="zh-CN" dirty="0"/>
              <a:t>Dev Container</a:t>
            </a:r>
            <a:r>
              <a:rPr lang="zh-CN" altLang="en-US" dirty="0"/>
              <a:t>右边点击</a:t>
            </a:r>
            <a:r>
              <a:rPr lang="en-US" altLang="zh-CN" dirty="0"/>
              <a:t>Select python interpreter</a:t>
            </a:r>
            <a:r>
              <a:rPr lang="zh-CN" altLang="en-US" dirty="0"/>
              <a:t>选择</a:t>
            </a:r>
            <a:r>
              <a:rPr lang="en-US" altLang="zh-CN" dirty="0"/>
              <a:t>python</a:t>
            </a:r>
            <a:r>
              <a:rPr lang="zh-CN" altLang="en-US" dirty="0"/>
              <a:t>版本，请统一选择 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/local/bin/python </a:t>
            </a:r>
          </a:p>
          <a:p>
            <a:pPr marL="0" indent="0">
              <a:buNone/>
            </a:pPr>
            <a:r>
              <a:rPr lang="zh-CN" altLang="en-US" dirty="0"/>
              <a:t>（具体版本号可能与图例中不同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若提示</a:t>
            </a:r>
            <a:r>
              <a:rPr lang="en-US" altLang="zh-CN" dirty="0" err="1"/>
              <a:t>pylint</a:t>
            </a:r>
            <a:r>
              <a:rPr lang="zh-CN" altLang="en-US" dirty="0"/>
              <a:t>（语法检查器）</a:t>
            </a:r>
            <a:r>
              <a:rPr lang="en-US" altLang="zh-CN" dirty="0"/>
              <a:t>, formatter</a:t>
            </a:r>
            <a:r>
              <a:rPr lang="zh-CN" altLang="en-US" dirty="0"/>
              <a:t>（代码格式整理）未安装时，点击安装即可。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19954E-DECA-4924-9A0E-33E0F4B7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24ACB2-04EF-49BF-9ED3-D1E6F92FE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85419"/>
            <a:ext cx="4838700" cy="393791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51A1EF-842D-4948-9F00-664FA9CD9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553" y="667142"/>
            <a:ext cx="476250" cy="400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4530DB-1690-4B82-9DA7-A764800E3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375" y="2640977"/>
            <a:ext cx="4838700" cy="3937910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057115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2BBDE-4929-4B1B-A55A-6EE9C3FE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代码自动提示等插件安装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A7E2E-139C-4EFC-B034-F2460C6D9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1" y="1085850"/>
            <a:ext cx="6695290" cy="5635625"/>
          </a:xfrm>
        </p:spPr>
        <p:txBody>
          <a:bodyPr/>
          <a:lstStyle/>
          <a:p>
            <a:r>
              <a:rPr lang="zh-CN" altLang="en-US" dirty="0"/>
              <a:t>此时，鼠标悬停到代码某函数上，应该会出现代码提示。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由于国内网络问题，若无法出现代码提示，可以点击左下角齿轮，选择</a:t>
            </a:r>
            <a:r>
              <a:rPr lang="en-US" altLang="zh-CN" b="1" dirty="0"/>
              <a:t>settings</a:t>
            </a:r>
            <a:r>
              <a:rPr lang="zh-CN" altLang="en-US" b="1" dirty="0"/>
              <a:t>，分别把</a:t>
            </a:r>
            <a:r>
              <a:rPr lang="en-US" altLang="zh-CN" b="1" dirty="0"/>
              <a:t>User</a:t>
            </a:r>
            <a:r>
              <a:rPr lang="zh-CN" altLang="en-US" b="1" dirty="0"/>
              <a:t>和</a:t>
            </a:r>
            <a:r>
              <a:rPr lang="en-US" altLang="zh-CN" b="1" dirty="0"/>
              <a:t>Remote</a:t>
            </a:r>
            <a:r>
              <a:rPr lang="zh-CN" altLang="en-US" b="1" dirty="0"/>
              <a:t>两个标签页的</a:t>
            </a:r>
            <a:r>
              <a:rPr lang="en-US" altLang="zh-CN" b="1" dirty="0"/>
              <a:t>python language server</a:t>
            </a:r>
            <a:r>
              <a:rPr lang="zh-CN" altLang="en-US" b="1" dirty="0"/>
              <a:t>选项都改为“</a:t>
            </a:r>
            <a:r>
              <a:rPr lang="en-US" altLang="zh-CN" b="1" dirty="0"/>
              <a:t>Jedi</a:t>
            </a:r>
            <a:r>
              <a:rPr lang="zh-CN" altLang="en-US" b="1" dirty="0"/>
              <a:t>”。按照提示</a:t>
            </a:r>
            <a:r>
              <a:rPr lang="en-US" altLang="zh-CN" b="1" dirty="0"/>
              <a:t>reload</a:t>
            </a:r>
            <a:r>
              <a:rPr lang="zh-CN" altLang="en-US" b="1" dirty="0"/>
              <a:t>窗口。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D8405E-5A89-49E0-829C-03A9A40A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7B390D-D491-433D-B3AE-2F0A0B72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99" y="3429000"/>
            <a:ext cx="3905249" cy="32153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38CC46-0475-4C21-AE7A-91DB0B0B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296" y="182563"/>
            <a:ext cx="4014656" cy="303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34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7E1F-F032-4B3A-919B-BCBB1FDB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如何在自己的代码文件夹中使用</a:t>
            </a:r>
            <a:r>
              <a:rPr lang="en-US" altLang="zh-CN" dirty="0"/>
              <a:t>docker</a:t>
            </a:r>
            <a:r>
              <a:rPr lang="zh-CN" altLang="en-US" dirty="0"/>
              <a:t>？（重要）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1F7F2-4698-4AF5-93AC-B25C90A58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33425"/>
            <a:ext cx="11443283" cy="5759450"/>
          </a:xfrm>
        </p:spPr>
        <p:txBody>
          <a:bodyPr/>
          <a:lstStyle/>
          <a:p>
            <a:r>
              <a:rPr lang="zh-CN" altLang="en-US" dirty="0"/>
              <a:t>在做后续作业时，请把</a:t>
            </a:r>
            <a:r>
              <a:rPr lang="en-US" altLang="zh-CN" dirty="0" err="1"/>
              <a:t>hello_world</a:t>
            </a:r>
            <a:r>
              <a:rPr lang="zh-CN" altLang="en-US" dirty="0"/>
              <a:t>中提供的</a:t>
            </a:r>
            <a:r>
              <a:rPr lang="en-US" altLang="zh-CN" dirty="0"/>
              <a:t>.</a:t>
            </a:r>
            <a:r>
              <a:rPr lang="en-US" altLang="zh-CN" dirty="0" err="1"/>
              <a:t>devcontainer.json</a:t>
            </a:r>
            <a:r>
              <a:rPr lang="zh-CN" altLang="en-US" dirty="0"/>
              <a:t>文件复制到你新建的</a:t>
            </a:r>
            <a:r>
              <a:rPr lang="zh-CN" altLang="en-US" b="1" dirty="0">
                <a:solidFill>
                  <a:srgbClr val="FF0000"/>
                </a:solidFill>
              </a:rPr>
              <a:t>代码文件夹根目录，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使用方案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安装的同学，还要注意代码文件夹需要在桌面，并按照之前的方法删除双斜杠、修改</a:t>
            </a:r>
            <a:r>
              <a:rPr lang="en-US" altLang="zh-CN" b="1" dirty="0">
                <a:solidFill>
                  <a:srgbClr val="FF0000"/>
                </a:solidFill>
              </a:rPr>
              <a:t>source</a:t>
            </a:r>
            <a:r>
              <a:rPr lang="zh-CN" altLang="en-US" b="1" dirty="0">
                <a:solidFill>
                  <a:srgbClr val="FF0000"/>
                </a:solidFill>
              </a:rPr>
              <a:t>路径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r>
              <a:rPr lang="zh-CN" altLang="en-US" b="1" dirty="0"/>
              <a:t>然后，类似地，</a:t>
            </a:r>
            <a:r>
              <a:rPr lang="zh-CN" altLang="en-US" dirty="0"/>
              <a:t>点击左下角，选择“</a:t>
            </a:r>
            <a:r>
              <a:rPr lang="en-US" altLang="zh-CN" dirty="0"/>
              <a:t>Open Folder in Container</a:t>
            </a:r>
            <a:r>
              <a:rPr lang="zh-CN" altLang="en-US" dirty="0"/>
              <a:t>”。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如无特别需求，请不要修改</a:t>
            </a:r>
            <a:r>
              <a:rPr lang="en-US" altLang="zh-CN" dirty="0"/>
              <a:t>.</a:t>
            </a:r>
            <a:r>
              <a:rPr lang="en-US" altLang="zh-CN" dirty="0" err="1"/>
              <a:t>devcontainer.json</a:t>
            </a:r>
            <a:r>
              <a:rPr lang="zh-CN" altLang="en-US" dirty="0"/>
              <a:t>中的</a:t>
            </a:r>
            <a:r>
              <a:rPr lang="zh-CN" altLang="en-US"/>
              <a:t>其他内容。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写作业时不要删除</a:t>
            </a:r>
            <a:r>
              <a:rPr lang="en-US" altLang="zh-CN" dirty="0" err="1"/>
              <a:t>vscode</a:t>
            </a:r>
            <a:r>
              <a:rPr lang="zh-CN" altLang="en-US" dirty="0"/>
              <a:t>自动生成的</a:t>
            </a:r>
            <a:r>
              <a:rPr lang="en-US" altLang="zh-CN" dirty="0"/>
              <a:t>.</a:t>
            </a:r>
            <a:r>
              <a:rPr lang="en-US" altLang="zh-CN" dirty="0" err="1"/>
              <a:t>devcontainer</a:t>
            </a:r>
            <a:r>
              <a:rPr lang="zh-CN" altLang="en-US" dirty="0"/>
              <a:t>（可能没有）和</a:t>
            </a:r>
            <a:r>
              <a:rPr lang="en-US" altLang="zh-CN" dirty="0"/>
              <a:t>.</a:t>
            </a:r>
            <a:r>
              <a:rPr lang="en-US" altLang="zh-CN" dirty="0" err="1"/>
              <a:t>vscode</a:t>
            </a:r>
            <a:r>
              <a:rPr lang="zh-CN" altLang="en-US" dirty="0"/>
              <a:t>文件夹。但最终提交作业时，无需提交</a:t>
            </a:r>
            <a:r>
              <a:rPr lang="en-US" altLang="zh-CN" dirty="0"/>
              <a:t>.</a:t>
            </a:r>
            <a:r>
              <a:rPr lang="en-US" altLang="zh-CN" dirty="0" err="1"/>
              <a:t>devcontainer.json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FF0000"/>
                </a:solidFill>
              </a:rPr>
              <a:t>旧版教程中提到的</a:t>
            </a:r>
            <a:r>
              <a:rPr lang="en-US" altLang="zh-CN" dirty="0" err="1">
                <a:solidFill>
                  <a:srgbClr val="FF0000"/>
                </a:solidFill>
              </a:rPr>
              <a:t>Dockerfile</a:t>
            </a:r>
            <a:r>
              <a:rPr lang="zh-CN" altLang="en-US" dirty="0">
                <a:solidFill>
                  <a:srgbClr val="FF0000"/>
                </a:solidFill>
              </a:rPr>
              <a:t>也不再需要提交。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创建文件夹和代码时尽可能使用英文，避免中文可能导致的字符编码错误。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4F51AF-FCDD-4346-B75F-97D7EB3C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99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41A62-0C86-4762-A200-02104A2F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VSCode</a:t>
            </a:r>
            <a:r>
              <a:rPr lang="zh-CN" altLang="en-US" dirty="0"/>
              <a:t>快捷键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0CFCC-A036-4A19-B596-656D1F788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1123950"/>
            <a:ext cx="11443283" cy="5597525"/>
          </a:xfrm>
        </p:spPr>
        <p:txBody>
          <a:bodyPr/>
          <a:lstStyle/>
          <a:p>
            <a:r>
              <a:rPr lang="zh-CN" altLang="en-US" dirty="0"/>
              <a:t>调出终端：</a:t>
            </a:r>
            <a:r>
              <a:rPr lang="en-US" altLang="zh-CN" dirty="0"/>
              <a:t>ctrl+`</a:t>
            </a:r>
          </a:p>
          <a:p>
            <a:r>
              <a:rPr lang="zh-CN" altLang="en-US" dirty="0"/>
              <a:t>查找文件</a:t>
            </a:r>
            <a:r>
              <a:rPr lang="en-US" altLang="zh-CN" dirty="0"/>
              <a:t>: </a:t>
            </a:r>
            <a:r>
              <a:rPr lang="en-US" altLang="zh-CN" dirty="0" err="1"/>
              <a:t>ctrl+p</a:t>
            </a:r>
            <a:endParaRPr lang="en-US" altLang="zh-CN" dirty="0"/>
          </a:p>
          <a:p>
            <a:r>
              <a:rPr lang="zh-CN" altLang="en-US" dirty="0"/>
              <a:t>代码格式整理： </a:t>
            </a:r>
            <a:r>
              <a:rPr lang="en-US" altLang="zh-CN" dirty="0" err="1"/>
              <a:t>shift+alt+f</a:t>
            </a:r>
            <a:endParaRPr lang="en-US" altLang="zh-CN" dirty="0"/>
          </a:p>
          <a:p>
            <a:r>
              <a:rPr lang="zh-CN" altLang="en-US" dirty="0"/>
              <a:t>单行注释：</a:t>
            </a:r>
            <a:r>
              <a:rPr lang="en-US" altLang="zh-CN" dirty="0"/>
              <a:t>[</a:t>
            </a:r>
            <a:r>
              <a:rPr lang="en-US" dirty="0" err="1"/>
              <a:t>ctrl+k,ctrl+c</a:t>
            </a:r>
            <a:r>
              <a:rPr lang="en-US" dirty="0"/>
              <a:t>] </a:t>
            </a:r>
            <a:r>
              <a:rPr lang="zh-CN" altLang="en-US" dirty="0"/>
              <a:t>或 </a:t>
            </a:r>
            <a:r>
              <a:rPr lang="en-US" dirty="0"/>
              <a:t>ctrl+/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其他功能请大家自行探索</a:t>
            </a:r>
            <a:r>
              <a:rPr lang="en-US" altLang="zh-CN" dirty="0"/>
              <a:t>~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B91AFE-EC8B-4608-9295-D3ECA316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18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A9CB5-EC68-478E-8193-9FAC9A45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  <a:r>
              <a:rPr lang="zh-CN" altLang="en-US" dirty="0"/>
              <a:t>基本操作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EBEBA-3E93-4BD9-AB78-D51C1D7C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1572090" cy="5959475"/>
          </a:xfrm>
        </p:spPr>
        <p:txBody>
          <a:bodyPr/>
          <a:lstStyle/>
          <a:p>
            <a:r>
              <a:rPr lang="en-US" altLang="zh-CN" dirty="0" err="1"/>
              <a:t>pwd</a:t>
            </a:r>
            <a:r>
              <a:rPr lang="zh-CN" altLang="en-US" dirty="0"/>
              <a:t>：查看当前路径</a:t>
            </a:r>
            <a:endParaRPr lang="en-US" altLang="zh-CN" dirty="0"/>
          </a:p>
          <a:p>
            <a:r>
              <a:rPr lang="en-US" altLang="zh-CN" dirty="0"/>
              <a:t>cd xxx: </a:t>
            </a:r>
            <a:r>
              <a:rPr lang="zh-CN" altLang="en-US" dirty="0"/>
              <a:t>打开</a:t>
            </a:r>
            <a:r>
              <a:rPr lang="en-US" altLang="zh-CN" dirty="0"/>
              <a:t>xxx</a:t>
            </a:r>
            <a:r>
              <a:rPr lang="zh-CN" altLang="en-US" dirty="0"/>
              <a:t>文件夹</a:t>
            </a:r>
            <a:endParaRPr lang="en-US" altLang="zh-CN" dirty="0"/>
          </a:p>
          <a:p>
            <a:r>
              <a:rPr lang="en-US" altLang="zh-CN" dirty="0"/>
              <a:t>cd .. </a:t>
            </a:r>
            <a:r>
              <a:rPr lang="zh-CN" altLang="en-US" dirty="0"/>
              <a:t>：返回上一级文件夹</a:t>
            </a:r>
            <a:endParaRPr lang="en-US" altLang="zh-CN" dirty="0"/>
          </a:p>
          <a:p>
            <a:r>
              <a:rPr lang="en-US" altLang="zh-CN" dirty="0"/>
              <a:t>ls</a:t>
            </a:r>
            <a:r>
              <a:rPr lang="zh-CN" altLang="en-US" dirty="0"/>
              <a:t>：显示当前文件夹下的所有文件 （</a:t>
            </a:r>
            <a:r>
              <a:rPr lang="en-US" altLang="zh-CN" dirty="0"/>
              <a:t>ls –a: </a:t>
            </a:r>
            <a:r>
              <a:rPr lang="zh-CN" altLang="en-US" dirty="0"/>
              <a:t>显示所有文件，包括隐藏文件）</a:t>
            </a:r>
            <a:endParaRPr lang="en-US" altLang="zh-CN" dirty="0"/>
          </a:p>
          <a:p>
            <a:r>
              <a:rPr lang="en-US" altLang="zh-CN" dirty="0" err="1"/>
              <a:t>mkdir</a:t>
            </a:r>
            <a:r>
              <a:rPr lang="zh-CN" altLang="en-US" dirty="0"/>
              <a:t>：新建文件夹</a:t>
            </a:r>
            <a:endParaRPr lang="en-US" altLang="zh-CN" dirty="0"/>
          </a:p>
          <a:p>
            <a:r>
              <a:rPr lang="en-US" altLang="zh-CN" dirty="0"/>
              <a:t>touch xx.txt: </a:t>
            </a:r>
            <a:r>
              <a:rPr lang="zh-CN" altLang="en-US" dirty="0"/>
              <a:t>新建</a:t>
            </a:r>
            <a:r>
              <a:rPr lang="en-US" altLang="zh-CN" dirty="0"/>
              <a:t>xx.txt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dirty="0" err="1"/>
              <a:t>ps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en-US" altLang="zh-CN" dirty="0" err="1"/>
              <a:t>ux</a:t>
            </a:r>
            <a:r>
              <a:rPr lang="en-US" altLang="zh-CN" dirty="0"/>
              <a:t>: </a:t>
            </a:r>
            <a:r>
              <a:rPr lang="zh-CN" altLang="en-US" dirty="0"/>
              <a:t>显示正在运行的进程</a:t>
            </a:r>
            <a:endParaRPr lang="en-US" altLang="zh-CN" dirty="0"/>
          </a:p>
          <a:p>
            <a:r>
              <a:rPr lang="en-US" altLang="zh-CN" dirty="0"/>
              <a:t>mv source target: </a:t>
            </a:r>
            <a:r>
              <a:rPr lang="zh-CN" altLang="en-US" dirty="0"/>
              <a:t>移动文件、文件夹</a:t>
            </a:r>
            <a:r>
              <a:rPr lang="en-US" altLang="zh-CN" dirty="0"/>
              <a:t>(</a:t>
            </a:r>
            <a:r>
              <a:rPr lang="zh-CN" altLang="en-US" dirty="0"/>
              <a:t>也可以用作文件改名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cp source target: </a:t>
            </a:r>
            <a:r>
              <a:rPr lang="zh-CN" altLang="en-US" dirty="0"/>
              <a:t>复制</a:t>
            </a:r>
            <a:endParaRPr lang="en-US" altLang="zh-CN" dirty="0"/>
          </a:p>
          <a:p>
            <a:r>
              <a:rPr lang="en-US" altLang="zh-CN" dirty="0"/>
              <a:t>rm xxx: </a:t>
            </a:r>
            <a:r>
              <a:rPr lang="zh-CN" altLang="en-US" dirty="0"/>
              <a:t>删除 （</a:t>
            </a:r>
            <a:r>
              <a:rPr lang="en-US" altLang="zh-CN" dirty="0"/>
              <a:t>rm –r xxx</a:t>
            </a:r>
            <a:r>
              <a:rPr lang="zh-CN" altLang="en-US" dirty="0"/>
              <a:t>：删除文件夹）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cd ~</a:t>
            </a:r>
            <a:r>
              <a:rPr lang="zh-CN" altLang="en-US" dirty="0"/>
              <a:t>：打开用户主目录。“</a:t>
            </a:r>
            <a:r>
              <a:rPr lang="en-US" altLang="zh-CN" dirty="0"/>
              <a:t>~</a:t>
            </a:r>
            <a:r>
              <a:rPr lang="zh-CN" altLang="en-US" dirty="0"/>
              <a:t>”可以看作一个缩写。实际路径可以通过</a:t>
            </a:r>
            <a:r>
              <a:rPr lang="en-US" altLang="zh-CN" dirty="0" err="1"/>
              <a:t>pwd</a:t>
            </a:r>
            <a:r>
              <a:rPr lang="zh-CN" altLang="en-US" dirty="0"/>
              <a:t>查看。</a:t>
            </a:r>
            <a:endParaRPr lang="en-US" altLang="zh-CN" dirty="0"/>
          </a:p>
          <a:p>
            <a:r>
              <a:rPr lang="zh-CN" altLang="en-US" dirty="0"/>
              <a:t>注意 </a:t>
            </a:r>
            <a:r>
              <a:rPr lang="en-US" altLang="zh-CN" dirty="0"/>
              <a:t>cd /lib </a:t>
            </a:r>
            <a:r>
              <a:rPr lang="zh-CN" altLang="en-US" dirty="0"/>
              <a:t>和 </a:t>
            </a:r>
            <a:r>
              <a:rPr lang="en-US" altLang="zh-CN" dirty="0"/>
              <a:t>cd lib </a:t>
            </a:r>
            <a:r>
              <a:rPr lang="zh-CN" altLang="en-US" dirty="0"/>
              <a:t>的区别：在</a:t>
            </a:r>
            <a:r>
              <a:rPr lang="en-US" altLang="zh-CN" dirty="0" err="1"/>
              <a:t>linux</a:t>
            </a:r>
            <a:r>
              <a:rPr lang="zh-CN" altLang="en-US" dirty="0"/>
              <a:t>中，</a:t>
            </a:r>
            <a:r>
              <a:rPr lang="en-US" altLang="zh-CN" dirty="0"/>
              <a:t>/</a:t>
            </a:r>
            <a:r>
              <a:rPr lang="zh-CN" altLang="en-US" dirty="0"/>
              <a:t>是最顶层的目录（而</a:t>
            </a:r>
            <a:r>
              <a:rPr lang="en-US" altLang="zh-CN" dirty="0"/>
              <a:t>windows</a:t>
            </a:r>
            <a:r>
              <a:rPr lang="zh-CN" altLang="en-US" dirty="0"/>
              <a:t>中是</a:t>
            </a:r>
            <a:r>
              <a:rPr lang="en-US" altLang="zh-CN" dirty="0"/>
              <a:t>C:/,D:/</a:t>
            </a:r>
            <a:r>
              <a:rPr lang="zh-CN" altLang="en-US" dirty="0"/>
              <a:t>等）。</a:t>
            </a:r>
            <a:r>
              <a:rPr lang="en-US" altLang="zh-CN" dirty="0"/>
              <a:t>cd /lib</a:t>
            </a:r>
            <a:r>
              <a:rPr lang="zh-CN" altLang="en-US" dirty="0"/>
              <a:t>是打开最顶层目录下的</a:t>
            </a:r>
            <a:r>
              <a:rPr lang="en-US" altLang="zh-CN" dirty="0"/>
              <a:t>lib</a:t>
            </a:r>
            <a:r>
              <a:rPr lang="zh-CN" altLang="en-US" dirty="0"/>
              <a:t>文件夹，而</a:t>
            </a:r>
            <a:r>
              <a:rPr lang="en-US" altLang="zh-CN" dirty="0"/>
              <a:t>cd lib</a:t>
            </a:r>
            <a:r>
              <a:rPr lang="zh-CN" altLang="en-US" dirty="0"/>
              <a:t>是打开当前目录（通过</a:t>
            </a:r>
            <a:r>
              <a:rPr lang="en-US" altLang="zh-CN" dirty="0" err="1"/>
              <a:t>pwd</a:t>
            </a:r>
            <a:r>
              <a:rPr lang="zh-CN" altLang="en-US" dirty="0"/>
              <a:t>查看）下的</a:t>
            </a:r>
            <a:r>
              <a:rPr lang="en-US" altLang="zh-CN" dirty="0"/>
              <a:t>lib</a:t>
            </a:r>
            <a:r>
              <a:rPr lang="zh-CN" altLang="en-US" dirty="0"/>
              <a:t>文件夹。</a:t>
            </a:r>
            <a:endParaRPr lang="en-US" altLang="zh-CN" dirty="0"/>
          </a:p>
          <a:p>
            <a:r>
              <a:rPr lang="zh-CN" altLang="en-US" dirty="0"/>
              <a:t>当文件或者文件夹名字很长时，可以按下</a:t>
            </a:r>
            <a:r>
              <a:rPr lang="en-US" altLang="zh-CN" dirty="0"/>
              <a:t>tab</a:t>
            </a:r>
            <a:r>
              <a:rPr lang="zh-CN" altLang="en-US" dirty="0"/>
              <a:t>键自动补全。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AAA675-CB3D-4791-A4C4-32AECEC1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97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97E6A-152F-4EA6-AA0E-36DB724E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DC545-E759-45B7-BE38-E1ED03734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58" y="933450"/>
            <a:ext cx="11443283" cy="5825734"/>
          </a:xfrm>
        </p:spPr>
        <p:txBody>
          <a:bodyPr/>
          <a:lstStyle/>
          <a:p>
            <a:r>
              <a:rPr lang="zh-CN" altLang="en-US" dirty="0"/>
              <a:t>如何通俗解释</a:t>
            </a:r>
            <a:r>
              <a:rPr lang="en-US" dirty="0"/>
              <a:t>Docker</a:t>
            </a:r>
            <a:r>
              <a:rPr lang="zh-CN" altLang="en-US" dirty="0"/>
              <a:t>是什么？ ★</a:t>
            </a:r>
            <a:r>
              <a:rPr lang="en-US" altLang="zh-CN" u="sng" dirty="0"/>
              <a:t> </a:t>
            </a:r>
            <a:r>
              <a:rPr lang="en-US" altLang="zh-CN" u="sng" dirty="0">
                <a:hlinkClick r:id="rId2"/>
              </a:rPr>
              <a:t>https://www.bilibili.com/video/BV1jT4y1G7M3</a:t>
            </a:r>
            <a:r>
              <a:rPr lang="en-US" altLang="zh-CN" u="sng" dirty="0"/>
              <a:t> 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dirty="0">
                <a:hlinkClick r:id="rId3"/>
              </a:rPr>
              <a:t>https://www.zhihu.com/question/28300645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https://zhuanlan.zhihu.com/p/38533234</a:t>
            </a:r>
            <a:r>
              <a:rPr lang="en-US" dirty="0"/>
              <a:t> </a:t>
            </a:r>
          </a:p>
          <a:p>
            <a:r>
              <a:rPr lang="en-US" altLang="zh-CN" dirty="0"/>
              <a:t>Docker </a:t>
            </a:r>
            <a:r>
              <a:rPr lang="zh-CN" altLang="en-US" dirty="0"/>
              <a:t>安装视频： </a:t>
            </a:r>
            <a:r>
              <a:rPr lang="en-US" altLang="zh-CN" dirty="0">
                <a:hlinkClick r:id="rId5"/>
              </a:rPr>
              <a:t>https://www.bilibili.com/video/BV137411F7ny</a:t>
            </a:r>
            <a:r>
              <a:rPr lang="en-US" altLang="zh-CN" dirty="0"/>
              <a:t> </a:t>
            </a:r>
            <a:endParaRPr lang="en-US" dirty="0"/>
          </a:p>
          <a:p>
            <a:r>
              <a:rPr lang="zh-CN" altLang="en-US" dirty="0"/>
              <a:t>★ </a:t>
            </a:r>
            <a:r>
              <a:rPr lang="en-US" dirty="0"/>
              <a:t>Docker </a:t>
            </a:r>
            <a:r>
              <a:rPr lang="zh-CN" altLang="en-US" dirty="0"/>
              <a:t>入门教程</a:t>
            </a:r>
            <a:r>
              <a:rPr lang="en-US" altLang="zh-CN" dirty="0"/>
              <a:t>: </a:t>
            </a:r>
            <a:r>
              <a:rPr lang="en-US" altLang="zh-CN" dirty="0">
                <a:hlinkClick r:id="rId6"/>
              </a:rPr>
              <a:t>https://www.ruanyifeng.com/blog/2018/02/docker-tutorial.html</a:t>
            </a:r>
            <a:endParaRPr lang="en-US" altLang="zh-CN" dirty="0"/>
          </a:p>
          <a:p>
            <a:r>
              <a:rPr lang="en-US" altLang="zh-CN" dirty="0"/>
              <a:t>Docker </a:t>
            </a:r>
            <a:r>
              <a:rPr lang="zh-CN" altLang="en-US" dirty="0"/>
              <a:t>教程：</a:t>
            </a:r>
            <a:r>
              <a:rPr lang="en-US" altLang="zh-CN" dirty="0">
                <a:hlinkClick r:id="rId7"/>
              </a:rPr>
              <a:t>https://www.runoob.com/docker/docker-tutorial.html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的写法： </a:t>
            </a:r>
            <a:r>
              <a:rPr lang="en-US" altLang="zh-CN" dirty="0">
                <a:hlinkClick r:id="rId8"/>
              </a:rPr>
              <a:t>https://www.runoob.com/docker/docker-dockerfile.html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VSCode</a:t>
            </a:r>
            <a:r>
              <a:rPr lang="en-US" altLang="zh-CN" dirty="0"/>
              <a:t> </a:t>
            </a:r>
            <a:r>
              <a:rPr lang="zh-CN" altLang="en-US" dirty="0"/>
              <a:t>必装的 </a:t>
            </a:r>
            <a:r>
              <a:rPr lang="en-US" altLang="zh-CN" dirty="0"/>
              <a:t>10 </a:t>
            </a:r>
            <a:r>
              <a:rPr lang="zh-CN" altLang="en-US" dirty="0"/>
              <a:t>个高效开发插件： </a:t>
            </a:r>
            <a:r>
              <a:rPr lang="en-US" altLang="zh-CN" dirty="0">
                <a:hlinkClick r:id="rId9"/>
              </a:rPr>
              <a:t>https://zhuanlan.zhihu.com/p/46781330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VSCode</a:t>
            </a:r>
            <a:r>
              <a:rPr lang="en-US" altLang="zh-CN" dirty="0"/>
              <a:t> remote-containers</a:t>
            </a:r>
            <a:r>
              <a:rPr lang="zh-CN" altLang="en-US" dirty="0"/>
              <a:t>的原理：</a:t>
            </a:r>
            <a:r>
              <a:rPr lang="en-US" altLang="zh-CN" dirty="0">
                <a:hlinkClick r:id="rId10"/>
              </a:rPr>
              <a:t>https://code.visualstudio.com/docs/remote/containers</a:t>
            </a:r>
            <a:endParaRPr lang="en-US" altLang="zh-CN" dirty="0"/>
          </a:p>
          <a:p>
            <a:r>
              <a:rPr lang="zh-CN" altLang="en-US" dirty="0"/>
              <a:t>★ </a:t>
            </a:r>
            <a:r>
              <a:rPr lang="en-US" altLang="zh-CN" dirty="0"/>
              <a:t>Linux</a:t>
            </a:r>
            <a:r>
              <a:rPr lang="zh-CN" altLang="en-US" dirty="0"/>
              <a:t>基本操作看这篇就够了：</a:t>
            </a:r>
            <a:r>
              <a:rPr lang="en-US" altLang="zh-CN" dirty="0">
                <a:hlinkClick r:id="rId11"/>
              </a:rPr>
              <a:t>https://zhuanlan.zhihu.com/p/36801617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Linux</a:t>
            </a:r>
            <a:r>
              <a:rPr lang="zh-CN" altLang="en-US" dirty="0"/>
              <a:t>命令大全：</a:t>
            </a:r>
            <a:r>
              <a:rPr lang="en-US" altLang="zh-CN" dirty="0">
                <a:hlinkClick r:id="rId12"/>
              </a:rPr>
              <a:t>https://www.runoob.com/linux/linux-command-manual.html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延伸阅读：</a:t>
            </a:r>
            <a:endParaRPr lang="en-US" altLang="zh-CN" dirty="0"/>
          </a:p>
          <a:p>
            <a:r>
              <a:rPr lang="en-US" altLang="zh-CN" dirty="0"/>
              <a:t>Docker</a:t>
            </a:r>
            <a:r>
              <a:rPr lang="zh-CN" altLang="en-US" dirty="0"/>
              <a:t>是虚拟机吗？</a:t>
            </a:r>
            <a:r>
              <a:rPr lang="en-US" altLang="zh-CN" dirty="0">
                <a:hlinkClick r:id="rId13"/>
              </a:rPr>
              <a:t>https://www.zhihu.com/question/48174633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CA16E5-0511-48D6-9F4B-215A4C69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1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5CCA4-EEDE-4ABC-8B6B-0309FBA4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docker? </a:t>
            </a:r>
            <a:r>
              <a:rPr lang="en-US" altLang="zh-CN" sz="1800" u="sng" dirty="0"/>
              <a:t>https://www.bilibili.com/video/BV1jT4y1G7M3</a:t>
            </a:r>
            <a:endParaRPr lang="en-US" u="sng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DCC2F85-A1C7-426B-B14D-8DCBDB9C2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虚拟机方案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虚拟机（</a:t>
            </a:r>
            <a:r>
              <a:rPr lang="en-US" dirty="0"/>
              <a:t>virtual machine）</a:t>
            </a:r>
            <a:r>
              <a:rPr lang="zh-CN" altLang="en-US" dirty="0"/>
              <a:t>就是带环境安装的一种解决方案。它可以在一种操作系统里面运行另一种操作系统，比如在 </a:t>
            </a:r>
            <a:r>
              <a:rPr lang="en-US" dirty="0"/>
              <a:t>Windows </a:t>
            </a:r>
            <a:r>
              <a:rPr lang="zh-CN" altLang="en-US" dirty="0"/>
              <a:t>系统里面运行 </a:t>
            </a:r>
            <a:r>
              <a:rPr lang="en-US" altLang="zh-CN" dirty="0"/>
              <a:t>Linux </a:t>
            </a:r>
            <a:r>
              <a:rPr lang="zh-CN" altLang="en-US" dirty="0"/>
              <a:t>系统。应用程序对此毫无感知，因为虚拟机看上去跟真实系统一模一样，而对于底层系统来说，虚拟机就是一个普通文件，不需要了就删掉，对其他部分毫无影响。</a:t>
            </a:r>
          </a:p>
          <a:p>
            <a:pPr marL="0" indent="0">
              <a:buNone/>
            </a:pPr>
            <a:r>
              <a:rPr lang="zh-CN" altLang="en-US" dirty="0"/>
              <a:t>虽然用户可以通过虚拟机还原软件的原始环境。但是，这个方案有几个缺点。</a:t>
            </a:r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）资源占用多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虚拟机会独占一部分内存和硬盘空间。它运行的时候，其他程序就不能使用这些资源了。哪怕虚拟机里面的应用程序，真正使用的内存只有 </a:t>
            </a:r>
            <a:r>
              <a:rPr lang="en-US" altLang="zh-CN" dirty="0"/>
              <a:t>1MB</a:t>
            </a:r>
            <a:r>
              <a:rPr lang="zh-CN" altLang="en-US" dirty="0"/>
              <a:t>，虚拟机依然需要几百 </a:t>
            </a:r>
            <a:r>
              <a:rPr lang="en-US" altLang="zh-CN" dirty="0"/>
              <a:t>MB </a:t>
            </a:r>
            <a:r>
              <a:rPr lang="zh-CN" altLang="en-US" dirty="0"/>
              <a:t>的内存才能运行。</a:t>
            </a:r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）冗余步骤多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虚拟机是完整的操作系统，一些系统级别的操作步骤，往往无法跳过，比如用户登录。</a:t>
            </a:r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）启动慢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启动操作系统需要多久，启动虚拟机就需要多久。可能要等几分钟，应用程序才能真正运行。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B36FC2-5C70-4421-99AB-D4D65D6F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7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5CCA4-EEDE-4ABC-8B6B-0309FBA4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docker? </a:t>
            </a:r>
            <a:r>
              <a:rPr lang="en-US" altLang="zh-CN" sz="1800" u="sng" dirty="0"/>
              <a:t>https://www.bilibili.com/video/BV1jT4y1G7M3</a:t>
            </a:r>
            <a:endParaRPr lang="en-US" u="sng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DCC2F85-A1C7-426B-B14D-8DCBDB9C2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Linux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容器方案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由于虚拟机存在这些缺点，</a:t>
            </a:r>
            <a:r>
              <a:rPr lang="en-US" altLang="zh-CN" dirty="0"/>
              <a:t>Linux </a:t>
            </a:r>
            <a:r>
              <a:rPr lang="zh-CN" altLang="en-US" dirty="0"/>
              <a:t>发展出了另一种虚拟化技术：</a:t>
            </a:r>
            <a:r>
              <a:rPr lang="en-US" altLang="zh-CN" dirty="0"/>
              <a:t>Linux </a:t>
            </a:r>
            <a:r>
              <a:rPr lang="zh-CN" altLang="en-US" dirty="0"/>
              <a:t>容器（</a:t>
            </a:r>
            <a:r>
              <a:rPr lang="en-US" altLang="zh-CN" dirty="0"/>
              <a:t>Linux Containers</a:t>
            </a:r>
            <a:r>
              <a:rPr lang="zh-CN" altLang="en-US" dirty="0"/>
              <a:t>，缩写为 </a:t>
            </a:r>
            <a:r>
              <a:rPr lang="en-US" altLang="zh-CN" dirty="0"/>
              <a:t>LXC</a:t>
            </a:r>
            <a:r>
              <a:rPr lang="zh-CN" altLang="en-US" dirty="0"/>
              <a:t>）。</a:t>
            </a:r>
          </a:p>
          <a:p>
            <a:pPr marL="0" indent="0">
              <a:buNone/>
            </a:pPr>
            <a:r>
              <a:rPr lang="en-US" altLang="zh-CN" b="1" dirty="0"/>
              <a:t>Linux </a:t>
            </a:r>
            <a:r>
              <a:rPr lang="zh-CN" altLang="en-US" b="1" dirty="0"/>
              <a:t>容器不是模拟一个完整的操作系统，而是对进程进行隔离。</a:t>
            </a:r>
            <a:r>
              <a:rPr lang="zh-CN" altLang="en-US" dirty="0"/>
              <a:t>或者说，在正常进程的外面套了一个</a:t>
            </a:r>
            <a:r>
              <a:rPr lang="zh-CN" altLang="en-US" u="sng" dirty="0"/>
              <a:t>保护层</a:t>
            </a:r>
            <a:r>
              <a:rPr lang="zh-CN" altLang="en-US" dirty="0"/>
              <a:t>。对于容器里面的进程来说，它接触到的各种资源都是虚拟的，从而实现与底层系统的隔离。</a:t>
            </a:r>
          </a:p>
          <a:p>
            <a:pPr marL="0" indent="0">
              <a:buNone/>
            </a:pPr>
            <a:r>
              <a:rPr lang="zh-CN" altLang="en-US" dirty="0"/>
              <a:t>由于容器是进程级别的，相比虚拟机有很多优势。</a:t>
            </a:r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）启动快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容器里面的应用，直接就是底层系统的一个进程，而不是虚拟机内部的进程。所以，启动容器相当于启动本机的一个进程，而不是启动一个操作系统，速度就快很多。</a:t>
            </a:r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）资源占用少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容器只占用需要的资源，不占用那些没有用到的资源；虚拟机由于是完整的操作系统，不可避免要占用所有资源。另外，多个容器可以共享资源，虚拟机都是独享资源。</a:t>
            </a:r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）体积小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容器只要包含用到的组件即可，而虚拟机是整个操作系统的打包，所以容器文件比虚拟机文件要小很多。</a:t>
            </a:r>
          </a:p>
          <a:p>
            <a:pPr marL="0" indent="0">
              <a:buNone/>
            </a:pPr>
            <a:r>
              <a:rPr lang="zh-CN" altLang="en-US" dirty="0"/>
              <a:t>总之，容器有点像轻量级的虚拟机，能够提供虚拟化的环境，但是成本开销小得多。</a:t>
            </a:r>
          </a:p>
          <a:p>
            <a:pPr marL="0" indent="0">
              <a:buNone/>
            </a:pPr>
            <a:endParaRPr lang="en-US" altLang="zh-CN" sz="20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B36FC2-5C70-4421-99AB-D4D65D6F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7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5CCA4-EEDE-4ABC-8B6B-0309FBA4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docker? </a:t>
            </a:r>
            <a:r>
              <a:rPr lang="en-US" altLang="zh-CN" sz="1800" u="sng" dirty="0"/>
              <a:t>https://www.bilibili.com/video/BV1jT4y1G7M3</a:t>
            </a:r>
            <a:endParaRPr lang="en-US" u="sng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DCC2F85-A1C7-426B-B14D-8DCBDB9C2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Docker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是当前最流行的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</a:rPr>
              <a:t>linux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容器技术之一。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Docker </a:t>
            </a:r>
            <a:r>
              <a:rPr lang="zh-CN" altLang="en-US" dirty="0"/>
              <a:t>属于 </a:t>
            </a:r>
            <a:r>
              <a:rPr lang="en-US" altLang="zh-CN" dirty="0"/>
              <a:t>Linux </a:t>
            </a:r>
            <a:r>
              <a:rPr lang="zh-CN" altLang="en-US" dirty="0"/>
              <a:t>容器的一种封装，提供简单易用的容器使用接口。它是目前最流行的 </a:t>
            </a:r>
            <a:r>
              <a:rPr lang="en-US" altLang="zh-CN" dirty="0"/>
              <a:t>Linux </a:t>
            </a:r>
            <a:r>
              <a:rPr lang="zh-CN" altLang="en-US" dirty="0"/>
              <a:t>容器解决方案。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Docker </a:t>
            </a:r>
            <a:r>
              <a:rPr lang="zh-CN" altLang="en-US" dirty="0"/>
              <a:t>将应用程序与该程序的依赖，打包在一个文件里面。运行这个镜像文件（</a:t>
            </a:r>
            <a:r>
              <a:rPr lang="en-US" altLang="zh-CN" dirty="0"/>
              <a:t>image</a:t>
            </a:r>
            <a:r>
              <a:rPr lang="zh-CN" altLang="en-US" dirty="0"/>
              <a:t>），就会生成一个虚拟容器</a:t>
            </a:r>
            <a:r>
              <a:rPr lang="en-US" altLang="zh-CN" dirty="0"/>
              <a:t>(container)</a:t>
            </a:r>
            <a:r>
              <a:rPr lang="zh-CN" altLang="en-US" dirty="0"/>
              <a:t>。程序在这个虚拟容器里运行，就好像在真实的物理机上运行一样。有了 </a:t>
            </a:r>
            <a:r>
              <a:rPr lang="en-US" altLang="zh-CN" dirty="0"/>
              <a:t>Docker</a:t>
            </a:r>
            <a:r>
              <a:rPr lang="zh-CN" altLang="en-US" dirty="0"/>
              <a:t>，就不用担心环境问题。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总体来说，</a:t>
            </a:r>
            <a:r>
              <a:rPr lang="en-US" altLang="zh-CN" dirty="0"/>
              <a:t>Docker </a:t>
            </a:r>
            <a:r>
              <a:rPr lang="zh-CN" altLang="en-US" dirty="0"/>
              <a:t>的接口相当简单，用户可以方便地创建和使用容器，把自己的应用放入容器。容器还可以进行版本管理、复制、分享、修改，就像管理普通的代码一样。</a:t>
            </a:r>
            <a:endParaRPr lang="en-US" altLang="zh-CN" sz="20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B36FC2-5C70-4421-99AB-D4D65D6F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1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D2E38-47BD-4708-8F8F-9CC6C83F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/>
                </a:solidFill>
              </a:rPr>
              <a:t>什么是</a:t>
            </a:r>
            <a:r>
              <a:rPr lang="en-US" altLang="zh-CN" dirty="0">
                <a:solidFill>
                  <a:prstClr val="black"/>
                </a:solidFill>
              </a:rPr>
              <a:t>docker? </a:t>
            </a:r>
            <a:r>
              <a:rPr lang="en-US" altLang="zh-CN" sz="1800" u="sng" dirty="0">
                <a:solidFill>
                  <a:prstClr val="black"/>
                </a:solidFill>
              </a:rPr>
              <a:t>https://www.bilibili.com/video/BV1jT4y1G7M3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503D3-DB63-4F9B-809D-BECCB2382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Docker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的用途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Docker </a:t>
            </a:r>
            <a:r>
              <a:rPr lang="zh-CN" altLang="en-US" dirty="0"/>
              <a:t>的主要用途，目前有三大类。</a:t>
            </a:r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）提供一次性的环境。</a:t>
            </a:r>
            <a:r>
              <a:rPr lang="zh-CN" altLang="en-US" dirty="0"/>
              <a:t>比如，本地测试他人的软件、持续集成的时候提供单元测试和构建的环境。</a:t>
            </a:r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）提供弹性的云服务。</a:t>
            </a:r>
            <a:r>
              <a:rPr lang="zh-CN" altLang="en-US" dirty="0"/>
              <a:t>因为 </a:t>
            </a:r>
            <a:r>
              <a:rPr lang="en-US" altLang="zh-CN" dirty="0"/>
              <a:t>Docker </a:t>
            </a:r>
            <a:r>
              <a:rPr lang="zh-CN" altLang="en-US" dirty="0"/>
              <a:t>容器可以随开随关，很适合动态扩容和缩容。</a:t>
            </a:r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）组建微服务架构。</a:t>
            </a:r>
            <a:r>
              <a:rPr lang="zh-CN" altLang="en-US" dirty="0"/>
              <a:t>通过多个容器，一台机器可以跑多个服务，因此在本机就可以模拟出微服务架构。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本课程使用</a:t>
            </a:r>
            <a:r>
              <a:rPr lang="en-US" altLang="zh-CN" b="1" dirty="0"/>
              <a:t>docker</a:t>
            </a:r>
            <a:r>
              <a:rPr lang="zh-CN" altLang="en-US" b="1" dirty="0"/>
              <a:t>可免去大家配置环境的过程，只要下载我们提供的同一环境镜像（</a:t>
            </a:r>
            <a:r>
              <a:rPr lang="en-US" altLang="zh-CN" b="1" dirty="0"/>
              <a:t>image)</a:t>
            </a:r>
            <a:r>
              <a:rPr lang="zh-CN" altLang="en-US" b="1" dirty="0"/>
              <a:t>即可直接进行代码开发，统一的运行环境也便于作业标准化测试与批改。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F515CF-07BE-4D0D-8363-808026AE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7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528E8-93C1-4701-AE55-E29EED9C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docker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2D2F2-EFDF-4EBA-BA81-2E67D5FC1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感兴趣的同学可参考以下视频，更好地理解</a:t>
            </a:r>
            <a:r>
              <a:rPr lang="en-US" altLang="zh-CN" dirty="0"/>
              <a:t>docker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u="sng" dirty="0">
                <a:solidFill>
                  <a:prstClr val="black"/>
                </a:solidFill>
                <a:hlinkClick r:id="rId2"/>
              </a:rPr>
              <a:t>https://www.bilibili.com/video/BV1jT4y1G7M3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1003DF-015F-481D-84DD-8C2D06FA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80BCA1-0FCA-4033-A65D-B0B886B1F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1702760"/>
            <a:ext cx="7296150" cy="45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2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AB48F-A937-4915-8CBA-A8D7333C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docker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CEF0B3-BA9D-4AB6-B867-498D95B33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安装</a:t>
            </a:r>
            <a:r>
              <a:rPr lang="en-US" altLang="zh-CN" dirty="0"/>
              <a:t>docker</a:t>
            </a:r>
            <a:r>
              <a:rPr lang="zh-CN" altLang="en-US" dirty="0"/>
              <a:t>会稍微繁琐一些！首先请一定检查自己的系统版本：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Windows10 </a:t>
            </a:r>
            <a:r>
              <a:rPr lang="zh-CN" altLang="en-US" dirty="0"/>
              <a:t>专业版、企业版、教育版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查看</a:t>
            </a:r>
            <a:r>
              <a:rPr lang="en-US" altLang="zh-CN" dirty="0">
                <a:sym typeface="Wingdings" panose="05000000000000000000" pitchFamily="2" charset="2"/>
              </a:rPr>
              <a:t>A</a:t>
            </a:r>
            <a:r>
              <a:rPr lang="zh-CN" altLang="en-US" dirty="0">
                <a:sym typeface="Wingdings" panose="05000000000000000000" pitchFamily="2" charset="2"/>
              </a:rPr>
              <a:t>方案或者</a:t>
            </a:r>
            <a:r>
              <a:rPr lang="en-US" altLang="zh-CN" dirty="0">
                <a:sym typeface="Wingdings" panose="05000000000000000000" pitchFamily="2" charset="2"/>
              </a:rPr>
              <a:t>C</a:t>
            </a:r>
            <a:r>
              <a:rPr lang="zh-CN" altLang="en-US" dirty="0">
                <a:sym typeface="Wingdings" panose="05000000000000000000" pitchFamily="2" charset="2"/>
              </a:rPr>
              <a:t>方案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Windows10 </a:t>
            </a:r>
            <a:r>
              <a:rPr lang="zh-CN" altLang="en-US" dirty="0"/>
              <a:t>家庭版</a:t>
            </a:r>
            <a:r>
              <a:rPr lang="en-US" altLang="zh-CN" dirty="0">
                <a:solidFill>
                  <a:srgbClr val="FF0000"/>
                </a:solidFill>
              </a:rPr>
              <a:t>2004</a:t>
            </a:r>
            <a:r>
              <a:rPr lang="zh-CN" altLang="en-US" dirty="0">
                <a:solidFill>
                  <a:srgbClr val="FF0000"/>
                </a:solidFill>
              </a:rPr>
              <a:t>版本及以上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查看</a:t>
            </a:r>
            <a:r>
              <a:rPr lang="en-US" altLang="zh-CN" dirty="0">
                <a:sym typeface="Wingdings" panose="05000000000000000000" pitchFamily="2" charset="2"/>
              </a:rPr>
              <a:t>B</a:t>
            </a:r>
            <a:r>
              <a:rPr lang="zh-CN" altLang="en-US" dirty="0">
                <a:sym typeface="Wingdings" panose="05000000000000000000" pitchFamily="2" charset="2"/>
              </a:rPr>
              <a:t>方案或者</a:t>
            </a:r>
            <a:r>
              <a:rPr lang="en-US" altLang="zh-CN" dirty="0">
                <a:sym typeface="Wingdings" panose="05000000000000000000" pitchFamily="2" charset="2"/>
              </a:rPr>
              <a:t>C</a:t>
            </a:r>
            <a:r>
              <a:rPr lang="zh-CN" altLang="en-US" dirty="0">
                <a:sym typeface="Wingdings" panose="05000000000000000000" pitchFamily="2" charset="2"/>
              </a:rPr>
              <a:t>方案（推荐使用</a:t>
            </a:r>
            <a:r>
              <a:rPr lang="en-US" altLang="zh-CN" dirty="0">
                <a:sym typeface="Wingdings" panose="05000000000000000000" pitchFamily="2" charset="2"/>
              </a:rPr>
              <a:t>C</a:t>
            </a:r>
            <a:r>
              <a:rPr lang="zh-CN" altLang="en-US" dirty="0">
                <a:sym typeface="Wingdings" panose="05000000000000000000" pitchFamily="2" charset="2"/>
              </a:rPr>
              <a:t>方案！！）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altLang="zh-CN" dirty="0"/>
              <a:t>Windows10 </a:t>
            </a:r>
            <a:r>
              <a:rPr lang="zh-CN" altLang="en-US" dirty="0"/>
              <a:t>家庭版</a:t>
            </a:r>
            <a:r>
              <a:rPr lang="en-US" altLang="zh-CN" dirty="0"/>
              <a:t>1909</a:t>
            </a:r>
            <a:r>
              <a:rPr lang="zh-CN" altLang="en-US" dirty="0"/>
              <a:t>版本及以下、</a:t>
            </a:r>
            <a:r>
              <a:rPr lang="en-US" altLang="zh-CN" dirty="0"/>
              <a:t>Windows7/8</a:t>
            </a:r>
            <a:r>
              <a:rPr lang="zh-CN" altLang="en-US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查看</a:t>
            </a:r>
            <a:r>
              <a:rPr lang="en-US" altLang="zh-CN" dirty="0">
                <a:sym typeface="Wingdings" panose="05000000000000000000" pitchFamily="2" charset="2"/>
              </a:rPr>
              <a:t>C</a:t>
            </a:r>
            <a:r>
              <a:rPr lang="zh-CN" altLang="en-US" dirty="0">
                <a:sym typeface="Wingdings" panose="05000000000000000000" pitchFamily="2" charset="2"/>
              </a:rPr>
              <a:t>方案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由于</a:t>
            </a:r>
            <a:r>
              <a:rPr lang="en-US" altLang="zh-CN" dirty="0">
                <a:solidFill>
                  <a:schemeClr val="accent2"/>
                </a:solidFill>
              </a:rPr>
              <a:t>C</a:t>
            </a:r>
            <a:r>
              <a:rPr lang="zh-CN" altLang="en-US" dirty="0">
                <a:solidFill>
                  <a:schemeClr val="accent2"/>
                </a:solidFill>
              </a:rPr>
              <a:t>是万能方案，建议不太确定系统版本的同学，或者用</a:t>
            </a:r>
            <a:r>
              <a:rPr lang="en-US" altLang="zh-CN" dirty="0">
                <a:solidFill>
                  <a:schemeClr val="accent2"/>
                </a:solidFill>
              </a:rPr>
              <a:t>AB</a:t>
            </a:r>
            <a:r>
              <a:rPr lang="zh-CN" altLang="en-US" dirty="0">
                <a:solidFill>
                  <a:schemeClr val="accent2"/>
                </a:solidFill>
              </a:rPr>
              <a:t>方案失败的同学使用</a:t>
            </a:r>
            <a:r>
              <a:rPr lang="en-US" altLang="zh-CN" dirty="0">
                <a:solidFill>
                  <a:schemeClr val="accent2"/>
                </a:solidFill>
              </a:rPr>
              <a:t>C</a:t>
            </a:r>
            <a:r>
              <a:rPr lang="zh-CN" altLang="en-US" dirty="0">
                <a:solidFill>
                  <a:schemeClr val="accent2"/>
                </a:solidFill>
              </a:rPr>
              <a:t>方案。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MacOS</a:t>
            </a:r>
            <a:r>
              <a:rPr lang="zh-CN" altLang="en-US" dirty="0"/>
              <a:t>：查看</a:t>
            </a:r>
            <a:r>
              <a:rPr lang="en-US" altLang="zh-CN" dirty="0"/>
              <a:t>D</a:t>
            </a:r>
            <a:r>
              <a:rPr lang="zh-CN" altLang="en-US" dirty="0"/>
              <a:t>方案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Ubuntu/Centos</a:t>
            </a:r>
            <a:r>
              <a:rPr lang="zh-CN" altLang="en-US" dirty="0"/>
              <a:t>等：查看</a:t>
            </a:r>
            <a:r>
              <a:rPr lang="en-US" altLang="zh-CN" dirty="0"/>
              <a:t>E</a:t>
            </a:r>
            <a:r>
              <a:rPr lang="zh-CN" altLang="en-US" dirty="0"/>
              <a:t>方案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Windows11</a:t>
            </a:r>
            <a:r>
              <a:rPr lang="zh-CN" altLang="en-US" dirty="0"/>
              <a:t>：查看</a:t>
            </a:r>
            <a:r>
              <a:rPr lang="en-US" altLang="zh-CN" dirty="0"/>
              <a:t>F</a:t>
            </a:r>
            <a:r>
              <a:rPr lang="zh-CN" altLang="en-US" dirty="0"/>
              <a:t>方案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E37CB2-423C-46D0-9262-81864E19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4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E8113-65BF-4680-B776-75447306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A: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安装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docker (</a:t>
            </a:r>
            <a:r>
              <a:rPr lang="en-US" altLang="zh-CN" dirty="0">
                <a:cs typeface="+mn-ea"/>
                <a:sym typeface="+mn-lt"/>
              </a:rPr>
              <a:t>Windows 10 Pro, Enterprise, and Education)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B53680-9803-47FB-A3E1-9C111712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60157A-CBFF-496C-868D-FFADE0E3F2FD}"/>
              </a:ext>
            </a:extLst>
          </p:cNvPr>
          <p:cNvSpPr txBox="1"/>
          <p:nvPr/>
        </p:nvSpPr>
        <p:spPr>
          <a:xfrm>
            <a:off x="345990" y="1079156"/>
            <a:ext cx="4868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cs typeface="+mn-ea"/>
                <a:sym typeface="+mn-lt"/>
              </a:rPr>
              <a:t>访问 </a:t>
            </a:r>
            <a:r>
              <a:rPr lang="en-US" altLang="zh-CN" dirty="0">
                <a:cs typeface="+mn-ea"/>
                <a:sym typeface="+mn-lt"/>
                <a:hlinkClick r:id="rId2"/>
              </a:rPr>
              <a:t>https://www.docker.com/get-started</a:t>
            </a:r>
            <a:r>
              <a:rPr lang="zh-CN" altLang="en-US" dirty="0">
                <a:cs typeface="+mn-ea"/>
                <a:sym typeface="+mn-lt"/>
              </a:rPr>
              <a:t> ， 选择</a:t>
            </a:r>
            <a:r>
              <a:rPr lang="en-US" altLang="zh-CN" dirty="0">
                <a:cs typeface="+mn-ea"/>
                <a:sym typeface="+mn-lt"/>
              </a:rPr>
              <a:t>download for windows</a:t>
            </a:r>
            <a:r>
              <a:rPr lang="zh-CN" altLang="en-US" dirty="0">
                <a:cs typeface="+mn-ea"/>
                <a:sym typeface="+mn-lt"/>
              </a:rPr>
              <a:t>，运行安装包。</a:t>
            </a:r>
            <a:endParaRPr lang="en-US" altLang="zh-CN" dirty="0">
              <a:cs typeface="+mn-ea"/>
              <a:sym typeface="+mn-lt"/>
            </a:endParaRPr>
          </a:p>
          <a:p>
            <a:pPr marL="342900" indent="-342900">
              <a:buAutoNum type="arabicPeriod"/>
            </a:pPr>
            <a:endParaRPr lang="en-US" dirty="0">
              <a:cs typeface="+mn-ea"/>
              <a:sym typeface="+mn-lt"/>
            </a:endParaRPr>
          </a:p>
          <a:p>
            <a:pPr marL="342900" indent="-342900">
              <a:buAutoNum type="arabicPeriod"/>
            </a:pPr>
            <a:endParaRPr lang="en-US" dirty="0">
              <a:cs typeface="+mn-ea"/>
              <a:sym typeface="+mn-lt"/>
            </a:endParaRPr>
          </a:p>
          <a:p>
            <a:pPr marL="342900" indent="-342900">
              <a:buAutoNum type="arabicPeriod"/>
            </a:pPr>
            <a:endParaRPr lang="en-US" dirty="0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8BCEDA-48AC-4553-AF11-63695C1909AB}"/>
              </a:ext>
            </a:extLst>
          </p:cNvPr>
          <p:cNvSpPr txBox="1"/>
          <p:nvPr/>
        </p:nvSpPr>
        <p:spPr>
          <a:xfrm>
            <a:off x="5890053" y="1076714"/>
            <a:ext cx="582415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+mn-ea"/>
                <a:sym typeface="+mn-lt"/>
              </a:rPr>
              <a:t>2</a:t>
            </a:r>
            <a:r>
              <a:rPr lang="en-US" altLang="zh-CN" dirty="0">
                <a:cs typeface="+mn-ea"/>
                <a:sym typeface="+mn-lt"/>
              </a:rPr>
              <a:t>. </a:t>
            </a:r>
            <a:r>
              <a:rPr lang="zh-CN" altLang="en-US" dirty="0">
                <a:cs typeface="+mn-ea"/>
                <a:sym typeface="+mn-lt"/>
              </a:rPr>
              <a:t>按照默认选项，点击下一步安装即可。</a:t>
            </a:r>
            <a:endParaRPr lang="en-US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Configuration</a:t>
            </a:r>
            <a:r>
              <a:rPr lang="zh-CN" altLang="en-US" dirty="0">
                <a:cs typeface="+mn-ea"/>
                <a:sym typeface="+mn-lt"/>
              </a:rPr>
              <a:t>中如果出现</a:t>
            </a:r>
            <a:r>
              <a:rPr lang="en-US" altLang="zh-CN" dirty="0">
                <a:cs typeface="+mn-ea"/>
                <a:sym typeface="+mn-lt"/>
              </a:rPr>
              <a:t>Enable Hyper-V</a:t>
            </a:r>
            <a:r>
              <a:rPr lang="zh-CN" altLang="en-US" dirty="0">
                <a:cs typeface="+mn-ea"/>
                <a:sym typeface="+mn-lt"/>
              </a:rPr>
              <a:t>的选项，可以不勾选（不影响后续使用）。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>
                <a:cs typeface="+mn-ea"/>
                <a:sym typeface="+mn-lt"/>
              </a:rPr>
              <a:t>(</a:t>
            </a:r>
            <a:r>
              <a:rPr lang="zh-CN" altLang="en-US" sz="1600" dirty="0">
                <a:cs typeface="+mn-ea"/>
                <a:sym typeface="+mn-lt"/>
              </a:rPr>
              <a:t>如勾选，需要按照</a:t>
            </a:r>
            <a:r>
              <a:rPr lang="en-US" altLang="zh-CN" sz="1600" dirty="0">
                <a:cs typeface="+mn-ea"/>
                <a:sym typeface="+mn-lt"/>
                <a:hlinkClick r:id="rId3"/>
              </a:rPr>
              <a:t>https://docs.microsoft.com/en-us/virtualization/hyper-v-on-windows/quick-start/enable-hyper-v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启用系统的</a:t>
            </a:r>
            <a:r>
              <a:rPr lang="en-US" altLang="zh-CN" sz="1600" dirty="0" err="1">
                <a:cs typeface="+mn-ea"/>
                <a:sym typeface="+mn-lt"/>
              </a:rPr>
              <a:t>hyper-v</a:t>
            </a:r>
            <a:r>
              <a:rPr lang="zh-CN" altLang="en-US" sz="1600" dirty="0">
                <a:cs typeface="+mn-ea"/>
                <a:sym typeface="+mn-lt"/>
              </a:rPr>
              <a:t>功能）</a:t>
            </a:r>
            <a:endParaRPr lang="en-US" sz="1600" dirty="0">
              <a:cs typeface="+mn-ea"/>
              <a:sym typeface="+mn-lt"/>
            </a:endParaRPr>
          </a:p>
          <a:p>
            <a:pPr marL="342900" indent="-342900">
              <a:buAutoNum type="arabicPeriod"/>
            </a:pPr>
            <a:endParaRPr lang="en-US" dirty="0">
              <a:cs typeface="+mn-ea"/>
              <a:sym typeface="+mn-lt"/>
            </a:endParaRPr>
          </a:p>
          <a:p>
            <a:endParaRPr lang="en-US" dirty="0">
              <a:cs typeface="+mn-ea"/>
              <a:sym typeface="+mn-lt"/>
            </a:endParaRPr>
          </a:p>
          <a:p>
            <a:r>
              <a:rPr lang="en-US" dirty="0">
                <a:cs typeface="+mn-ea"/>
                <a:sym typeface="+mn-lt"/>
              </a:rPr>
              <a:t>3</a:t>
            </a:r>
            <a:r>
              <a:rPr lang="en-US" altLang="zh-CN" dirty="0">
                <a:cs typeface="+mn-ea"/>
                <a:sym typeface="+mn-lt"/>
              </a:rPr>
              <a:t>. </a:t>
            </a:r>
            <a:r>
              <a:rPr lang="zh-CN" altLang="en-US" dirty="0">
                <a:cs typeface="+mn-ea"/>
                <a:sym typeface="+mn-lt"/>
              </a:rPr>
              <a:t>安装完成后按照提示注销或重启。</a:t>
            </a:r>
            <a:endParaRPr lang="en-US" dirty="0">
              <a:cs typeface="+mn-ea"/>
              <a:sym typeface="+mn-lt"/>
            </a:endParaRPr>
          </a:p>
          <a:p>
            <a:pPr marL="342900" indent="-342900">
              <a:buAutoNum type="arabicPeriod"/>
            </a:pPr>
            <a:endParaRPr lang="en-US" dirty="0">
              <a:cs typeface="+mn-ea"/>
              <a:sym typeface="+mn-lt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745C7C3-2405-4876-AEEF-26C8AA6E9A87}"/>
              </a:ext>
            </a:extLst>
          </p:cNvPr>
          <p:cNvCxnSpPr/>
          <p:nvPr/>
        </p:nvCxnSpPr>
        <p:spPr>
          <a:xfrm>
            <a:off x="5552302" y="982600"/>
            <a:ext cx="0" cy="5420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F0E4113-0BAF-491C-9B91-C5D335DE81BE}"/>
              </a:ext>
            </a:extLst>
          </p:cNvPr>
          <p:cNvSpPr/>
          <p:nvPr/>
        </p:nvSpPr>
        <p:spPr>
          <a:xfrm>
            <a:off x="410361" y="660712"/>
            <a:ext cx="110154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详细教程： </a:t>
            </a:r>
            <a:r>
              <a:rPr lang="en-US" sz="12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https://docs.docker.com/docker-for-windows/install/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DE046DA-0098-D336-DA7C-247BD759E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4269" y="3839898"/>
            <a:ext cx="3684927" cy="256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E8C01AA-7FF3-121B-1B82-25829AF87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609" y="2172975"/>
            <a:ext cx="3395324" cy="3839898"/>
          </a:xfrm>
          <a:prstGeom prst="rect">
            <a:avLst/>
          </a:prstGeom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762F40CF-CFF1-73EB-BFF9-6CD9FDBF5FA3}"/>
              </a:ext>
            </a:extLst>
          </p:cNvPr>
          <p:cNvSpPr/>
          <p:nvPr/>
        </p:nvSpPr>
        <p:spPr>
          <a:xfrm>
            <a:off x="1375875" y="5282027"/>
            <a:ext cx="1282389" cy="6487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11B6F8E-8573-07CD-53F0-9597650FFD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6223" y="4034568"/>
            <a:ext cx="3714242" cy="25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5933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5mril5v">
      <a:majorFont>
        <a:latin typeface="Consolas" panose="020F0302020204030204"/>
        <a:ea typeface="黑体"/>
        <a:cs typeface=""/>
      </a:majorFont>
      <a:minorFont>
        <a:latin typeface="Consolas" panose="020F0502020204030204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4E37B909-4809-4617-9C60-91B87487A85A}" vid="{F71CC669-DEC7-46CD-AE6A-AB47BFD2F8B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541</TotalTime>
  <Words>3436</Words>
  <Application>Microsoft Macintosh PowerPoint</Application>
  <PresentationFormat>Widescreen</PresentationFormat>
  <Paragraphs>270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Consolas</vt:lpstr>
      <vt:lpstr>主题1</vt:lpstr>
      <vt:lpstr>0. 实验准备</vt:lpstr>
      <vt:lpstr>什么是docker? https://www.bilibili.com/video/BV1jT4y1G7M3</vt:lpstr>
      <vt:lpstr>什么是docker? https://www.bilibili.com/video/BV1jT4y1G7M3</vt:lpstr>
      <vt:lpstr>什么是docker? https://www.bilibili.com/video/BV1jT4y1G7M3</vt:lpstr>
      <vt:lpstr>什么是docker? https://www.bilibili.com/video/BV1jT4y1G7M3</vt:lpstr>
      <vt:lpstr>什么是docker? https://www.bilibili.com/video/BV1jT4y1G7M3</vt:lpstr>
      <vt:lpstr>什么是docker？</vt:lpstr>
      <vt:lpstr>安装docker</vt:lpstr>
      <vt:lpstr>A: 安装docker (Windows 10 Pro, Enterprise, and Education)</vt:lpstr>
      <vt:lpstr>A：安装docker (Windows 10 Pro, Enterprise, and Education)</vt:lpstr>
      <vt:lpstr>B：安装docker (Windows Home version 2004 or higher)</vt:lpstr>
      <vt:lpstr>C: 安装docker toolbox (Windows其他版本)</vt:lpstr>
      <vt:lpstr>D: 安装docker (MacOS)</vt:lpstr>
      <vt:lpstr>E： 安装docker (Ubuntu/Debian/CentOS)</vt:lpstr>
      <vt:lpstr>F： 安装docker (Windows11)</vt:lpstr>
      <vt:lpstr>测试docker安装是否成功</vt:lpstr>
      <vt:lpstr>下载本课程所需的运行环境镜像</vt:lpstr>
      <vt:lpstr>安装VSCode</vt:lpstr>
      <vt:lpstr>配置VSCode访问docker container（针对方案A、B、D、E、F）</vt:lpstr>
      <vt:lpstr>配置VSCode访问docker container（针对方案C）</vt:lpstr>
      <vt:lpstr>测试VSCode + Docker</vt:lpstr>
      <vt:lpstr>代码自动提示等插件安装</vt:lpstr>
      <vt:lpstr>代码自动提示等插件安装</vt:lpstr>
      <vt:lpstr>如何在自己的代码文件夹中使用docker？（重要）</vt:lpstr>
      <vt:lpstr>VSCode快捷键</vt:lpstr>
      <vt:lpstr>Linux基本操作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实验准备</dc:title>
  <dc:creator>Pan Yujie</dc:creator>
  <cp:lastModifiedBy>吴浩宁</cp:lastModifiedBy>
  <cp:revision>441</cp:revision>
  <dcterms:created xsi:type="dcterms:W3CDTF">2020-06-05T11:49:48Z</dcterms:created>
  <dcterms:modified xsi:type="dcterms:W3CDTF">2023-09-11T13:13:26Z</dcterms:modified>
</cp:coreProperties>
</file>