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13"/>
  </p:notesMasterIdLst>
  <p:sldIdLst>
    <p:sldId id="265" r:id="rId3"/>
    <p:sldId id="256" r:id="rId4"/>
    <p:sldId id="259" r:id="rId5"/>
    <p:sldId id="260" r:id="rId6"/>
    <p:sldId id="261" r:id="rId7"/>
    <p:sldId id="257" r:id="rId8"/>
    <p:sldId id="258"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9" autoAdjust="0"/>
    <p:restoredTop sz="94660"/>
  </p:normalViewPr>
  <p:slideViewPr>
    <p:cSldViewPr snapToGrid="0">
      <p:cViewPr varScale="1">
        <p:scale>
          <a:sx n="112" d="100"/>
          <a:sy n="112" d="100"/>
        </p:scale>
        <p:origin x="9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4DFE6-19B7-45E1-ABC7-CD6B65AA846C}" type="datetimeFigureOut">
              <a:rPr lang="en-US" smtClean="0"/>
              <a:t>10/19/22</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25A7C-5243-4D9D-BB4E-E0AE42628C90}" type="slidenum">
              <a:rPr lang="en-US" smtClean="0"/>
              <a:t>‹#›</a:t>
            </a:fld>
            <a:endParaRPr lang="en-US"/>
          </a:p>
        </p:txBody>
      </p:sp>
    </p:spTree>
    <p:extLst>
      <p:ext uri="{BB962C8B-B14F-4D97-AF65-F5344CB8AC3E}">
        <p14:creationId xmlns:p14="http://schemas.microsoft.com/office/powerpoint/2010/main" val="112868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125A7C-5243-4D9D-BB4E-E0AE42628C9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014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DAE84DC-BC16-4594-9894-B69C09AE713F}"/>
              </a:ext>
            </a:extLst>
          </p:cNvPr>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027EE1C0-C88B-4263-837E-FDCE3C97F841}"/>
              </a:ext>
            </a:extLst>
          </p:cNvPr>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41DA218-4609-4340-B6DA-5226C36F6ECA}"/>
              </a:ext>
            </a:extLst>
          </p:cNvPr>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7436C76F-86CE-4E53-856C-4FE0EC298E04}"/>
              </a:ext>
            </a:extLst>
          </p:cNvPr>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10/19/22</a:t>
            </a:fld>
            <a:endParaRPr lang="en-US"/>
          </a:p>
        </p:txBody>
      </p:sp>
      <p:sp>
        <p:nvSpPr>
          <p:cNvPr id="5" name="页脚占位符 4">
            <a:extLst>
              <a:ext uri="{FF2B5EF4-FFF2-40B4-BE49-F238E27FC236}">
                <a16:creationId xmlns:a16="http://schemas.microsoft.com/office/drawing/2014/main" id="{76E76569-E7A0-46C6-827C-81BFCDF4965F}"/>
              </a:ext>
            </a:extLst>
          </p:cNvPr>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a:extLst>
              <a:ext uri="{FF2B5EF4-FFF2-40B4-BE49-F238E27FC236}">
                <a16:creationId xmlns:a16="http://schemas.microsoft.com/office/drawing/2014/main" id="{F144E6C9-7A05-4222-81B4-68A6672EF374}"/>
              </a:ext>
            </a:extLst>
          </p:cNvPr>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a:extLst>
              <a:ext uri="{FF2B5EF4-FFF2-40B4-BE49-F238E27FC236}">
                <a16:creationId xmlns:a16="http://schemas.microsoft.com/office/drawing/2014/main" id="{0DA40510-2219-40BD-BD50-898349B592EA}"/>
              </a:ext>
            </a:extLst>
          </p:cNvPr>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a:extLst>
              <a:ext uri="{FF2B5EF4-FFF2-40B4-BE49-F238E27FC236}">
                <a16:creationId xmlns:a16="http://schemas.microsoft.com/office/drawing/2014/main" id="{4602DFE6-868C-442D-B85C-DE9E9866551A}"/>
              </a:ext>
            </a:extLst>
          </p:cNvPr>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306793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CFF5DB3-1E89-4D98-9E31-E4FE2745DA66}"/>
              </a:ext>
            </a:extLst>
          </p:cNvPr>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a:extLst>
              <a:ext uri="{FF2B5EF4-FFF2-40B4-BE49-F238E27FC236}">
                <a16:creationId xmlns:a16="http://schemas.microsoft.com/office/drawing/2014/main" id="{D9129473-8162-441A-B0A6-292E780BA6BA}"/>
              </a:ext>
            </a:extLst>
          </p:cNvPr>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E6DC0AD3-3D40-4684-A41D-75812A907FD8}"/>
              </a:ext>
            </a:extLst>
          </p:cNvPr>
          <p:cNvSpPr>
            <a:spLocks noGrp="1"/>
          </p:cNvSpPr>
          <p:nvPr>
            <p:ph idx="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0" name="日期占位符 9">
            <a:extLst>
              <a:ext uri="{FF2B5EF4-FFF2-40B4-BE49-F238E27FC236}">
                <a16:creationId xmlns:a16="http://schemas.microsoft.com/office/drawing/2014/main" id="{8FC0BA2F-2E01-4D0F-895C-745A1AA1AE6D}"/>
              </a:ext>
            </a:extLst>
          </p:cNvPr>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10/19/22</a:t>
            </a:fld>
            <a:endParaRPr lang="en-US"/>
          </a:p>
        </p:txBody>
      </p:sp>
      <p:sp>
        <p:nvSpPr>
          <p:cNvPr id="11" name="页脚占位符 10">
            <a:extLst>
              <a:ext uri="{FF2B5EF4-FFF2-40B4-BE49-F238E27FC236}">
                <a16:creationId xmlns:a16="http://schemas.microsoft.com/office/drawing/2014/main" id="{6CB324B4-AEA7-4380-BA30-DFAE58ECC837}"/>
              </a:ext>
            </a:extLst>
          </p:cNvPr>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a:extLst>
              <a:ext uri="{FF2B5EF4-FFF2-40B4-BE49-F238E27FC236}">
                <a16:creationId xmlns:a16="http://schemas.microsoft.com/office/drawing/2014/main" id="{61B83A9D-0FFD-49D5-9C24-6781083AE573}"/>
              </a:ext>
            </a:extLst>
          </p:cNvPr>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64330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p:nvSpPr>
        <p:spPr>
          <a:xfrm>
            <a:off x="0" y="0"/>
            <a:ext cx="12192000" cy="3667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ctrTitle"/>
          </p:nvPr>
        </p:nvSpPr>
        <p:spPr>
          <a:xfrm>
            <a:off x="966132" y="994554"/>
            <a:ext cx="10259735" cy="2080470"/>
          </a:xfrm>
        </p:spPr>
        <p:txBody>
          <a:bodyPr anchor="ctr"/>
          <a:lstStyle>
            <a:lvl1pPr algn="l">
              <a:defRPr sz="60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966132" y="4032250"/>
            <a:ext cx="10259734" cy="1915544"/>
          </a:xfrm>
        </p:spPr>
        <p:txBody>
          <a:bodyPr anchor="ctr"/>
          <a:lstStyle>
            <a:lvl1pPr marL="342900" indent="-342900" algn="l">
              <a:buFont typeface="Arial" panose="020B0604020202020204" pitchFamily="34" charset="0"/>
              <a:buChar char="•"/>
              <a:defRPr sz="2400" baseline="0">
                <a:latin typeface="Consolas" panose="020B0609020204030204" pitchFamily="49" charset="0"/>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a:xfrm>
            <a:off x="966132" y="6219825"/>
            <a:ext cx="2743200" cy="365125"/>
          </a:xfrm>
        </p:spPr>
        <p:txBody>
          <a:bodyPr/>
          <a:lstStyle>
            <a:lvl1pPr>
              <a:defRPr baseline="0">
                <a:latin typeface="Consolas" panose="020B0609020204030204" pitchFamily="49" charset="0"/>
                <a:ea typeface="黑体" panose="02010609060101010101" pitchFamily="49" charset="-122"/>
              </a:defRPr>
            </a:lvl1pPr>
          </a:lstStyle>
          <a:p>
            <a:fld id="{D9AC18CD-CBFF-4F16-991F-7F44B13A7A19}" type="datetime1">
              <a:rPr lang="en-US" smtClean="0"/>
              <a:t>10/19/22</a:t>
            </a:fld>
            <a:endParaRPr lang="en-US"/>
          </a:p>
        </p:txBody>
      </p:sp>
      <p:sp>
        <p:nvSpPr>
          <p:cNvPr id="5" name="页脚占位符 4"/>
          <p:cNvSpPr>
            <a:spLocks noGrp="1"/>
          </p:cNvSpPr>
          <p:nvPr>
            <p:ph type="ftr" sz="quarter" idx="11"/>
          </p:nvPr>
        </p:nvSpPr>
        <p:spPr>
          <a:xfrm>
            <a:off x="4038599" y="6226175"/>
            <a:ext cx="4114800" cy="365125"/>
          </a:xfrm>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9" name="矩形 8"/>
          <p:cNvSpPr/>
          <p:nvPr/>
        </p:nvSpPr>
        <p:spPr>
          <a:xfrm>
            <a:off x="0" y="6753224"/>
            <a:ext cx="12192000" cy="1047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10" name="矩形 9"/>
          <p:cNvSpPr/>
          <p:nvPr userDrawn="1"/>
        </p:nvSpPr>
        <p:spPr>
          <a:xfrm>
            <a:off x="9610724" y="-771"/>
            <a:ext cx="2581275"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SJTU EE208 </a:t>
            </a:r>
            <a:r>
              <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rPr>
              <a:t>电类工程导论</a:t>
            </a:r>
            <a:r>
              <a:rPr lang="en-US" altLang="zh-CN" sz="1200" baseline="0" dirty="0">
                <a:solidFill>
                  <a:schemeClr val="tx1">
                    <a:lumMod val="65000"/>
                    <a:lumOff val="35000"/>
                  </a:schemeClr>
                </a:solidFill>
                <a:latin typeface="Consolas" panose="020B0609020204030204" pitchFamily="49" charset="0"/>
                <a:ea typeface="黑体" panose="02010609060101010101" pitchFamily="49" charset="-122"/>
              </a:rPr>
              <a:t>(C)</a:t>
            </a:r>
            <a:endParaRPr lang="zh-CN" altLang="en-US" sz="1200" baseline="0" dirty="0">
              <a:solidFill>
                <a:schemeClr val="tx1">
                  <a:lumMod val="65000"/>
                  <a:lumOff val="35000"/>
                </a:schemeClr>
              </a:solidFill>
              <a:latin typeface="Consolas" panose="020B0609020204030204" pitchFamily="49" charset="0"/>
              <a:ea typeface="黑体" panose="02010609060101010101" pitchFamily="49" charset="-122"/>
            </a:endParaRPr>
          </a:p>
        </p:txBody>
      </p:sp>
      <p:sp>
        <p:nvSpPr>
          <p:cNvPr id="6" name="灯片编号占位符 5"/>
          <p:cNvSpPr>
            <a:spLocks noGrp="1"/>
          </p:cNvSpPr>
          <p:nvPr>
            <p:ph type="sldNum" sz="quarter" idx="12"/>
          </p:nvPr>
        </p:nvSpPr>
        <p:spPr>
          <a:xfrm>
            <a:off x="9448798" y="6491287"/>
            <a:ext cx="2743200" cy="365125"/>
          </a:xfrm>
        </p:spPr>
        <p:txBody>
          <a:bodyPr vert="horz" lIns="91440" tIns="45720" rIns="91440" bIns="45720" rtlCol="0" anchor="ctr"/>
          <a:lstStyle>
            <a:lvl1pPr>
              <a:defRPr lang="zh-CN" altLang="en-US" sz="1600" baseline="0" smtClean="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1829866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8"/>
          <p:cNvSpPr/>
          <p:nvPr/>
        </p:nvSpPr>
        <p:spPr>
          <a:xfrm>
            <a:off x="0" y="1"/>
            <a:ext cx="12192000" cy="6381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onsolas" panose="020B0609020204030204" pitchFamily="49" charset="0"/>
              <a:ea typeface="黑体" panose="02010609060101010101" pitchFamily="49" charset="-122"/>
            </a:endParaRPr>
          </a:p>
        </p:txBody>
      </p:sp>
      <p:sp>
        <p:nvSpPr>
          <p:cNvPr id="2" name="标题 1"/>
          <p:cNvSpPr>
            <a:spLocks noGrp="1"/>
          </p:cNvSpPr>
          <p:nvPr>
            <p:ph type="title"/>
          </p:nvPr>
        </p:nvSpPr>
        <p:spPr>
          <a:xfrm>
            <a:off x="410361" y="98816"/>
            <a:ext cx="11443282" cy="625476"/>
          </a:xfrm>
        </p:spPr>
        <p:txBody>
          <a:bodyPr>
            <a:noAutofit/>
          </a:bodyPr>
          <a:lstStyle>
            <a:lvl1pPr>
              <a:defRPr sz="2700" b="1" baseline="0">
                <a:latin typeface="Consolas" panose="020B0609020204030204" pitchFamily="49" charset="0"/>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410360" y="762000"/>
            <a:ext cx="11443283" cy="5959475"/>
          </a:xfrm>
        </p:spPr>
        <p:txBody>
          <a:bodyPr>
            <a:normAutofit/>
          </a:bodyPr>
          <a:lstStyle>
            <a:lvl1pPr marL="274320" indent="-274320">
              <a:lnSpc>
                <a:spcPct val="100000"/>
              </a:lnSpc>
              <a:spcBef>
                <a:spcPts val="1000"/>
              </a:spcBef>
              <a:defRPr sz="1800" baseline="0">
                <a:latin typeface="Consolas" panose="020B0609020204030204" pitchFamily="49" charset="0"/>
                <a:ea typeface="黑体" panose="02010609060101010101" pitchFamily="49" charset="-122"/>
              </a:defRPr>
            </a:lvl1pPr>
            <a:lvl2pPr marL="274320" indent="-274320">
              <a:lnSpc>
                <a:spcPct val="100000"/>
              </a:lnSpc>
              <a:spcBef>
                <a:spcPts val="1000"/>
              </a:spcBef>
              <a:defRPr sz="1800" baseline="0">
                <a:latin typeface="Consolas" panose="020B0609020204030204" pitchFamily="49" charset="0"/>
                <a:ea typeface="黑体" panose="02010609060101010101" pitchFamily="49" charset="-122"/>
              </a:defRPr>
            </a:lvl2pPr>
            <a:lvl3pPr marL="274320" indent="-274320">
              <a:lnSpc>
                <a:spcPct val="100000"/>
              </a:lnSpc>
              <a:spcBef>
                <a:spcPts val="1000"/>
              </a:spcBef>
              <a:defRPr sz="1800" baseline="0">
                <a:latin typeface="Consolas" panose="020B0609020204030204" pitchFamily="49" charset="0"/>
                <a:ea typeface="黑体" panose="02010609060101010101" pitchFamily="49" charset="-122"/>
              </a:defRPr>
            </a:lvl3pPr>
            <a:lvl4pPr marL="274320" indent="-274320">
              <a:lnSpc>
                <a:spcPct val="100000"/>
              </a:lnSpc>
              <a:spcBef>
                <a:spcPts val="1000"/>
              </a:spcBef>
              <a:defRPr sz="1800" baseline="0">
                <a:latin typeface="Consolas" panose="020B0609020204030204" pitchFamily="49" charset="0"/>
                <a:ea typeface="黑体" panose="02010609060101010101" pitchFamily="49" charset="-122"/>
              </a:defRPr>
            </a:lvl4pPr>
            <a:lvl5pPr marL="274320" indent="-274320">
              <a:lnSpc>
                <a:spcPct val="100000"/>
              </a:lnSpc>
              <a:spcBef>
                <a:spcPts val="1000"/>
              </a:spcBef>
              <a:defRPr sz="1800" baseline="0">
                <a:latin typeface="Consolas" panose="020B0609020204030204" pitchFamily="49" charset="0"/>
                <a:ea typeface="黑体" panose="02010609060101010101" pitchFamily="49" charset="-122"/>
              </a:defRPr>
            </a:lvl5pPr>
          </a:lstStyle>
          <a:p>
            <a:pPr lvl="0"/>
            <a:r>
              <a:rPr lang="zh-CN" altLang="en-US" dirty="0"/>
              <a:t>单击此处编辑母版文本样式</a:t>
            </a:r>
          </a:p>
          <a:p>
            <a:pPr lvl="4"/>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日期占位符 9"/>
          <p:cNvSpPr>
            <a:spLocks noGrp="1"/>
          </p:cNvSpPr>
          <p:nvPr>
            <p:ph type="dt" sz="half" idx="10"/>
          </p:nvPr>
        </p:nvSpPr>
        <p:spPr/>
        <p:txBody>
          <a:bodyPr/>
          <a:lstStyle>
            <a:lvl1pPr>
              <a:defRPr baseline="0">
                <a:latin typeface="Consolas" panose="020B0609020204030204" pitchFamily="49" charset="0"/>
                <a:ea typeface="黑体" panose="02010609060101010101" pitchFamily="49" charset="-122"/>
              </a:defRPr>
            </a:lvl1pPr>
          </a:lstStyle>
          <a:p>
            <a:fld id="{438BDDBE-63F2-4029-93CB-1FD36FC0CE69}" type="datetime1">
              <a:rPr lang="en-US" smtClean="0"/>
              <a:t>10/19/22</a:t>
            </a:fld>
            <a:endParaRPr lang="en-US"/>
          </a:p>
        </p:txBody>
      </p:sp>
      <p:sp>
        <p:nvSpPr>
          <p:cNvPr id="11" name="页脚占位符 10"/>
          <p:cNvSpPr>
            <a:spLocks noGrp="1"/>
          </p:cNvSpPr>
          <p:nvPr>
            <p:ph type="ftr" sz="quarter" idx="11"/>
          </p:nvPr>
        </p:nvSpPr>
        <p:spPr/>
        <p:txBody>
          <a:bodyPr/>
          <a:lstStyle>
            <a:lvl1pPr>
              <a:defRPr baseline="0">
                <a:latin typeface="Consolas" panose="020B0609020204030204" pitchFamily="49" charset="0"/>
                <a:ea typeface="黑体" panose="02010609060101010101" pitchFamily="49" charset="-122"/>
              </a:defRPr>
            </a:lvl1pPr>
          </a:lstStyle>
          <a:p>
            <a:endParaRPr lang="en-US"/>
          </a:p>
        </p:txBody>
      </p:sp>
      <p:sp>
        <p:nvSpPr>
          <p:cNvPr id="12" name="灯片编号占位符 11"/>
          <p:cNvSpPr>
            <a:spLocks noGrp="1"/>
          </p:cNvSpPr>
          <p:nvPr>
            <p:ph type="sldNum" sz="quarter" idx="12"/>
          </p:nvPr>
        </p:nvSpPr>
        <p:spPr/>
        <p:txBody>
          <a:bodyPr/>
          <a:lstStyle>
            <a:lvl1pPr>
              <a:defRPr sz="1600" baseline="0">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3621612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18475D-41BC-429D-8C7F-69ECA5D2E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CD6E4DD-C9CF-4179-B9CE-838882FEE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171A018-7B27-481D-A86C-BF22B0E13B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10/19/22</a:t>
            </a:fld>
            <a:endParaRPr lang="en-US"/>
          </a:p>
        </p:txBody>
      </p:sp>
      <p:sp>
        <p:nvSpPr>
          <p:cNvPr id="5" name="页脚占位符 4">
            <a:extLst>
              <a:ext uri="{FF2B5EF4-FFF2-40B4-BE49-F238E27FC236}">
                <a16:creationId xmlns:a16="http://schemas.microsoft.com/office/drawing/2014/main" id="{9B491B18-D5E1-4692-8FD8-55BDD8D81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a:extLst>
              <a:ext uri="{FF2B5EF4-FFF2-40B4-BE49-F238E27FC236}">
                <a16:creationId xmlns:a16="http://schemas.microsoft.com/office/drawing/2014/main" id="{14D31264-FEFC-4E33-80C9-EE1AE9ABC15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pPr/>
              <a:t>‹#›</a:t>
            </a:fld>
            <a:endParaRPr lang="en-US"/>
          </a:p>
        </p:txBody>
      </p:sp>
    </p:spTree>
    <p:extLst>
      <p:ext uri="{BB962C8B-B14F-4D97-AF65-F5344CB8AC3E}">
        <p14:creationId xmlns:p14="http://schemas.microsoft.com/office/powerpoint/2010/main" val="4018294251"/>
      </p:ext>
    </p:extLst>
  </p:cSld>
  <p:clrMap bg1="lt1" tx1="dk1" bg2="lt2" tx2="dk2" accent1="accent1" accent2="accent2" accent3="accent3" accent4="accent4" accent5="accent5" accent6="accent6" hlink="hlink" folHlink="folHlink"/>
  <p:sldLayoutIdLst>
    <p:sldLayoutId id="2147483661" r:id="rId1"/>
    <p:sldLayoutId id="2147483663"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Consolas" panose="020B0609020204030204" pitchFamily="49" charset="0"/>
                <a:ea typeface="黑体" panose="02010609060101010101" pitchFamily="49" charset="-122"/>
              </a:defRPr>
            </a:lvl1pPr>
          </a:lstStyle>
          <a:p>
            <a:fld id="{DF38C4BE-9E29-43C6-AAAE-97E97D06273F}" type="datetime1">
              <a:rPr lang="en-US" smtClean="0"/>
              <a:t>10/19/22</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Consolas" panose="020B0609020204030204" pitchFamily="49" charset="0"/>
                <a:ea typeface="黑体" panose="02010609060101010101" pitchFamily="49" charset="-122"/>
              </a:defRPr>
            </a:lvl1pPr>
          </a:lstStyle>
          <a:p>
            <a:endParaRPr lang="en-US"/>
          </a:p>
        </p:txBody>
      </p:sp>
      <p:sp>
        <p:nvSpPr>
          <p:cNvPr id="6" name="灯片编号占位符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0" baseline="0">
                <a:solidFill>
                  <a:schemeClr val="tx1">
                    <a:tint val="75000"/>
                  </a:schemeClr>
                </a:solidFill>
                <a:latin typeface="Consolas" panose="020B0609020204030204" pitchFamily="49" charset="0"/>
                <a:ea typeface="黑体" panose="02010609060101010101" pitchFamily="49" charset="-122"/>
              </a:defRPr>
            </a:lvl1pPr>
          </a:lstStyle>
          <a:p>
            <a:fld id="{73C21EC5-CD02-4888-A25F-F2DF1AE998A7}" type="slidenum">
              <a:rPr lang="en-US" smtClean="0"/>
              <a:t>‹#›</a:t>
            </a:fld>
            <a:endParaRPr lang="en-US"/>
          </a:p>
        </p:txBody>
      </p:sp>
    </p:spTree>
    <p:extLst>
      <p:ext uri="{BB962C8B-B14F-4D97-AF65-F5344CB8AC3E}">
        <p14:creationId xmlns:p14="http://schemas.microsoft.com/office/powerpoint/2010/main" val="2392841135"/>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Consolas" panose="020B0609020204030204" pitchFamily="49"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lamyoung.com/python/2019/11/05/py-scrapy-dynamic/"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lucene.apache.org/core/7_2_1/core/org/apache/lucene/search/similarities/ClassicSimilarit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8BFD-F50B-4B8D-A444-D1BE0422E9F4}"/>
              </a:ext>
            </a:extLst>
          </p:cNvPr>
          <p:cNvSpPr>
            <a:spLocks noGrp="1"/>
          </p:cNvSpPr>
          <p:nvPr>
            <p:ph type="title"/>
          </p:nvPr>
        </p:nvSpPr>
        <p:spPr/>
        <p:txBody>
          <a:bodyPr/>
          <a:lstStyle/>
          <a:p>
            <a:r>
              <a:rPr lang="zh-CN" altLang="en-US" dirty="0"/>
              <a:t>关于爬取动态加载页面</a:t>
            </a:r>
          </a:p>
        </p:txBody>
      </p:sp>
      <p:sp>
        <p:nvSpPr>
          <p:cNvPr id="3" name="内容占位符 2">
            <a:extLst>
              <a:ext uri="{FF2B5EF4-FFF2-40B4-BE49-F238E27FC236}">
                <a16:creationId xmlns:a16="http://schemas.microsoft.com/office/drawing/2014/main" id="{E7CB4A99-2532-4C83-814E-5DC2B3CF3D57}"/>
              </a:ext>
            </a:extLst>
          </p:cNvPr>
          <p:cNvSpPr>
            <a:spLocks noGrp="1"/>
          </p:cNvSpPr>
          <p:nvPr>
            <p:ph idx="1"/>
          </p:nvPr>
        </p:nvSpPr>
        <p:spPr/>
        <p:txBody>
          <a:bodyPr>
            <a:normAutofit/>
          </a:bodyPr>
          <a:lstStyle/>
          <a:p>
            <a:pPr>
              <a:lnSpc>
                <a:spcPct val="150000"/>
              </a:lnSpc>
            </a:pPr>
            <a:r>
              <a:rPr lang="zh-CN" altLang="en-US" sz="2000" dirty="0">
                <a:latin typeface="Kaiti TC" panose="02010600040101010101" pitchFamily="2" charset="-120"/>
                <a:ea typeface="Kaiti TC" panose="02010600040101010101" pitchFamily="2" charset="-120"/>
                <a:cs typeface="Times New Roman" panose="02020603050405020304" pitchFamily="18" charset="0"/>
              </a:rPr>
              <a:t>可以参考以下链接自行学习和探索：</a:t>
            </a:r>
            <a:endParaRPr lang="en-US" altLang="zh-CN" sz="2800" dirty="0">
              <a:latin typeface="Kaiti TC" panose="02010600040101010101" pitchFamily="2" charset="-120"/>
              <a:ea typeface="Kaiti TC" panose="02010600040101010101" pitchFamily="2" charset="-120"/>
              <a:cs typeface="Times New Roman" panose="02020603050405020304" pitchFamily="18" charset="0"/>
            </a:endParaRPr>
          </a:p>
          <a:p>
            <a:pPr lvl="1">
              <a:lnSpc>
                <a:spcPct val="150000"/>
              </a:lnSpc>
            </a:pPr>
            <a:r>
              <a:rPr lang="en-US" altLang="zh-CN" sz="2000" dirty="0">
                <a:latin typeface="Kaiti TC" panose="02010600040101010101" pitchFamily="2" charset="-120"/>
                <a:ea typeface="Kaiti TC" panose="02010600040101010101" pitchFamily="2" charset="-120"/>
                <a:cs typeface="Times New Roman" panose="02020603050405020304" pitchFamily="18" charset="0"/>
                <a:hlinkClick r:id="rId2"/>
              </a:rPr>
              <a:t>http://lamyoung.com/python/2019/11/05/py-scrapy-dynamic/</a:t>
            </a:r>
            <a:r>
              <a:rPr lang="zh-CN" altLang="en-US" sz="2000" dirty="0">
                <a:latin typeface="Kaiti TC" panose="02010600040101010101" pitchFamily="2" charset="-120"/>
                <a:ea typeface="Kaiti TC" panose="02010600040101010101" pitchFamily="2" charset="-120"/>
                <a:cs typeface="Times New Roman" panose="02020603050405020304" pitchFamily="18" charset="0"/>
              </a:rPr>
              <a:t> </a:t>
            </a:r>
            <a:endParaRPr lang="en-US" altLang="zh-CN" sz="2000" dirty="0">
              <a:latin typeface="Kaiti TC" panose="02010600040101010101" pitchFamily="2" charset="-120"/>
              <a:ea typeface="Kaiti TC" panose="02010600040101010101" pitchFamily="2" charset="-120"/>
              <a:cs typeface="Times New Roman" panose="02020603050405020304" pitchFamily="18" charset="0"/>
            </a:endParaRPr>
          </a:p>
        </p:txBody>
      </p:sp>
      <p:sp>
        <p:nvSpPr>
          <p:cNvPr id="4" name="灯片编号占位符 3">
            <a:extLst>
              <a:ext uri="{FF2B5EF4-FFF2-40B4-BE49-F238E27FC236}">
                <a16:creationId xmlns:a16="http://schemas.microsoft.com/office/drawing/2014/main" id="{F46B024A-1CDC-48CB-927F-ECAD8A0978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5" name="Picture 4">
            <a:extLst>
              <a:ext uri="{FF2B5EF4-FFF2-40B4-BE49-F238E27FC236}">
                <a16:creationId xmlns:a16="http://schemas.microsoft.com/office/drawing/2014/main" id="{02AA9A0C-1E05-3AC4-2AA4-514ED527551A}"/>
              </a:ext>
            </a:extLst>
          </p:cNvPr>
          <p:cNvPicPr>
            <a:picLocks noChangeAspect="1"/>
          </p:cNvPicPr>
          <p:nvPr/>
        </p:nvPicPr>
        <p:blipFill>
          <a:blip r:embed="rId3"/>
          <a:stretch>
            <a:fillRect/>
          </a:stretch>
        </p:blipFill>
        <p:spPr>
          <a:xfrm>
            <a:off x="3869122" y="1965960"/>
            <a:ext cx="4525758" cy="4892040"/>
          </a:xfrm>
          <a:prstGeom prst="rect">
            <a:avLst/>
          </a:prstGeom>
        </p:spPr>
      </p:pic>
    </p:spTree>
    <p:extLst>
      <p:ext uri="{BB962C8B-B14F-4D97-AF65-F5344CB8AC3E}">
        <p14:creationId xmlns:p14="http://schemas.microsoft.com/office/powerpoint/2010/main" val="78917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182AF-1ED6-46DD-8D2F-E2E80488BE6A}"/>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66403472-B50F-4800-A2D8-8B9B6C42C63B}"/>
              </a:ext>
            </a:extLst>
          </p:cNvPr>
          <p:cNvSpPr>
            <a:spLocks noGrp="1"/>
          </p:cNvSpPr>
          <p:nvPr>
            <p:ph idx="1"/>
          </p:nvPr>
        </p:nvSpPr>
        <p:spPr/>
        <p:txBody>
          <a:bodyPr/>
          <a:lstStyle/>
          <a:p>
            <a:pPr marL="0" indent="0">
              <a:buNone/>
            </a:pPr>
            <a:r>
              <a:rPr lang="en-US" altLang="zh-CN" sz="2000" b="1" dirty="0"/>
              <a:t>3.</a:t>
            </a:r>
            <a:r>
              <a:rPr lang="zh-CN" altLang="en-US" sz="2000" b="1" dirty="0"/>
              <a:t>实现</a:t>
            </a:r>
            <a:r>
              <a:rPr lang="en-US" altLang="zh-CN" sz="2000" b="1" dirty="0"/>
              <a:t>Lucene</a:t>
            </a:r>
            <a:r>
              <a:rPr lang="zh-CN" altLang="en-US" sz="2000" b="1" dirty="0"/>
              <a:t>中相关性函数的重构</a:t>
            </a:r>
            <a:endParaRPr lang="en-US" altLang="zh-CN" sz="2000" b="1" dirty="0"/>
          </a:p>
          <a:p>
            <a:pPr lvl="3"/>
            <a:r>
              <a:rPr lang="zh-CN" altLang="en-US" dirty="0"/>
              <a:t>结合前两个实验对</a:t>
            </a:r>
            <a:r>
              <a:rPr lang="en-US" altLang="zh-CN" dirty="0"/>
              <a:t>TF-IDF</a:t>
            </a:r>
            <a:r>
              <a:rPr lang="zh-CN" altLang="en-US" dirty="0"/>
              <a:t>以及</a:t>
            </a:r>
            <a:r>
              <a:rPr lang="en-US" altLang="zh-CN" dirty="0"/>
              <a:t>BM25</a:t>
            </a:r>
            <a:r>
              <a:rPr lang="zh-CN" altLang="en-US" dirty="0"/>
              <a:t>的理解重构</a:t>
            </a:r>
            <a:r>
              <a:rPr lang="en-US" altLang="zh-CN" dirty="0"/>
              <a:t>Lucene</a:t>
            </a:r>
            <a:r>
              <a:rPr lang="zh-CN" altLang="en-US" dirty="0"/>
              <a:t>中的相关性函数，注意重构的相关性函数需要在</a:t>
            </a:r>
            <a:r>
              <a:rPr lang="en-US" altLang="zh-CN" dirty="0" err="1"/>
              <a:t>IndexFiles</a:t>
            </a:r>
            <a:r>
              <a:rPr lang="zh-CN" altLang="en-US" dirty="0"/>
              <a:t>以及</a:t>
            </a:r>
            <a:r>
              <a:rPr lang="en-US" altLang="zh-CN" dirty="0" err="1"/>
              <a:t>SeacherFiles</a:t>
            </a:r>
            <a:r>
              <a:rPr lang="zh-CN" altLang="en-US" dirty="0"/>
              <a:t>两个文件中同时使用。</a:t>
            </a:r>
            <a:endParaRPr lang="en-US" altLang="zh-CN" dirty="0"/>
          </a:p>
          <a:p>
            <a:pPr lvl="3"/>
            <a:r>
              <a:rPr lang="zh-CN" altLang="en-US" dirty="0"/>
              <a:t>本题无标准答案，设计有理</a:t>
            </a:r>
            <a:r>
              <a:rPr lang="zh-CN" altLang="en-US"/>
              <a:t>即可（至少重构两种）</a:t>
            </a:r>
            <a:endParaRPr lang="en-US" altLang="zh-CN" dirty="0"/>
          </a:p>
          <a:p>
            <a:pPr lvl="3"/>
            <a:r>
              <a:rPr lang="zh-CN" altLang="en-US" dirty="0"/>
              <a:t>提示：可以把自己重构的相关性函数搜索结果与</a:t>
            </a:r>
            <a:r>
              <a:rPr lang="en-US" altLang="zh-CN" dirty="0"/>
              <a:t>Lucene</a:t>
            </a:r>
            <a:r>
              <a:rPr lang="zh-CN" altLang="en-US" dirty="0"/>
              <a:t>默认的相关性函数搜索结果加以比较，分析各自的优劣。</a:t>
            </a:r>
            <a:endParaRPr lang="en-US" altLang="zh-CN" dirty="0"/>
          </a:p>
          <a:p>
            <a:pPr lvl="3"/>
            <a:endParaRPr lang="en-US" altLang="zh-CN" dirty="0"/>
          </a:p>
          <a:p>
            <a:pPr lvl="3"/>
            <a:r>
              <a:rPr lang="zh-CN" altLang="en-US" dirty="0"/>
              <a:t>相关链接：</a:t>
            </a:r>
            <a:endParaRPr lang="en-US" altLang="zh-CN" dirty="0"/>
          </a:p>
          <a:p>
            <a:pPr marL="0" lvl="3" indent="0">
              <a:buNone/>
            </a:pPr>
            <a:r>
              <a:rPr lang="zh-CN" altLang="en-US" dirty="0"/>
              <a:t>相关性函数在</a:t>
            </a:r>
            <a:r>
              <a:rPr lang="en-US" altLang="zh-CN" dirty="0" err="1"/>
              <a:t>PyLucene</a:t>
            </a:r>
            <a:r>
              <a:rPr lang="zh-CN" altLang="en-US" dirty="0"/>
              <a:t>中的重构官方测试代码及样例</a:t>
            </a:r>
            <a:r>
              <a:rPr lang="en-US" altLang="zh-CN" dirty="0"/>
              <a:t>https://github.com/svn2github/pylucene/blob/master/test2/test_Similarity.py</a:t>
            </a:r>
          </a:p>
          <a:p>
            <a:pPr marL="0" lvl="3" indent="0">
              <a:buNone/>
            </a:pPr>
            <a:r>
              <a:rPr lang="en-US" altLang="zh-CN" dirty="0"/>
              <a:t>Lucene</a:t>
            </a:r>
            <a:r>
              <a:rPr lang="zh-CN" altLang="en-US" dirty="0"/>
              <a:t>中相关性函数类各函数功能的介绍</a:t>
            </a:r>
            <a:endParaRPr lang="en-US" altLang="zh-CN" dirty="0"/>
          </a:p>
          <a:p>
            <a:pPr marL="0" lvl="3" indent="0">
              <a:buNone/>
            </a:pPr>
            <a:r>
              <a:rPr lang="en-US" altLang="zh-CN" dirty="0"/>
              <a:t>https://lucene.apache.org/core/7_1_0/core/org/apache/lucene/search/similarities/ClassicSimilarity.html</a:t>
            </a:r>
          </a:p>
          <a:p>
            <a:pPr lvl="3"/>
            <a:endParaRPr lang="en-US" altLang="zh-CN" dirty="0"/>
          </a:p>
        </p:txBody>
      </p:sp>
      <p:sp>
        <p:nvSpPr>
          <p:cNvPr id="4" name="灯片编号占位符 3">
            <a:extLst>
              <a:ext uri="{FF2B5EF4-FFF2-40B4-BE49-F238E27FC236}">
                <a16:creationId xmlns:a16="http://schemas.microsoft.com/office/drawing/2014/main" id="{DAC34698-403F-4AB9-9637-245CAEB26731}"/>
              </a:ext>
            </a:extLst>
          </p:cNvPr>
          <p:cNvSpPr>
            <a:spLocks noGrp="1"/>
          </p:cNvSpPr>
          <p:nvPr>
            <p:ph type="sldNum" sz="quarter" idx="12"/>
          </p:nvPr>
        </p:nvSpPr>
        <p:spPr/>
        <p:txBody>
          <a:bodyPr/>
          <a:lstStyle/>
          <a:p>
            <a:fld id="{73C21EC5-CD02-4888-A25F-F2DF1AE998A7}" type="slidenum">
              <a:rPr lang="en-US" smtClean="0"/>
              <a:pPr/>
              <a:t>10</a:t>
            </a:fld>
            <a:endParaRPr lang="en-US"/>
          </a:p>
        </p:txBody>
      </p:sp>
    </p:spTree>
    <p:extLst>
      <p:ext uri="{BB962C8B-B14F-4D97-AF65-F5344CB8AC3E}">
        <p14:creationId xmlns:p14="http://schemas.microsoft.com/office/powerpoint/2010/main" val="389684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B2240A-00B5-4766-A793-2B76994300D8}"/>
              </a:ext>
            </a:extLst>
          </p:cNvPr>
          <p:cNvSpPr>
            <a:spLocks noGrp="1"/>
          </p:cNvSpPr>
          <p:nvPr>
            <p:ph type="ctrTitle"/>
          </p:nvPr>
        </p:nvSpPr>
        <p:spPr/>
        <p:txBody>
          <a:bodyPr/>
          <a:lstStyle/>
          <a:p>
            <a:r>
              <a:rPr lang="en-US" altLang="zh-CN" dirty="0">
                <a:latin typeface="+mn-lt"/>
                <a:ea typeface="+mn-ea"/>
                <a:cs typeface="+mn-ea"/>
                <a:sym typeface="+mn-lt"/>
              </a:rPr>
              <a:t>6. Lucene 3</a:t>
            </a:r>
            <a:endParaRPr lang="en-US" dirty="0">
              <a:latin typeface="+mn-lt"/>
              <a:ea typeface="+mn-ea"/>
              <a:cs typeface="+mn-ea"/>
              <a:sym typeface="+mn-lt"/>
            </a:endParaRPr>
          </a:p>
        </p:txBody>
      </p:sp>
      <p:sp>
        <p:nvSpPr>
          <p:cNvPr id="3" name="副标题 2">
            <a:extLst>
              <a:ext uri="{FF2B5EF4-FFF2-40B4-BE49-F238E27FC236}">
                <a16:creationId xmlns:a16="http://schemas.microsoft.com/office/drawing/2014/main" id="{3734D140-AC10-4F62-B031-01022F4BA2F7}"/>
              </a:ext>
            </a:extLst>
          </p:cNvPr>
          <p:cNvSpPr>
            <a:spLocks noGrp="1"/>
          </p:cNvSpPr>
          <p:nvPr>
            <p:ph type="subTitle" idx="1"/>
          </p:nvPr>
        </p:nvSpPr>
        <p:spPr/>
        <p:txBody>
          <a:bodyPr anchor="ctr"/>
          <a:lstStyle/>
          <a:p>
            <a:r>
              <a:rPr lang="en-US" altLang="zh-CN" dirty="0">
                <a:latin typeface="+mn-lt"/>
                <a:ea typeface="+mn-ea"/>
                <a:cs typeface="+mn-ea"/>
                <a:sym typeface="+mn-lt"/>
              </a:rPr>
              <a:t>TF-IDF</a:t>
            </a:r>
            <a:r>
              <a:rPr lang="zh-CN" altLang="en-US" dirty="0">
                <a:latin typeface="+mn-lt"/>
                <a:ea typeface="+mn-ea"/>
                <a:cs typeface="+mn-ea"/>
                <a:sym typeface="+mn-lt"/>
              </a:rPr>
              <a:t>及其变种</a:t>
            </a:r>
          </a:p>
          <a:p>
            <a:r>
              <a:rPr lang="en-US" altLang="zh-CN" dirty="0">
                <a:latin typeface="+mn-lt"/>
                <a:ea typeface="+mn-ea"/>
                <a:cs typeface="+mn-ea"/>
                <a:sym typeface="+mn-lt"/>
              </a:rPr>
              <a:t>BM25</a:t>
            </a:r>
            <a:endParaRPr lang="zh-CN" altLang="en-US" dirty="0">
              <a:latin typeface="+mn-lt"/>
              <a:ea typeface="+mn-ea"/>
              <a:cs typeface="+mn-ea"/>
              <a:sym typeface="+mn-lt"/>
            </a:endParaRPr>
          </a:p>
          <a:p>
            <a:r>
              <a:rPr lang="zh-CN" altLang="en-US" dirty="0">
                <a:latin typeface="+mn-lt"/>
                <a:ea typeface="+mn-ea"/>
                <a:cs typeface="+mn-ea"/>
                <a:sym typeface="+mn-lt"/>
              </a:rPr>
              <a:t>相似性函数重构</a:t>
            </a:r>
          </a:p>
        </p:txBody>
      </p:sp>
      <p:sp>
        <p:nvSpPr>
          <p:cNvPr id="4" name="灯片编号占位符 3">
            <a:extLst>
              <a:ext uri="{FF2B5EF4-FFF2-40B4-BE49-F238E27FC236}">
                <a16:creationId xmlns:a16="http://schemas.microsoft.com/office/drawing/2014/main" id="{52F52386-F6FD-41E0-AB9E-4F2C3361E71E}"/>
              </a:ext>
            </a:extLst>
          </p:cNvPr>
          <p:cNvSpPr>
            <a:spLocks noGrp="1"/>
          </p:cNvSpPr>
          <p:nvPr>
            <p:ph type="sldNum" sz="quarter" idx="12"/>
          </p:nvPr>
        </p:nvSpPr>
        <p:spPr/>
        <p:txBody>
          <a:bodyPr/>
          <a:lstStyle/>
          <a:p>
            <a:fld id="{73C21EC5-CD02-4888-A25F-F2DF1AE998A7}" type="slidenum">
              <a:rPr lang="en-US" smtClean="0"/>
              <a:pPr/>
              <a:t>2</a:t>
            </a:fld>
            <a:endParaRPr lang="en-US"/>
          </a:p>
        </p:txBody>
      </p:sp>
    </p:spTree>
    <p:extLst>
      <p:ext uri="{BB962C8B-B14F-4D97-AF65-F5344CB8AC3E}">
        <p14:creationId xmlns:p14="http://schemas.microsoft.com/office/powerpoint/2010/main" val="11542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58BFD-F50B-4B8D-A444-D1BE0422E9F4}"/>
              </a:ext>
            </a:extLst>
          </p:cNvPr>
          <p:cNvSpPr>
            <a:spLocks noGrp="1"/>
          </p:cNvSpPr>
          <p:nvPr>
            <p:ph type="title"/>
          </p:nvPr>
        </p:nvSpPr>
        <p:spPr/>
        <p:txBody>
          <a:bodyPr/>
          <a:lstStyle/>
          <a:p>
            <a:r>
              <a:rPr lang="en-US" altLang="zh-CN" dirty="0"/>
              <a:t>TFIDF</a:t>
            </a:r>
            <a:r>
              <a:rPr lang="zh-CN" altLang="en-US" dirty="0"/>
              <a:t>介绍</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7CB4A99-2532-4C83-814E-5DC2B3CF3D57}"/>
                  </a:ext>
                </a:extLst>
              </p:cNvPr>
              <p:cNvSpPr>
                <a:spLocks noGrp="1"/>
              </p:cNvSpPr>
              <p:nvPr>
                <p:ph idx="1"/>
              </p:nvPr>
            </p:nvSpPr>
            <p:spPr/>
            <p:txBody>
              <a:bodyPr>
                <a:normAutofit/>
              </a:bodyPr>
              <a:lstStyle/>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（英语：</a:t>
                </a:r>
                <a:r>
                  <a:rPr lang="en-US" altLang="zh-CN" sz="1500" b="1" dirty="0">
                    <a:latin typeface="微软雅黑" panose="020B0503020204020204" pitchFamily="34" charset="-122"/>
                    <a:ea typeface="微软雅黑" panose="020B0503020204020204" pitchFamily="34" charset="-122"/>
                  </a:rPr>
                  <a:t>t</a:t>
                </a:r>
                <a:r>
                  <a:rPr lang="en-US" altLang="zh-CN" sz="1500" dirty="0">
                    <a:latin typeface="微软雅黑" panose="020B0503020204020204" pitchFamily="34" charset="-122"/>
                    <a:ea typeface="微软雅黑" panose="020B0503020204020204" pitchFamily="34" charset="-122"/>
                  </a:rPr>
                  <a:t>erm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en-US" altLang="zh-CN" sz="1500" b="1" dirty="0">
                    <a:latin typeface="微软雅黑" panose="020B0503020204020204" pitchFamily="34" charset="-122"/>
                    <a:ea typeface="微软雅黑" panose="020B0503020204020204" pitchFamily="34" charset="-122"/>
                  </a:rPr>
                  <a:t>i</a:t>
                </a:r>
                <a:r>
                  <a:rPr lang="en-US" altLang="zh-CN" sz="1500" dirty="0">
                    <a:latin typeface="微软雅黑" panose="020B0503020204020204" pitchFamily="34" charset="-122"/>
                    <a:ea typeface="微软雅黑" panose="020B0503020204020204" pitchFamily="34" charset="-122"/>
                  </a:rPr>
                  <a:t>nverse </a:t>
                </a:r>
                <a:r>
                  <a:rPr lang="en-US" altLang="zh-CN" sz="1500" b="1" dirty="0">
                    <a:latin typeface="微软雅黑" panose="020B0503020204020204" pitchFamily="34" charset="-122"/>
                    <a:ea typeface="微软雅黑" panose="020B0503020204020204" pitchFamily="34" charset="-122"/>
                  </a:rPr>
                  <a:t>d</a:t>
                </a:r>
                <a:r>
                  <a:rPr lang="en-US" altLang="zh-CN" sz="1500" dirty="0">
                    <a:latin typeface="微软雅黑" panose="020B0503020204020204" pitchFamily="34" charset="-122"/>
                    <a:ea typeface="微软雅黑" panose="020B0503020204020204" pitchFamily="34" charset="-122"/>
                  </a:rPr>
                  <a:t>ocument </a:t>
                </a:r>
                <a:r>
                  <a:rPr lang="en-US" altLang="zh-CN" sz="1500" b="1" dirty="0">
                    <a:latin typeface="微软雅黑" panose="020B0503020204020204" pitchFamily="34" charset="-122"/>
                    <a:ea typeface="微软雅黑" panose="020B0503020204020204" pitchFamily="34" charset="-122"/>
                  </a:rPr>
                  <a:t>f</a:t>
                </a:r>
                <a:r>
                  <a:rPr lang="en-US" altLang="zh-CN" sz="1500" dirty="0">
                    <a:latin typeface="微软雅黑" panose="020B0503020204020204" pitchFamily="34" charset="-122"/>
                    <a:ea typeface="微软雅黑" panose="020B0503020204020204" pitchFamily="34" charset="-122"/>
                  </a:rPr>
                  <a:t>requency</a:t>
                </a:r>
                <a:r>
                  <a:rPr lang="zh-CN" altLang="en-US" sz="1500" dirty="0">
                    <a:latin typeface="微软雅黑" panose="020B0503020204020204" pitchFamily="34" charset="-122"/>
                    <a:ea typeface="微软雅黑" panose="020B0503020204020204" pitchFamily="34" charset="-122"/>
                  </a:rPr>
                  <a:t>）是一种用于信息检索与文本挖掘的常用加权技术。</a:t>
                </a:r>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是一种统计方法，用以评估一字词对于一个文件集或一个语料库中的其中一份文件的重要程度。</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TFIDF</a:t>
                </a:r>
                <a:r>
                  <a:rPr lang="zh-CN" altLang="en-US" sz="1500" dirty="0">
                    <a:latin typeface="微软雅黑" panose="020B0503020204020204" pitchFamily="34" charset="-122"/>
                    <a:ea typeface="微软雅黑" panose="020B0503020204020204" pitchFamily="34" charset="-122"/>
                  </a:rPr>
                  <a:t>的常用计算公式为：</a:t>
                </a:r>
                <a14:m>
                  <m:oMath xmlns:m="http://schemas.openxmlformats.org/officeDocument/2006/math">
                    <m:r>
                      <a:rPr lang="en-US" altLang="zh-CN" sz="1500" b="0" i="1" smtClean="0">
                        <a:solidFill>
                          <a:srgbClr val="FF0000"/>
                        </a:solidFill>
                        <a:latin typeface="Cambria Math" panose="02040503050406030204" pitchFamily="18" charset="0"/>
                      </a:rPr>
                      <m:t>𝑇𝐹𝐼𝐷𝐹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𝑇𝐹</m:t>
                    </m:r>
                    <m:d>
                      <m:dPr>
                        <m:ctrlPr>
                          <a:rPr lang="en-US" altLang="zh-CN" sz="1500" b="0" i="1" smtClean="0">
                            <a:solidFill>
                              <a:srgbClr val="FF0000"/>
                            </a:solidFill>
                            <a:latin typeface="Cambria Math" panose="02040503050406030204" pitchFamily="18" charset="0"/>
                          </a:rPr>
                        </m:ctrlPr>
                      </m:dPr>
                      <m:e>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𝑑</m:t>
                        </m:r>
                      </m:e>
                    </m:d>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𝐼𝐷𝐹</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𝑡</m:t>
                    </m:r>
                    <m:r>
                      <a:rPr lang="en-US" altLang="zh-CN" sz="1500" b="0" i="1" smtClean="0">
                        <a:solidFill>
                          <a:srgbClr val="FF0000"/>
                        </a:solidFill>
                        <a:latin typeface="Cambria Math" panose="02040503050406030204" pitchFamily="18" charset="0"/>
                      </a:rPr>
                      <m:t>,</m:t>
                    </m:r>
                    <m:r>
                      <a:rPr lang="en-US" altLang="zh-CN" sz="1500" b="0" i="1" smtClean="0">
                        <a:solidFill>
                          <a:srgbClr val="FF0000"/>
                        </a:solidFill>
                        <a:latin typeface="Cambria Math" panose="02040503050406030204" pitchFamily="18" charset="0"/>
                      </a:rPr>
                      <m:t>𝐷</m:t>
                    </m:r>
                    <m:r>
                      <a:rPr lang="en-US" altLang="zh-CN" sz="1500" b="0" i="1" smtClean="0">
                        <a:solidFill>
                          <a:srgbClr val="FF0000"/>
                        </a:solidFill>
                        <a:latin typeface="Cambria Math" panose="02040503050406030204" pitchFamily="18" charset="0"/>
                      </a:rPr>
                      <m:t>)</m:t>
                    </m:r>
                  </m:oMath>
                </a14:m>
                <a:endParaRPr lang="en-US" altLang="zh-CN" sz="1500" dirty="0">
                  <a:solidFill>
                    <a:srgbClr val="FF0000"/>
                  </a:solidFill>
                  <a:latin typeface="微软雅黑" panose="020B0503020204020204" pitchFamily="34" charset="-122"/>
                  <a:ea typeface="微软雅黑" panose="020B0503020204020204" pitchFamily="34" charset="-122"/>
                </a:endParaRPr>
              </a:p>
              <a:p>
                <a:r>
                  <a:rPr lang="zh-CN" altLang="en-US" sz="15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1500" b="0" i="1" smtClean="0">
                        <a:latin typeface="Cambria Math" panose="02040503050406030204" pitchFamily="18" charset="0"/>
                      </a:rPr>
                      <m:t>𝑡</m:t>
                    </m:r>
                  </m:oMath>
                </a14:m>
                <a:r>
                  <a:rPr lang="zh-CN" altLang="en-US" sz="1500" dirty="0">
                    <a:latin typeface="微软雅黑" panose="020B0503020204020204" pitchFamily="34" charset="-122"/>
                    <a:ea typeface="微软雅黑" panose="020B0503020204020204" pitchFamily="34" charset="-122"/>
                  </a:rPr>
                  <a:t>为我们查询的单词，</a:t>
                </a:r>
                <a14:m>
                  <m:oMath xmlns:m="http://schemas.openxmlformats.org/officeDocument/2006/math">
                    <m:r>
                      <a:rPr lang="en-US" altLang="zh-CN" sz="1500" b="0" i="1" smtClean="0">
                        <a:latin typeface="Cambria Math" panose="02040503050406030204" pitchFamily="18" charset="0"/>
                      </a:rPr>
                      <m:t>𝑑</m:t>
                    </m:r>
                    <m:r>
                      <a:rPr lang="zh-CN" altLang="en-US" sz="1500" i="1">
                        <a:latin typeface="Cambria Math" panose="02040503050406030204" pitchFamily="18" charset="0"/>
                      </a:rPr>
                      <m:t>为</m:t>
                    </m:r>
                  </m:oMath>
                </a14:m>
                <a:r>
                  <a:rPr lang="zh-CN" altLang="en-US" sz="1500" dirty="0">
                    <a:latin typeface="微软雅黑" panose="020B0503020204020204" pitchFamily="34" charset="-122"/>
                    <a:ea typeface="微软雅黑" panose="020B0503020204020204" pitchFamily="34" charset="-122"/>
                  </a:rPr>
                  <a:t>某篇文档，</a:t>
                </a:r>
                <a14:m>
                  <m:oMath xmlns:m="http://schemas.openxmlformats.org/officeDocument/2006/math">
                    <m:r>
                      <a:rPr lang="en-US" altLang="zh-CN" sz="1500" b="0" i="1" smtClean="0">
                        <a:latin typeface="Cambria Math" panose="02040503050406030204" pitchFamily="18" charset="0"/>
                      </a:rPr>
                      <m:t>𝐷</m:t>
                    </m:r>
                  </m:oMath>
                </a14:m>
                <a:r>
                  <a:rPr lang="zh-CN" altLang="en-US" sz="1500" dirty="0">
                    <a:latin typeface="微软雅黑" panose="020B0503020204020204" pitchFamily="34" charset="-122"/>
                    <a:ea typeface="微软雅黑" panose="020B0503020204020204" pitchFamily="34" charset="-122"/>
                  </a:rPr>
                  <a:t>为所有文档组成的语料库。</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TF——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单词频率</a:t>
                </a:r>
                <a:r>
                  <a:rPr lang="zh-CN" altLang="en-US" sz="1500" dirty="0">
                    <a:latin typeface="微软雅黑" panose="020B0503020204020204" pitchFamily="34" charset="-122"/>
                    <a:ea typeface="微软雅黑" panose="020B0503020204020204" pitchFamily="34" charset="-122"/>
                  </a:rPr>
                  <a:t>”：计算一个查询关键字中某一个单词在目标文档中出现的次数</a:t>
                </a:r>
                <a:endParaRPr lang="en-US" altLang="zh-CN" sz="1500" dirty="0">
                  <a:latin typeface="微软雅黑" panose="020B0503020204020204" pitchFamily="34" charset="-122"/>
                  <a:ea typeface="微软雅黑" panose="020B0503020204020204" pitchFamily="34" charset="-122"/>
                </a:endParaRPr>
              </a:p>
              <a:p>
                <a:r>
                  <a:rPr lang="en-US" altLang="zh-CN" sz="1500" dirty="0">
                    <a:latin typeface="微软雅黑" panose="020B0503020204020204" pitchFamily="34" charset="-122"/>
                    <a:ea typeface="微软雅黑" panose="020B0503020204020204" pitchFamily="34" charset="-122"/>
                  </a:rPr>
                  <a:t>IDF——</a:t>
                </a:r>
                <a:r>
                  <a:rPr lang="zh-CN" altLang="en-US" sz="1500" dirty="0">
                    <a:latin typeface="微软雅黑" panose="020B0503020204020204" pitchFamily="34" charset="-122"/>
                    <a:ea typeface="微软雅黑" panose="020B0503020204020204" pitchFamily="34" charset="-122"/>
                  </a:rPr>
                  <a:t>“</a:t>
                </a:r>
                <a:r>
                  <a:rPr lang="zh-CN" altLang="en-US" sz="1500" dirty="0">
                    <a:solidFill>
                      <a:srgbClr val="FF0000"/>
                    </a:solidFill>
                    <a:latin typeface="微软雅黑" panose="020B0503020204020204" pitchFamily="34" charset="-122"/>
                    <a:ea typeface="微软雅黑" panose="020B0503020204020204" pitchFamily="34" charset="-122"/>
                  </a:rPr>
                  <a:t>逆文档频率</a:t>
                </a:r>
                <a:r>
                  <a:rPr lang="zh-CN" altLang="en-US" sz="1500" dirty="0">
                    <a:latin typeface="微软雅黑" panose="020B0503020204020204" pitchFamily="34" charset="-122"/>
                    <a:ea typeface="微软雅黑" panose="020B0503020204020204" pitchFamily="34" charset="-122"/>
                  </a:rPr>
                  <a:t>”：惩罚出现在太多文档中的单词。</a:t>
                </a:r>
                <a:r>
                  <a:rPr lang="en-US" altLang="zh-CN" sz="1500" dirty="0">
                    <a:latin typeface="微软雅黑" panose="020B0503020204020204" pitchFamily="34" charset="-122"/>
                    <a:ea typeface="微软雅黑" panose="020B0503020204020204" pitchFamily="34" charset="-122"/>
                  </a:rPr>
                  <a:t>(e.g. a, an, the, of)</a:t>
                </a:r>
              </a:p>
              <a:p>
                <a:endParaRPr lang="en-US" altLang="zh-CN" dirty="0"/>
              </a:p>
              <a:p>
                <a:r>
                  <a:rPr lang="en-US" altLang="zh-CN" dirty="0"/>
                  <a:t>TF</a:t>
                </a:r>
                <a:r>
                  <a:rPr lang="zh-CN" altLang="en-US" dirty="0"/>
                  <a:t>的一般形式有：</a:t>
                </a:r>
                <a:endParaRPr lang="en-US" altLang="zh-CN" dirty="0"/>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oMath>
                </a14:m>
                <a:r>
                  <a:rPr lang="zh-CN" altLang="en-US" dirty="0"/>
                  <a:t>为文档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r>
                      <a:rPr lang="zh-CN" altLang="en-US" i="1">
                        <a:latin typeface="Cambria Math" panose="02040503050406030204" pitchFamily="18" charset="0"/>
                      </a:rPr>
                      <m:t>出现</m:t>
                    </m:r>
                  </m:oMath>
                </a14:m>
                <a:r>
                  <a:rPr lang="zh-CN" altLang="en-US" dirty="0"/>
                  <a:t>的次数，</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𝑑</m:t>
                            </m:r>
                          </m:sub>
                        </m:sSub>
                        <m:r>
                          <a:rPr lang="zh-CN" altLang="en-US" i="1">
                            <a:latin typeface="Cambria Math" panose="02040503050406030204" pitchFamily="18" charset="0"/>
                          </a:rPr>
                          <m:t>为</m:t>
                        </m:r>
                      </m:e>
                    </m:func>
                  </m:oMath>
                </a14:m>
                <a:r>
                  <a:rPr lang="zh-CN" altLang="en-US" dirty="0"/>
                  <a:t>为一篇文档中</a:t>
                </a:r>
                <a:endParaRPr lang="en-US" altLang="zh-CN" dirty="0"/>
              </a:p>
              <a:p>
                <a:pPr marL="0" indent="0">
                  <a:buNone/>
                </a:pPr>
                <a:r>
                  <a:rPr lang="zh-CN" altLang="en-US" dirty="0"/>
                  <a:t>出现最多的单词的次数，一般常用的</a:t>
                </a:r>
                <a:r>
                  <a:rPr lang="en-US" altLang="zh-CN" dirty="0"/>
                  <a:t>TF</a:t>
                </a:r>
                <a:r>
                  <a:rPr lang="zh-CN" altLang="en-US" dirty="0"/>
                  <a:t>为</a:t>
                </a:r>
                <a:r>
                  <a:rPr lang="en-US" altLang="zh-CN" dirty="0"/>
                  <a:t>term frequency</a:t>
                </a:r>
                <a:r>
                  <a:rPr lang="zh-CN" altLang="en-US" dirty="0"/>
                  <a:t>，直接</a:t>
                </a:r>
                <a:endParaRPr lang="en-US" altLang="zh-CN" dirty="0"/>
              </a:p>
              <a:p>
                <a:pPr marL="0" indent="0">
                  <a:buNone/>
                </a:pPr>
                <a:r>
                  <a:rPr lang="zh-CN" altLang="en-US" dirty="0"/>
                  <a:t>求文档</a:t>
                </a:r>
                <a14:m>
                  <m:oMath xmlns:m="http://schemas.openxmlformats.org/officeDocument/2006/math">
                    <m:r>
                      <a:rPr lang="en-US" altLang="zh-CN" b="0" i="1" smtClean="0">
                        <a:latin typeface="Cambria Math" panose="02040503050406030204" pitchFamily="18" charset="0"/>
                      </a:rPr>
                      <m:t>𝑑</m:t>
                    </m:r>
                  </m:oMath>
                </a14:m>
                <a:r>
                  <a:rPr lang="zh-CN" altLang="en-US" dirty="0"/>
                  <a:t>中单词</a:t>
                </a:r>
                <a14:m>
                  <m:oMath xmlns:m="http://schemas.openxmlformats.org/officeDocument/2006/math">
                    <m:r>
                      <a:rPr lang="en-US" altLang="zh-CN" b="0" i="1" smtClean="0">
                        <a:latin typeface="Cambria Math" panose="02040503050406030204" pitchFamily="18" charset="0"/>
                      </a:rPr>
                      <m:t>𝑡</m:t>
                    </m:r>
                  </m:oMath>
                </a14:m>
                <a:r>
                  <a:rPr lang="zh-CN" altLang="en-US" dirty="0"/>
                  <a:t>的频率</a:t>
                </a:r>
                <a:endParaRPr lang="en-US" altLang="zh-CN" dirty="0"/>
              </a:p>
            </p:txBody>
          </p:sp>
        </mc:Choice>
        <mc:Fallback xmlns="">
          <p:sp>
            <p:nvSpPr>
              <p:cNvPr id="3" name="内容占位符 2">
                <a:extLst>
                  <a:ext uri="{FF2B5EF4-FFF2-40B4-BE49-F238E27FC236}">
                    <a16:creationId xmlns:a16="http://schemas.microsoft.com/office/drawing/2014/main" id="{E7CB4A99-2532-4C83-814E-5DC2B3CF3D57}"/>
                  </a:ext>
                </a:extLst>
              </p:cNvPr>
              <p:cNvSpPr>
                <a:spLocks noGrp="1" noRot="1" noChangeAspect="1" noMove="1" noResize="1" noEditPoints="1" noAdjustHandles="1" noChangeArrowheads="1" noChangeShapeType="1" noTextEdit="1"/>
              </p:cNvSpPr>
              <p:nvPr>
                <p:ph idx="1"/>
              </p:nvPr>
            </p:nvSpPr>
            <p:spPr>
              <a:blipFill>
                <a:blip r:embed="rId2"/>
                <a:stretch>
                  <a:fillRect l="-426" t="-20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F46B024A-1CDC-48CB-927F-ECAD8A0978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6" name="图片 5">
            <a:extLst>
              <a:ext uri="{FF2B5EF4-FFF2-40B4-BE49-F238E27FC236}">
                <a16:creationId xmlns:a16="http://schemas.microsoft.com/office/drawing/2014/main" id="{DCCAEAE8-817F-4F8E-9D09-1938A742F988}"/>
              </a:ext>
            </a:extLst>
          </p:cNvPr>
          <p:cNvPicPr>
            <a:picLocks noChangeAspect="1"/>
          </p:cNvPicPr>
          <p:nvPr/>
        </p:nvPicPr>
        <p:blipFill>
          <a:blip r:embed="rId3"/>
          <a:stretch>
            <a:fillRect/>
          </a:stretch>
        </p:blipFill>
        <p:spPr>
          <a:xfrm>
            <a:off x="7206057" y="2822472"/>
            <a:ext cx="4985943" cy="3930003"/>
          </a:xfrm>
          <a:prstGeom prst="rect">
            <a:avLst/>
          </a:prstGeom>
        </p:spPr>
      </p:pic>
    </p:spTree>
    <p:extLst>
      <p:ext uri="{BB962C8B-B14F-4D97-AF65-F5344CB8AC3E}">
        <p14:creationId xmlns:p14="http://schemas.microsoft.com/office/powerpoint/2010/main" val="194531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A4EAE-136C-4302-9158-8F69482FDEB2}"/>
              </a:ext>
            </a:extLst>
          </p:cNvPr>
          <p:cNvSpPr>
            <a:spLocks noGrp="1"/>
          </p:cNvSpPr>
          <p:nvPr>
            <p:ph type="title"/>
          </p:nvPr>
        </p:nvSpPr>
        <p:spPr/>
        <p:txBody>
          <a:bodyPr/>
          <a:lstStyle/>
          <a:p>
            <a:r>
              <a:rPr lang="en-US" altLang="zh-CN" dirty="0"/>
              <a:t>TFIDF</a:t>
            </a:r>
            <a:r>
              <a:rPr lang="zh-CN" altLang="en-US" dirty="0"/>
              <a:t>变种</a:t>
            </a:r>
          </a:p>
        </p:txBody>
      </p:sp>
      <p:sp>
        <p:nvSpPr>
          <p:cNvPr id="3" name="内容占位符 2">
            <a:extLst>
              <a:ext uri="{FF2B5EF4-FFF2-40B4-BE49-F238E27FC236}">
                <a16:creationId xmlns:a16="http://schemas.microsoft.com/office/drawing/2014/main" id="{3E871539-E13F-4C10-8DB5-9B2461E8DBD3}"/>
              </a:ext>
            </a:extLst>
          </p:cNvPr>
          <p:cNvSpPr>
            <a:spLocks noGrp="1"/>
          </p:cNvSpPr>
          <p:nvPr>
            <p:ph idx="1"/>
          </p:nvPr>
        </p:nvSpPr>
        <p:spPr/>
        <p:txBody>
          <a:bodyPr>
            <a:normAutofit/>
          </a:bodyPr>
          <a:lstStyle/>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22A3041C-4971-4FB5-A190-FC2B41407F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E0DAEF0D-0380-46B9-A747-6ABD50E18F36}"/>
                  </a:ext>
                </a:extLst>
              </p:cNvPr>
              <p:cNvSpPr txBox="1">
                <a:spLocks/>
              </p:cNvSpPr>
              <p:nvPr/>
            </p:nvSpPr>
            <p:spPr>
              <a:xfrm>
                <a:off x="338357" y="762000"/>
                <a:ext cx="11443283" cy="5959475"/>
              </a:xfrm>
              <a:prstGeom prst="rect">
                <a:avLst/>
              </a:prstGeom>
            </p:spPr>
            <p:txBody>
              <a:bodyPr vert="horz" lIns="91440" tIns="45720" rIns="91440" bIns="45720" rtlCol="0">
                <a:normAutofit/>
              </a:bodyPr>
              <a:lstStyle>
                <a:lvl1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1pPr>
                <a:lvl2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2pPr>
                <a:lvl3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3pPr>
                <a:lvl4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4pPr>
                <a:lvl5pPr marL="274320" indent="-274320" algn="l" defTabSz="914400" rtl="0" eaLnBrk="1" latinLnBrk="0" hangingPunct="1">
                  <a:lnSpc>
                    <a:spcPct val="100000"/>
                  </a:lnSpc>
                  <a:spcBef>
                    <a:spcPts val="1000"/>
                  </a:spcBef>
                  <a:buFont typeface="Arial" panose="020B0604020202020204" pitchFamily="34" charset="0"/>
                  <a:buChar char="•"/>
                  <a:defRPr sz="1800" kern="1200" baseline="0">
                    <a:solidFill>
                      <a:schemeClr val="tx1"/>
                    </a:solidFill>
                    <a:latin typeface="Consolas" panose="020B0609020204030204" pitchFamily="49"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的一般形式有：</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常用的</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计算方法为逆文本频率指数（</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Inverse Document Frequency</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𝑖𝑑𝑓</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unc>
                      <m:func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uncPr>
                      <m:fNa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cs typeface="+mn-cs"/>
                          </a:rPr>
                          <m:t>log</m:t>
                        </m:r>
                      </m:fName>
                      <m:e>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num>
                          <m:den>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𝑡</m:t>
                                </m:r>
                              </m:sub>
                            </m:sSub>
                          </m:den>
                        </m:f>
                      </m:e>
                    </m:func>
                  </m:oMath>
                </a14:m>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其中</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𝑁</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中文档的数目，</a:t>
                </a:r>
                <a14:m>
                  <m:oMath xmlns:m="http://schemas.openxmlformats.org/officeDocument/2006/math">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m:rPr>
                            <m:sty m:val="p"/>
                          </m:r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n</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𝑡</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𝐷</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表达的意思为语料库</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中</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含有关键词</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的</m:t>
                    </m:r>
                  </m:oMath>
                </a14:m>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文件数目，</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黑体" panose="02010609060101010101" pitchFamily="49" charset="-122"/>
                    <a:cs typeface="+mn-cs"/>
                  </a:rPr>
                  <a:t>idf</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rPr>
                  <a:t>的一些变体如下图所示</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a:p>
                <a:pPr marL="274320" marR="0" lvl="1" indent="-27432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cs typeface="+mn-cs"/>
                </a:endParaRPr>
              </a:p>
            </p:txBody>
          </p:sp>
        </mc:Choice>
        <mc:Fallback xmlns="">
          <p:sp>
            <p:nvSpPr>
              <p:cNvPr id="5" name="内容占位符 2">
                <a:extLst>
                  <a:ext uri="{FF2B5EF4-FFF2-40B4-BE49-F238E27FC236}">
                    <a16:creationId xmlns:a16="http://schemas.microsoft.com/office/drawing/2014/main" id="{E0DAEF0D-0380-46B9-A747-6ABD50E18F36}"/>
                  </a:ext>
                </a:extLst>
              </p:cNvPr>
              <p:cNvSpPr txBox="1">
                <a:spLocks noRot="1" noChangeAspect="1" noMove="1" noResize="1" noEditPoints="1" noAdjustHandles="1" noChangeArrowheads="1" noChangeShapeType="1" noTextEdit="1"/>
              </p:cNvSpPr>
              <p:nvPr/>
            </p:nvSpPr>
            <p:spPr>
              <a:xfrm>
                <a:off x="338357" y="762000"/>
                <a:ext cx="11443283" cy="5959475"/>
              </a:xfrm>
              <a:prstGeom prst="rect">
                <a:avLst/>
              </a:prstGeom>
              <a:blipFill>
                <a:blip r:embed="rId2"/>
                <a:stretch>
                  <a:fillRect l="-373" t="-81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20D5DB8-7675-40F1-A2B6-E7427268C65B}"/>
              </a:ext>
            </a:extLst>
          </p:cNvPr>
          <p:cNvPicPr>
            <a:picLocks noChangeAspect="1"/>
          </p:cNvPicPr>
          <p:nvPr/>
        </p:nvPicPr>
        <p:blipFill>
          <a:blip r:embed="rId3"/>
          <a:stretch>
            <a:fillRect/>
          </a:stretch>
        </p:blipFill>
        <p:spPr>
          <a:xfrm>
            <a:off x="2010091" y="2550070"/>
            <a:ext cx="7287013" cy="3770901"/>
          </a:xfrm>
          <a:prstGeom prst="rect">
            <a:avLst/>
          </a:prstGeom>
        </p:spPr>
      </p:pic>
    </p:spTree>
    <p:extLst>
      <p:ext uri="{BB962C8B-B14F-4D97-AF65-F5344CB8AC3E}">
        <p14:creationId xmlns:p14="http://schemas.microsoft.com/office/powerpoint/2010/main" val="192349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58A20-34B0-4F6D-B063-B3ABB2DDE563}"/>
              </a:ext>
            </a:extLst>
          </p:cNvPr>
          <p:cNvSpPr>
            <a:spLocks noGrp="1"/>
          </p:cNvSpPr>
          <p:nvPr>
            <p:ph type="title"/>
          </p:nvPr>
        </p:nvSpPr>
        <p:spPr/>
        <p:txBody>
          <a:bodyPr/>
          <a:lstStyle/>
          <a:p>
            <a:r>
              <a:rPr lang="en-US" altLang="zh-CN" dirty="0"/>
              <a:t>TFIDF-</a:t>
            </a:r>
            <a:r>
              <a:rPr lang="zh-CN" altLang="en-US" dirty="0"/>
              <a:t>例子</a:t>
            </a:r>
          </a:p>
        </p:txBody>
      </p:sp>
      <p:sp>
        <p:nvSpPr>
          <p:cNvPr id="3" name="内容占位符 2">
            <a:extLst>
              <a:ext uri="{FF2B5EF4-FFF2-40B4-BE49-F238E27FC236}">
                <a16:creationId xmlns:a16="http://schemas.microsoft.com/office/drawing/2014/main" id="{1B26EBD2-4ACA-4151-943A-BE1EE77D463E}"/>
              </a:ext>
            </a:extLst>
          </p:cNvPr>
          <p:cNvSpPr>
            <a:spLocks noGrp="1"/>
          </p:cNvSpPr>
          <p:nvPr>
            <p:ph idx="1"/>
          </p:nvPr>
        </p:nvSpPr>
        <p:spPr/>
        <p:txBody>
          <a:bodyPr>
            <a:normAutofit/>
          </a:bodyPr>
          <a:lstStyle/>
          <a:p>
            <a:r>
              <a:rPr lang="zh-CN" altLang="en-US" sz="1400" dirty="0">
                <a:latin typeface="微软雅黑" panose="020B0503020204020204" pitchFamily="34" charset="-122"/>
                <a:ea typeface="微软雅黑" panose="020B0503020204020204" pitchFamily="34" charset="-122"/>
              </a:rPr>
              <a:t>接下来我们给出一个</a:t>
            </a:r>
            <a:r>
              <a:rPr lang="en-US" altLang="zh-CN" sz="1400" dirty="0">
                <a:latin typeface="微软雅黑" panose="020B0503020204020204" pitchFamily="34" charset="-122"/>
                <a:ea typeface="微软雅黑" panose="020B0503020204020204" pitchFamily="34" charset="-122"/>
              </a:rPr>
              <a:t>TFIDF</a:t>
            </a:r>
            <a:r>
              <a:rPr lang="zh-CN" altLang="en-US" sz="1400" dirty="0">
                <a:latin typeface="微软雅黑" panose="020B0503020204020204" pitchFamily="34" charset="-122"/>
                <a:ea typeface="微软雅黑" panose="020B0503020204020204" pitchFamily="34" charset="-122"/>
              </a:rPr>
              <a:t>计算的例子，使用的</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计算方法为文章中关键词的出现频率，</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计算方法为逆文本频率指数</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假设我们要搜索的关键词为“</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举例：某文档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，长度为</a:t>
            </a:r>
            <a:r>
              <a:rPr lang="en-US" altLang="zh-CN" sz="1400" dirty="0">
                <a:latin typeface="微软雅黑" panose="020B0503020204020204" pitchFamily="34" charset="-122"/>
                <a:ea typeface="微软雅黑" panose="020B0503020204020204" pitchFamily="34" charset="-122"/>
              </a:rPr>
              <a:t>200</a:t>
            </a:r>
            <a:r>
              <a:rPr lang="zh-CN" altLang="en-US" sz="1400" dirty="0">
                <a:latin typeface="微软雅黑" panose="020B0503020204020204" pitchFamily="34" charset="-122"/>
                <a:ea typeface="微软雅黑" panose="020B0503020204020204" pitchFamily="34" charset="-122"/>
              </a:rPr>
              <a:t>，其中“</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出现了</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次，“的”出现了</a:t>
            </a:r>
            <a:r>
              <a:rPr lang="en-US" altLang="zh-CN" sz="1400" dirty="0">
                <a:latin typeface="微软雅黑" panose="020B0503020204020204" pitchFamily="34" charset="-122"/>
                <a:ea typeface="微软雅黑" panose="020B0503020204020204" pitchFamily="34" charset="-122"/>
              </a:rPr>
              <a:t>20</a:t>
            </a:r>
            <a:r>
              <a:rPr lang="zh-CN" altLang="en-US" sz="1400" dirty="0">
                <a:latin typeface="微软雅黑" panose="020B0503020204020204" pitchFamily="34" charset="-122"/>
                <a:ea typeface="微软雅黑" panose="020B0503020204020204" pitchFamily="34" charset="-122"/>
              </a:rPr>
              <a:t>次，“原理”出现了</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次，那么</a:t>
            </a:r>
            <a:r>
              <a:rPr lang="en-US" altLang="zh-CN" sz="1400" dirty="0">
                <a:latin typeface="微软雅黑" panose="020B0503020204020204" pitchFamily="34" charset="-122"/>
                <a:ea typeface="微软雅黑" panose="020B0503020204020204" pitchFamily="34" charset="-122"/>
              </a:rPr>
              <a:t>:</a:t>
            </a: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的原理”这个短语与文档</a:t>
            </a:r>
            <a:r>
              <a:rPr lang="en-US" altLang="zh-CN" sz="1400" dirty="0">
                <a:latin typeface="微软雅黑" panose="020B0503020204020204" pitchFamily="34" charset="-122"/>
                <a:ea typeface="微软雅黑" panose="020B0503020204020204" pitchFamily="34" charset="-122"/>
              </a:rPr>
              <a:t>D</a:t>
            </a:r>
            <a:r>
              <a:rPr lang="zh-CN" altLang="en-US" sz="1400" dirty="0">
                <a:latin typeface="微软雅黑" panose="020B0503020204020204" pitchFamily="34" charset="-122"/>
                <a:ea typeface="微软雅黑" panose="020B0503020204020204" pitchFamily="34" charset="-122"/>
              </a:rPr>
              <a:t>的相关性就是三个词的相关性之和。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表示全部文档数。假如世界上文档总数位</a:t>
            </a:r>
            <a:r>
              <a:rPr lang="en-US" altLang="zh-CN" sz="1400" dirty="0">
                <a:latin typeface="微软雅黑" panose="020B0503020204020204" pitchFamily="34" charset="-122"/>
                <a:ea typeface="微软雅黑" panose="020B0503020204020204" pitchFamily="34" charset="-122"/>
              </a:rPr>
              <a:t>100</a:t>
            </a:r>
            <a:r>
              <a:rPr lang="zh-CN" altLang="en-US" sz="1400" dirty="0">
                <a:latin typeface="微软雅黑" panose="020B0503020204020204" pitchFamily="34" charset="-122"/>
                <a:ea typeface="微软雅黑" panose="020B0503020204020204" pitchFamily="34" charset="-122"/>
              </a:rPr>
              <a:t>亿，</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在</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万个文档中出现过，“原理”在</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亿个文档中出现过，那么它们的</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值分别为：</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Lucence”</a:t>
            </a:r>
            <a:r>
              <a:rPr lang="zh-CN" altLang="en-US" sz="1400" dirty="0">
                <a:latin typeface="微软雅黑" panose="020B0503020204020204" pitchFamily="34" charset="-122"/>
                <a:ea typeface="微软雅黑" panose="020B0503020204020204" pitchFamily="34" charset="-122"/>
              </a:rPr>
              <a:t>重要性相当于“原理”的</a:t>
            </a:r>
            <a:r>
              <a:rPr lang="en-US" altLang="zh-CN" sz="1400" dirty="0">
                <a:latin typeface="微软雅黑" panose="020B0503020204020204" pitchFamily="34" charset="-122"/>
                <a:ea typeface="微软雅黑" panose="020B0503020204020204" pitchFamily="34" charset="-122"/>
              </a:rPr>
              <a:t>3.5</a:t>
            </a:r>
            <a:r>
              <a:rPr lang="zh-CN" altLang="en-US" sz="1400" dirty="0">
                <a:latin typeface="微软雅黑" panose="020B0503020204020204" pitchFamily="34" charset="-122"/>
                <a:ea typeface="微软雅黑" panose="020B0503020204020204" pitchFamily="34" charset="-122"/>
              </a:rPr>
              <a:t>倍。停用词“的”在所有的文档里出现过，它的</a:t>
            </a:r>
            <a:r>
              <a:rPr lang="en-US" altLang="zh-CN" sz="1400" dirty="0">
                <a:latin typeface="微软雅黑" panose="020B0503020204020204" pitchFamily="34" charset="-122"/>
                <a:ea typeface="微软雅黑" panose="020B0503020204020204" pitchFamily="34" charset="-122"/>
              </a:rPr>
              <a:t>IDF=log(1)=0</a:t>
            </a:r>
            <a:r>
              <a:rPr lang="zh-CN" altLang="en-US" sz="1400" dirty="0">
                <a:latin typeface="微软雅黑" panose="020B0503020204020204" pitchFamily="34" charset="-122"/>
                <a:ea typeface="微软雅黑" panose="020B0503020204020204" pitchFamily="34" charset="-122"/>
              </a:rPr>
              <a:t>。短语与文档的最终相关性就是</a:t>
            </a:r>
            <a:r>
              <a:rPr lang="en-US" altLang="zh-CN" sz="1400" dirty="0">
                <a:latin typeface="微软雅黑" panose="020B0503020204020204" pitchFamily="34" charset="-122"/>
                <a:ea typeface="微软雅黑" panose="020B0503020204020204" pitchFamily="34" charset="-122"/>
              </a:rPr>
              <a:t>TF</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IDF</a:t>
            </a:r>
            <a:r>
              <a:rPr lang="zh-CN" altLang="en-US" sz="1400" dirty="0">
                <a:latin typeface="微软雅黑" panose="020B0503020204020204" pitchFamily="34" charset="-122"/>
                <a:ea typeface="微软雅黑" panose="020B0503020204020204" pitchFamily="34" charset="-122"/>
              </a:rPr>
              <a:t>的加权求和：</a:t>
            </a:r>
            <a:endParaRPr lang="en-US" altLang="zh-CN" sz="1400" dirty="0">
              <a:latin typeface="微软雅黑" panose="020B0503020204020204" pitchFamily="34" charset="-122"/>
              <a:ea typeface="微软雅黑" panose="020B0503020204020204" pitchFamily="34" charset="-122"/>
            </a:endParaRPr>
          </a:p>
          <a:p>
            <a:endParaRPr lang="en-US" altLang="zh-CN" sz="1400" dirty="0">
              <a:latin typeface="微软雅黑" panose="020B0503020204020204" pitchFamily="34" charset="-122"/>
              <a:ea typeface="微软雅黑" panose="020B0503020204020204" pitchFamily="34" charset="-122"/>
            </a:endParaRPr>
          </a:p>
          <a:p>
            <a:pPr marL="0" indent="0">
              <a:buNone/>
            </a:pPr>
            <a:endParaRPr lang="en-US" altLang="zh-CN" sz="1400" dirty="0">
              <a:latin typeface="微软雅黑" panose="020B0503020204020204" pitchFamily="34" charset="-122"/>
              <a:ea typeface="微软雅黑" panose="020B0503020204020204" pitchFamily="34" charset="-122"/>
            </a:endParaRPr>
          </a:p>
          <a:p>
            <a:pPr lvl="1"/>
            <a:endParaRPr lang="en-US" altLang="zh-CN" sz="1400" dirty="0">
              <a:latin typeface="微软雅黑" panose="020B0503020204020204" pitchFamily="34" charset="-122"/>
              <a:ea typeface="微软雅黑" panose="020B0503020204020204" pitchFamily="34" charset="-122"/>
            </a:endParaRPr>
          </a:p>
          <a:p>
            <a:endParaRPr lang="zh-CN" altLang="en-US" sz="1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E3A81A83-06EC-4044-B07E-CE728047C7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C21EC5-CD02-4888-A25F-F2DF1AE998A7}" type="slidenum">
              <a:rPr kumimoji="0" lang="en-US" sz="1600" b="0" i="0" u="none" strike="noStrike" kern="1200" cap="none" spc="0" normalizeH="0" baseline="0" noProof="0" smtClean="0">
                <a:ln>
                  <a:noFill/>
                </a:ln>
                <a:solidFill>
                  <a:prstClr val="black">
                    <a:tint val="75000"/>
                  </a:prstClr>
                </a:solidFill>
                <a:effectLst/>
                <a:uLnTx/>
                <a:uFillTx/>
                <a:latin typeface="Consolas" panose="020B0609020204030204" pitchFamily="49"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a:ln>
                <a:noFill/>
              </a:ln>
              <a:solidFill>
                <a:prstClr val="black">
                  <a:tint val="75000"/>
                </a:prstClr>
              </a:solidFill>
              <a:effectLst/>
              <a:uLnTx/>
              <a:uFillTx/>
              <a:latin typeface="Consolas" panose="020B0609020204030204" pitchFamily="49" charset="0"/>
              <a:ea typeface="黑体" panose="02010609060101010101" pitchFamily="49" charset="-122"/>
              <a:cs typeface="+mn-cs"/>
            </a:endParaRPr>
          </a:p>
        </p:txBody>
      </p:sp>
      <p:pic>
        <p:nvPicPr>
          <p:cNvPr id="5" name="图片 4">
            <a:extLst>
              <a:ext uri="{FF2B5EF4-FFF2-40B4-BE49-F238E27FC236}">
                <a16:creationId xmlns:a16="http://schemas.microsoft.com/office/drawing/2014/main" id="{365A894C-0CE5-4ED9-A6A4-E9AF0A98C74F}"/>
              </a:ext>
            </a:extLst>
          </p:cNvPr>
          <p:cNvPicPr>
            <a:picLocks noChangeAspect="1"/>
          </p:cNvPicPr>
          <p:nvPr/>
        </p:nvPicPr>
        <p:blipFill>
          <a:blip r:embed="rId3"/>
          <a:stretch>
            <a:fillRect/>
          </a:stretch>
        </p:blipFill>
        <p:spPr>
          <a:xfrm>
            <a:off x="1115235" y="1822723"/>
            <a:ext cx="2980904" cy="828771"/>
          </a:xfrm>
          <a:prstGeom prst="rect">
            <a:avLst/>
          </a:prstGeom>
        </p:spPr>
      </p:pic>
      <p:pic>
        <p:nvPicPr>
          <p:cNvPr id="6" name="图片 5">
            <a:extLst>
              <a:ext uri="{FF2B5EF4-FFF2-40B4-BE49-F238E27FC236}">
                <a16:creationId xmlns:a16="http://schemas.microsoft.com/office/drawing/2014/main" id="{2A70C559-BB05-47BB-B078-294462E41B45}"/>
              </a:ext>
            </a:extLst>
          </p:cNvPr>
          <p:cNvPicPr>
            <a:picLocks noChangeAspect="1"/>
          </p:cNvPicPr>
          <p:nvPr/>
        </p:nvPicPr>
        <p:blipFill>
          <a:blip r:embed="rId4"/>
          <a:stretch>
            <a:fillRect/>
          </a:stretch>
        </p:blipFill>
        <p:spPr>
          <a:xfrm>
            <a:off x="1115235" y="3170905"/>
            <a:ext cx="4363428" cy="332905"/>
          </a:xfrm>
          <a:prstGeom prst="rect">
            <a:avLst/>
          </a:prstGeom>
        </p:spPr>
      </p:pic>
      <p:pic>
        <p:nvPicPr>
          <p:cNvPr id="7" name="图片 6">
            <a:extLst>
              <a:ext uri="{FF2B5EF4-FFF2-40B4-BE49-F238E27FC236}">
                <a16:creationId xmlns:a16="http://schemas.microsoft.com/office/drawing/2014/main" id="{6E845456-BCC0-4799-B9E8-06EA9D0AAC30}"/>
              </a:ext>
            </a:extLst>
          </p:cNvPr>
          <p:cNvPicPr>
            <a:picLocks noChangeAspect="1"/>
          </p:cNvPicPr>
          <p:nvPr/>
        </p:nvPicPr>
        <p:blipFill>
          <a:blip r:embed="rId5"/>
          <a:stretch>
            <a:fillRect/>
          </a:stretch>
        </p:blipFill>
        <p:spPr>
          <a:xfrm>
            <a:off x="1115235" y="4034430"/>
            <a:ext cx="3309383" cy="529972"/>
          </a:xfrm>
          <a:prstGeom prst="rect">
            <a:avLst/>
          </a:prstGeom>
        </p:spPr>
      </p:pic>
      <p:pic>
        <p:nvPicPr>
          <p:cNvPr id="8" name="图片 7">
            <a:extLst>
              <a:ext uri="{FF2B5EF4-FFF2-40B4-BE49-F238E27FC236}">
                <a16:creationId xmlns:a16="http://schemas.microsoft.com/office/drawing/2014/main" id="{F44AA3BF-A649-4A28-A5C8-6292B18812EF}"/>
              </a:ext>
            </a:extLst>
          </p:cNvPr>
          <p:cNvPicPr>
            <a:picLocks noChangeAspect="1"/>
          </p:cNvPicPr>
          <p:nvPr/>
        </p:nvPicPr>
        <p:blipFill>
          <a:blip r:embed="rId6"/>
          <a:stretch>
            <a:fillRect/>
          </a:stretch>
        </p:blipFill>
        <p:spPr>
          <a:xfrm>
            <a:off x="1115235" y="5225436"/>
            <a:ext cx="3783336" cy="351938"/>
          </a:xfrm>
          <a:prstGeom prst="rect">
            <a:avLst/>
          </a:prstGeom>
        </p:spPr>
      </p:pic>
    </p:spTree>
    <p:extLst>
      <p:ext uri="{BB962C8B-B14F-4D97-AF65-F5344CB8AC3E}">
        <p14:creationId xmlns:p14="http://schemas.microsoft.com/office/powerpoint/2010/main" val="3709552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39EAB-BBFA-43F8-A2A5-419B9035BFE4}"/>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0399A12-4F09-48C3-81BE-7BF14429333D}"/>
              </a:ext>
            </a:extLst>
          </p:cNvPr>
          <p:cNvSpPr>
            <a:spLocks noGrp="1"/>
          </p:cNvSpPr>
          <p:nvPr>
            <p:ph idx="1"/>
          </p:nvPr>
        </p:nvSpPr>
        <p:spPr/>
        <p:txBody>
          <a:bodyPr>
            <a:normAutofit fontScale="92500" lnSpcReduction="20000"/>
          </a:bodyPr>
          <a:lstStyle/>
          <a:p>
            <a:r>
              <a:rPr lang="zh-CN" altLang="en-US" sz="2800" dirty="0"/>
              <a:t>原理</a:t>
            </a:r>
            <a:endParaRPr lang="en-US" altLang="zh-CN" sz="2800" dirty="0"/>
          </a:p>
          <a:p>
            <a:pPr marL="0" indent="0">
              <a:buNone/>
            </a:pPr>
            <a:r>
              <a:rPr lang="en-US" altLang="zh-CN" sz="2000" dirty="0">
                <a:solidFill>
                  <a:srgbClr val="4D4D4D"/>
                </a:solidFill>
                <a:latin typeface="-apple-system"/>
              </a:rPr>
              <a:t>     	</a:t>
            </a:r>
            <a:r>
              <a:rPr lang="en-US" altLang="zh-CN" sz="1900" dirty="0">
                <a:solidFill>
                  <a:prstClr val="black"/>
                </a:solidFill>
              </a:rPr>
              <a:t>BM25</a:t>
            </a:r>
            <a:r>
              <a:rPr lang="zh-CN" altLang="en-US" sz="1900" dirty="0">
                <a:solidFill>
                  <a:prstClr val="black"/>
                </a:solidFill>
              </a:rPr>
              <a:t>算法是一种计算句子与文档相关性的算法，它的原理十分简单：将输入的句子</a:t>
            </a:r>
            <a:r>
              <a:rPr lang="en-US" altLang="zh-CN" sz="1900" dirty="0">
                <a:solidFill>
                  <a:prstClr val="black"/>
                </a:solidFill>
              </a:rPr>
              <a:t>sentence</a:t>
            </a:r>
            <a:r>
              <a:rPr lang="zh-CN" altLang="en-US" sz="1900" dirty="0">
                <a:solidFill>
                  <a:prstClr val="black"/>
                </a:solidFill>
              </a:rPr>
              <a:t>进行分词，然后分别计算句子中每个词</a:t>
            </a:r>
            <a:r>
              <a:rPr lang="en-US" altLang="zh-CN" sz="1900" dirty="0">
                <a:solidFill>
                  <a:prstClr val="black"/>
                </a:solidFill>
              </a:rPr>
              <a:t>word</a:t>
            </a:r>
            <a:r>
              <a:rPr lang="zh-CN" altLang="en-US" sz="1900" dirty="0">
                <a:solidFill>
                  <a:prstClr val="black"/>
                </a:solidFill>
              </a:rPr>
              <a:t>与文档</a:t>
            </a:r>
            <a:r>
              <a:rPr lang="en-US" altLang="zh-CN" sz="1900" dirty="0">
                <a:solidFill>
                  <a:prstClr val="black"/>
                </a:solidFill>
              </a:rPr>
              <a:t>doc</a:t>
            </a:r>
            <a:r>
              <a:rPr lang="zh-CN" altLang="en-US" sz="1900" dirty="0">
                <a:solidFill>
                  <a:prstClr val="black"/>
                </a:solidFill>
              </a:rPr>
              <a:t>的相关度，然后进行加权求和。得到句子与文档的相关度评分。评分公式如下：</a:t>
            </a:r>
            <a:endParaRPr lang="en-US" altLang="zh-CN" sz="1900" dirty="0">
              <a:solidFill>
                <a:prstClr val="black"/>
              </a:solidFill>
            </a:endParaRPr>
          </a:p>
          <a:p>
            <a:pPr marL="0" indent="0">
              <a:buNone/>
            </a:pPr>
            <a:endParaRPr lang="en-US" altLang="zh-CN" sz="2000" dirty="0">
              <a:solidFill>
                <a:srgbClr val="4D4D4D"/>
              </a:solidFill>
              <a:latin typeface="-apple-system"/>
            </a:endParaRPr>
          </a:p>
          <a:p>
            <a:pPr marL="0" indent="0">
              <a:buNone/>
            </a:pPr>
            <a:endParaRPr lang="en-US" altLang="zh-CN" sz="2000" b="0" i="0" dirty="0">
              <a:solidFill>
                <a:srgbClr val="4D4D4D"/>
              </a:solidFill>
              <a:effectLst/>
              <a:latin typeface="-apple-system"/>
            </a:endParaRPr>
          </a:p>
          <a:p>
            <a:pPr marL="0" indent="0">
              <a:buNone/>
            </a:pPr>
            <a:endParaRPr lang="en-US" altLang="zh-CN" sz="2000" b="0" i="0" dirty="0">
              <a:solidFill>
                <a:srgbClr val="4D4D4D"/>
              </a:solidFill>
              <a:effectLst/>
              <a:latin typeface="-apple-system"/>
            </a:endParaRPr>
          </a:p>
          <a:p>
            <a:pPr marL="0" indent="0">
              <a:buNone/>
            </a:pPr>
            <a:r>
              <a:rPr lang="zh-CN" altLang="en-US" sz="1900" dirty="0">
                <a:solidFill>
                  <a:prstClr val="black"/>
                </a:solidFill>
              </a:rPr>
              <a:t>上面公式中</a:t>
            </a:r>
            <a:r>
              <a:rPr lang="en-US" altLang="zh-CN" sz="1900" dirty="0">
                <a:solidFill>
                  <a:prstClr val="black"/>
                </a:solidFill>
              </a:rPr>
              <a:t>Wi</a:t>
            </a:r>
            <a:r>
              <a:rPr lang="zh-CN" altLang="en-US" sz="1900" dirty="0">
                <a:solidFill>
                  <a:prstClr val="black"/>
                </a:solidFill>
              </a:rPr>
              <a:t>表示权重，也就是</a:t>
            </a:r>
            <a:r>
              <a:rPr lang="en-US" altLang="zh-CN" sz="1900" dirty="0" err="1">
                <a:solidFill>
                  <a:prstClr val="black"/>
                </a:solidFill>
              </a:rPr>
              <a:t>idf</a:t>
            </a:r>
            <a:r>
              <a:rPr lang="zh-CN" altLang="en-US" sz="1900" dirty="0">
                <a:solidFill>
                  <a:prstClr val="black"/>
                </a:solidFill>
              </a:rPr>
              <a:t>值。</a:t>
            </a:r>
            <a:r>
              <a:rPr lang="en-US" altLang="zh-CN" sz="1900" dirty="0">
                <a:solidFill>
                  <a:prstClr val="black"/>
                </a:solidFill>
              </a:rPr>
              <a:t>R(</a:t>
            </a:r>
            <a:r>
              <a:rPr lang="en-US" altLang="zh-CN" sz="1900" dirty="0" err="1">
                <a:solidFill>
                  <a:prstClr val="black"/>
                </a:solidFill>
              </a:rPr>
              <a:t>qi,d</a:t>
            </a:r>
            <a:r>
              <a:rPr lang="en-US" altLang="zh-CN" sz="1900" dirty="0">
                <a:solidFill>
                  <a:prstClr val="black"/>
                </a:solidFill>
              </a:rPr>
              <a:t>)</a:t>
            </a:r>
            <a:r>
              <a:rPr lang="zh-CN" altLang="en-US" sz="1900" dirty="0">
                <a:solidFill>
                  <a:prstClr val="black"/>
                </a:solidFill>
              </a:rPr>
              <a:t>是</a:t>
            </a:r>
            <a:r>
              <a:rPr lang="en-US" altLang="zh-CN" sz="1900" dirty="0">
                <a:solidFill>
                  <a:prstClr val="black"/>
                </a:solidFill>
              </a:rPr>
              <a:t>word q</a:t>
            </a:r>
            <a:r>
              <a:rPr lang="zh-CN" altLang="en-US" sz="1900" dirty="0">
                <a:solidFill>
                  <a:prstClr val="black"/>
                </a:solidFill>
              </a:rPr>
              <a:t>与文档</a:t>
            </a:r>
            <a:r>
              <a:rPr lang="en-US" altLang="zh-CN" sz="1900" dirty="0">
                <a:solidFill>
                  <a:prstClr val="black"/>
                </a:solidFill>
              </a:rPr>
              <a:t>d</a:t>
            </a:r>
            <a:r>
              <a:rPr lang="zh-CN" altLang="en-US" sz="1900" dirty="0">
                <a:solidFill>
                  <a:prstClr val="black"/>
                </a:solidFill>
              </a:rPr>
              <a:t>的相关性得分。</a:t>
            </a:r>
            <a:endParaRPr lang="en-US" altLang="zh-CN" sz="1900" dirty="0">
              <a:solidFill>
                <a:prstClr val="black"/>
              </a:solidFill>
            </a:endParaRPr>
          </a:p>
          <a:p>
            <a:pPr marL="0" indent="0">
              <a:buNone/>
            </a:pPr>
            <a:endParaRPr lang="en-US" altLang="zh-CN" sz="1900" dirty="0">
              <a:solidFill>
                <a:prstClr val="black"/>
              </a:solidFill>
            </a:endParaRPr>
          </a:p>
          <a:p>
            <a:r>
              <a:rPr lang="en-US" altLang="zh-CN" sz="2800" dirty="0"/>
              <a:t>IDF</a:t>
            </a:r>
            <a:r>
              <a:rPr lang="zh-CN" altLang="en-US" sz="2800" dirty="0"/>
              <a:t>（逆文档频率）</a:t>
            </a:r>
            <a:endParaRPr lang="en-US" altLang="zh-CN" sz="2800" dirty="0"/>
          </a:p>
          <a:p>
            <a:pPr marL="0" indent="0">
              <a:buNone/>
            </a:pPr>
            <a:endParaRPr lang="en-US" altLang="zh-CN" sz="2000" b="0" i="0" dirty="0">
              <a:solidFill>
                <a:srgbClr val="4D4D4D"/>
              </a:solidFill>
              <a:effectLst/>
              <a:latin typeface="-apple-system"/>
            </a:endParaRPr>
          </a:p>
          <a:p>
            <a:pPr marL="0" indent="0">
              <a:buNone/>
            </a:pPr>
            <a:endParaRPr lang="en-US" altLang="zh-CN" sz="2000" dirty="0"/>
          </a:p>
          <a:p>
            <a:pPr marL="0" indent="0">
              <a:buNone/>
            </a:pPr>
            <a:r>
              <a:rPr lang="en-US" altLang="zh-CN" sz="2000" dirty="0">
                <a:solidFill>
                  <a:srgbClr val="4D4D4D"/>
                </a:solidFill>
                <a:latin typeface="-apple-system"/>
              </a:rPr>
              <a:t>	</a:t>
            </a:r>
            <a:r>
              <a:rPr lang="en-US" altLang="zh-CN" sz="1900" dirty="0">
                <a:solidFill>
                  <a:prstClr val="black"/>
                </a:solidFill>
              </a:rPr>
              <a:t>N</a:t>
            </a:r>
            <a:r>
              <a:rPr lang="zh-CN" altLang="en-US" sz="1900" dirty="0">
                <a:solidFill>
                  <a:prstClr val="black"/>
                </a:solidFill>
              </a:rPr>
              <a:t>表示所有文档</a:t>
            </a:r>
            <a:r>
              <a:rPr lang="en-US" altLang="zh-CN" sz="1900" dirty="0">
                <a:solidFill>
                  <a:prstClr val="black"/>
                </a:solidFill>
              </a:rPr>
              <a:t>D</a:t>
            </a:r>
            <a:r>
              <a:rPr lang="zh-CN" altLang="en-US" sz="1900" dirty="0">
                <a:solidFill>
                  <a:prstClr val="black"/>
                </a:solidFill>
              </a:rPr>
              <a:t>中的文档</a:t>
            </a:r>
            <a:r>
              <a:rPr lang="en-US" altLang="zh-CN" sz="1900" dirty="0">
                <a:solidFill>
                  <a:prstClr val="black"/>
                </a:solidFill>
              </a:rPr>
              <a:t>d</a:t>
            </a:r>
            <a:r>
              <a:rPr lang="zh-CN" altLang="en-US" sz="1900" dirty="0">
                <a:solidFill>
                  <a:prstClr val="black"/>
                </a:solidFill>
              </a:rPr>
              <a:t>的数目，也就是总共有多少篇文档来与</a:t>
            </a:r>
            <a:r>
              <a:rPr lang="en-US" altLang="zh-CN" sz="1900" dirty="0">
                <a:solidFill>
                  <a:prstClr val="black"/>
                </a:solidFill>
              </a:rPr>
              <a:t>sentence</a:t>
            </a:r>
            <a:r>
              <a:rPr lang="zh-CN" altLang="en-US" sz="1900" dirty="0">
                <a:solidFill>
                  <a:prstClr val="black"/>
                </a:solidFill>
              </a:rPr>
              <a:t>计算相关性得分，</a:t>
            </a:r>
            <a:r>
              <a:rPr lang="en-US" altLang="zh-CN" sz="1900" dirty="0">
                <a:solidFill>
                  <a:prstClr val="black"/>
                </a:solidFill>
              </a:rPr>
              <a:t>n(qi)</a:t>
            </a:r>
            <a:r>
              <a:rPr lang="zh-CN" altLang="en-US" sz="1900" dirty="0">
                <a:solidFill>
                  <a:prstClr val="black"/>
                </a:solidFill>
              </a:rPr>
              <a:t>为文档</a:t>
            </a:r>
            <a:r>
              <a:rPr lang="en-US" altLang="zh-CN" sz="1900" dirty="0">
                <a:solidFill>
                  <a:prstClr val="black"/>
                </a:solidFill>
              </a:rPr>
              <a:t>d</a:t>
            </a:r>
            <a:r>
              <a:rPr lang="zh-CN" altLang="en-US" sz="1900" dirty="0">
                <a:solidFill>
                  <a:prstClr val="black"/>
                </a:solidFill>
              </a:rPr>
              <a:t>中包含了词</a:t>
            </a:r>
            <a:r>
              <a:rPr lang="en-US" altLang="zh-CN" sz="1900" dirty="0">
                <a:solidFill>
                  <a:prstClr val="black"/>
                </a:solidFill>
              </a:rPr>
              <a:t>qi</a:t>
            </a:r>
            <a:r>
              <a:rPr lang="zh-CN" altLang="en-US" sz="1900" dirty="0">
                <a:solidFill>
                  <a:prstClr val="black"/>
                </a:solidFill>
              </a:rPr>
              <a:t>的数目。从</a:t>
            </a:r>
            <a:r>
              <a:rPr lang="en-US" altLang="zh-CN" sz="1900" dirty="0" err="1">
                <a:solidFill>
                  <a:prstClr val="black"/>
                </a:solidFill>
              </a:rPr>
              <a:t>idf</a:t>
            </a:r>
            <a:r>
              <a:rPr lang="zh-CN" altLang="en-US" sz="1900" dirty="0">
                <a:solidFill>
                  <a:prstClr val="black"/>
                </a:solidFill>
              </a:rPr>
              <a:t>的公式我们可以看出，</a:t>
            </a:r>
            <a:r>
              <a:rPr lang="en-US" altLang="zh-CN" sz="1900" dirty="0">
                <a:solidFill>
                  <a:prstClr val="black"/>
                </a:solidFill>
              </a:rPr>
              <a:t>n(qi)</a:t>
            </a:r>
            <a:r>
              <a:rPr lang="zh-CN" altLang="en-US" sz="1900" dirty="0">
                <a:solidFill>
                  <a:prstClr val="black"/>
                </a:solidFill>
              </a:rPr>
              <a:t>越大则分母越大，分子越小，也就是相应地</a:t>
            </a:r>
            <a:r>
              <a:rPr lang="en-US" altLang="zh-CN" sz="1900" dirty="0">
                <a:solidFill>
                  <a:prstClr val="black"/>
                </a:solidFill>
              </a:rPr>
              <a:t>IDF</a:t>
            </a:r>
            <a:r>
              <a:rPr lang="zh-CN" altLang="en-US" sz="1900" dirty="0">
                <a:solidFill>
                  <a:prstClr val="black"/>
                </a:solidFill>
              </a:rPr>
              <a:t>值越小。这是因为加入一个词在多篇文档中出现，那么一定程度上能说明这个词应该是一个使用比较普遍的词，在任何</a:t>
            </a:r>
            <a:r>
              <a:rPr lang="en-US" altLang="zh-CN" sz="1900" dirty="0">
                <a:solidFill>
                  <a:prstClr val="black"/>
                </a:solidFill>
              </a:rPr>
              <a:t>sentence</a:t>
            </a:r>
            <a:r>
              <a:rPr lang="zh-CN" altLang="en-US" sz="1900" dirty="0">
                <a:solidFill>
                  <a:prstClr val="black"/>
                </a:solidFill>
              </a:rPr>
              <a:t>中他都存在，不能体现</a:t>
            </a:r>
            <a:r>
              <a:rPr lang="en-US" altLang="zh-CN" sz="1900" dirty="0">
                <a:solidFill>
                  <a:prstClr val="black"/>
                </a:solidFill>
              </a:rPr>
              <a:t>sentence</a:t>
            </a:r>
            <a:r>
              <a:rPr lang="zh-CN" altLang="en-US" sz="1900" dirty="0">
                <a:solidFill>
                  <a:prstClr val="black"/>
                </a:solidFill>
              </a:rPr>
              <a:t>这一句话的特殊性，因此赋予它更小的</a:t>
            </a:r>
            <a:r>
              <a:rPr lang="en-US" altLang="zh-CN" sz="1900" dirty="0" err="1">
                <a:solidFill>
                  <a:prstClr val="black"/>
                </a:solidFill>
              </a:rPr>
              <a:t>idf</a:t>
            </a:r>
            <a:r>
              <a:rPr lang="zh-CN" altLang="en-US" sz="1900" dirty="0">
                <a:solidFill>
                  <a:prstClr val="black"/>
                </a:solidFill>
              </a:rPr>
              <a:t>值</a:t>
            </a:r>
            <a:endParaRPr lang="en-US" altLang="zh-CN" sz="1900" dirty="0">
              <a:solidFill>
                <a:prstClr val="black"/>
              </a:solidFill>
            </a:endParaRPr>
          </a:p>
          <a:p>
            <a:pPr marL="0" indent="0">
              <a:buNone/>
            </a:pPr>
            <a:r>
              <a:rPr lang="en-US" altLang="zh-CN" sz="1900" dirty="0">
                <a:solidFill>
                  <a:prstClr val="black"/>
                </a:solidFill>
              </a:rPr>
              <a:t>	</a:t>
            </a:r>
            <a:r>
              <a:rPr lang="zh-CN" altLang="en-US" sz="1900" dirty="0">
                <a:solidFill>
                  <a:prstClr val="black"/>
                </a:solidFill>
              </a:rPr>
              <a:t>代入到</a:t>
            </a:r>
            <a:r>
              <a:rPr lang="en-US" altLang="zh-CN" sz="1900" dirty="0">
                <a:solidFill>
                  <a:prstClr val="black"/>
                </a:solidFill>
              </a:rPr>
              <a:t>BM25</a:t>
            </a:r>
            <a:r>
              <a:rPr lang="zh-CN" altLang="en-US" sz="1900" dirty="0">
                <a:solidFill>
                  <a:prstClr val="black"/>
                </a:solidFill>
              </a:rPr>
              <a:t>算法中</a:t>
            </a:r>
            <a:r>
              <a:rPr lang="en-US" altLang="zh-CN" sz="1900" dirty="0" err="1">
                <a:solidFill>
                  <a:prstClr val="black"/>
                </a:solidFill>
              </a:rPr>
              <a:t>idf</a:t>
            </a:r>
            <a:r>
              <a:rPr lang="zh-CN" altLang="en-US" sz="1900" dirty="0">
                <a:solidFill>
                  <a:prstClr val="black"/>
                </a:solidFill>
              </a:rPr>
              <a:t>值作为权重，也就是说明一个词</a:t>
            </a:r>
            <a:r>
              <a:rPr lang="en-US" altLang="zh-CN" sz="1900" dirty="0">
                <a:solidFill>
                  <a:prstClr val="black"/>
                </a:solidFill>
              </a:rPr>
              <a:t>word</a:t>
            </a:r>
            <a:r>
              <a:rPr lang="zh-CN" altLang="en-US" sz="1900" dirty="0">
                <a:solidFill>
                  <a:prstClr val="black"/>
                </a:solidFill>
              </a:rPr>
              <a:t>在越多的文档</a:t>
            </a:r>
            <a:r>
              <a:rPr lang="en-US" altLang="zh-CN" sz="1900" dirty="0">
                <a:solidFill>
                  <a:prstClr val="black"/>
                </a:solidFill>
              </a:rPr>
              <a:t>d</a:t>
            </a:r>
            <a:r>
              <a:rPr lang="zh-CN" altLang="en-US" sz="1900" dirty="0">
                <a:solidFill>
                  <a:prstClr val="black"/>
                </a:solidFill>
              </a:rPr>
              <a:t>中出现，那么他与文档</a:t>
            </a:r>
            <a:r>
              <a:rPr lang="en-US" altLang="zh-CN" sz="1900" dirty="0">
                <a:solidFill>
                  <a:prstClr val="black"/>
                </a:solidFill>
              </a:rPr>
              <a:t>d</a:t>
            </a:r>
            <a:r>
              <a:rPr lang="zh-CN" altLang="en-US" sz="1900" dirty="0">
                <a:solidFill>
                  <a:prstClr val="black"/>
                </a:solidFill>
              </a:rPr>
              <a:t>计算的相关性得分就应该赋予更小的权重。</a:t>
            </a:r>
          </a:p>
        </p:txBody>
      </p:sp>
      <p:sp>
        <p:nvSpPr>
          <p:cNvPr id="4" name="灯片编号占位符 3">
            <a:extLst>
              <a:ext uri="{FF2B5EF4-FFF2-40B4-BE49-F238E27FC236}">
                <a16:creationId xmlns:a16="http://schemas.microsoft.com/office/drawing/2014/main" id="{8BB04DD7-D7E8-4F7A-B343-873DA5F7661B}"/>
              </a:ext>
            </a:extLst>
          </p:cNvPr>
          <p:cNvSpPr>
            <a:spLocks noGrp="1"/>
          </p:cNvSpPr>
          <p:nvPr>
            <p:ph type="sldNum" sz="quarter" idx="12"/>
          </p:nvPr>
        </p:nvSpPr>
        <p:spPr/>
        <p:txBody>
          <a:bodyPr/>
          <a:lstStyle/>
          <a:p>
            <a:fld id="{73C21EC5-CD02-4888-A25F-F2DF1AE998A7}" type="slidenum">
              <a:rPr lang="en-US" smtClean="0"/>
              <a:pPr/>
              <a:t>6</a:t>
            </a:fld>
            <a:endParaRPr lang="en-US"/>
          </a:p>
        </p:txBody>
      </p:sp>
      <p:pic>
        <p:nvPicPr>
          <p:cNvPr id="6" name="图片 5">
            <a:extLst>
              <a:ext uri="{FF2B5EF4-FFF2-40B4-BE49-F238E27FC236}">
                <a16:creationId xmlns:a16="http://schemas.microsoft.com/office/drawing/2014/main" id="{E173D110-B868-4B4A-B645-8CAC5CC67907}"/>
              </a:ext>
            </a:extLst>
          </p:cNvPr>
          <p:cNvPicPr>
            <a:picLocks noChangeAspect="1"/>
          </p:cNvPicPr>
          <p:nvPr/>
        </p:nvPicPr>
        <p:blipFill>
          <a:blip r:embed="rId2"/>
          <a:stretch>
            <a:fillRect/>
          </a:stretch>
        </p:blipFill>
        <p:spPr>
          <a:xfrm>
            <a:off x="3863972" y="1895458"/>
            <a:ext cx="3384553" cy="870313"/>
          </a:xfrm>
          <a:prstGeom prst="rect">
            <a:avLst/>
          </a:prstGeom>
        </p:spPr>
      </p:pic>
      <p:pic>
        <p:nvPicPr>
          <p:cNvPr id="8" name="图片 7">
            <a:extLst>
              <a:ext uri="{FF2B5EF4-FFF2-40B4-BE49-F238E27FC236}">
                <a16:creationId xmlns:a16="http://schemas.microsoft.com/office/drawing/2014/main" id="{AD96E766-740F-49B3-A1A1-85D0868EB43E}"/>
              </a:ext>
            </a:extLst>
          </p:cNvPr>
          <p:cNvPicPr>
            <a:picLocks noChangeAspect="1"/>
          </p:cNvPicPr>
          <p:nvPr/>
        </p:nvPicPr>
        <p:blipFill>
          <a:blip r:embed="rId3"/>
          <a:stretch>
            <a:fillRect/>
          </a:stretch>
        </p:blipFill>
        <p:spPr>
          <a:xfrm>
            <a:off x="3863972" y="3678247"/>
            <a:ext cx="3296824" cy="713665"/>
          </a:xfrm>
          <a:prstGeom prst="rect">
            <a:avLst/>
          </a:prstGeom>
        </p:spPr>
      </p:pic>
    </p:spTree>
    <p:extLst>
      <p:ext uri="{BB962C8B-B14F-4D97-AF65-F5344CB8AC3E}">
        <p14:creationId xmlns:p14="http://schemas.microsoft.com/office/powerpoint/2010/main" val="107932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1E87F-75CB-46EA-932C-0A15402483A1}"/>
              </a:ext>
            </a:extLst>
          </p:cNvPr>
          <p:cNvSpPr>
            <a:spLocks noGrp="1"/>
          </p:cNvSpPr>
          <p:nvPr>
            <p:ph type="title"/>
          </p:nvPr>
        </p:nvSpPr>
        <p:spPr/>
        <p:txBody>
          <a:bodyPr/>
          <a:lstStyle/>
          <a:p>
            <a:r>
              <a:rPr lang="en-US" altLang="zh-CN" dirty="0"/>
              <a:t>BM25</a:t>
            </a:r>
            <a:endParaRPr lang="zh-CN" altLang="en-US" dirty="0"/>
          </a:p>
        </p:txBody>
      </p:sp>
      <p:sp>
        <p:nvSpPr>
          <p:cNvPr id="3" name="内容占位符 2">
            <a:extLst>
              <a:ext uri="{FF2B5EF4-FFF2-40B4-BE49-F238E27FC236}">
                <a16:creationId xmlns:a16="http://schemas.microsoft.com/office/drawing/2014/main" id="{D5C714D8-43D0-415F-B898-D749747AA999}"/>
              </a:ext>
            </a:extLst>
          </p:cNvPr>
          <p:cNvSpPr>
            <a:spLocks noGrp="1"/>
          </p:cNvSpPr>
          <p:nvPr>
            <p:ph idx="1"/>
          </p:nvPr>
        </p:nvSpPr>
        <p:spPr/>
        <p:txBody>
          <a:bodyPr>
            <a:normAutofit/>
          </a:bodyPr>
          <a:lstStyle/>
          <a:p>
            <a:pPr>
              <a:lnSpc>
                <a:spcPct val="80000"/>
              </a:lnSpc>
            </a:pPr>
            <a:r>
              <a:rPr lang="zh-CN" altLang="en-US" sz="2600" dirty="0"/>
              <a:t>相关性得分</a:t>
            </a:r>
            <a:endParaRPr lang="en-US" altLang="zh-CN" sz="2600" dirty="0"/>
          </a:p>
          <a:p>
            <a:pPr marL="0" indent="0">
              <a:lnSpc>
                <a:spcPct val="80000"/>
              </a:lnSpc>
              <a:buNone/>
            </a:pPr>
            <a:endParaRPr lang="en-US" altLang="zh-CN" sz="2600" dirty="0"/>
          </a:p>
          <a:p>
            <a:pPr>
              <a:lnSpc>
                <a:spcPct val="80000"/>
              </a:lnSpc>
            </a:pPr>
            <a:endParaRPr lang="en-US" altLang="zh-CN" sz="2600" dirty="0"/>
          </a:p>
          <a:p>
            <a:pPr marL="0" indent="0">
              <a:lnSpc>
                <a:spcPct val="80000"/>
              </a:lnSpc>
              <a:buNone/>
            </a:pPr>
            <a:endParaRPr lang="en-US" altLang="zh-CN" sz="2600" dirty="0"/>
          </a:p>
          <a:p>
            <a:pPr marL="0" indent="0">
              <a:lnSpc>
                <a:spcPct val="80000"/>
              </a:lnSpc>
              <a:buNone/>
            </a:pPr>
            <a:endParaRPr lang="en-US" altLang="zh-CN" sz="2600" dirty="0"/>
          </a:p>
          <a:p>
            <a:pPr marL="0" indent="0">
              <a:lnSpc>
                <a:spcPct val="80000"/>
              </a:lnSpc>
              <a:buNone/>
            </a:pPr>
            <a:r>
              <a:rPr lang="en-US" altLang="zh-CN" sz="1900" dirty="0">
                <a:solidFill>
                  <a:srgbClr val="4D4D4D"/>
                </a:solidFill>
                <a:latin typeface="-apple-system"/>
              </a:rPr>
              <a:t>	</a:t>
            </a:r>
            <a:r>
              <a:rPr lang="zh-CN" altLang="en-US" dirty="0">
                <a:solidFill>
                  <a:prstClr val="black"/>
                </a:solidFill>
              </a:rPr>
              <a:t>上述公式中，</a:t>
            </a:r>
            <a:r>
              <a:rPr lang="en-US" altLang="zh-CN" dirty="0">
                <a:solidFill>
                  <a:prstClr val="black"/>
                </a:solidFill>
              </a:rPr>
              <a:t>k1,k2,b</a:t>
            </a:r>
            <a:r>
              <a:rPr lang="zh-CN" altLang="en-US" dirty="0">
                <a:solidFill>
                  <a:prstClr val="black"/>
                </a:solidFill>
              </a:rPr>
              <a:t>是调节因子，一般根据经验来自己设置，通常</a:t>
            </a:r>
            <a:r>
              <a:rPr lang="en-US" altLang="zh-CN" dirty="0">
                <a:solidFill>
                  <a:prstClr val="black"/>
                </a:solidFill>
              </a:rPr>
              <a:t>k1=2,b=0.75</a:t>
            </a:r>
            <a:r>
              <a:rPr lang="zh-CN" altLang="en-US" dirty="0">
                <a:solidFill>
                  <a:prstClr val="black"/>
                </a:solidFill>
              </a:rPr>
              <a:t>；</a:t>
            </a:r>
            <a:r>
              <a:rPr lang="en-US" altLang="zh-CN" dirty="0">
                <a:solidFill>
                  <a:prstClr val="black"/>
                </a:solidFill>
              </a:rPr>
              <a:t>fi</a:t>
            </a:r>
            <a:r>
              <a:rPr lang="zh-CN" altLang="en-US" dirty="0">
                <a:solidFill>
                  <a:prstClr val="black"/>
                </a:solidFill>
              </a:rPr>
              <a:t>表示</a:t>
            </a:r>
            <a:r>
              <a:rPr lang="en-US" altLang="zh-CN" dirty="0">
                <a:solidFill>
                  <a:prstClr val="black"/>
                </a:solidFill>
              </a:rPr>
              <a:t>qi</a:t>
            </a:r>
            <a:r>
              <a:rPr lang="zh-CN" altLang="en-US" dirty="0">
                <a:solidFill>
                  <a:prstClr val="black"/>
                </a:solidFill>
              </a:rPr>
              <a:t>在文档</a:t>
            </a:r>
            <a:r>
              <a:rPr lang="en-US" altLang="zh-CN" dirty="0">
                <a:solidFill>
                  <a:prstClr val="black"/>
                </a:solidFill>
              </a:rPr>
              <a:t>d</a:t>
            </a:r>
            <a:r>
              <a:rPr lang="zh-CN" altLang="en-US" dirty="0">
                <a:solidFill>
                  <a:prstClr val="black"/>
                </a:solidFill>
              </a:rPr>
              <a:t>中出现的频率，</a:t>
            </a:r>
            <a:r>
              <a:rPr lang="en-US" altLang="zh-CN" dirty="0" err="1">
                <a:solidFill>
                  <a:prstClr val="black"/>
                </a:solidFill>
              </a:rPr>
              <a:t>qfi</a:t>
            </a:r>
            <a:r>
              <a:rPr lang="zh-CN" altLang="en-US" dirty="0">
                <a:solidFill>
                  <a:prstClr val="black"/>
                </a:solidFill>
              </a:rPr>
              <a:t>为</a:t>
            </a:r>
            <a:r>
              <a:rPr lang="en-US" altLang="zh-CN" dirty="0">
                <a:solidFill>
                  <a:prstClr val="black"/>
                </a:solidFill>
              </a:rPr>
              <a:t>qi</a:t>
            </a:r>
            <a:r>
              <a:rPr lang="zh-CN" altLang="en-US" dirty="0">
                <a:solidFill>
                  <a:prstClr val="black"/>
                </a:solidFill>
              </a:rPr>
              <a:t>在输入句子</a:t>
            </a:r>
            <a:r>
              <a:rPr lang="en-US" altLang="zh-CN" dirty="0">
                <a:solidFill>
                  <a:prstClr val="black"/>
                </a:solidFill>
              </a:rPr>
              <a:t>sentence</a:t>
            </a:r>
            <a:r>
              <a:rPr lang="zh-CN" altLang="en-US" dirty="0">
                <a:solidFill>
                  <a:prstClr val="black"/>
                </a:solidFill>
              </a:rPr>
              <a:t>中的频率。</a:t>
            </a:r>
            <a:r>
              <a:rPr lang="en-US" altLang="zh-CN" dirty="0">
                <a:solidFill>
                  <a:prstClr val="black"/>
                </a:solidFill>
              </a:rPr>
              <a:t>dl</a:t>
            </a:r>
            <a:r>
              <a:rPr lang="zh-CN" altLang="en-US" dirty="0">
                <a:solidFill>
                  <a:prstClr val="black"/>
                </a:solidFill>
              </a:rPr>
              <a:t>为文档</a:t>
            </a:r>
            <a:r>
              <a:rPr lang="en-US" altLang="zh-CN" dirty="0">
                <a:solidFill>
                  <a:prstClr val="black"/>
                </a:solidFill>
              </a:rPr>
              <a:t>d</a:t>
            </a:r>
            <a:r>
              <a:rPr lang="zh-CN" altLang="en-US" dirty="0">
                <a:solidFill>
                  <a:prstClr val="black"/>
                </a:solidFill>
              </a:rPr>
              <a:t>的长度，</a:t>
            </a:r>
            <a:r>
              <a:rPr lang="en-US" altLang="zh-CN" dirty="0" err="1">
                <a:solidFill>
                  <a:prstClr val="black"/>
                </a:solidFill>
              </a:rPr>
              <a:t>avgdl</a:t>
            </a:r>
            <a:r>
              <a:rPr lang="zh-CN" altLang="en-US" dirty="0">
                <a:solidFill>
                  <a:prstClr val="black"/>
                </a:solidFill>
              </a:rPr>
              <a:t>为文档</a:t>
            </a:r>
            <a:r>
              <a:rPr lang="en-US" altLang="zh-CN" dirty="0">
                <a:solidFill>
                  <a:prstClr val="black"/>
                </a:solidFill>
              </a:rPr>
              <a:t>D</a:t>
            </a:r>
            <a:r>
              <a:rPr lang="zh-CN" altLang="en-US" dirty="0">
                <a:solidFill>
                  <a:prstClr val="black"/>
                </a:solidFill>
              </a:rPr>
              <a:t>中所有文档的平均长度。又因为在绝大部分情况下，</a:t>
            </a:r>
            <a:r>
              <a:rPr lang="en-US" altLang="zh-CN" dirty="0">
                <a:solidFill>
                  <a:prstClr val="black"/>
                </a:solidFill>
              </a:rPr>
              <a:t>qi</a:t>
            </a:r>
            <a:r>
              <a:rPr lang="zh-CN" altLang="en-US" dirty="0">
                <a:solidFill>
                  <a:prstClr val="black"/>
                </a:solidFill>
              </a:rPr>
              <a:t>在</a:t>
            </a:r>
            <a:r>
              <a:rPr lang="en-US" altLang="zh-CN" dirty="0">
                <a:solidFill>
                  <a:prstClr val="black"/>
                </a:solidFill>
              </a:rPr>
              <a:t>sentence</a:t>
            </a:r>
            <a:r>
              <a:rPr lang="zh-CN" altLang="en-US" dirty="0">
                <a:solidFill>
                  <a:prstClr val="black"/>
                </a:solidFill>
              </a:rPr>
              <a:t>中只出现一次，即所有的</a:t>
            </a:r>
            <a:r>
              <a:rPr lang="en-US" altLang="zh-CN" dirty="0">
                <a:solidFill>
                  <a:prstClr val="black"/>
                </a:solidFill>
              </a:rPr>
              <a:t>qi</a:t>
            </a:r>
            <a:r>
              <a:rPr lang="zh-CN" altLang="en-US" dirty="0">
                <a:solidFill>
                  <a:prstClr val="black"/>
                </a:solidFill>
              </a:rPr>
              <a:t>的</a:t>
            </a:r>
            <a:r>
              <a:rPr lang="en-US" altLang="zh-CN" dirty="0" err="1">
                <a:solidFill>
                  <a:prstClr val="black"/>
                </a:solidFill>
              </a:rPr>
              <a:t>qfi</a:t>
            </a:r>
            <a:r>
              <a:rPr lang="zh-CN" altLang="en-US" dirty="0">
                <a:solidFill>
                  <a:prstClr val="black"/>
                </a:solidFill>
              </a:rPr>
              <a:t>基本上都是一样地，因此可以将</a:t>
            </a:r>
            <a:r>
              <a:rPr lang="en-US" altLang="zh-CN" dirty="0">
                <a:solidFill>
                  <a:prstClr val="black"/>
                </a:solidFill>
              </a:rPr>
              <a:t>k2</a:t>
            </a:r>
            <a:r>
              <a:rPr lang="zh-CN" altLang="en-US" dirty="0">
                <a:solidFill>
                  <a:prstClr val="black"/>
                </a:solidFill>
              </a:rPr>
              <a:t>取</a:t>
            </a:r>
            <a:r>
              <a:rPr lang="en-US" altLang="zh-CN" dirty="0">
                <a:solidFill>
                  <a:prstClr val="black"/>
                </a:solidFill>
              </a:rPr>
              <a:t>0</a:t>
            </a:r>
            <a:r>
              <a:rPr lang="zh-CN" altLang="en-US" dirty="0">
                <a:solidFill>
                  <a:prstClr val="black"/>
                </a:solidFill>
              </a:rPr>
              <a:t>，然后将上述公式进行简化，即省去公式的右半部分。</a:t>
            </a:r>
            <a:endParaRPr lang="en-US" altLang="zh-CN" dirty="0">
              <a:solidFill>
                <a:prstClr val="black"/>
              </a:solidFill>
            </a:endParaRPr>
          </a:p>
          <a:p>
            <a:pPr marL="0" indent="0">
              <a:lnSpc>
                <a:spcPct val="80000"/>
              </a:lnSpc>
              <a:buNone/>
            </a:pPr>
            <a:r>
              <a:rPr lang="en-US" altLang="zh-CN" dirty="0">
                <a:solidFill>
                  <a:prstClr val="black"/>
                </a:solidFill>
              </a:rPr>
              <a:t>	</a:t>
            </a:r>
            <a:r>
              <a:rPr lang="zh-CN" altLang="en-US" dirty="0">
                <a:solidFill>
                  <a:prstClr val="black"/>
                </a:solidFill>
              </a:rPr>
              <a:t>从</a:t>
            </a:r>
            <a:r>
              <a:rPr lang="en-US" altLang="zh-CN" dirty="0">
                <a:solidFill>
                  <a:prstClr val="black"/>
                </a:solidFill>
              </a:rPr>
              <a:t>K</a:t>
            </a:r>
            <a:r>
              <a:rPr lang="zh-CN" altLang="en-US" dirty="0">
                <a:solidFill>
                  <a:prstClr val="black"/>
                </a:solidFill>
              </a:rPr>
              <a:t>的公式可以看出，参数</a:t>
            </a:r>
            <a:r>
              <a:rPr lang="en-US" altLang="zh-CN" dirty="0">
                <a:solidFill>
                  <a:prstClr val="black"/>
                </a:solidFill>
              </a:rPr>
              <a:t>b</a:t>
            </a:r>
            <a:r>
              <a:rPr lang="zh-CN" altLang="en-US" dirty="0">
                <a:solidFill>
                  <a:prstClr val="black"/>
                </a:solidFill>
              </a:rPr>
              <a:t>是调整文档长度对于相关性的影响。可以看出</a:t>
            </a:r>
            <a:r>
              <a:rPr lang="en-US" altLang="zh-CN" dirty="0">
                <a:solidFill>
                  <a:prstClr val="black"/>
                </a:solidFill>
              </a:rPr>
              <a:t>b</a:t>
            </a:r>
            <a:r>
              <a:rPr lang="zh-CN" altLang="en-US" dirty="0">
                <a:solidFill>
                  <a:prstClr val="black"/>
                </a:solidFill>
              </a:rPr>
              <a:t>越大，文档长度对相关性得分的影响越大，反之越小。而文档</a:t>
            </a:r>
            <a:r>
              <a:rPr lang="en-US" altLang="zh-CN" dirty="0">
                <a:solidFill>
                  <a:prstClr val="black"/>
                </a:solidFill>
              </a:rPr>
              <a:t>d</a:t>
            </a:r>
            <a:r>
              <a:rPr lang="zh-CN" altLang="en-US" dirty="0">
                <a:solidFill>
                  <a:prstClr val="black"/>
                </a:solidFill>
              </a:rPr>
              <a:t>的相对长度越长，</a:t>
            </a:r>
            <a:r>
              <a:rPr lang="en-US" altLang="zh-CN" dirty="0">
                <a:solidFill>
                  <a:prstClr val="black"/>
                </a:solidFill>
              </a:rPr>
              <a:t>K</a:t>
            </a:r>
            <a:r>
              <a:rPr lang="zh-CN" altLang="en-US" dirty="0">
                <a:solidFill>
                  <a:prstClr val="black"/>
                </a:solidFill>
              </a:rPr>
              <a:t>越大，也就是</a:t>
            </a:r>
            <a:r>
              <a:rPr lang="en-US" altLang="zh-CN" dirty="0">
                <a:solidFill>
                  <a:prstClr val="black"/>
                </a:solidFill>
              </a:rPr>
              <a:t>R</a:t>
            </a:r>
            <a:r>
              <a:rPr lang="zh-CN" altLang="en-US" dirty="0">
                <a:solidFill>
                  <a:prstClr val="black"/>
                </a:solidFill>
              </a:rPr>
              <a:t>的分母越大，</a:t>
            </a:r>
            <a:r>
              <a:rPr lang="en-US" altLang="zh-CN" dirty="0">
                <a:solidFill>
                  <a:prstClr val="black"/>
                </a:solidFill>
              </a:rPr>
              <a:t>R</a:t>
            </a:r>
            <a:r>
              <a:rPr lang="zh-CN" altLang="en-US" dirty="0">
                <a:solidFill>
                  <a:prstClr val="black"/>
                </a:solidFill>
              </a:rPr>
              <a:t>相关性得分也就越小。这里可以理解成，当文档较长时，包含的词语也就越多，那么相应地包含有</a:t>
            </a:r>
            <a:r>
              <a:rPr lang="en-US" altLang="zh-CN" dirty="0">
                <a:solidFill>
                  <a:prstClr val="black"/>
                </a:solidFill>
              </a:rPr>
              <a:t>qi</a:t>
            </a:r>
            <a:r>
              <a:rPr lang="zh-CN" altLang="en-US" dirty="0">
                <a:solidFill>
                  <a:prstClr val="black"/>
                </a:solidFill>
              </a:rPr>
              <a:t>这个词的可能性也就越大，但是虽然可能性要大一点，要是当</a:t>
            </a:r>
            <a:r>
              <a:rPr lang="en-US" altLang="zh-CN" dirty="0">
                <a:solidFill>
                  <a:prstClr val="black"/>
                </a:solidFill>
              </a:rPr>
              <a:t>qi</a:t>
            </a:r>
            <a:r>
              <a:rPr lang="zh-CN" altLang="en-US" dirty="0">
                <a:solidFill>
                  <a:prstClr val="black"/>
                </a:solidFill>
              </a:rPr>
              <a:t>的频率</a:t>
            </a:r>
            <a:r>
              <a:rPr lang="en-US" altLang="zh-CN" dirty="0">
                <a:solidFill>
                  <a:prstClr val="black"/>
                </a:solidFill>
              </a:rPr>
              <a:t>fi</a:t>
            </a:r>
            <a:r>
              <a:rPr lang="zh-CN" altLang="en-US" dirty="0">
                <a:solidFill>
                  <a:prstClr val="black"/>
                </a:solidFill>
              </a:rPr>
              <a:t>同等的情况下，长文档与</a:t>
            </a:r>
            <a:r>
              <a:rPr lang="en-US" altLang="zh-CN" dirty="0">
                <a:solidFill>
                  <a:prstClr val="black"/>
                </a:solidFill>
              </a:rPr>
              <a:t>qi</a:t>
            </a:r>
            <a:r>
              <a:rPr lang="zh-CN" altLang="en-US" dirty="0">
                <a:solidFill>
                  <a:prstClr val="black"/>
                </a:solidFill>
              </a:rPr>
              <a:t>的相关性就应该比短文档与</a:t>
            </a:r>
            <a:r>
              <a:rPr lang="en-US" altLang="zh-CN" dirty="0">
                <a:solidFill>
                  <a:prstClr val="black"/>
                </a:solidFill>
              </a:rPr>
              <a:t>qi</a:t>
            </a:r>
            <a:r>
              <a:rPr lang="zh-CN" altLang="en-US" dirty="0">
                <a:solidFill>
                  <a:prstClr val="black"/>
                </a:solidFill>
              </a:rPr>
              <a:t>的相关性弱。</a:t>
            </a:r>
          </a:p>
          <a:p>
            <a:pPr marL="0" indent="0">
              <a:lnSpc>
                <a:spcPct val="80000"/>
              </a:lnSpc>
              <a:buNone/>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en-US" altLang="zh-CN" sz="2600" dirty="0"/>
          </a:p>
          <a:p>
            <a:pPr>
              <a:lnSpc>
                <a:spcPct val="80000"/>
              </a:lnSpc>
            </a:pPr>
            <a:endParaRPr lang="zh-CN" altLang="en-US" sz="2600" dirty="0"/>
          </a:p>
        </p:txBody>
      </p:sp>
      <p:sp>
        <p:nvSpPr>
          <p:cNvPr id="4" name="灯片编号占位符 3">
            <a:extLst>
              <a:ext uri="{FF2B5EF4-FFF2-40B4-BE49-F238E27FC236}">
                <a16:creationId xmlns:a16="http://schemas.microsoft.com/office/drawing/2014/main" id="{19C1504B-3808-4E7E-808F-A8B564997B86}"/>
              </a:ext>
            </a:extLst>
          </p:cNvPr>
          <p:cNvSpPr>
            <a:spLocks noGrp="1"/>
          </p:cNvSpPr>
          <p:nvPr>
            <p:ph type="sldNum" sz="quarter" idx="12"/>
          </p:nvPr>
        </p:nvSpPr>
        <p:spPr/>
        <p:txBody>
          <a:bodyPr/>
          <a:lstStyle/>
          <a:p>
            <a:fld id="{73C21EC5-CD02-4888-A25F-F2DF1AE998A7}" type="slidenum">
              <a:rPr lang="en-US" smtClean="0"/>
              <a:pPr/>
              <a:t>7</a:t>
            </a:fld>
            <a:endParaRPr lang="en-US"/>
          </a:p>
        </p:txBody>
      </p:sp>
      <p:pic>
        <p:nvPicPr>
          <p:cNvPr id="6" name="图片 5">
            <a:extLst>
              <a:ext uri="{FF2B5EF4-FFF2-40B4-BE49-F238E27FC236}">
                <a16:creationId xmlns:a16="http://schemas.microsoft.com/office/drawing/2014/main" id="{DAA9673D-E930-45D3-8F69-EBA4E8A07956}"/>
              </a:ext>
            </a:extLst>
          </p:cNvPr>
          <p:cNvPicPr>
            <a:picLocks noChangeAspect="1"/>
          </p:cNvPicPr>
          <p:nvPr/>
        </p:nvPicPr>
        <p:blipFill>
          <a:blip r:embed="rId2"/>
          <a:stretch>
            <a:fillRect/>
          </a:stretch>
        </p:blipFill>
        <p:spPr>
          <a:xfrm>
            <a:off x="3942424" y="1092970"/>
            <a:ext cx="3413227" cy="1745480"/>
          </a:xfrm>
          <a:prstGeom prst="rect">
            <a:avLst/>
          </a:prstGeom>
        </p:spPr>
      </p:pic>
      <p:pic>
        <p:nvPicPr>
          <p:cNvPr id="8" name="图片 7">
            <a:extLst>
              <a:ext uri="{FF2B5EF4-FFF2-40B4-BE49-F238E27FC236}">
                <a16:creationId xmlns:a16="http://schemas.microsoft.com/office/drawing/2014/main" id="{EACE98F9-A7C0-4621-AA63-F65DBE97EF94}"/>
              </a:ext>
            </a:extLst>
          </p:cNvPr>
          <p:cNvPicPr>
            <a:picLocks noChangeAspect="1"/>
          </p:cNvPicPr>
          <p:nvPr/>
        </p:nvPicPr>
        <p:blipFill>
          <a:blip r:embed="rId3"/>
          <a:stretch>
            <a:fillRect/>
          </a:stretch>
        </p:blipFill>
        <p:spPr>
          <a:xfrm>
            <a:off x="3222511" y="5351886"/>
            <a:ext cx="5173607" cy="826288"/>
          </a:xfrm>
          <a:prstGeom prst="rect">
            <a:avLst/>
          </a:prstGeom>
        </p:spPr>
      </p:pic>
    </p:spTree>
    <p:extLst>
      <p:ext uri="{BB962C8B-B14F-4D97-AF65-F5344CB8AC3E}">
        <p14:creationId xmlns:p14="http://schemas.microsoft.com/office/powerpoint/2010/main" val="138323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0BA3A-5E6E-4319-8BC5-3CA24F6D7D85}"/>
              </a:ext>
            </a:extLst>
          </p:cNvPr>
          <p:cNvSpPr>
            <a:spLocks noGrp="1"/>
          </p:cNvSpPr>
          <p:nvPr>
            <p:ph type="title"/>
          </p:nvPr>
        </p:nvSpPr>
        <p:spPr/>
        <p:txBody>
          <a:bodyPr/>
          <a:lstStyle/>
          <a:p>
            <a:r>
              <a:rPr lang="en-US" altLang="zh-CN" dirty="0"/>
              <a:t>Lucene</a:t>
            </a:r>
            <a:r>
              <a:rPr lang="zh-CN" altLang="en-US" dirty="0"/>
              <a:t>中的</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54A18A2B-39AC-47F8-AAA3-B851BC5C4A73}"/>
              </a:ext>
            </a:extLst>
          </p:cNvPr>
          <p:cNvSpPr>
            <a:spLocks noGrp="1"/>
          </p:cNvSpPr>
          <p:nvPr>
            <p:ph idx="1"/>
          </p:nvPr>
        </p:nvSpPr>
        <p:spPr/>
        <p:txBody>
          <a:bodyPr/>
          <a:lstStyle/>
          <a:p>
            <a:r>
              <a:rPr lang="en-US" altLang="zh-CN" dirty="0"/>
              <a:t>Similarity</a:t>
            </a:r>
            <a:r>
              <a:rPr lang="zh-CN" altLang="en-US" dirty="0"/>
              <a:t>类是</a:t>
            </a:r>
            <a:r>
              <a:rPr lang="en-US" altLang="zh-CN" dirty="0"/>
              <a:t>Lucene</a:t>
            </a:r>
            <a:r>
              <a:rPr lang="zh-CN" altLang="en-US" dirty="0"/>
              <a:t>中非常重要的一个类，它定义了</a:t>
            </a:r>
            <a:r>
              <a:rPr lang="en-US" altLang="zh-CN" dirty="0"/>
              <a:t>Lucene</a:t>
            </a:r>
            <a:r>
              <a:rPr lang="zh-CN" altLang="en-US" dirty="0"/>
              <a:t>中的评分过程，如</a:t>
            </a:r>
            <a:r>
              <a:rPr lang="en-US" altLang="zh-CN" dirty="0"/>
              <a:t>lab4</a:t>
            </a:r>
            <a:r>
              <a:rPr lang="zh-CN" altLang="en-US" dirty="0"/>
              <a:t>中介绍，</a:t>
            </a:r>
            <a:r>
              <a:rPr lang="en-US" altLang="zh-CN" dirty="0"/>
              <a:t>Lucene</a:t>
            </a:r>
            <a:r>
              <a:rPr lang="zh-CN" altLang="en-US" dirty="0"/>
              <a:t>根据</a:t>
            </a:r>
            <a:r>
              <a:rPr lang="en-US" altLang="zh-CN" dirty="0"/>
              <a:t>query</a:t>
            </a:r>
            <a:r>
              <a:rPr lang="zh-CN" altLang="en-US" dirty="0"/>
              <a:t>进行查询后，通过</a:t>
            </a:r>
            <a:r>
              <a:rPr lang="en-US" altLang="zh-CN" dirty="0"/>
              <a:t>Similarity</a:t>
            </a:r>
            <a:r>
              <a:rPr lang="zh-CN" altLang="en-US" dirty="0"/>
              <a:t>类对查询结果做相关性的评分，再根据评分的高低将结果依次展示出来</a:t>
            </a:r>
            <a:endParaRPr lang="en-US" altLang="zh-CN" dirty="0"/>
          </a:p>
          <a:p>
            <a:r>
              <a:rPr lang="en-US" altLang="zh-CN" dirty="0"/>
              <a:t>Lucene</a:t>
            </a:r>
            <a:r>
              <a:rPr lang="zh-CN" altLang="en-US" dirty="0"/>
              <a:t>中的</a:t>
            </a:r>
            <a:r>
              <a:rPr lang="en-US" altLang="zh-CN" dirty="0"/>
              <a:t>Similarity</a:t>
            </a:r>
            <a:r>
              <a:rPr lang="zh-CN" altLang="en-US" dirty="0"/>
              <a:t>下衍生了很多子类，比如</a:t>
            </a:r>
            <a:r>
              <a:rPr lang="en-US" altLang="zh-CN" dirty="0"/>
              <a:t>BM25Similarity,BooleanSimilarity,MultiSmilarity</a:t>
            </a:r>
            <a:r>
              <a:rPr lang="zh-CN" altLang="en-US" dirty="0"/>
              <a:t>以及</a:t>
            </a:r>
            <a:r>
              <a:rPr lang="en-US" altLang="zh-CN" dirty="0" err="1"/>
              <a:t>TFIDFSimilarity</a:t>
            </a:r>
            <a:r>
              <a:rPr lang="zh-CN" altLang="en-US" dirty="0"/>
              <a:t>等，现版本</a:t>
            </a:r>
            <a:r>
              <a:rPr lang="en-US" altLang="zh-CN" dirty="0"/>
              <a:t>Lucene</a:t>
            </a:r>
            <a:r>
              <a:rPr lang="zh-CN" altLang="en-US" dirty="0"/>
              <a:t>使用的一般是</a:t>
            </a:r>
            <a:r>
              <a:rPr lang="en-US" altLang="zh-CN" dirty="0"/>
              <a:t>BM25Simliarity</a:t>
            </a:r>
          </a:p>
          <a:p>
            <a:r>
              <a:rPr lang="en-US" altLang="zh-CN" sz="1600" dirty="0"/>
              <a:t>Lucene</a:t>
            </a:r>
            <a:r>
              <a:rPr lang="zh-CN" altLang="en-US" sz="1600" dirty="0"/>
              <a:t>中</a:t>
            </a:r>
            <a:r>
              <a:rPr lang="en-US" altLang="zh-CN" sz="1600" dirty="0" err="1"/>
              <a:t>Smilarity</a:t>
            </a:r>
            <a:r>
              <a:rPr lang="zh-CN" altLang="en-US" sz="1600" dirty="0"/>
              <a:t>类官方文档 </a:t>
            </a:r>
            <a:r>
              <a:rPr lang="en-US" altLang="zh-CN" sz="1600" dirty="0"/>
              <a:t>https://lucene.apache.org/core/7_1_0/core/org/apache/lucene/search/similarities/Similarity.html</a:t>
            </a:r>
          </a:p>
          <a:p>
            <a:r>
              <a:rPr lang="en-US" altLang="zh-CN" dirty="0"/>
              <a:t>Lucene</a:t>
            </a:r>
            <a:r>
              <a:rPr lang="zh-CN" altLang="en-US" dirty="0"/>
              <a:t>提供了我们使用不同相关性算法的机会，即我们可以使用</a:t>
            </a:r>
            <a:r>
              <a:rPr lang="en-US" altLang="zh-CN" dirty="0" err="1"/>
              <a:t>IndexWriterConfig.setSimilarity</a:t>
            </a:r>
            <a:r>
              <a:rPr lang="en-US" altLang="zh-CN" dirty="0"/>
              <a:t>(Similarity) </a:t>
            </a:r>
            <a:r>
              <a:rPr lang="zh-CN" altLang="en-US" dirty="0"/>
              <a:t>函数以及</a:t>
            </a:r>
            <a:r>
              <a:rPr lang="en-US" altLang="zh-CN" dirty="0" err="1"/>
              <a:t>IndexSearcher.setSimilarity</a:t>
            </a:r>
            <a:r>
              <a:rPr lang="en-US" altLang="zh-CN" dirty="0"/>
              <a:t>(Similarity) </a:t>
            </a:r>
            <a:r>
              <a:rPr lang="zh-CN" altLang="en-US" dirty="0"/>
              <a:t>函数分别在创建索引时和在索引中进行搜索时为</a:t>
            </a:r>
            <a:r>
              <a:rPr lang="en-US" altLang="zh-CN" dirty="0"/>
              <a:t>Lucene</a:t>
            </a:r>
            <a:r>
              <a:rPr lang="zh-CN" altLang="en-US" dirty="0"/>
              <a:t>指定其他的相关性计算公式，注意一般情况下，创建索引和搜索时我们设置相同的相关性函数保证其一致性</a:t>
            </a:r>
            <a:endParaRPr lang="en-US" altLang="zh-CN" dirty="0"/>
          </a:p>
          <a:p>
            <a:r>
              <a:rPr lang="zh-CN" altLang="en-US" dirty="0"/>
              <a:t>在</a:t>
            </a:r>
            <a:r>
              <a:rPr lang="en-US" altLang="zh-CN" dirty="0" err="1"/>
              <a:t>IndexFiles</a:t>
            </a:r>
            <a:r>
              <a:rPr lang="zh-CN" altLang="en-US" dirty="0"/>
              <a:t>中</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在</a:t>
            </a:r>
            <a:r>
              <a:rPr lang="en-US" altLang="zh-CN" dirty="0" err="1"/>
              <a:t>SearchFiles</a:t>
            </a:r>
            <a:r>
              <a:rPr lang="zh-CN" altLang="en-US" dirty="0"/>
              <a:t>中</a:t>
            </a:r>
            <a:endParaRPr lang="en-US" altLang="zh-CN" dirty="0"/>
          </a:p>
        </p:txBody>
      </p:sp>
      <p:sp>
        <p:nvSpPr>
          <p:cNvPr id="4" name="灯片编号占位符 3">
            <a:extLst>
              <a:ext uri="{FF2B5EF4-FFF2-40B4-BE49-F238E27FC236}">
                <a16:creationId xmlns:a16="http://schemas.microsoft.com/office/drawing/2014/main" id="{7D9ECF2C-65F0-4B63-9B13-DE3259F86878}"/>
              </a:ext>
            </a:extLst>
          </p:cNvPr>
          <p:cNvSpPr>
            <a:spLocks noGrp="1"/>
          </p:cNvSpPr>
          <p:nvPr>
            <p:ph type="sldNum" sz="quarter" idx="12"/>
          </p:nvPr>
        </p:nvSpPr>
        <p:spPr/>
        <p:txBody>
          <a:bodyPr/>
          <a:lstStyle/>
          <a:p>
            <a:fld id="{73C21EC5-CD02-4888-A25F-F2DF1AE998A7}" type="slidenum">
              <a:rPr lang="en-US" smtClean="0"/>
              <a:pPr/>
              <a:t>8</a:t>
            </a:fld>
            <a:endParaRPr lang="en-US"/>
          </a:p>
        </p:txBody>
      </p:sp>
      <p:pic>
        <p:nvPicPr>
          <p:cNvPr id="9" name="图片 8">
            <a:extLst>
              <a:ext uri="{FF2B5EF4-FFF2-40B4-BE49-F238E27FC236}">
                <a16:creationId xmlns:a16="http://schemas.microsoft.com/office/drawing/2014/main" id="{B4967461-8098-435C-B267-1609256AD38C}"/>
              </a:ext>
            </a:extLst>
          </p:cNvPr>
          <p:cNvPicPr>
            <a:picLocks noChangeAspect="1"/>
          </p:cNvPicPr>
          <p:nvPr/>
        </p:nvPicPr>
        <p:blipFill>
          <a:blip r:embed="rId2"/>
          <a:stretch>
            <a:fillRect/>
          </a:stretch>
        </p:blipFill>
        <p:spPr>
          <a:xfrm>
            <a:off x="5198340" y="4023484"/>
            <a:ext cx="4362674" cy="1085906"/>
          </a:xfrm>
          <a:prstGeom prst="rect">
            <a:avLst/>
          </a:prstGeom>
        </p:spPr>
      </p:pic>
      <p:pic>
        <p:nvPicPr>
          <p:cNvPr id="11" name="图片 10">
            <a:extLst>
              <a:ext uri="{FF2B5EF4-FFF2-40B4-BE49-F238E27FC236}">
                <a16:creationId xmlns:a16="http://schemas.microsoft.com/office/drawing/2014/main" id="{A283F1F3-57BE-46C1-B90F-25FFDFDE25B7}"/>
              </a:ext>
            </a:extLst>
          </p:cNvPr>
          <p:cNvPicPr>
            <a:picLocks noChangeAspect="1"/>
          </p:cNvPicPr>
          <p:nvPr/>
        </p:nvPicPr>
        <p:blipFill>
          <a:blip r:embed="rId3"/>
          <a:stretch>
            <a:fillRect/>
          </a:stretch>
        </p:blipFill>
        <p:spPr>
          <a:xfrm>
            <a:off x="5198340" y="5521669"/>
            <a:ext cx="5962956" cy="933498"/>
          </a:xfrm>
          <a:prstGeom prst="rect">
            <a:avLst/>
          </a:prstGeom>
        </p:spPr>
      </p:pic>
    </p:spTree>
    <p:extLst>
      <p:ext uri="{BB962C8B-B14F-4D97-AF65-F5344CB8AC3E}">
        <p14:creationId xmlns:p14="http://schemas.microsoft.com/office/powerpoint/2010/main" val="3044636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C7D90-F7BE-4E81-ADE0-FD28F1A80DF9}"/>
              </a:ext>
            </a:extLst>
          </p:cNvPr>
          <p:cNvSpPr>
            <a:spLocks noGrp="1"/>
          </p:cNvSpPr>
          <p:nvPr>
            <p:ph type="title"/>
          </p:nvPr>
        </p:nvSpPr>
        <p:spPr/>
        <p:txBody>
          <a:bodyPr/>
          <a:lstStyle/>
          <a:p>
            <a:r>
              <a:rPr lang="zh-CN" altLang="en-US" dirty="0"/>
              <a:t>在</a:t>
            </a:r>
            <a:r>
              <a:rPr lang="en-US" altLang="zh-CN" dirty="0"/>
              <a:t>Lucene</a:t>
            </a:r>
            <a:r>
              <a:rPr lang="zh-CN" altLang="en-US" dirty="0"/>
              <a:t>中自定义</a:t>
            </a:r>
            <a:r>
              <a:rPr lang="en-US" altLang="zh-CN" dirty="0"/>
              <a:t>Similarity</a:t>
            </a:r>
            <a:r>
              <a:rPr lang="zh-CN" altLang="en-US" dirty="0"/>
              <a:t>函数</a:t>
            </a:r>
          </a:p>
        </p:txBody>
      </p:sp>
      <p:sp>
        <p:nvSpPr>
          <p:cNvPr id="3" name="内容占位符 2">
            <a:extLst>
              <a:ext uri="{FF2B5EF4-FFF2-40B4-BE49-F238E27FC236}">
                <a16:creationId xmlns:a16="http://schemas.microsoft.com/office/drawing/2014/main" id="{F9C95C83-8616-4723-B42B-6DFEA5D1B117}"/>
              </a:ext>
            </a:extLst>
          </p:cNvPr>
          <p:cNvSpPr>
            <a:spLocks noGrp="1"/>
          </p:cNvSpPr>
          <p:nvPr>
            <p:ph idx="1"/>
          </p:nvPr>
        </p:nvSpPr>
        <p:spPr/>
        <p:txBody>
          <a:bodyPr>
            <a:normAutofit lnSpcReduction="10000"/>
          </a:bodyPr>
          <a:lstStyle/>
          <a:p>
            <a:r>
              <a:rPr lang="zh-CN" altLang="en-US" dirty="0"/>
              <a:t>我们也可以自己设计一个相关性计算的函数，如下图所示，我们通过继承</a:t>
            </a:r>
            <a:r>
              <a:rPr lang="en-US" altLang="zh-CN" dirty="0" err="1"/>
              <a:t>org.apache.pylucene.search.similarities</a:t>
            </a:r>
            <a:r>
              <a:rPr lang="zh-CN" altLang="en-US" dirty="0"/>
              <a:t>中的</a:t>
            </a:r>
            <a:r>
              <a:rPr lang="en-US" altLang="zh-CN" dirty="0" err="1"/>
              <a:t>PythonClassicSimilarity</a:t>
            </a:r>
            <a:r>
              <a:rPr lang="zh-CN" altLang="en-US" dirty="0"/>
              <a:t>类来构造我们自己的相关性计算函数，这是专门针对</a:t>
            </a:r>
            <a:r>
              <a:rPr lang="en-US" altLang="zh-CN" dirty="0"/>
              <a:t>Python</a:t>
            </a:r>
            <a:r>
              <a:rPr lang="zh-CN" altLang="en-US" dirty="0"/>
              <a:t>中的相似性定义（</a:t>
            </a:r>
            <a:r>
              <a:rPr lang="en-US" altLang="zh-CN" dirty="0"/>
              <a:t>Java</a:t>
            </a:r>
            <a:r>
              <a:rPr lang="zh-CN" altLang="en-US" dirty="0"/>
              <a:t>中需要用另一个类），具体构造方法如下图</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其中，</a:t>
            </a:r>
            <a:r>
              <a:rPr lang="en-US" altLang="zh-CN" dirty="0" err="1"/>
              <a:t>lengthNorm</a:t>
            </a:r>
            <a:r>
              <a:rPr lang="en-US" altLang="zh-CN" dirty="0"/>
              <a:t>()</a:t>
            </a:r>
            <a:r>
              <a:rPr lang="zh-CN" altLang="en-US" dirty="0"/>
              <a:t>函数返回了一个长度归一化的值，</a:t>
            </a:r>
            <a:r>
              <a:rPr lang="en-US" altLang="zh-CN" dirty="0" err="1"/>
              <a:t>tf</a:t>
            </a:r>
            <a:r>
              <a:rPr lang="en-US" altLang="zh-CN" dirty="0"/>
              <a:t>()</a:t>
            </a:r>
            <a:r>
              <a:rPr lang="zh-CN" altLang="en-US" dirty="0"/>
              <a:t>函数和</a:t>
            </a:r>
            <a:r>
              <a:rPr lang="en-US" altLang="zh-CN" dirty="0" err="1"/>
              <a:t>idf</a:t>
            </a:r>
            <a:r>
              <a:rPr lang="en-US" altLang="zh-CN" dirty="0"/>
              <a:t>()</a:t>
            </a:r>
            <a:r>
              <a:rPr lang="zh-CN" altLang="en-US" dirty="0"/>
              <a:t>函数返回了反映了该词在文档内出现频率的值（详见前几页</a:t>
            </a:r>
            <a:r>
              <a:rPr lang="en-US" altLang="zh-CN" dirty="0"/>
              <a:t>PPT</a:t>
            </a:r>
            <a:r>
              <a:rPr lang="zh-CN" altLang="en-US" dirty="0"/>
              <a:t>），</a:t>
            </a:r>
            <a:r>
              <a:rPr lang="en-US" altLang="zh-CN" dirty="0" err="1"/>
              <a:t>sloppyFreq</a:t>
            </a:r>
            <a:r>
              <a:rPr lang="en-US" altLang="zh-CN" dirty="0"/>
              <a:t>()</a:t>
            </a:r>
            <a:r>
              <a:rPr lang="zh-CN" altLang="en-US" dirty="0"/>
              <a:t>函数返回了这次匹配中词频率的增量，</a:t>
            </a:r>
            <a:r>
              <a:rPr lang="en-US" altLang="zh-CN" dirty="0" err="1"/>
              <a:t>idfExplain</a:t>
            </a:r>
            <a:r>
              <a:rPr lang="en-US" altLang="zh-CN" dirty="0"/>
              <a:t>()</a:t>
            </a:r>
            <a:r>
              <a:rPr lang="zh-CN" altLang="en-US" dirty="0"/>
              <a:t>函数返回一个解释对象，通过修改这些函数，我们可以实现自己对相关性函数的定义</a:t>
            </a:r>
            <a:endParaRPr lang="en-US" altLang="zh-CN" dirty="0"/>
          </a:p>
          <a:p>
            <a:r>
              <a:rPr lang="en-US" altLang="zh-CN" b="1" dirty="0"/>
              <a:t>Reference</a:t>
            </a:r>
            <a:r>
              <a:rPr lang="en-US" altLang="zh-CN" dirty="0"/>
              <a:t>: </a:t>
            </a:r>
            <a:r>
              <a:rPr lang="en-US" altLang="zh-CN" dirty="0">
                <a:hlinkClick r:id="rId2"/>
              </a:rPr>
              <a:t>https://lucene.apache.org/core/7_2_1/core/org/apache/lucene/search/similarities/ClassicSimilarity.html</a:t>
            </a:r>
            <a:r>
              <a:rPr lang="en-US" altLang="zh-CN" dirty="0"/>
              <a:t> </a:t>
            </a:r>
          </a:p>
        </p:txBody>
      </p:sp>
      <p:sp>
        <p:nvSpPr>
          <p:cNvPr id="4" name="灯片编号占位符 3">
            <a:extLst>
              <a:ext uri="{FF2B5EF4-FFF2-40B4-BE49-F238E27FC236}">
                <a16:creationId xmlns:a16="http://schemas.microsoft.com/office/drawing/2014/main" id="{219BD04E-AE33-45E6-A832-E987507AB480}"/>
              </a:ext>
            </a:extLst>
          </p:cNvPr>
          <p:cNvSpPr>
            <a:spLocks noGrp="1"/>
          </p:cNvSpPr>
          <p:nvPr>
            <p:ph type="sldNum" sz="quarter" idx="12"/>
          </p:nvPr>
        </p:nvSpPr>
        <p:spPr/>
        <p:txBody>
          <a:bodyPr/>
          <a:lstStyle/>
          <a:p>
            <a:fld id="{73C21EC5-CD02-4888-A25F-F2DF1AE998A7}" type="slidenum">
              <a:rPr lang="en-US" smtClean="0"/>
              <a:pPr/>
              <a:t>9</a:t>
            </a:fld>
            <a:endParaRPr lang="en-US"/>
          </a:p>
        </p:txBody>
      </p:sp>
      <p:pic>
        <p:nvPicPr>
          <p:cNvPr id="6" name="图片 5">
            <a:extLst>
              <a:ext uri="{FF2B5EF4-FFF2-40B4-BE49-F238E27FC236}">
                <a16:creationId xmlns:a16="http://schemas.microsoft.com/office/drawing/2014/main" id="{0F0E9464-67C8-4825-A8BF-E0D8AEF2F3C0}"/>
              </a:ext>
            </a:extLst>
          </p:cNvPr>
          <p:cNvPicPr>
            <a:picLocks noChangeAspect="1"/>
          </p:cNvPicPr>
          <p:nvPr/>
        </p:nvPicPr>
        <p:blipFill>
          <a:blip r:embed="rId3"/>
          <a:stretch>
            <a:fillRect/>
          </a:stretch>
        </p:blipFill>
        <p:spPr>
          <a:xfrm>
            <a:off x="496580" y="1716285"/>
            <a:ext cx="7230402" cy="3182862"/>
          </a:xfrm>
          <a:prstGeom prst="rect">
            <a:avLst/>
          </a:prstGeom>
        </p:spPr>
      </p:pic>
    </p:spTree>
    <p:extLst>
      <p:ext uri="{BB962C8B-B14F-4D97-AF65-F5344CB8AC3E}">
        <p14:creationId xmlns:p14="http://schemas.microsoft.com/office/powerpoint/2010/main" val="427615307"/>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panose="020F0302020204030204"/>
        <a:ea typeface="黑体"/>
        <a:cs typeface=""/>
      </a:majorFont>
      <a:minorFont>
        <a:latin typeface="Consolas" panose="020F0502020204030204"/>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4E37B909-4809-4617-9C60-91B87487A85A}" vid="{F71CC669-DEC7-46CD-AE6A-AB47BFD2F8B5}"/>
    </a:ext>
  </a:extLst>
</a:theme>
</file>

<file path=ppt/theme/theme2.xml><?xml version="1.0" encoding="utf-8"?>
<a:theme xmlns:a="http://schemas.openxmlformats.org/drawingml/2006/main" name="1_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5mril5v">
      <a:majorFont>
        <a:latin typeface="Consolas"/>
        <a:ea typeface="黑体"/>
        <a:cs typeface=""/>
      </a:majorFont>
      <a:minorFont>
        <a:latin typeface="Consolas"/>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3022</TotalTime>
  <Words>1604</Words>
  <Application>Microsoft Macintosh PowerPoint</Application>
  <PresentationFormat>Widescreen</PresentationFormat>
  <Paragraphs>106</Paragraphs>
  <Slides>10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-apple-system</vt:lpstr>
      <vt:lpstr>Kaiti TC</vt:lpstr>
      <vt:lpstr>微软雅黑</vt:lpstr>
      <vt:lpstr>Arial</vt:lpstr>
      <vt:lpstr>Calibri</vt:lpstr>
      <vt:lpstr>Cambria Math</vt:lpstr>
      <vt:lpstr>Consolas</vt:lpstr>
      <vt:lpstr>主题1</vt:lpstr>
      <vt:lpstr>1_主题1</vt:lpstr>
      <vt:lpstr>关于爬取动态加载页面</vt:lpstr>
      <vt:lpstr>6. Lucene 3</vt:lpstr>
      <vt:lpstr>TFIDF介绍</vt:lpstr>
      <vt:lpstr>TFIDF变种</vt:lpstr>
      <vt:lpstr>TFIDF-例子</vt:lpstr>
      <vt:lpstr>BM25</vt:lpstr>
      <vt:lpstr>BM25</vt:lpstr>
      <vt:lpstr>Lucene中的Similarity函数</vt:lpstr>
      <vt:lpstr>在Lucene中自定义Similarity函数</vt:lpstr>
      <vt:lpstr>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 实验准备</dc:title>
  <dc:creator>Pan Yujie</dc:creator>
  <cp:lastModifiedBy>吴浩宁</cp:lastModifiedBy>
  <cp:revision>465</cp:revision>
  <dcterms:created xsi:type="dcterms:W3CDTF">2020-06-05T11:49:48Z</dcterms:created>
  <dcterms:modified xsi:type="dcterms:W3CDTF">2022-10-19T06:15:03Z</dcterms:modified>
</cp:coreProperties>
</file>