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57" r:id="rId10"/>
    <p:sldId id="258" r:id="rId11"/>
    <p:sldId id="259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7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3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0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4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2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2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949A-529E-4C7D-89A3-9D088FE9142D}" type="datetimeFigureOut">
              <a:rPr lang="en-PH" smtClean="0"/>
              <a:t>15/06/2025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24E493-65F8-4F29-872A-1424AE395DF8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Linear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Objective function</a:t>
            </a:r>
          </a:p>
          <a:p>
            <a:pPr lvl="1"/>
            <a:r>
              <a:rPr lang="en-PH" dirty="0"/>
              <a:t>The function to be maximized or minimized </a:t>
            </a:r>
          </a:p>
          <a:p>
            <a:pPr algn="just"/>
            <a:r>
              <a:rPr lang="en-PH" dirty="0"/>
              <a:t>A vector, x for the standard maximum problem or y for the standard minimum problem, is said to be feasible if it satisﬁes the corresponding constraints. The set of feasible vectors is called the constraint set. A linear programming problem is said to be feasible if the constraint set is not empty; otherwise it is said to be infeasible. A feasible maximum (resp. minimum) problem is said to be unbounded if the objective function can assume arbitrarily large positive (resp. negative) values at feasible vectors; otherwise, it is said to be bounded. Thus there are three possibilities for a linear programming problem. It may be bounded feasible, it may be unbounded feasible, and it may be infeasible. The value of a bounded feasible maximum(</a:t>
            </a:r>
            <a:r>
              <a:rPr lang="en-PH" dirty="0" err="1"/>
              <a:t>resp</a:t>
            </a:r>
            <a:r>
              <a:rPr lang="en-PH" dirty="0"/>
              <a:t>, minimum) problem is the maximum (resp. minimum)value of the objective function as the variables range over the constraint set. A feasible vector at which the objective function achieves the value is called optimal.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5305" indent="-535305" algn="just">
              <a:buNone/>
            </a:pPr>
            <a:r>
              <a:rPr lang="en-PH" dirty="0"/>
              <a:t>A. Consider the linear programming problem: Find y1 and y2 to minimize y1 + y2 subject to the constraints,</a:t>
            </a:r>
          </a:p>
          <a:p>
            <a:pPr marL="0" indent="0">
              <a:buNone/>
            </a:pPr>
            <a:r>
              <a:rPr lang="en-PH" dirty="0"/>
              <a:t>                               y1 +2 y2 ≥ 3</a:t>
            </a:r>
          </a:p>
          <a:p>
            <a:pPr marL="0" indent="0">
              <a:buNone/>
            </a:pPr>
            <a:r>
              <a:rPr lang="en-PH"/>
              <a:t>                               2y1 </a:t>
            </a:r>
            <a:r>
              <a:rPr lang="en-PH" dirty="0"/>
              <a:t>+ y2 ≥ 5 </a:t>
            </a:r>
          </a:p>
          <a:p>
            <a:pPr marL="0" indent="0">
              <a:buNone/>
            </a:pPr>
            <a:r>
              <a:rPr lang="en-PH" dirty="0"/>
              <a:t>                                y2 ≥ 0</a:t>
            </a:r>
          </a:p>
          <a:p>
            <a:pPr marL="0" indent="0">
              <a:buNone/>
            </a:pPr>
            <a:r>
              <a:rPr lang="en-PH" dirty="0"/>
              <a:t>                                y1 &gt;=0</a:t>
            </a:r>
          </a:p>
          <a:p>
            <a:pPr marL="0" indent="0">
              <a:buNone/>
            </a:pPr>
            <a:r>
              <a:rPr lang="en-PH" dirty="0"/>
              <a:t>               Graph the constraint set and solve.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Linear Programming (LP)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sz="4400" dirty="0"/>
              <a:t>A mathematical technique designed to help operations managers plan and make decisions relative to the trade-offs necessary to allocate resources.</a:t>
            </a:r>
          </a:p>
          <a:p>
            <a:pPr marL="0" indent="0">
              <a:buNone/>
            </a:pP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Examples of problems in which LP has been successfully applied in operations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Scheduling school buses to minimize the total distance traveled when carrying students.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Allocating police patrol units to high crime areas to minimize response time to 911 calls.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Scheduling tellers at banks so that needs are met during each hour of the day while minimizing the total cost of labor.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Selecting the product mix in a factory to make best use of machine- and labor-hours available while maximizing the firm’s profit.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Examples of problems in which LP has been successfully applied in operations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en-PH" dirty="0"/>
              <a:t>Picking blends of raw materials in feed mills to produce finished feed combinations at minimum cost. 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PH" dirty="0"/>
              <a:t>Determining the distribution system that will minimize total shipping cost from several warehouses to various market locations. 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PH" dirty="0"/>
              <a:t>Developing a production schedule that will satisfy future demands for a firm’s product and at the same time minimize total production and inventory costs. 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PH" dirty="0"/>
              <a:t>Allocating space for a tenant mix in a new shopping mall so as to maximize revenues to the leasing company.</a:t>
            </a:r>
          </a:p>
          <a:p>
            <a:pPr marL="0" indent="0">
              <a:buNone/>
            </a:pPr>
            <a:endParaRPr lang="en-P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7" y="205450"/>
            <a:ext cx="10572288" cy="5726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1E45-BE61-43CB-AC5F-7982D7F4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Topic: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D953-0675-4CD1-9EDF-6063AC1D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Definition of Linear Programming</a:t>
            </a:r>
          </a:p>
          <a:p>
            <a:r>
              <a:rPr lang="en-PH" dirty="0"/>
              <a:t>Objective Function</a:t>
            </a:r>
          </a:p>
          <a:p>
            <a:r>
              <a:rPr lang="en-PH" dirty="0"/>
              <a:t>Decision Variables</a:t>
            </a:r>
          </a:p>
          <a:p>
            <a:r>
              <a:rPr lang="en-PH" dirty="0"/>
              <a:t>Constraints</a:t>
            </a:r>
          </a:p>
          <a:p>
            <a:r>
              <a:rPr lang="en-PH" dirty="0"/>
              <a:t>Graphical Solution Method</a:t>
            </a:r>
          </a:p>
          <a:p>
            <a:r>
              <a:rPr lang="en-PH" dirty="0"/>
              <a:t>Feasible Region</a:t>
            </a:r>
          </a:p>
          <a:p>
            <a:r>
              <a:rPr lang="en-PH" dirty="0"/>
              <a:t>Optimal Solution (Corner Point Method)</a:t>
            </a:r>
          </a:p>
        </p:txBody>
      </p:sp>
    </p:spTree>
    <p:extLst>
      <p:ext uri="{BB962C8B-B14F-4D97-AF65-F5344CB8AC3E}">
        <p14:creationId xmlns:p14="http://schemas.microsoft.com/office/powerpoint/2010/main" val="152397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052F-5912-48A4-9DC8-5FA4A2D0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DA3D-220A-41F2-81A4-E5F75FC3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dirty="0"/>
              <a:t>After the session, the students should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Define linear programming and its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Identify the components of a linear programming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Formulate a linear programming problem from a word problem or 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Graph linear inequalities and identify the feasible region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Determine the optimal solution using the graphical method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Analyze the impact of constraints on feasible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Solve two-variable LP problems using the corner-point method</a:t>
            </a:r>
          </a:p>
        </p:txBody>
      </p:sp>
    </p:spTree>
    <p:extLst>
      <p:ext uri="{BB962C8B-B14F-4D97-AF65-F5344CB8AC3E}">
        <p14:creationId xmlns:p14="http://schemas.microsoft.com/office/powerpoint/2010/main" val="27812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4C83-CC94-435C-BFAC-9734EA0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E1A3-B419-486D-8D70-8EDC78C3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Programming (LP)</a:t>
            </a:r>
            <a:r>
              <a:rPr lang="en-US" dirty="0"/>
              <a:t> is a mathematical technique used to determine the best possible outcome in a given mathematical model. It is widely applied in fields like business, economics, engineering, and logistics.</a:t>
            </a:r>
            <a:br>
              <a:rPr lang="en-US" dirty="0"/>
            </a:br>
            <a:r>
              <a:rPr lang="en-US" dirty="0"/>
              <a:t>The goal is to </a:t>
            </a:r>
            <a:r>
              <a:rPr lang="en-US" b="1" dirty="0"/>
              <a:t>maximize</a:t>
            </a:r>
            <a:r>
              <a:rPr lang="en-US" dirty="0"/>
              <a:t> or </a:t>
            </a:r>
            <a:r>
              <a:rPr lang="en-US" b="1" dirty="0"/>
              <a:t>minimize</a:t>
            </a:r>
            <a:r>
              <a:rPr lang="en-US" dirty="0"/>
              <a:t> a linear objective function, subject to a set of </a:t>
            </a:r>
            <a:r>
              <a:rPr lang="en-US" b="1" dirty="0"/>
              <a:t>linear constraints</a:t>
            </a:r>
            <a:r>
              <a:rPr lang="en-US" dirty="0"/>
              <a:t> (inequalities or equalities).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A factory wants to produce two types of products using limited labor and materials to maximize profit.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0326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A869-3253-4712-B563-548F131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Objective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4F99-4E95-4CAF-9393-C0738A27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objective function</a:t>
            </a:r>
            <a:r>
              <a:rPr lang="en-US" dirty="0"/>
              <a:t> is the linear equation that defines what needs to be maximized or minimized, such as </a:t>
            </a:r>
            <a:r>
              <a:rPr lang="en-US" b="1" dirty="0"/>
              <a:t>profit</a:t>
            </a:r>
            <a:r>
              <a:rPr lang="en-US" dirty="0"/>
              <a:t>, </a:t>
            </a:r>
            <a:r>
              <a:rPr lang="en-US" b="1" dirty="0"/>
              <a:t>cost</a:t>
            </a:r>
            <a:r>
              <a:rPr lang="en-US" dirty="0"/>
              <a:t>, or </a:t>
            </a:r>
            <a:r>
              <a:rPr lang="en-US" b="1" dirty="0"/>
              <a:t>time</a:t>
            </a:r>
            <a:r>
              <a:rPr lang="en-US" dirty="0"/>
              <a:t>.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39391-2BEE-4F9B-AF53-C6FBDDB0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3" y="2867027"/>
            <a:ext cx="5449286" cy="30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6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2DFF-FA47-416C-8186-9BA5D5AF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586"/>
            <a:ext cx="9603275" cy="1049235"/>
          </a:xfrm>
        </p:spPr>
        <p:txBody>
          <a:bodyPr/>
          <a:lstStyle/>
          <a:p>
            <a:r>
              <a:rPr lang="en-PH" b="1" dirty="0"/>
              <a:t>Decision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ABD0E9-DD6E-400F-8692-D8688499E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9530"/>
            <a:ext cx="7859222" cy="18290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DFA868C-207F-4511-AD2E-4E606F1BB4AF}"/>
              </a:ext>
            </a:extLst>
          </p:cNvPr>
          <p:cNvSpPr txBox="1">
            <a:spLocks/>
          </p:cNvSpPr>
          <p:nvPr/>
        </p:nvSpPr>
        <p:spPr>
          <a:xfrm>
            <a:off x="651587" y="2800201"/>
            <a:ext cx="10515600" cy="1257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D9EB0-8A53-4F90-B0B9-73E62D7A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407" y="3284015"/>
            <a:ext cx="777348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2DFF-FA47-416C-8186-9BA5D5AF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05575"/>
            <a:ext cx="10515600" cy="1325563"/>
          </a:xfrm>
        </p:spPr>
        <p:txBody>
          <a:bodyPr/>
          <a:lstStyle/>
          <a:p>
            <a:r>
              <a:rPr lang="en-PH" b="1" dirty="0"/>
              <a:t>Graphical Solution Method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FA868C-207F-4511-AD2E-4E606F1BB4AF}"/>
              </a:ext>
            </a:extLst>
          </p:cNvPr>
          <p:cNvSpPr txBox="1">
            <a:spLocks/>
          </p:cNvSpPr>
          <p:nvPr/>
        </p:nvSpPr>
        <p:spPr>
          <a:xfrm>
            <a:off x="0" y="2631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Feasible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36355-49E1-4917-932E-E921CE57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25" y="556560"/>
            <a:ext cx="7373379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5E6C9-5497-420E-9728-DD03E9E58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000" y="2988755"/>
            <a:ext cx="785922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D9EB-CC0A-4328-AB01-9F7EF0FB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Optimal solution (corner point method)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234C6-5955-4406-A409-3E72D66E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30" y="1973309"/>
            <a:ext cx="8549571" cy="39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6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7" y="190476"/>
            <a:ext cx="10515600" cy="5405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/>
              <a:t>A linear programming problem may be defined as the problem of maximizing or minimizing a linear function subject to linear constraints. The constraints may be equalities or inequalities.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In this problem there are two  unknowns, </a:t>
            </a:r>
          </a:p>
          <a:p>
            <a:pPr marL="0" indent="0" algn="just">
              <a:buNone/>
            </a:pPr>
            <a:r>
              <a:rPr lang="en-PH" dirty="0"/>
              <a:t>and five constraints.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8" y="1453467"/>
            <a:ext cx="9820275" cy="2181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311" y="2195157"/>
            <a:ext cx="3914775" cy="3400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677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Linear Programming</vt:lpstr>
      <vt:lpstr>Topic: Linear Programming</vt:lpstr>
      <vt:lpstr>Learning Objectives</vt:lpstr>
      <vt:lpstr>Linear Programming</vt:lpstr>
      <vt:lpstr>Objective Function </vt:lpstr>
      <vt:lpstr>Decision Variables</vt:lpstr>
      <vt:lpstr>Graphical Solution Method</vt:lpstr>
      <vt:lpstr>Optimal solution (corner point method)</vt:lpstr>
      <vt:lpstr>PowerPoint Presentation</vt:lpstr>
      <vt:lpstr>Terminology</vt:lpstr>
      <vt:lpstr>Exercises</vt:lpstr>
      <vt:lpstr>Linear Programming (LP)</vt:lpstr>
      <vt:lpstr>Examples of problems in which LP has been successfully applied in operations management</vt:lpstr>
      <vt:lpstr>Examples of problems in which LP has been successfully applied in operations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user</dc:creator>
  <cp:lastModifiedBy>user</cp:lastModifiedBy>
  <cp:revision>32</cp:revision>
  <dcterms:created xsi:type="dcterms:W3CDTF">2017-05-23T13:12:00Z</dcterms:created>
  <dcterms:modified xsi:type="dcterms:W3CDTF">2025-06-15T05:27:56Z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2CCB84C7450149BAA812C4EE58D5A618</vt:lpwstr>
  </property>
  <property fmtid="{D5CDD505-2E9C-101B-9397-08002B2CF9AE}" pid="3" name="KSOProductBuildVer">
    <vt:lpwstr>1033-11.2.0.11537</vt:lpwstr>
  </property>
</Properties>
</file>