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notesMasterIdLst>
    <p:notesMasterId r:id="rId38"/>
  </p:notesMasterIdLst>
  <p:sldIdLst>
    <p:sldId id="256" r:id="rId2"/>
    <p:sldId id="289" r:id="rId3"/>
    <p:sldId id="290" r:id="rId4"/>
    <p:sldId id="263" r:id="rId5"/>
    <p:sldId id="300" r:id="rId6"/>
    <p:sldId id="292" r:id="rId7"/>
    <p:sldId id="293" r:id="rId8"/>
    <p:sldId id="291" r:id="rId9"/>
    <p:sldId id="295" r:id="rId10"/>
    <p:sldId id="294" r:id="rId11"/>
    <p:sldId id="264" r:id="rId12"/>
    <p:sldId id="265" r:id="rId13"/>
    <p:sldId id="266" r:id="rId14"/>
    <p:sldId id="267" r:id="rId15"/>
    <p:sldId id="268" r:id="rId16"/>
    <p:sldId id="269" r:id="rId17"/>
    <p:sldId id="270" r:id="rId18"/>
    <p:sldId id="271" r:id="rId19"/>
    <p:sldId id="272" r:id="rId20"/>
    <p:sldId id="274" r:id="rId21"/>
    <p:sldId id="273" r:id="rId22"/>
    <p:sldId id="275" r:id="rId23"/>
    <p:sldId id="276" r:id="rId24"/>
    <p:sldId id="278" r:id="rId25"/>
    <p:sldId id="279" r:id="rId26"/>
    <p:sldId id="281" r:id="rId27"/>
    <p:sldId id="282" r:id="rId28"/>
    <p:sldId id="283" r:id="rId29"/>
    <p:sldId id="284" r:id="rId30"/>
    <p:sldId id="286" r:id="rId31"/>
    <p:sldId id="287" r:id="rId32"/>
    <p:sldId id="288" r:id="rId33"/>
    <p:sldId id="296" r:id="rId34"/>
    <p:sldId id="297" r:id="rId35"/>
    <p:sldId id="298" r:id="rId36"/>
    <p:sldId id="299"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1: Intruduction" id="{FA99B4FA-6023-48CC-B11A-0276176A74A2}">
          <p14:sldIdLst>
            <p14:sldId id="256"/>
            <p14:sldId id="289"/>
            <p14:sldId id="290"/>
          </p14:sldIdLst>
        </p14:section>
        <p14:section name="Phase 2: Data Collection &amp; Analysis" id="{A23D694F-E4CA-4584-AF65-6ABE587A3F09}">
          <p14:sldIdLst>
            <p14:sldId id="263"/>
            <p14:sldId id="300"/>
            <p14:sldId id="292"/>
            <p14:sldId id="293"/>
            <p14:sldId id="291"/>
            <p14:sldId id="295"/>
            <p14:sldId id="294"/>
          </p14:sldIdLst>
        </p14:section>
        <p14:section name="Phase 3: Implementation &amp; Testing" id="{97840296-B0D4-41A2-9A2B-8964ABA9A853}">
          <p14:sldIdLst>
            <p14:sldId id="264"/>
            <p14:sldId id="265"/>
            <p14:sldId id="266"/>
            <p14:sldId id="267"/>
            <p14:sldId id="268"/>
            <p14:sldId id="269"/>
            <p14:sldId id="270"/>
            <p14:sldId id="271"/>
            <p14:sldId id="272"/>
            <p14:sldId id="274"/>
            <p14:sldId id="273"/>
            <p14:sldId id="275"/>
            <p14:sldId id="276"/>
            <p14:sldId id="278"/>
            <p14:sldId id="279"/>
            <p14:sldId id="281"/>
            <p14:sldId id="282"/>
            <p14:sldId id="283"/>
            <p14:sldId id="284"/>
            <p14:sldId id="286"/>
            <p14:sldId id="287"/>
            <p14:sldId id="288"/>
            <p14:sldId id="296"/>
          </p14:sldIdLst>
        </p14:section>
        <p14:section name="2.MITIGATION STRATEGIES AND SECURITY POLICIES" id="{19799DF9-E874-42CC-A405-CF22BE2D053A}">
          <p14:sldIdLst>
            <p14:sldId id="297"/>
            <p14:sldId id="298"/>
          </p14:sldIdLst>
        </p14:section>
        <p14:section name="Closing" id="{8F24CB04-6E0E-4026-88D0-A075FAB1E241}">
          <p14:sldIdLst>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6270" autoAdjust="0"/>
  </p:normalViewPr>
  <p:slideViewPr>
    <p:cSldViewPr snapToGrid="0" snapToObjects="1">
      <p:cViewPr varScale="1">
        <p:scale>
          <a:sx n="107" d="100"/>
          <a:sy n="107" d="100"/>
        </p:scale>
        <p:origin x="111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4AF4D-CABB-454E-9900-4245A21192ED}" type="datetimeFigureOut">
              <a:rPr lang="en-PH" smtClean="0"/>
              <a:t>5/3/2025</a:t>
            </a:fld>
            <a:endParaRPr lang="en-P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2FE030-C58D-4FF9-851F-0BDD32F6F973}" type="slidenum">
              <a:rPr lang="en-PH" smtClean="0"/>
              <a:t>‹#›</a:t>
            </a:fld>
            <a:endParaRPr lang="en-PH"/>
          </a:p>
        </p:txBody>
      </p:sp>
    </p:spTree>
    <p:extLst>
      <p:ext uri="{BB962C8B-B14F-4D97-AF65-F5344CB8AC3E}">
        <p14:creationId xmlns:p14="http://schemas.microsoft.com/office/powerpoint/2010/main" val="2051746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nvd.nist.gov/vuln/detail/CVE-2007-6750"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smtClean="0"/>
              <a:t>PNexus</a:t>
            </a:r>
            <a:r>
              <a:rPr lang="en-US" b="1" dirty="0" smtClean="0"/>
              <a:t> </a:t>
            </a:r>
            <a:r>
              <a:rPr lang="en-US" b="1" dirty="0" smtClean="0"/>
              <a:t>Web Application</a:t>
            </a:r>
            <a:r>
              <a:rPr lang="en-US" dirty="0" smtClean="0"/>
              <a:t> supports the 4Ps Program operations under DSWD.</a:t>
            </a:r>
          </a:p>
          <a:p>
            <a:r>
              <a:rPr lang="en-US" dirty="0" smtClean="0"/>
              <a:t>Manages sensitive data related to program beneficiaries and operations.</a:t>
            </a:r>
          </a:p>
          <a:p>
            <a:r>
              <a:rPr lang="en-US" dirty="0" smtClean="0"/>
              <a:t>System is exposed to potential risks due to web-based access and current infrastructure setup.</a:t>
            </a:r>
          </a:p>
          <a:p>
            <a:r>
              <a:rPr lang="en-US" dirty="0" smtClean="0"/>
              <a:t>This project proposes a </a:t>
            </a:r>
            <a:r>
              <a:rPr lang="en-US" b="1" dirty="0" smtClean="0"/>
              <a:t>comprehensive security audit</a:t>
            </a:r>
            <a:r>
              <a:rPr lang="en-US" dirty="0" smtClean="0"/>
              <a:t> of the application and its deployment environment.</a:t>
            </a:r>
          </a:p>
          <a:p>
            <a:endParaRPr lang="en-US" dirty="0" smtClean="0"/>
          </a:p>
          <a:p>
            <a:r>
              <a:rPr lang="en-US" dirty="0" smtClean="0"/>
              <a:t>Audit </a:t>
            </a:r>
            <a:r>
              <a:rPr lang="en-US" dirty="0" smtClean="0"/>
              <a:t>will focus on identifying vulnerabilities in:</a:t>
            </a:r>
          </a:p>
          <a:p>
            <a:pPr lvl="1"/>
            <a:r>
              <a:rPr lang="en-US" dirty="0" smtClean="0"/>
              <a:t>Application codebase (e.g., authentication, input validation)</a:t>
            </a:r>
          </a:p>
          <a:p>
            <a:pPr lvl="1"/>
            <a:r>
              <a:rPr lang="en-US" dirty="0" smtClean="0"/>
              <a:t>Front-end technologies (</a:t>
            </a:r>
            <a:r>
              <a:rPr lang="en-US" dirty="0" err="1" smtClean="0"/>
              <a:t>jQuery</a:t>
            </a:r>
            <a:r>
              <a:rPr lang="en-US" dirty="0" smtClean="0"/>
              <a:t>, Bootstrap)</a:t>
            </a:r>
          </a:p>
          <a:p>
            <a:pPr lvl="1"/>
            <a:r>
              <a:rPr lang="en-US" dirty="0" smtClean="0"/>
              <a:t>Server configuration and hardening</a:t>
            </a:r>
          </a:p>
          <a:p>
            <a:pPr lvl="1"/>
            <a:r>
              <a:rPr lang="en-US" dirty="0" smtClean="0"/>
              <a:t>Network security and communication </a:t>
            </a:r>
            <a:r>
              <a:rPr lang="en-US" dirty="0" smtClean="0"/>
              <a:t>channels</a:t>
            </a:r>
          </a:p>
          <a:p>
            <a:pPr lvl="1"/>
            <a:endParaRPr lang="en-US" dirty="0" smtClean="0"/>
          </a:p>
          <a:p>
            <a:r>
              <a:rPr lang="en-US" dirty="0" smtClean="0"/>
              <a:t>Provide Recommendations will help </a:t>
            </a:r>
            <a:r>
              <a:rPr lang="en-US" b="1" dirty="0" smtClean="0"/>
              <a:t>enhance system security</a:t>
            </a:r>
            <a:r>
              <a:rPr lang="en-US" dirty="0" smtClean="0"/>
              <a:t> and ensure compliance with best practices.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a:t>
            </a:fld>
            <a:endParaRPr lang="en-PH"/>
          </a:p>
        </p:txBody>
      </p:sp>
    </p:spTree>
    <p:extLst>
      <p:ext uri="{BB962C8B-B14F-4D97-AF65-F5344CB8AC3E}">
        <p14:creationId xmlns:p14="http://schemas.microsoft.com/office/powerpoint/2010/main" val="32895171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Port 5432 (</a:t>
            </a:r>
            <a:r>
              <a:rPr lang="en-US" b="1" dirty="0" err="1" smtClean="0"/>
              <a:t>PostgreSQL</a:t>
            </a:r>
            <a:r>
              <a:rPr lang="en-US" b="1" dirty="0" smtClean="0"/>
              <a:t>)</a:t>
            </a:r>
            <a:r>
              <a:rPr lang="en-US" dirty="0" smtClean="0"/>
              <a:t/>
            </a:r>
            <a:br>
              <a:rPr lang="en-US" dirty="0" smtClean="0"/>
            </a:br>
            <a:r>
              <a:rPr lang="en-US" dirty="0" smtClean="0"/>
              <a:t>This port is used by </a:t>
            </a:r>
            <a:r>
              <a:rPr lang="en-US" dirty="0" err="1" smtClean="0"/>
              <a:t>PostgreSQL</a:t>
            </a:r>
            <a:r>
              <a:rPr lang="en-US" dirty="0" smtClean="0"/>
              <a:t> databases and presents a </a:t>
            </a:r>
            <a:r>
              <a:rPr lang="en-US" b="1" dirty="0" smtClean="0"/>
              <a:t>medium risk</a:t>
            </a:r>
            <a:r>
              <a:rPr lang="en-US" dirty="0" smtClean="0"/>
              <a:t> if exposed externally. An unsecured instance can be vulnerable to unauthorized access or SQL injection.</a:t>
            </a:r>
            <a:br>
              <a:rPr lang="en-US" dirty="0" smtClean="0"/>
            </a:br>
            <a:r>
              <a:rPr lang="en-US" b="1" dirty="0" smtClean="0"/>
              <a:t>Recommendation</a:t>
            </a:r>
            <a:r>
              <a:rPr lang="en-US" dirty="0" smtClean="0"/>
              <a:t>: Enable SSL for encrypted connections, enforce strong passwords, and restrict access to trusted internal IPs only.</a:t>
            </a:r>
          </a:p>
          <a:p>
            <a:endParaRPr lang="en-US" b="1" dirty="0" smtClean="0"/>
          </a:p>
          <a:p>
            <a:r>
              <a:rPr lang="en-US" b="1" dirty="0" smtClean="0"/>
              <a:t>Port 7070 (</a:t>
            </a:r>
            <a:r>
              <a:rPr lang="en-US" b="1" dirty="0" err="1" smtClean="0"/>
              <a:t>RealServer</a:t>
            </a:r>
            <a:r>
              <a:rPr lang="en-US" b="1" dirty="0" smtClean="0"/>
              <a:t>)</a:t>
            </a:r>
            <a:r>
              <a:rPr lang="en-US" dirty="0" smtClean="0"/>
              <a:t/>
            </a:r>
            <a:br>
              <a:rPr lang="en-US" dirty="0" smtClean="0"/>
            </a:br>
            <a:r>
              <a:rPr lang="en-US" dirty="0" smtClean="0"/>
              <a:t>This port is associated with legacy streaming services and carries a </a:t>
            </a:r>
            <a:r>
              <a:rPr lang="en-US" b="1" dirty="0" smtClean="0"/>
              <a:t>medium risk</a:t>
            </a:r>
            <a:r>
              <a:rPr lang="en-US" dirty="0" smtClean="0"/>
              <a:t> due to the likelihood of being outdated or unmaintained.</a:t>
            </a:r>
            <a:br>
              <a:rPr lang="en-US" dirty="0" smtClean="0"/>
            </a:br>
            <a:r>
              <a:rPr lang="en-US" b="1" dirty="0" smtClean="0"/>
              <a:t>Recommendation</a:t>
            </a:r>
            <a:r>
              <a:rPr lang="en-US" dirty="0" smtClean="0"/>
              <a:t>: If the service is no longer required, it should be disabled. Otherwise, consider migrating to a modern equivalent and ensure all security patches are applied.</a:t>
            </a:r>
          </a:p>
          <a:p>
            <a:endParaRPr lang="en-US" b="1" dirty="0" smtClean="0"/>
          </a:p>
          <a:p>
            <a:r>
              <a:rPr lang="en-US" b="1" dirty="0" smtClean="0"/>
              <a:t>Port 4767 (</a:t>
            </a:r>
            <a:r>
              <a:rPr lang="en-US" b="1" dirty="0" err="1" smtClean="0"/>
              <a:t>GlobalProtect</a:t>
            </a:r>
            <a:r>
              <a:rPr lang="en-US" b="1" dirty="0" smtClean="0"/>
              <a:t> Portal)</a:t>
            </a:r>
            <a:r>
              <a:rPr lang="en-US" dirty="0" smtClean="0"/>
              <a:t/>
            </a:r>
            <a:br>
              <a:rPr lang="en-US" dirty="0" smtClean="0"/>
            </a:br>
            <a:r>
              <a:rPr lang="en-US" dirty="0" smtClean="0"/>
              <a:t>This port is categorized as </a:t>
            </a:r>
            <a:r>
              <a:rPr lang="en-US" b="1" dirty="0" smtClean="0"/>
              <a:t>medium risk</a:t>
            </a:r>
            <a:r>
              <a:rPr lang="en-US" dirty="0" smtClean="0"/>
              <a:t> and is used by Palo Alto’s </a:t>
            </a:r>
            <a:r>
              <a:rPr lang="en-US" dirty="0" err="1" smtClean="0"/>
              <a:t>GlobalProtect</a:t>
            </a:r>
            <a:r>
              <a:rPr lang="en-US" dirty="0" smtClean="0"/>
              <a:t> VPN portal.</a:t>
            </a:r>
            <a:br>
              <a:rPr lang="en-US" dirty="0" smtClean="0"/>
            </a:br>
            <a:r>
              <a:rPr lang="en-US" b="1" dirty="0" smtClean="0"/>
              <a:t>Recommendation</a:t>
            </a:r>
            <a:r>
              <a:rPr lang="en-US" dirty="0" smtClean="0"/>
              <a:t>: Access should be strictly limited to users authenticated via Active Directory or LDAP. Proper identity and access management must be enforced.</a:t>
            </a:r>
          </a:p>
          <a:p>
            <a:endParaRPr lang="en-US" b="1" dirty="0" smtClean="0"/>
          </a:p>
          <a:p>
            <a:r>
              <a:rPr lang="en-US" b="1" dirty="0" smtClean="0"/>
              <a:t>Port 5040 (PRC)</a:t>
            </a:r>
            <a:r>
              <a:rPr lang="en-US" dirty="0" smtClean="0"/>
              <a:t/>
            </a:r>
            <a:br>
              <a:rPr lang="en-US" dirty="0" smtClean="0"/>
            </a:br>
            <a:r>
              <a:rPr lang="en-US" dirty="0" smtClean="0"/>
              <a:t>This port supports PRC-related services and is also classified as </a:t>
            </a:r>
            <a:r>
              <a:rPr lang="en-US" b="1" dirty="0" smtClean="0"/>
              <a:t>medium risk</a:t>
            </a:r>
            <a:r>
              <a:rPr lang="en-US" dirty="0" smtClean="0"/>
              <a:t>.</a:t>
            </a:r>
            <a:br>
              <a:rPr lang="en-US" dirty="0" smtClean="0"/>
            </a:br>
            <a:r>
              <a:rPr lang="en-US" b="1" dirty="0" smtClean="0"/>
              <a:t>Recommendation</a:t>
            </a:r>
            <a:r>
              <a:rPr lang="en-US" dirty="0" smtClean="0"/>
              <a:t>: This should be restricted for internal use only, and monitored closely to prevent misuse or exploitation.</a:t>
            </a:r>
          </a:p>
          <a:p>
            <a:endParaRPr lang="en-US" b="1" dirty="0" smtClean="0"/>
          </a:p>
          <a:p>
            <a:r>
              <a:rPr lang="en-US" b="1" dirty="0" smtClean="0"/>
              <a:t>Ports 28252 and above</a:t>
            </a:r>
            <a:r>
              <a:rPr lang="en-US" dirty="0" smtClean="0"/>
              <a:t/>
            </a:r>
            <a:br>
              <a:rPr lang="en-US" dirty="0" smtClean="0"/>
            </a:br>
            <a:r>
              <a:rPr lang="en-US" dirty="0" smtClean="0"/>
              <a:t>These high-numbered ports represent </a:t>
            </a:r>
            <a:r>
              <a:rPr lang="en-US" b="1" dirty="0" smtClean="0"/>
              <a:t>medium risk</a:t>
            </a:r>
            <a:r>
              <a:rPr lang="en-US" dirty="0" smtClean="0"/>
              <a:t> and could be dynamically assigned for RPC or—more concerning—used as backdoors by malicious software.</a:t>
            </a:r>
            <a:br>
              <a:rPr lang="en-US" dirty="0" smtClean="0"/>
            </a:br>
            <a:r>
              <a:rPr lang="en-US" b="1" dirty="0" smtClean="0"/>
              <a:t>Recommendation</a:t>
            </a:r>
            <a:r>
              <a:rPr lang="en-US" dirty="0" smtClean="0"/>
              <a:t>: Since there is no known application using these ports, they should be blocked by default to eliminate unnecessary exposure.</a:t>
            </a:r>
          </a:p>
          <a:p>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2FE030-C58D-4FF9-851F-0BDD32F6F973}" type="slidenum">
              <a:rPr lang="en-PH" smtClean="0"/>
              <a:t>10</a:t>
            </a:fld>
            <a:endParaRPr lang="en-PH"/>
          </a:p>
        </p:txBody>
      </p:sp>
    </p:spTree>
    <p:extLst>
      <p:ext uri="{BB962C8B-B14F-4D97-AF65-F5344CB8AC3E}">
        <p14:creationId xmlns:p14="http://schemas.microsoft.com/office/powerpoint/2010/main" val="2765390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a:t>
            </a:r>
            <a:r>
              <a:rPr lang="en-US" b="1" baseline="0" dirty="0" smtClean="0"/>
              <a:t> </a:t>
            </a:r>
            <a:r>
              <a:rPr lang="en-US" b="1" dirty="0" smtClean="0"/>
              <a:t>Vulnerable JS Library (Outdated)</a:t>
            </a:r>
          </a:p>
          <a:p>
            <a:endParaRPr lang="en-US" b="1" dirty="0" smtClean="0"/>
          </a:p>
          <a:p>
            <a:r>
              <a:rPr lang="en-US" b="1" dirty="0" smtClean="0"/>
              <a:t>** Problem Explanation</a:t>
            </a:r>
          </a:p>
          <a:p>
            <a:r>
              <a:rPr lang="en-US" dirty="0" smtClean="0"/>
              <a:t>The application was using </a:t>
            </a:r>
            <a:r>
              <a:rPr lang="en-US" b="1" dirty="0" err="1" smtClean="0"/>
              <a:t>jQuery</a:t>
            </a:r>
            <a:r>
              <a:rPr lang="en-US" b="1" dirty="0" smtClean="0"/>
              <a:t> v1.12.4</a:t>
            </a:r>
            <a:r>
              <a:rPr lang="en-US" dirty="0" smtClean="0"/>
              <a:t>, which contains several </a:t>
            </a:r>
            <a:r>
              <a:rPr lang="en-US" b="1" dirty="0" smtClean="0"/>
              <a:t>known vulnerabilities</a:t>
            </a:r>
            <a:r>
              <a:rPr lang="en-US" dirty="0" smtClean="0"/>
              <a:t>. Continuing to use this version exposes the system to attacks due to insufficient input validation, misconfigurations, and missing security updates.</a:t>
            </a:r>
          </a:p>
          <a:p>
            <a:endParaRPr lang="en-US" b="1" dirty="0" smtClean="0"/>
          </a:p>
          <a:p>
            <a:r>
              <a:rPr lang="en-US" b="1" dirty="0" smtClean="0"/>
              <a:t>** Identified Vulnerabilities</a:t>
            </a:r>
          </a:p>
          <a:p>
            <a:r>
              <a:rPr lang="en-US" b="1" dirty="0" smtClean="0"/>
              <a:t>CVE-2022-24785</a:t>
            </a:r>
            <a:r>
              <a:rPr lang="en-US" dirty="0" smtClean="0"/>
              <a:t> – Prototype pollution via </a:t>
            </a:r>
            <a:r>
              <a:rPr lang="en-US" dirty="0" err="1" smtClean="0"/>
              <a:t>jQuery's</a:t>
            </a:r>
            <a:r>
              <a:rPr lang="en-US" dirty="0" smtClean="0"/>
              <a:t> extend() method</a:t>
            </a:r>
          </a:p>
          <a:p>
            <a:r>
              <a:rPr lang="en-US" b="1" dirty="0" smtClean="0"/>
              <a:t>CVE-2022-31129</a:t>
            </a:r>
            <a:r>
              <a:rPr lang="en-US" dirty="0" smtClean="0"/>
              <a:t> – XSS vulnerability in manipulation functions</a:t>
            </a:r>
          </a:p>
          <a:p>
            <a:r>
              <a:rPr lang="en-US" b="1" dirty="0" smtClean="0"/>
              <a:t>OWASP 2021 A06</a:t>
            </a:r>
            <a:r>
              <a:rPr lang="en-US" dirty="0" smtClean="0"/>
              <a:t> – Security Misconfiguration</a:t>
            </a:r>
          </a:p>
          <a:p>
            <a:r>
              <a:rPr lang="en-US" b="1" dirty="0" smtClean="0"/>
              <a:t>CWE-1395</a:t>
            </a:r>
            <a:r>
              <a:rPr lang="en-US" dirty="0" smtClean="0"/>
              <a:t> – Dependency on vulnerable 3rd-party component</a:t>
            </a:r>
          </a:p>
          <a:p>
            <a:endParaRPr lang="en-US" b="1" dirty="0" smtClean="0"/>
          </a:p>
          <a:p>
            <a:r>
              <a:rPr lang="en-US" b="1" dirty="0" smtClean="0"/>
              <a:t>**</a:t>
            </a:r>
            <a:r>
              <a:rPr lang="en-US" b="1" baseline="0" dirty="0" smtClean="0"/>
              <a:t> </a:t>
            </a:r>
            <a:r>
              <a:rPr lang="en-US" b="1" dirty="0" smtClean="0"/>
              <a:t>Risk Assessment</a:t>
            </a:r>
          </a:p>
          <a:p>
            <a:r>
              <a:rPr lang="en-US" b="1" dirty="0" smtClean="0"/>
              <a:t>    Risk Level:</a:t>
            </a:r>
            <a:r>
              <a:rPr lang="en-US" dirty="0" smtClean="0"/>
              <a:t> High </a:t>
            </a:r>
          </a:p>
          <a:p>
            <a:r>
              <a:rPr lang="en-US" b="1" dirty="0" smtClean="0"/>
              <a:t>    Confidence:</a:t>
            </a:r>
            <a:r>
              <a:rPr lang="en-US" dirty="0" smtClean="0"/>
              <a:t> Medium (based on automated scan and manual verification)</a:t>
            </a:r>
          </a:p>
          <a:p>
            <a:endParaRPr lang="en-US" b="1" dirty="0" smtClean="0"/>
          </a:p>
          <a:p>
            <a:r>
              <a:rPr lang="en-US" b="1" dirty="0" smtClean="0"/>
              <a:t>Relevant Weakness Categories:</a:t>
            </a:r>
            <a:endParaRPr lang="en-US" dirty="0" smtClean="0"/>
          </a:p>
          <a:p>
            <a:pPr lvl="1"/>
            <a:r>
              <a:rPr lang="en-US" b="1" dirty="0" smtClean="0"/>
              <a:t>CWE-693</a:t>
            </a:r>
            <a:r>
              <a:rPr lang="en-US" dirty="0" smtClean="0"/>
              <a:t>: Protection Mechanism Failure</a:t>
            </a:r>
          </a:p>
          <a:p>
            <a:pPr lvl="1"/>
            <a:r>
              <a:rPr lang="en-US" b="1" dirty="0" smtClean="0"/>
              <a:t>CWE-1395</a:t>
            </a:r>
            <a:r>
              <a:rPr lang="en-US" dirty="0" smtClean="0"/>
              <a:t>: Dependency on Vulnerable Third-Party Component</a:t>
            </a:r>
          </a:p>
          <a:p>
            <a:pPr lvl="1"/>
            <a:r>
              <a:rPr lang="en-US" b="1" dirty="0" smtClean="0"/>
              <a:t>OWASP 2021 A05/A06</a:t>
            </a:r>
            <a:r>
              <a:rPr lang="en-US" dirty="0" smtClean="0"/>
              <a:t>: Security Misconfiguration</a:t>
            </a:r>
          </a:p>
          <a:p>
            <a:pPr lvl="1"/>
            <a:endParaRPr lang="en-US" dirty="0" smtClean="0"/>
          </a:p>
          <a:p>
            <a:r>
              <a:rPr lang="en-US" b="1" dirty="0" smtClean="0"/>
              <a:t>** Fix Implemented</a:t>
            </a:r>
          </a:p>
          <a:p>
            <a:pPr marL="228600" indent="-228600">
              <a:buFont typeface="+mj-lt"/>
              <a:buAutoNum type="arabicPeriod"/>
            </a:pPr>
            <a:r>
              <a:rPr lang="en-US" dirty="0" smtClean="0"/>
              <a:t>Updated </a:t>
            </a:r>
            <a:r>
              <a:rPr lang="en-US" dirty="0" err="1" smtClean="0"/>
              <a:t>jQuery</a:t>
            </a:r>
            <a:r>
              <a:rPr lang="en-US" dirty="0" smtClean="0"/>
              <a:t> from </a:t>
            </a:r>
            <a:r>
              <a:rPr lang="en-US" b="1" dirty="0" smtClean="0"/>
              <a:t>v1.12.4</a:t>
            </a:r>
            <a:r>
              <a:rPr lang="en-US" dirty="0" smtClean="0"/>
              <a:t> to </a:t>
            </a:r>
            <a:r>
              <a:rPr lang="en-US" b="1" dirty="0" smtClean="0"/>
              <a:t>v3.7.1</a:t>
            </a:r>
            <a:r>
              <a:rPr lang="en-US" dirty="0" smtClean="0"/>
              <a:t> (latest stable)</a:t>
            </a:r>
          </a:p>
          <a:p>
            <a:pPr marL="228600" indent="-228600">
              <a:buFont typeface="+mj-lt"/>
              <a:buAutoNum type="arabicPeriod"/>
            </a:pPr>
            <a:r>
              <a:rPr lang="en-US" dirty="0" smtClean="0"/>
              <a:t>Replaced local file reference in </a:t>
            </a:r>
            <a:r>
              <a:rPr lang="en-US" dirty="0" err="1" smtClean="0"/>
              <a:t>header.php</a:t>
            </a:r>
            <a:r>
              <a:rPr lang="en-US" dirty="0" smtClean="0"/>
              <a:t> with CDN-hosted secure version</a:t>
            </a:r>
          </a:p>
          <a:p>
            <a:pPr marL="228600" indent="-228600">
              <a:buFont typeface="+mj-lt"/>
              <a:buAutoNum type="arabicPeriod"/>
            </a:pPr>
            <a:r>
              <a:rPr lang="en-US" dirty="0" smtClean="0"/>
              <a:t>Verified compatibility across the application</a:t>
            </a:r>
          </a:p>
          <a:p>
            <a:endParaRPr lang="en-US" b="1" dirty="0" smtClean="0"/>
          </a:p>
          <a:p>
            <a:r>
              <a:rPr lang="en-US" b="1" dirty="0" smtClean="0"/>
              <a:t>** Result</a:t>
            </a:r>
          </a:p>
          <a:p>
            <a:r>
              <a:rPr lang="en-US" dirty="0" smtClean="0"/>
              <a:t>Resolved all known vulnerabilities tied to the outdated version</a:t>
            </a:r>
          </a:p>
          <a:p>
            <a:r>
              <a:rPr lang="en-US" dirty="0" smtClean="0"/>
              <a:t>Improved resistance to client-side attacks (e.g., XSS, </a:t>
            </a:r>
            <a:r>
              <a:rPr lang="en-US" dirty="0" err="1" smtClean="0"/>
              <a:t>clickjacking</a:t>
            </a:r>
            <a:r>
              <a:rPr lang="en-US" dirty="0" smtClean="0"/>
              <a:t>)</a:t>
            </a:r>
          </a:p>
          <a:p>
            <a:r>
              <a:rPr lang="en-US" dirty="0" smtClean="0"/>
              <a:t>Aligned with current </a:t>
            </a:r>
            <a:r>
              <a:rPr lang="en-US" b="1" dirty="0" smtClean="0"/>
              <a:t>frontend security standards</a:t>
            </a:r>
            <a:endParaRPr lang="en-US" dirty="0" smtClean="0"/>
          </a:p>
          <a:p>
            <a:endParaRPr lang="en-US" b="1" dirty="0" smtClean="0"/>
          </a:p>
          <a:p>
            <a:r>
              <a:rPr lang="en-US" b="1" dirty="0" smtClean="0"/>
              <a:t>**Additional Protections</a:t>
            </a:r>
          </a:p>
          <a:p>
            <a:pPr marL="228600" indent="-228600">
              <a:buFont typeface="+mj-lt"/>
              <a:buAutoNum type="arabicPeriod"/>
            </a:pPr>
            <a:r>
              <a:rPr lang="en-US" b="1" dirty="0" smtClean="0"/>
              <a:t>Content Security Policy (CSP)</a:t>
            </a:r>
            <a:r>
              <a:rPr lang="en-US" dirty="0" smtClean="0"/>
              <a:t> headers applied</a:t>
            </a:r>
          </a:p>
          <a:p>
            <a:pPr marL="228600" indent="-228600">
              <a:buFont typeface="+mj-lt"/>
              <a:buAutoNum type="arabicPeriod"/>
            </a:pPr>
            <a:r>
              <a:rPr lang="en-US" b="1" dirty="0" smtClean="0"/>
              <a:t>X-Frame-Options</a:t>
            </a:r>
            <a:r>
              <a:rPr lang="en-US" dirty="0" smtClean="0"/>
              <a:t> header set to prevent </a:t>
            </a:r>
            <a:r>
              <a:rPr lang="en-US" dirty="0" err="1" smtClean="0"/>
              <a:t>clickjacking</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12</a:t>
            </a:fld>
            <a:endParaRPr lang="en-PH"/>
          </a:p>
        </p:txBody>
      </p:sp>
    </p:spTree>
    <p:extLst>
      <p:ext uri="{BB962C8B-B14F-4D97-AF65-F5344CB8AC3E}">
        <p14:creationId xmlns:p14="http://schemas.microsoft.com/office/powerpoint/2010/main" val="1127676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Security Risk:</a:t>
            </a:r>
            <a:r>
              <a:rPr lang="en-US" b="1" baseline="0" dirty="0" smtClean="0"/>
              <a:t> </a:t>
            </a:r>
            <a:r>
              <a:rPr lang="en-US" b="1" dirty="0" smtClean="0"/>
              <a:t>CSP Header Not Set</a:t>
            </a:r>
          </a:p>
          <a:p>
            <a:endParaRPr lang="en-US" b="1" dirty="0" smtClean="0"/>
          </a:p>
          <a:p>
            <a:r>
              <a:rPr lang="en-US" b="1" dirty="0" smtClean="0"/>
              <a:t>**</a:t>
            </a:r>
            <a:r>
              <a:rPr lang="en-US" b="1" baseline="0" dirty="0" smtClean="0"/>
              <a:t> </a:t>
            </a:r>
            <a:r>
              <a:rPr lang="en-US" b="1" dirty="0" smtClean="0"/>
              <a:t>Problem Explanation</a:t>
            </a:r>
          </a:p>
          <a:p>
            <a:r>
              <a:rPr lang="en-US" dirty="0" smtClean="0"/>
              <a:t>The application did not previously define a </a:t>
            </a:r>
            <a:r>
              <a:rPr lang="en-US" b="1" dirty="0" smtClean="0"/>
              <a:t>Content-Security-Policy (CSP)</a:t>
            </a:r>
            <a:r>
              <a:rPr lang="en-US" dirty="0" smtClean="0"/>
              <a:t> header, leaving it vulnerable to attacks such as </a:t>
            </a:r>
            <a:r>
              <a:rPr lang="en-US" b="1" dirty="0" err="1" smtClean="0"/>
              <a:t>clickjacking</a:t>
            </a:r>
            <a:r>
              <a:rPr lang="en-US" dirty="0" smtClean="0"/>
              <a:t>, unauthorized script execution, and content injection. Without CSP, browsers lack guidance on what content is trusted.</a:t>
            </a:r>
          </a:p>
          <a:p>
            <a:endParaRPr lang="en-US" b="1" dirty="0" smtClean="0"/>
          </a:p>
          <a:p>
            <a:r>
              <a:rPr lang="en-US" b="1" dirty="0" smtClean="0"/>
              <a:t>**</a:t>
            </a:r>
            <a:r>
              <a:rPr lang="en-US" b="1" baseline="0" dirty="0" smtClean="0"/>
              <a:t> </a:t>
            </a:r>
            <a:r>
              <a:rPr lang="en-US" b="1" dirty="0" err="1" smtClean="0"/>
              <a:t>dentified</a:t>
            </a:r>
            <a:r>
              <a:rPr lang="en-US" b="1" dirty="0" smtClean="0"/>
              <a:t> Vulnerabilities</a:t>
            </a:r>
          </a:p>
          <a:p>
            <a:r>
              <a:rPr lang="en-US" b="1" dirty="0" smtClean="0"/>
              <a:t>CWE-693</a:t>
            </a:r>
            <a:r>
              <a:rPr lang="en-US" dirty="0" smtClean="0"/>
              <a:t> – Protection Mechanism Failure</a:t>
            </a:r>
          </a:p>
          <a:p>
            <a:r>
              <a:rPr lang="en-US" b="1" dirty="0" smtClean="0"/>
              <a:t>OWASP 2021 A05</a:t>
            </a:r>
            <a:r>
              <a:rPr lang="en-US" dirty="0" smtClean="0"/>
              <a:t> – Security Misconfiguration</a:t>
            </a:r>
          </a:p>
          <a:p>
            <a:r>
              <a:rPr lang="en-US" b="1" dirty="0" smtClean="0"/>
              <a:t>OWASP 2017 A06</a:t>
            </a:r>
            <a:r>
              <a:rPr lang="en-US" dirty="0" smtClean="0"/>
              <a:t> – Security Misconfiguration</a:t>
            </a:r>
          </a:p>
          <a:p>
            <a:endParaRPr lang="en-US" b="1" dirty="0" smtClean="0"/>
          </a:p>
          <a:p>
            <a:r>
              <a:rPr lang="en-US" b="1" dirty="0" smtClean="0"/>
              <a:t>**</a:t>
            </a:r>
            <a:r>
              <a:rPr lang="en-US" b="1" baseline="0" dirty="0" smtClean="0"/>
              <a:t> </a:t>
            </a:r>
            <a:r>
              <a:rPr lang="en-US" b="1" dirty="0" smtClean="0"/>
              <a:t>Risk Assessment</a:t>
            </a:r>
          </a:p>
          <a:p>
            <a:r>
              <a:rPr lang="en-US" b="1" dirty="0" smtClean="0"/>
              <a:t>    Risk Level:</a:t>
            </a:r>
            <a:r>
              <a:rPr lang="en-US" dirty="0" smtClean="0"/>
              <a:t> High</a:t>
            </a:r>
          </a:p>
          <a:p>
            <a:r>
              <a:rPr lang="en-US" b="1" dirty="0" smtClean="0"/>
              <a:t>    Confidence:</a:t>
            </a:r>
            <a:r>
              <a:rPr lang="en-US" dirty="0" smtClean="0"/>
              <a:t> Medium (based on scan results and manual validation)</a:t>
            </a:r>
          </a:p>
          <a:p>
            <a:r>
              <a:rPr lang="en-US" b="1" dirty="0" smtClean="0"/>
              <a:t>   Key Issue:</a:t>
            </a:r>
            <a:r>
              <a:rPr lang="en-US" dirty="0" smtClean="0"/>
              <a:t> Absence of CSP allowed potential embedding of the app in external frames or </a:t>
            </a:r>
            <a:r>
              <a:rPr lang="en-US" dirty="0" err="1" smtClean="0"/>
              <a:t>iFrames</a:t>
            </a:r>
            <a:r>
              <a:rPr lang="en-US" dirty="0" smtClean="0"/>
              <a:t>.</a:t>
            </a:r>
          </a:p>
          <a:p>
            <a:endParaRPr lang="en-US" b="1" dirty="0" smtClean="0"/>
          </a:p>
          <a:p>
            <a:r>
              <a:rPr lang="en-US" b="1" dirty="0" smtClean="0"/>
              <a:t>**</a:t>
            </a:r>
            <a:r>
              <a:rPr lang="en-US" b="1" baseline="0" dirty="0" smtClean="0"/>
              <a:t> </a:t>
            </a:r>
            <a:r>
              <a:rPr lang="en-US" b="1" dirty="0" smtClean="0"/>
              <a:t>Fix Implemented</a:t>
            </a:r>
          </a:p>
          <a:p>
            <a:pPr lvl="1"/>
            <a:r>
              <a:rPr lang="en-US" b="1" dirty="0" smtClean="0"/>
              <a:t>Added CSP Header</a:t>
            </a:r>
            <a:r>
              <a:rPr lang="en-US" dirty="0" smtClean="0"/>
              <a:t> via .</a:t>
            </a:r>
            <a:r>
              <a:rPr lang="en-US" dirty="0" err="1" smtClean="0"/>
              <a:t>htaccess</a:t>
            </a:r>
            <a:r>
              <a:rPr lang="en-US" dirty="0" smtClean="0"/>
              <a:t> to explicitly </a:t>
            </a:r>
            <a:r>
              <a:rPr lang="en-US" b="1" dirty="0" smtClean="0"/>
              <a:t>restrict frame embedding</a:t>
            </a:r>
            <a:endParaRPr lang="en-US" dirty="0" smtClean="0"/>
          </a:p>
          <a:p>
            <a:pPr lvl="1"/>
            <a:r>
              <a:rPr lang="en-US" dirty="0" smtClean="0"/>
              <a:t>Code added:</a:t>
            </a:r>
          </a:p>
          <a:p>
            <a:pPr lvl="1"/>
            <a:r>
              <a:rPr lang="en-US" dirty="0" smtClean="0"/>
              <a:t>apache</a:t>
            </a:r>
          </a:p>
          <a:p>
            <a:pPr lvl="1"/>
            <a:r>
              <a:rPr lang="en-US" dirty="0" err="1" smtClean="0"/>
              <a:t>CopyEdit</a:t>
            </a:r>
            <a:endParaRPr lang="en-US" dirty="0" smtClean="0"/>
          </a:p>
          <a:p>
            <a:pPr lvl="1" rtl="0"/>
            <a:r>
              <a:rPr lang="en-US" dirty="0" smtClean="0"/>
              <a:t>&lt;</a:t>
            </a:r>
            <a:r>
              <a:rPr lang="en-US" dirty="0" err="1" smtClean="0"/>
              <a:t>IfModule</a:t>
            </a:r>
            <a:r>
              <a:rPr lang="en-US" dirty="0" smtClean="0"/>
              <a:t> </a:t>
            </a:r>
            <a:r>
              <a:rPr lang="en-US" dirty="0" err="1" smtClean="0"/>
              <a:t>mod_headers.c</a:t>
            </a:r>
            <a:r>
              <a:rPr lang="en-US" dirty="0" smtClean="0"/>
              <a:t>&gt; Header always set Content-Security-Policy "frame-ancestors 'self';" &lt;/</a:t>
            </a:r>
            <a:r>
              <a:rPr lang="en-US" dirty="0" err="1" smtClean="0"/>
              <a:t>IfModule</a:t>
            </a:r>
            <a:r>
              <a:rPr lang="en-US" dirty="0" smtClean="0"/>
              <a:t>&gt; </a:t>
            </a:r>
          </a:p>
          <a:p>
            <a:endParaRPr lang="en-US" b="1" dirty="0" smtClean="0"/>
          </a:p>
          <a:p>
            <a:r>
              <a:rPr lang="en-US" b="1" dirty="0" smtClean="0"/>
              <a:t>** Result</a:t>
            </a:r>
          </a:p>
          <a:p>
            <a:r>
              <a:rPr lang="en-US" dirty="0" smtClean="0"/>
              <a:t>Prevents the site from being embedded in third-party frames</a:t>
            </a:r>
          </a:p>
          <a:p>
            <a:r>
              <a:rPr lang="en-US" dirty="0" smtClean="0"/>
              <a:t>Mitigates </a:t>
            </a:r>
            <a:r>
              <a:rPr lang="en-US" b="1" dirty="0" err="1" smtClean="0"/>
              <a:t>clickjacking</a:t>
            </a:r>
            <a:r>
              <a:rPr lang="en-US" dirty="0" smtClean="0"/>
              <a:t> risks</a:t>
            </a:r>
          </a:p>
          <a:p>
            <a:r>
              <a:rPr lang="en-US" dirty="0" smtClean="0"/>
              <a:t>Enforces </a:t>
            </a:r>
            <a:r>
              <a:rPr lang="en-US" b="1" dirty="0" smtClean="0"/>
              <a:t>browser-level protection policies</a:t>
            </a:r>
            <a:endParaRPr lang="en-US" dirty="0" smtClean="0"/>
          </a:p>
          <a:p>
            <a:r>
              <a:rPr lang="en-US" dirty="0" smtClean="0"/>
              <a:t>Brings configuration in line with security best practices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13</a:t>
            </a:fld>
            <a:endParaRPr lang="en-PH"/>
          </a:p>
        </p:txBody>
      </p:sp>
    </p:spTree>
    <p:extLst>
      <p:ext uri="{BB962C8B-B14F-4D97-AF65-F5344CB8AC3E}">
        <p14:creationId xmlns:p14="http://schemas.microsoft.com/office/powerpoint/2010/main" val="3612270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a:t>
            </a:r>
            <a:r>
              <a:rPr lang="en-US" b="1" baseline="0" dirty="0" smtClean="0"/>
              <a:t> Mis</a:t>
            </a:r>
            <a:r>
              <a:rPr lang="en-US" b="1" dirty="0" smtClean="0"/>
              <a:t>sing Anti-</a:t>
            </a:r>
            <a:r>
              <a:rPr lang="en-US" b="1" dirty="0" err="1" smtClean="0"/>
              <a:t>clickjacking</a:t>
            </a:r>
            <a:r>
              <a:rPr lang="en-US" b="1" dirty="0" smtClean="0"/>
              <a:t> Header</a:t>
            </a:r>
          </a:p>
          <a:p>
            <a:endParaRPr lang="en-US" b="1" dirty="0" smtClean="0"/>
          </a:p>
          <a:p>
            <a:r>
              <a:rPr lang="en-US" b="1" dirty="0" smtClean="0"/>
              <a:t>**</a:t>
            </a:r>
            <a:r>
              <a:rPr lang="en-US" b="1" baseline="0" dirty="0" smtClean="0"/>
              <a:t> </a:t>
            </a:r>
            <a:r>
              <a:rPr lang="en-US" b="1" dirty="0" smtClean="0"/>
              <a:t>Problem Explanation</a:t>
            </a:r>
          </a:p>
          <a:p>
            <a:r>
              <a:rPr lang="en-US" dirty="0" smtClean="0"/>
              <a:t>The application lacked an explicit </a:t>
            </a:r>
            <a:r>
              <a:rPr lang="en-US" b="1" dirty="0" smtClean="0"/>
              <a:t>anti-</a:t>
            </a:r>
            <a:r>
              <a:rPr lang="en-US" b="1" dirty="0" err="1" smtClean="0"/>
              <a:t>clickjacking</a:t>
            </a:r>
            <a:r>
              <a:rPr lang="en-US" b="1" dirty="0" smtClean="0"/>
              <a:t> mechanism</a:t>
            </a:r>
            <a:r>
              <a:rPr lang="en-US" dirty="0" smtClean="0"/>
              <a:t>, making it susceptible to </a:t>
            </a:r>
            <a:r>
              <a:rPr lang="en-US" b="1" dirty="0" err="1" smtClean="0"/>
              <a:t>clickjacking</a:t>
            </a:r>
            <a:r>
              <a:rPr lang="en-US" b="1" dirty="0" smtClean="0"/>
              <a:t> attacks</a:t>
            </a:r>
            <a:r>
              <a:rPr lang="en-US" dirty="0" smtClean="0"/>
              <a:t> — where malicious actors trick users into clicking hidden or disguised elements in a frame. Without proper headers, the site could be embedded in external pages without restriction.</a:t>
            </a:r>
          </a:p>
          <a:p>
            <a:endParaRPr lang="en-US" b="1" dirty="0" smtClean="0"/>
          </a:p>
          <a:p>
            <a:r>
              <a:rPr lang="en-US" b="1" dirty="0" smtClean="0"/>
              <a:t>**</a:t>
            </a:r>
            <a:r>
              <a:rPr lang="en-US" b="1" baseline="0" dirty="0" smtClean="0"/>
              <a:t> </a:t>
            </a:r>
            <a:r>
              <a:rPr lang="en-US" b="1" dirty="0" smtClean="0"/>
              <a:t>Identified Vulnerabilities</a:t>
            </a:r>
          </a:p>
          <a:p>
            <a:r>
              <a:rPr lang="en-US" b="1" dirty="0" smtClean="0"/>
              <a:t>WSTG-v42-CLNT-09</a:t>
            </a:r>
            <a:r>
              <a:rPr lang="en-US" dirty="0" smtClean="0"/>
              <a:t> – Client-Side Security Controls: Frame Injection</a:t>
            </a:r>
          </a:p>
          <a:p>
            <a:r>
              <a:rPr lang="en-US" b="1" dirty="0" smtClean="0"/>
              <a:t>CWE-1021</a:t>
            </a:r>
            <a:r>
              <a:rPr lang="en-US" dirty="0" smtClean="0"/>
              <a:t> – Improper Restriction of Rendered UI Layers or Frames</a:t>
            </a:r>
          </a:p>
          <a:p>
            <a:endParaRPr lang="en-US" b="1" dirty="0" smtClean="0"/>
          </a:p>
          <a:p>
            <a:r>
              <a:rPr lang="en-US" b="1" dirty="0" smtClean="0"/>
              <a:t>** Risk Assessment</a:t>
            </a:r>
          </a:p>
          <a:p>
            <a:r>
              <a:rPr lang="en-US" b="1" dirty="0" smtClean="0"/>
              <a:t>Risk Level:</a:t>
            </a:r>
            <a:r>
              <a:rPr lang="en-US" dirty="0" smtClean="0"/>
              <a:t> Medium</a:t>
            </a:r>
          </a:p>
          <a:p>
            <a:r>
              <a:rPr lang="en-US" b="1" dirty="0" smtClean="0"/>
              <a:t>Confidence:</a:t>
            </a:r>
            <a:r>
              <a:rPr lang="en-US" dirty="0" smtClean="0"/>
              <a:t> Medium (based on scan and manual code review)</a:t>
            </a:r>
          </a:p>
          <a:p>
            <a:r>
              <a:rPr lang="en-US" b="1" dirty="0" smtClean="0"/>
              <a:t>Impact:</a:t>
            </a:r>
            <a:r>
              <a:rPr lang="en-US" dirty="0" smtClean="0"/>
              <a:t> Potential for unauthorized user actions via embedded frames</a:t>
            </a:r>
          </a:p>
          <a:p>
            <a:endParaRPr lang="en-US" b="1" dirty="0" smtClean="0"/>
          </a:p>
          <a:p>
            <a:r>
              <a:rPr lang="en-US" b="1" dirty="0" smtClean="0"/>
              <a:t>** Fix Implemented</a:t>
            </a:r>
          </a:p>
          <a:p>
            <a:r>
              <a:rPr lang="en-US" b="1" dirty="0" smtClean="0"/>
              <a:t>Content-Security-Policy (CSP)</a:t>
            </a:r>
            <a:r>
              <a:rPr lang="en-US" dirty="0" smtClean="0"/>
              <a:t> header added in .</a:t>
            </a:r>
            <a:r>
              <a:rPr lang="en-US" dirty="0" err="1" smtClean="0"/>
              <a:t>htaccess</a:t>
            </a:r>
            <a:r>
              <a:rPr lang="en-US" dirty="0" smtClean="0"/>
              <a:t> to block framing from other origins</a:t>
            </a:r>
          </a:p>
          <a:p>
            <a:r>
              <a:rPr lang="en-US" dirty="0" smtClean="0"/>
              <a:t>Code added:</a:t>
            </a:r>
          </a:p>
          <a:p>
            <a:pPr rtl="0"/>
            <a:r>
              <a:rPr lang="en-US" dirty="0" smtClean="0"/>
              <a:t>&lt;</a:t>
            </a:r>
            <a:r>
              <a:rPr lang="en-US" dirty="0" err="1" smtClean="0"/>
              <a:t>IfModule</a:t>
            </a:r>
            <a:r>
              <a:rPr lang="en-US" dirty="0" smtClean="0"/>
              <a:t> </a:t>
            </a:r>
            <a:r>
              <a:rPr lang="en-US" dirty="0" err="1" smtClean="0"/>
              <a:t>mod_headers.c</a:t>
            </a:r>
            <a:r>
              <a:rPr lang="en-US" dirty="0" smtClean="0"/>
              <a:t>&gt; Header always set Content-Security-Policy "frame-ancestors 'self';" &lt;/</a:t>
            </a:r>
            <a:r>
              <a:rPr lang="en-US" dirty="0" err="1" smtClean="0"/>
              <a:t>IfModule</a:t>
            </a:r>
            <a:r>
              <a:rPr lang="en-US" dirty="0" smtClean="0"/>
              <a:t>&gt; </a:t>
            </a:r>
          </a:p>
          <a:p>
            <a:endParaRPr lang="en-US" b="1" dirty="0" smtClean="0"/>
          </a:p>
          <a:p>
            <a:r>
              <a:rPr lang="en-US" b="1" dirty="0" smtClean="0"/>
              <a:t>**</a:t>
            </a:r>
            <a:r>
              <a:rPr lang="en-US" b="1" baseline="0" dirty="0" smtClean="0"/>
              <a:t> </a:t>
            </a:r>
            <a:r>
              <a:rPr lang="en-US" b="1" dirty="0" smtClean="0"/>
              <a:t>Result</a:t>
            </a:r>
          </a:p>
          <a:p>
            <a:pPr marL="228600" indent="-228600">
              <a:buFont typeface="+mj-lt"/>
              <a:buAutoNum type="arabicPeriod"/>
            </a:pPr>
            <a:r>
              <a:rPr lang="en-US" dirty="0" smtClean="0"/>
              <a:t>Reduces risk of </a:t>
            </a:r>
            <a:r>
              <a:rPr lang="en-US" b="1" dirty="0" err="1" smtClean="0"/>
              <a:t>clickjacking</a:t>
            </a:r>
            <a:r>
              <a:rPr lang="en-US" dirty="0" smtClean="0"/>
              <a:t> and </a:t>
            </a:r>
            <a:r>
              <a:rPr lang="en-US" b="1" dirty="0" smtClean="0"/>
              <a:t>content injection</a:t>
            </a:r>
            <a:endParaRPr lang="en-US" dirty="0" smtClean="0"/>
          </a:p>
          <a:p>
            <a:pPr marL="228600" indent="-228600">
              <a:buFont typeface="+mj-lt"/>
              <a:buAutoNum type="arabicPeriod"/>
            </a:pPr>
            <a:r>
              <a:rPr lang="en-US" dirty="0" smtClean="0"/>
              <a:t>Ensures the application cannot be embedded by external sites</a:t>
            </a:r>
          </a:p>
          <a:p>
            <a:pPr marL="228600" indent="-228600">
              <a:buFont typeface="+mj-lt"/>
              <a:buAutoNum type="arabicPeriod"/>
            </a:pPr>
            <a:r>
              <a:rPr lang="en-US" dirty="0" smtClean="0"/>
              <a:t>Adds a </a:t>
            </a:r>
            <a:r>
              <a:rPr lang="en-US" b="1" dirty="0" smtClean="0"/>
              <a:t>client-side security layer</a:t>
            </a:r>
            <a:r>
              <a:rPr lang="en-US" dirty="0" smtClean="0"/>
              <a:t> that works across modern browsers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14</a:t>
            </a:fld>
            <a:endParaRPr lang="en-PH"/>
          </a:p>
        </p:txBody>
      </p:sp>
    </p:spTree>
    <p:extLst>
      <p:ext uri="{BB962C8B-B14F-4D97-AF65-F5344CB8AC3E}">
        <p14:creationId xmlns:p14="http://schemas.microsoft.com/office/powerpoint/2010/main" val="28012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Absence of Anti-CSRF Tokens</a:t>
            </a:r>
          </a:p>
          <a:p>
            <a:endParaRPr lang="en-US" b="1" dirty="0" smtClean="0"/>
          </a:p>
          <a:p>
            <a:r>
              <a:rPr lang="en-US" b="1" dirty="0" smtClean="0"/>
              <a:t>** Problem Explanation</a:t>
            </a:r>
          </a:p>
          <a:p>
            <a:r>
              <a:rPr lang="en-US" dirty="0" smtClean="0"/>
              <a:t>The application was not using </a:t>
            </a:r>
            <a:r>
              <a:rPr lang="en-US" b="1" dirty="0" smtClean="0"/>
              <a:t>anti-CSRF tokens</a:t>
            </a:r>
            <a:r>
              <a:rPr lang="en-US" dirty="0" smtClean="0"/>
              <a:t>, which exposes forms to </a:t>
            </a:r>
            <a:r>
              <a:rPr lang="en-US" b="1" dirty="0" smtClean="0"/>
              <a:t>Cross-Site Request Forgery (CSRF)</a:t>
            </a:r>
            <a:r>
              <a:rPr lang="en-US" dirty="0" smtClean="0"/>
              <a:t> attacks. Without CSRF protection, attackers can potentially perform unauthorized actions on behalf of an authenticated user by tricking them into submitting malicious forms.</a:t>
            </a:r>
          </a:p>
          <a:p>
            <a:endParaRPr lang="en-US" b="1" dirty="0" smtClean="0"/>
          </a:p>
          <a:p>
            <a:r>
              <a:rPr lang="en-US" b="1" dirty="0" smtClean="0"/>
              <a:t>** Identified Vulnerabilities</a:t>
            </a:r>
          </a:p>
          <a:p>
            <a:r>
              <a:rPr lang="en-US" b="1" dirty="0" smtClean="0"/>
              <a:t>OWASP 2021 A01</a:t>
            </a:r>
            <a:r>
              <a:rPr lang="en-US" dirty="0" smtClean="0"/>
              <a:t> – Broken Access Control</a:t>
            </a:r>
          </a:p>
          <a:p>
            <a:r>
              <a:rPr lang="en-US" b="1" dirty="0" smtClean="0"/>
              <a:t>WSTG-v42-SESS-05</a:t>
            </a:r>
            <a:r>
              <a:rPr lang="en-US" dirty="0" smtClean="0"/>
              <a:t> – Session Management: CSRF</a:t>
            </a:r>
          </a:p>
          <a:p>
            <a:r>
              <a:rPr lang="en-US" b="1" dirty="0" smtClean="0"/>
              <a:t>OWASP 2017 A05</a:t>
            </a:r>
            <a:r>
              <a:rPr lang="en-US" dirty="0" smtClean="0"/>
              <a:t> – Broken Access Control</a:t>
            </a:r>
          </a:p>
          <a:p>
            <a:r>
              <a:rPr lang="en-US" b="1" dirty="0" smtClean="0"/>
              <a:t>CWE-352</a:t>
            </a:r>
            <a:r>
              <a:rPr lang="en-US" dirty="0" smtClean="0"/>
              <a:t> – Cross-Site Request Forgery (CSRF)</a:t>
            </a:r>
          </a:p>
          <a:p>
            <a:endParaRPr lang="en-US" b="1" dirty="0" smtClean="0"/>
          </a:p>
          <a:p>
            <a:r>
              <a:rPr lang="en-US" b="1" dirty="0" smtClean="0"/>
              <a:t>** Risk Assessment</a:t>
            </a:r>
          </a:p>
          <a:p>
            <a:r>
              <a:rPr lang="en-US" b="1" dirty="0" smtClean="0"/>
              <a:t>Risk Level:</a:t>
            </a:r>
            <a:r>
              <a:rPr lang="en-US" dirty="0" smtClean="0"/>
              <a:t> Medium</a:t>
            </a:r>
          </a:p>
          <a:p>
            <a:r>
              <a:rPr lang="en-US" b="1" dirty="0" smtClean="0"/>
              <a:t>Confidence:</a:t>
            </a:r>
            <a:r>
              <a:rPr lang="en-US" dirty="0" smtClean="0"/>
              <a:t> Low (based on scan results and manual verification)</a:t>
            </a:r>
          </a:p>
          <a:p>
            <a:r>
              <a:rPr lang="en-US" b="1" dirty="0" smtClean="0"/>
              <a:t>Impact:</a:t>
            </a:r>
            <a:r>
              <a:rPr lang="en-US" dirty="0" smtClean="0"/>
              <a:t> Potential for unauthorized actions or manipulation of user data</a:t>
            </a:r>
          </a:p>
          <a:p>
            <a:endParaRPr lang="en-US" b="1" dirty="0" smtClean="0"/>
          </a:p>
          <a:p>
            <a:r>
              <a:rPr lang="en-US" b="1" dirty="0" smtClean="0"/>
              <a:t>** Fix Implemented</a:t>
            </a:r>
          </a:p>
          <a:p>
            <a:r>
              <a:rPr lang="en-US" b="1" dirty="0" smtClean="0"/>
              <a:t>Enabled CSRF Protection</a:t>
            </a:r>
            <a:r>
              <a:rPr lang="en-US" dirty="0" smtClean="0"/>
              <a:t> in </a:t>
            </a:r>
            <a:r>
              <a:rPr lang="en-US" dirty="0" err="1" smtClean="0"/>
              <a:t>CodeIgniter</a:t>
            </a:r>
            <a:r>
              <a:rPr lang="en-US" dirty="0" smtClean="0"/>
              <a:t> by updating the configuration in application/</a:t>
            </a:r>
            <a:r>
              <a:rPr lang="en-US" dirty="0" err="1" smtClean="0"/>
              <a:t>config</a:t>
            </a:r>
            <a:r>
              <a:rPr lang="en-US" dirty="0" smtClean="0"/>
              <a:t>/</a:t>
            </a:r>
            <a:r>
              <a:rPr lang="en-US" dirty="0" err="1" smtClean="0"/>
              <a:t>config.php</a:t>
            </a:r>
            <a:endParaRPr lang="en-US" dirty="0" smtClean="0"/>
          </a:p>
          <a:p>
            <a:r>
              <a:rPr lang="en-US" dirty="0" smtClean="0"/>
              <a:t>Code changes:</a:t>
            </a:r>
          </a:p>
          <a:p>
            <a:pPr rtl="0"/>
            <a:r>
              <a:rPr lang="en-US" dirty="0" smtClean="0"/>
              <a:t>$</a:t>
            </a:r>
            <a:r>
              <a:rPr lang="en-US" dirty="0" err="1" smtClean="0"/>
              <a:t>config</a:t>
            </a:r>
            <a:r>
              <a:rPr lang="en-US" dirty="0" smtClean="0"/>
              <a:t>['</a:t>
            </a:r>
            <a:r>
              <a:rPr lang="en-US" dirty="0" err="1" smtClean="0"/>
              <a:t>csrf_protection</a:t>
            </a:r>
            <a:r>
              <a:rPr lang="en-US" dirty="0" smtClean="0"/>
              <a:t>'] = TRUE; $</a:t>
            </a:r>
            <a:r>
              <a:rPr lang="en-US" dirty="0" err="1" smtClean="0"/>
              <a:t>config</a:t>
            </a:r>
            <a:r>
              <a:rPr lang="en-US" dirty="0" smtClean="0"/>
              <a:t>['</a:t>
            </a:r>
            <a:r>
              <a:rPr lang="en-US" dirty="0" err="1" smtClean="0"/>
              <a:t>csrf_token_name</a:t>
            </a:r>
            <a:r>
              <a:rPr lang="en-US" dirty="0" smtClean="0"/>
              <a:t>'] = '</a:t>
            </a:r>
            <a:r>
              <a:rPr lang="en-US" dirty="0" err="1" smtClean="0"/>
              <a:t>csrf_token_pnexus</a:t>
            </a:r>
            <a:r>
              <a:rPr lang="en-US" dirty="0" smtClean="0"/>
              <a:t>'; $</a:t>
            </a:r>
            <a:r>
              <a:rPr lang="en-US" dirty="0" err="1" smtClean="0"/>
              <a:t>config</a:t>
            </a:r>
            <a:r>
              <a:rPr lang="en-US" dirty="0" smtClean="0"/>
              <a:t>['</a:t>
            </a:r>
            <a:r>
              <a:rPr lang="en-US" dirty="0" err="1" smtClean="0"/>
              <a:t>csrf_cookie_name</a:t>
            </a:r>
            <a:r>
              <a:rPr lang="en-US" dirty="0" smtClean="0"/>
              <a:t>'] = '</a:t>
            </a:r>
            <a:r>
              <a:rPr lang="en-US" dirty="0" err="1" smtClean="0"/>
              <a:t>csrf_cookie_pnexus</a:t>
            </a:r>
            <a:r>
              <a:rPr lang="en-US" dirty="0" smtClean="0"/>
              <a:t>'; $</a:t>
            </a:r>
            <a:r>
              <a:rPr lang="en-US" dirty="0" err="1" smtClean="0"/>
              <a:t>config</a:t>
            </a:r>
            <a:r>
              <a:rPr lang="en-US" dirty="0" smtClean="0"/>
              <a:t>['</a:t>
            </a:r>
            <a:r>
              <a:rPr lang="en-US" dirty="0" err="1" smtClean="0"/>
              <a:t>csrf_expire</a:t>
            </a:r>
            <a:r>
              <a:rPr lang="en-US" dirty="0" smtClean="0"/>
              <a:t>'] = 7200; $</a:t>
            </a:r>
            <a:r>
              <a:rPr lang="en-US" dirty="0" err="1" smtClean="0"/>
              <a:t>config</a:t>
            </a:r>
            <a:r>
              <a:rPr lang="en-US" dirty="0" smtClean="0"/>
              <a:t>['</a:t>
            </a:r>
            <a:r>
              <a:rPr lang="en-US" dirty="0" err="1" smtClean="0"/>
              <a:t>csrf_regenerate</a:t>
            </a:r>
            <a:r>
              <a:rPr lang="en-US" dirty="0" smtClean="0"/>
              <a:t>'] = TRUE; $</a:t>
            </a:r>
            <a:r>
              <a:rPr lang="en-US" dirty="0" err="1" smtClean="0"/>
              <a:t>config</a:t>
            </a:r>
            <a:r>
              <a:rPr lang="en-US" dirty="0" smtClean="0"/>
              <a:t>['</a:t>
            </a:r>
            <a:r>
              <a:rPr lang="en-US" dirty="0" err="1" smtClean="0"/>
              <a:t>csrf_exclude_uris</a:t>
            </a:r>
            <a:r>
              <a:rPr lang="en-US" dirty="0" smtClean="0"/>
              <a:t>'] = array(); </a:t>
            </a:r>
          </a:p>
          <a:p>
            <a:endParaRPr lang="en-US" b="1" dirty="0" smtClean="0"/>
          </a:p>
          <a:p>
            <a:r>
              <a:rPr lang="en-US" b="1" dirty="0" smtClean="0"/>
              <a:t>** Result</a:t>
            </a:r>
          </a:p>
          <a:p>
            <a:pPr marL="228600" indent="-228600">
              <a:buFont typeface="+mj-lt"/>
              <a:buAutoNum type="arabicPeriod"/>
            </a:pPr>
            <a:r>
              <a:rPr lang="en-US" b="1" dirty="0" smtClean="0"/>
              <a:t>Prevents CSRF attacks</a:t>
            </a:r>
            <a:r>
              <a:rPr lang="en-US" dirty="0" smtClean="0"/>
              <a:t> by ensuring all form submissions are validated with a unique token</a:t>
            </a:r>
          </a:p>
          <a:p>
            <a:pPr marL="228600" indent="-228600">
              <a:buFont typeface="+mj-lt"/>
              <a:buAutoNum type="arabicPeriod"/>
            </a:pPr>
            <a:r>
              <a:rPr lang="en-US" dirty="0" smtClean="0"/>
              <a:t>Enhances the </a:t>
            </a:r>
            <a:r>
              <a:rPr lang="en-US" b="1" dirty="0" smtClean="0"/>
              <a:t>integrity of user actions</a:t>
            </a:r>
            <a:r>
              <a:rPr lang="en-US" dirty="0" smtClean="0"/>
              <a:t> by verifying requests against stored tokens</a:t>
            </a:r>
          </a:p>
          <a:p>
            <a:pPr marL="228600" indent="-228600">
              <a:buFont typeface="+mj-lt"/>
              <a:buAutoNum type="arabicPeriod"/>
            </a:pPr>
            <a:r>
              <a:rPr lang="en-US" b="1" dirty="0" smtClean="0"/>
              <a:t>Strengthens session security</a:t>
            </a:r>
            <a:r>
              <a:rPr lang="en-US" dirty="0" smtClean="0"/>
              <a:t> and protects against unauthorized form submissions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15</a:t>
            </a:fld>
            <a:endParaRPr lang="en-PH"/>
          </a:p>
        </p:txBody>
      </p:sp>
    </p:spTree>
    <p:extLst>
      <p:ext uri="{BB962C8B-B14F-4D97-AF65-F5344CB8AC3E}">
        <p14:creationId xmlns:p14="http://schemas.microsoft.com/office/powerpoint/2010/main" val="61476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Server Leaks "Server" Header</a:t>
            </a:r>
          </a:p>
          <a:p>
            <a:endParaRPr lang="en-US" b="1" dirty="0" smtClean="0"/>
          </a:p>
          <a:p>
            <a:r>
              <a:rPr lang="en-US" b="1" dirty="0" smtClean="0"/>
              <a:t>** Problem Explanation</a:t>
            </a:r>
          </a:p>
          <a:p>
            <a:r>
              <a:rPr lang="en-US" dirty="0" smtClean="0"/>
              <a:t>The </a:t>
            </a:r>
            <a:r>
              <a:rPr lang="en-US" b="1" dirty="0" smtClean="0"/>
              <a:t>"Server"</a:t>
            </a:r>
            <a:r>
              <a:rPr lang="en-US" dirty="0" smtClean="0"/>
              <a:t> header in HTTP responses was revealing backend server details (e.g., Apache version, operating system). This information can be used by attackers to target known vulnerabilities in specific technologies. Suppressing this header reduces the risk of exposing sensitive backend information.</a:t>
            </a:r>
          </a:p>
          <a:p>
            <a:endParaRPr lang="en-US" b="1" dirty="0" smtClean="0"/>
          </a:p>
          <a:p>
            <a:r>
              <a:rPr lang="en-US" b="1" dirty="0" smtClean="0"/>
              <a:t>**</a:t>
            </a:r>
            <a:r>
              <a:rPr lang="en-US" b="1" baseline="0" dirty="0" smtClean="0"/>
              <a:t> </a:t>
            </a:r>
            <a:r>
              <a:rPr lang="en-US" b="1" dirty="0" smtClean="0"/>
              <a:t>Identified Vulnerabilities</a:t>
            </a:r>
          </a:p>
          <a:p>
            <a:r>
              <a:rPr lang="en-US" b="1" dirty="0" smtClean="0"/>
              <a:t>OWASP 2021 A05</a:t>
            </a:r>
            <a:r>
              <a:rPr lang="en-US" dirty="0" smtClean="0"/>
              <a:t> – Security Misconfiguration</a:t>
            </a:r>
          </a:p>
          <a:p>
            <a:r>
              <a:rPr lang="en-US" b="1" dirty="0" smtClean="0"/>
              <a:t>OWASP 2017 A06</a:t>
            </a:r>
            <a:r>
              <a:rPr lang="en-US" dirty="0" smtClean="0"/>
              <a:t> – Security Misconfiguration</a:t>
            </a:r>
          </a:p>
          <a:p>
            <a:r>
              <a:rPr lang="en-US" b="1" dirty="0" smtClean="0"/>
              <a:t>WSTG-v42-INFO-02</a:t>
            </a:r>
            <a:r>
              <a:rPr lang="en-US" dirty="0" smtClean="0"/>
              <a:t> – Information Disclosure</a:t>
            </a:r>
          </a:p>
          <a:p>
            <a:r>
              <a:rPr lang="en-US" b="1" dirty="0" smtClean="0"/>
              <a:t>CWE-497</a:t>
            </a:r>
            <a:r>
              <a:rPr lang="en-US" dirty="0" smtClean="0"/>
              <a:t> – Exposure of Sensitive Information to an Unauthorized Actor</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High (based on full manual review)</a:t>
            </a:r>
          </a:p>
          <a:p>
            <a:r>
              <a:rPr lang="en-US" b="1" dirty="0" smtClean="0"/>
              <a:t>Impact:</a:t>
            </a:r>
            <a:r>
              <a:rPr lang="en-US" dirty="0" smtClean="0"/>
              <a:t> Limited exposure of technology stack information to external users</a:t>
            </a:r>
          </a:p>
          <a:p>
            <a:endParaRPr lang="en-US" b="1" dirty="0" smtClean="0"/>
          </a:p>
          <a:p>
            <a:r>
              <a:rPr lang="en-US" b="1" dirty="0" smtClean="0"/>
              <a:t>** Fix Implemented</a:t>
            </a:r>
          </a:p>
          <a:p>
            <a:r>
              <a:rPr lang="en-US" b="1" dirty="0" smtClean="0"/>
              <a:t>Configured Apache</a:t>
            </a:r>
            <a:r>
              <a:rPr lang="en-US" dirty="0" smtClean="0"/>
              <a:t> to suppress the "Server" header by modifying apache/</a:t>
            </a:r>
            <a:r>
              <a:rPr lang="en-US" dirty="0" err="1" smtClean="0"/>
              <a:t>conf</a:t>
            </a:r>
            <a:r>
              <a:rPr lang="en-US" dirty="0" smtClean="0"/>
              <a:t>/</a:t>
            </a:r>
            <a:r>
              <a:rPr lang="en-US" dirty="0" err="1" smtClean="0"/>
              <a:t>httpd.conf</a:t>
            </a:r>
            <a:endParaRPr lang="en-US" dirty="0" smtClean="0"/>
          </a:p>
          <a:p>
            <a:r>
              <a:rPr lang="en-US" dirty="0" smtClean="0"/>
              <a:t>Code changes:</a:t>
            </a:r>
          </a:p>
          <a:p>
            <a:pPr rtl="0"/>
            <a:r>
              <a:rPr lang="en-US" dirty="0" err="1" smtClean="0"/>
              <a:t>ServerTokens</a:t>
            </a:r>
            <a:r>
              <a:rPr lang="en-US" dirty="0" smtClean="0"/>
              <a:t> Prod </a:t>
            </a:r>
          </a:p>
          <a:p>
            <a:pPr rtl="0"/>
            <a:r>
              <a:rPr lang="en-US" dirty="0" err="1" smtClean="0"/>
              <a:t>ServerSignature</a:t>
            </a:r>
            <a:r>
              <a:rPr lang="en-US" dirty="0" smtClean="0"/>
              <a:t> Off </a:t>
            </a:r>
          </a:p>
          <a:p>
            <a:endParaRPr lang="en-US" b="1" dirty="0" smtClean="0"/>
          </a:p>
          <a:p>
            <a:r>
              <a:rPr lang="en-US" b="1" dirty="0" smtClean="0"/>
              <a:t>** Result</a:t>
            </a:r>
          </a:p>
          <a:p>
            <a:pPr marL="228600" indent="-228600">
              <a:buFont typeface="+mj-lt"/>
              <a:buAutoNum type="arabicPeriod"/>
            </a:pPr>
            <a:r>
              <a:rPr lang="en-US" b="1" dirty="0" smtClean="0"/>
              <a:t>Prevents the disclosure</a:t>
            </a:r>
            <a:r>
              <a:rPr lang="en-US" dirty="0" smtClean="0"/>
              <a:t> of server version and backend technology information</a:t>
            </a:r>
          </a:p>
          <a:p>
            <a:pPr marL="228600" indent="-228600">
              <a:buFont typeface="+mj-lt"/>
              <a:buAutoNum type="arabicPeriod"/>
            </a:pPr>
            <a:r>
              <a:rPr lang="en-US" dirty="0" smtClean="0"/>
              <a:t>Reduces the attack surface by making it harder for attackers to target specific server configurations</a:t>
            </a:r>
          </a:p>
          <a:p>
            <a:pPr marL="228600" indent="-228600">
              <a:buFont typeface="+mj-lt"/>
              <a:buAutoNum type="arabicPeriod"/>
            </a:pPr>
            <a:r>
              <a:rPr lang="en-US" dirty="0" smtClean="0"/>
              <a:t>Aligns with </a:t>
            </a:r>
            <a:r>
              <a:rPr lang="en-US" b="1" dirty="0" smtClean="0"/>
              <a:t>best practices for reducing information leakage</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16</a:t>
            </a:fld>
            <a:endParaRPr lang="en-PH"/>
          </a:p>
        </p:txBody>
      </p:sp>
    </p:spTree>
    <p:extLst>
      <p:ext uri="{BB962C8B-B14F-4D97-AF65-F5344CB8AC3E}">
        <p14:creationId xmlns:p14="http://schemas.microsoft.com/office/powerpoint/2010/main" val="3920199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Application Error Disclosure</a:t>
            </a:r>
          </a:p>
          <a:p>
            <a:endParaRPr lang="en-US" b="1" dirty="0" smtClean="0"/>
          </a:p>
          <a:p>
            <a:r>
              <a:rPr lang="en-US" b="1" dirty="0" smtClean="0"/>
              <a:t>** Problem Explanation</a:t>
            </a:r>
          </a:p>
          <a:p>
            <a:r>
              <a:rPr lang="en-US" dirty="0" smtClean="0"/>
              <a:t>The application was displaying </a:t>
            </a:r>
            <a:r>
              <a:rPr lang="en-US" b="1" dirty="0" smtClean="0"/>
              <a:t>detailed error messages</a:t>
            </a:r>
            <a:r>
              <a:rPr lang="en-US" dirty="0" smtClean="0"/>
              <a:t> to end users, potentially revealing sensitive information such as stack traces, file paths, or database details. This could help attackers exploit vulnerabilities by understanding the inner workings of the application. Replacing detailed error messages with a generic message improves security by preventing information leakage.</a:t>
            </a:r>
          </a:p>
          <a:p>
            <a:endParaRPr lang="en-US" b="1" dirty="0" smtClean="0"/>
          </a:p>
          <a:p>
            <a:r>
              <a:rPr lang="en-US" b="1" dirty="0" smtClean="0"/>
              <a:t>** Identified Vulnerabilities</a:t>
            </a:r>
          </a:p>
          <a:p>
            <a:r>
              <a:rPr lang="en-US" b="1" dirty="0" smtClean="0"/>
              <a:t>WSTG-v42-ERRH-02</a:t>
            </a:r>
            <a:r>
              <a:rPr lang="en-US" dirty="0" smtClean="0"/>
              <a:t> – Error Handling: Information Disclosure</a:t>
            </a:r>
          </a:p>
          <a:p>
            <a:r>
              <a:rPr lang="en-US" b="1" dirty="0" smtClean="0"/>
              <a:t>WSTG-v42-ERRH-01</a:t>
            </a:r>
            <a:r>
              <a:rPr lang="en-US" dirty="0" smtClean="0"/>
              <a:t> – Error Handling: Detailed Errors</a:t>
            </a:r>
          </a:p>
          <a:p>
            <a:r>
              <a:rPr lang="en-US" b="1" dirty="0" smtClean="0"/>
              <a:t>CWE-550</a:t>
            </a:r>
            <a:r>
              <a:rPr lang="en-US" dirty="0" smtClean="0"/>
              <a:t> – Exposure of Sensitive Information to an Unauthorized Actor</a:t>
            </a:r>
          </a:p>
          <a:p>
            <a:r>
              <a:rPr lang="en-US" b="1" dirty="0" smtClean="0"/>
              <a:t>OWASP 2021 A05</a:t>
            </a:r>
            <a:r>
              <a:rPr lang="en-US" dirty="0" smtClean="0"/>
              <a:t> – Security Misconfiguration</a:t>
            </a:r>
          </a:p>
          <a:p>
            <a:r>
              <a:rPr lang="en-US" b="1" dirty="0" smtClean="0"/>
              <a:t>OWASP 2017 A06</a:t>
            </a:r>
            <a:r>
              <a:rPr lang="en-US" dirty="0" smtClean="0"/>
              <a:t> – Security Misconfiguration</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Medium (based on user reports and review)</a:t>
            </a:r>
          </a:p>
          <a:p>
            <a:r>
              <a:rPr lang="en-US" b="1" dirty="0" smtClean="0"/>
              <a:t>Impact:</a:t>
            </a:r>
            <a:r>
              <a:rPr lang="en-US" dirty="0" smtClean="0"/>
              <a:t> The error disclosure could provide attackers with valuable debugging information to exploit potential vulnerabilities.</a:t>
            </a:r>
          </a:p>
          <a:p>
            <a:endParaRPr lang="en-US" b="1" dirty="0" smtClean="0"/>
          </a:p>
          <a:p>
            <a:r>
              <a:rPr lang="en-US" b="1" dirty="0" smtClean="0"/>
              <a:t>**Fix Implemented</a:t>
            </a:r>
          </a:p>
          <a:p>
            <a:r>
              <a:rPr lang="en-US" b="1" dirty="0" smtClean="0"/>
              <a:t>Replaced detailed error output</a:t>
            </a:r>
            <a:r>
              <a:rPr lang="en-US" dirty="0" smtClean="0"/>
              <a:t> with a generic message in application/view/errors/</a:t>
            </a:r>
            <a:r>
              <a:rPr lang="en-US" dirty="0" err="1" smtClean="0"/>
              <a:t>error_handler.php</a:t>
            </a:r>
            <a:endParaRPr lang="en-US" dirty="0" smtClean="0"/>
          </a:p>
          <a:p>
            <a:pPr rtl="0"/>
            <a:r>
              <a:rPr lang="en-US" dirty="0" smtClean="0"/>
              <a:t>// echo $exception; </a:t>
            </a:r>
          </a:p>
          <a:p>
            <a:pPr rtl="0"/>
            <a:r>
              <a:rPr lang="en-US" dirty="0" smtClean="0"/>
              <a:t>echo "An error occurred. Please contact support."; </a:t>
            </a:r>
          </a:p>
          <a:p>
            <a:endParaRPr lang="en-US" b="1" dirty="0" smtClean="0"/>
          </a:p>
          <a:p>
            <a:r>
              <a:rPr lang="en-US" b="1" dirty="0" smtClean="0"/>
              <a:t>** Result</a:t>
            </a:r>
          </a:p>
          <a:p>
            <a:pPr marL="228600" indent="-228600">
              <a:buFont typeface="+mj-lt"/>
              <a:buAutoNum type="arabicPeriod"/>
            </a:pPr>
            <a:r>
              <a:rPr lang="en-US" b="1" dirty="0" smtClean="0"/>
              <a:t>Mitigates the risk</a:t>
            </a:r>
            <a:r>
              <a:rPr lang="en-US" dirty="0" smtClean="0"/>
              <a:t> of exposing sensitive application details through error messages</a:t>
            </a:r>
          </a:p>
          <a:p>
            <a:pPr marL="228600" indent="-228600">
              <a:buFont typeface="+mj-lt"/>
              <a:buAutoNum type="arabicPeriod"/>
            </a:pPr>
            <a:r>
              <a:rPr lang="en-US" dirty="0" smtClean="0"/>
              <a:t>Provides a </a:t>
            </a:r>
            <a:r>
              <a:rPr lang="en-US" b="1" dirty="0" smtClean="0"/>
              <a:t>generic user-facing message</a:t>
            </a:r>
            <a:r>
              <a:rPr lang="en-US" dirty="0" smtClean="0"/>
              <a:t> that doesn't reveal underlying system or application data</a:t>
            </a:r>
          </a:p>
          <a:p>
            <a:pPr marL="228600" indent="-228600">
              <a:buFont typeface="+mj-lt"/>
              <a:buAutoNum type="arabicPeriod"/>
            </a:pPr>
            <a:r>
              <a:rPr lang="en-US" dirty="0" smtClean="0"/>
              <a:t>Aligns with </a:t>
            </a:r>
            <a:r>
              <a:rPr lang="en-US" b="1" dirty="0" smtClean="0"/>
              <a:t>secure error handling</a:t>
            </a:r>
            <a:r>
              <a:rPr lang="en-US" dirty="0" smtClean="0"/>
              <a:t> best practices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17</a:t>
            </a:fld>
            <a:endParaRPr lang="en-PH"/>
          </a:p>
        </p:txBody>
      </p:sp>
    </p:spTree>
    <p:extLst>
      <p:ext uri="{BB962C8B-B14F-4D97-AF65-F5344CB8AC3E}">
        <p14:creationId xmlns:p14="http://schemas.microsoft.com/office/powerpoint/2010/main" val="4061792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Cross-Domain JS Source File Inclusion</a:t>
            </a:r>
          </a:p>
          <a:p>
            <a:endParaRPr lang="en-US" b="1" dirty="0" smtClean="0"/>
          </a:p>
          <a:p>
            <a:r>
              <a:rPr lang="en-US" b="1" dirty="0" smtClean="0"/>
              <a:t>** Problem Explanation</a:t>
            </a:r>
          </a:p>
          <a:p>
            <a:r>
              <a:rPr lang="en-US" dirty="0" smtClean="0"/>
              <a:t>The application was vulnerable to </a:t>
            </a:r>
            <a:r>
              <a:rPr lang="en-US" b="1" dirty="0" smtClean="0"/>
              <a:t>cross-domain JavaScript file inclusion</a:t>
            </a:r>
            <a:r>
              <a:rPr lang="en-US" dirty="0" smtClean="0"/>
              <a:t>, where malicious JavaScript from external sources could be included and executed in the browser. This could lead to </a:t>
            </a:r>
            <a:r>
              <a:rPr lang="en-US" b="1" dirty="0" smtClean="0"/>
              <a:t>XSS</a:t>
            </a:r>
            <a:r>
              <a:rPr lang="en-US" dirty="0" smtClean="0"/>
              <a:t> attacks if attackers are able to inject scripts from untrusted domains. Strengthening the </a:t>
            </a:r>
            <a:r>
              <a:rPr lang="en-US" b="1" dirty="0" smtClean="0"/>
              <a:t>Content-Security-Policy (CSP)</a:t>
            </a:r>
            <a:r>
              <a:rPr lang="en-US" dirty="0" smtClean="0"/>
              <a:t> limits the types of resources that can be loaded, preventing cross-origin resource inclusion.</a:t>
            </a:r>
          </a:p>
          <a:p>
            <a:endParaRPr lang="en-US" b="1" dirty="0" smtClean="0"/>
          </a:p>
          <a:p>
            <a:r>
              <a:rPr lang="en-US" b="1" dirty="0" smtClean="0"/>
              <a:t>** Identified Vulnerabilities</a:t>
            </a:r>
          </a:p>
          <a:p>
            <a:r>
              <a:rPr lang="en-US" b="1" dirty="0" smtClean="0"/>
              <a:t>OWASP 2021 A08</a:t>
            </a:r>
            <a:r>
              <a:rPr lang="en-US" dirty="0" smtClean="0"/>
              <a:t> – Insecure Deserialization</a:t>
            </a:r>
          </a:p>
          <a:p>
            <a:r>
              <a:rPr lang="en-US" b="1" dirty="0" smtClean="0"/>
              <a:t>CWE-829</a:t>
            </a:r>
            <a:r>
              <a:rPr lang="en-US" dirty="0" smtClean="0"/>
              <a:t> – Inclusion of Functionality from Untrusted Control Sphere</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Medium (based on manual configuration review)</a:t>
            </a:r>
          </a:p>
          <a:p>
            <a:r>
              <a:rPr lang="en-US" b="1" dirty="0" smtClean="0"/>
              <a:t>Impact:</a:t>
            </a:r>
            <a:r>
              <a:rPr lang="en-US" dirty="0" smtClean="0"/>
              <a:t> Attackers could inject malicious JavaScript from external domains, leading to potential </a:t>
            </a:r>
            <a:r>
              <a:rPr lang="en-US" b="1" dirty="0" smtClean="0"/>
              <a:t>XSS</a:t>
            </a:r>
            <a:r>
              <a:rPr lang="en-US" dirty="0" smtClean="0"/>
              <a:t> vulnerabilities.</a:t>
            </a:r>
          </a:p>
          <a:p>
            <a:endParaRPr lang="en-US" b="1" dirty="0" smtClean="0"/>
          </a:p>
          <a:p>
            <a:r>
              <a:rPr lang="en-US" b="1" dirty="0" smtClean="0"/>
              <a:t>** Fix Implemented</a:t>
            </a:r>
          </a:p>
          <a:p>
            <a:r>
              <a:rPr lang="en-US" b="1" dirty="0" smtClean="0"/>
              <a:t>Strengthened CSP policy</a:t>
            </a:r>
            <a:r>
              <a:rPr lang="en-US" dirty="0" smtClean="0"/>
              <a:t> by updating the .</a:t>
            </a:r>
            <a:r>
              <a:rPr lang="en-US" dirty="0" err="1" smtClean="0"/>
              <a:t>htaccess</a:t>
            </a:r>
            <a:r>
              <a:rPr lang="en-US" dirty="0" smtClean="0"/>
              <a:t> file to restrict all resource types to the same origin and block cross-domain inclusions</a:t>
            </a:r>
          </a:p>
          <a:p>
            <a:r>
              <a:rPr lang="en-US" dirty="0" smtClean="0"/>
              <a:t>Code changes:</a:t>
            </a:r>
          </a:p>
          <a:p>
            <a:pPr rtl="0"/>
            <a:r>
              <a:rPr lang="en-US" dirty="0" smtClean="0"/>
              <a:t>&lt;</a:t>
            </a:r>
            <a:r>
              <a:rPr lang="en-US" dirty="0" err="1" smtClean="0"/>
              <a:t>IfModule</a:t>
            </a:r>
            <a:r>
              <a:rPr lang="en-US" dirty="0" smtClean="0"/>
              <a:t> </a:t>
            </a:r>
            <a:r>
              <a:rPr lang="en-US" dirty="0" err="1" smtClean="0"/>
              <a:t>mod_headers.c</a:t>
            </a:r>
            <a:r>
              <a:rPr lang="en-US" dirty="0" smtClean="0"/>
              <a:t>&gt; </a:t>
            </a:r>
          </a:p>
          <a:p>
            <a:pPr rtl="0"/>
            <a:r>
              <a:rPr lang="en-US" dirty="0" smtClean="0"/>
              <a:t>Header always set Content-Security-Policy " </a:t>
            </a:r>
          </a:p>
          <a:p>
            <a:pPr rtl="0"/>
            <a:r>
              <a:rPr lang="en-US" dirty="0" smtClean="0"/>
              <a:t>default-</a:t>
            </a:r>
            <a:r>
              <a:rPr lang="en-US" dirty="0" err="1" smtClean="0"/>
              <a:t>src</a:t>
            </a:r>
            <a:r>
              <a:rPr lang="en-US" dirty="0" smtClean="0"/>
              <a:t> 'none'; </a:t>
            </a:r>
          </a:p>
          <a:p>
            <a:pPr rtl="0"/>
            <a:r>
              <a:rPr lang="en-US" dirty="0" err="1" smtClean="0"/>
              <a:t>img-src</a:t>
            </a:r>
            <a:r>
              <a:rPr lang="en-US" dirty="0" smtClean="0"/>
              <a:t> 'self'; </a:t>
            </a:r>
          </a:p>
          <a:p>
            <a:pPr rtl="0"/>
            <a:r>
              <a:rPr lang="en-US" dirty="0" smtClean="0"/>
              <a:t>connect-</a:t>
            </a:r>
            <a:r>
              <a:rPr lang="en-US" dirty="0" err="1" smtClean="0"/>
              <a:t>src</a:t>
            </a:r>
            <a:r>
              <a:rPr lang="en-US" dirty="0" smtClean="0"/>
              <a:t> 'self'; </a:t>
            </a:r>
          </a:p>
          <a:p>
            <a:pPr rtl="0"/>
            <a:r>
              <a:rPr lang="en-US" dirty="0" smtClean="0"/>
              <a:t>object-</a:t>
            </a:r>
            <a:r>
              <a:rPr lang="en-US" dirty="0" err="1" smtClean="0"/>
              <a:t>src</a:t>
            </a:r>
            <a:r>
              <a:rPr lang="en-US" dirty="0" smtClean="0"/>
              <a:t> 'none'; </a:t>
            </a:r>
          </a:p>
          <a:p>
            <a:pPr rtl="0"/>
            <a:r>
              <a:rPr lang="en-US" dirty="0" smtClean="0"/>
              <a:t>frame-ancestors 'self'; </a:t>
            </a:r>
          </a:p>
          <a:p>
            <a:pPr rtl="0"/>
            <a:r>
              <a:rPr lang="en-US" dirty="0" smtClean="0"/>
              <a:t>base-</a:t>
            </a:r>
            <a:r>
              <a:rPr lang="en-US" dirty="0" err="1" smtClean="0"/>
              <a:t>uri</a:t>
            </a:r>
            <a:r>
              <a:rPr lang="en-US" dirty="0" smtClean="0"/>
              <a:t> 'self'; </a:t>
            </a:r>
          </a:p>
          <a:p>
            <a:pPr rtl="0"/>
            <a:r>
              <a:rPr lang="en-US" dirty="0" smtClean="0"/>
              <a:t>form-action 'self'; </a:t>
            </a:r>
          </a:p>
          <a:p>
            <a:pPr rtl="0"/>
            <a:r>
              <a:rPr lang="en-US" dirty="0" smtClean="0"/>
              <a:t>upgrade-insecure-requests; " </a:t>
            </a:r>
          </a:p>
          <a:p>
            <a:pPr rtl="0"/>
            <a:r>
              <a:rPr lang="en-US" dirty="0" smtClean="0"/>
              <a:t>&lt;/</a:t>
            </a:r>
            <a:r>
              <a:rPr lang="en-US" dirty="0" err="1" smtClean="0"/>
              <a:t>IfModule</a:t>
            </a:r>
            <a:r>
              <a:rPr lang="en-US" dirty="0" smtClean="0"/>
              <a:t>&gt; </a:t>
            </a:r>
          </a:p>
          <a:p>
            <a:endParaRPr lang="en-US" b="1" dirty="0" smtClean="0"/>
          </a:p>
          <a:p>
            <a:r>
              <a:rPr lang="en-US" b="1" dirty="0" smtClean="0"/>
              <a:t>** Result</a:t>
            </a:r>
          </a:p>
          <a:p>
            <a:r>
              <a:rPr lang="en-US" b="1" dirty="0" smtClean="0"/>
              <a:t>Blocks cross-origin JS inclusions</a:t>
            </a:r>
            <a:r>
              <a:rPr lang="en-US" dirty="0" smtClean="0"/>
              <a:t>, preventing potential </a:t>
            </a:r>
            <a:r>
              <a:rPr lang="en-US" b="1" dirty="0" smtClean="0"/>
              <a:t>XSS</a:t>
            </a:r>
            <a:r>
              <a:rPr lang="en-US" dirty="0" smtClean="0"/>
              <a:t> attacks via external domains</a:t>
            </a:r>
          </a:p>
          <a:p>
            <a:r>
              <a:rPr lang="en-US" dirty="0" smtClean="0"/>
              <a:t>Ensures that </a:t>
            </a:r>
            <a:r>
              <a:rPr lang="en-US" b="1" dirty="0" smtClean="0"/>
              <a:t>only trusted sources</a:t>
            </a:r>
            <a:r>
              <a:rPr lang="en-US" dirty="0" smtClean="0"/>
              <a:t> can load resources within the application</a:t>
            </a:r>
          </a:p>
          <a:p>
            <a:r>
              <a:rPr lang="en-US" dirty="0" smtClean="0"/>
              <a:t>Enhances overall </a:t>
            </a:r>
            <a:r>
              <a:rPr lang="en-US" b="1" dirty="0" smtClean="0"/>
              <a:t>security posture</a:t>
            </a:r>
            <a:r>
              <a:rPr lang="en-US" dirty="0" smtClean="0"/>
              <a:t> by enforcing strict CSP policies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18</a:t>
            </a:fld>
            <a:endParaRPr lang="en-PH"/>
          </a:p>
        </p:txBody>
      </p:sp>
    </p:spTree>
    <p:extLst>
      <p:ext uri="{BB962C8B-B14F-4D97-AF65-F5344CB8AC3E}">
        <p14:creationId xmlns:p14="http://schemas.microsoft.com/office/powerpoint/2010/main" val="10909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Debug Error Messages Disclosure</a:t>
            </a:r>
          </a:p>
          <a:p>
            <a:endParaRPr lang="en-US" b="1" dirty="0" smtClean="0"/>
          </a:p>
          <a:p>
            <a:endParaRPr lang="en-US" b="1" dirty="0" smtClean="0"/>
          </a:p>
          <a:p>
            <a:r>
              <a:rPr lang="en-US" b="1" dirty="0" smtClean="0"/>
              <a:t>** Problem Explanation</a:t>
            </a:r>
          </a:p>
          <a:p>
            <a:r>
              <a:rPr lang="en-US" dirty="0" smtClean="0"/>
              <a:t>The application was displaying detailed </a:t>
            </a:r>
            <a:r>
              <a:rPr lang="en-US" b="1" dirty="0" smtClean="0"/>
              <a:t>PHP error messages</a:t>
            </a:r>
            <a:r>
              <a:rPr lang="en-US" dirty="0" smtClean="0"/>
              <a:t> to end users, which could potentially disclose sensitive information such as stack traces, file paths, or database details. Attackers could exploit this information to identify weaknesses in the application. Disabling error display prevents unnecessary exposure of internal application details.</a:t>
            </a:r>
          </a:p>
          <a:p>
            <a:endParaRPr lang="en-US" b="1" dirty="0" smtClean="0"/>
          </a:p>
          <a:p>
            <a:r>
              <a:rPr lang="en-US" b="1" dirty="0" smtClean="0"/>
              <a:t>** Identified Vulnerabilities</a:t>
            </a:r>
          </a:p>
          <a:p>
            <a:r>
              <a:rPr lang="en-US" b="1" dirty="0" smtClean="0"/>
              <a:t>OWASP 2021 A01</a:t>
            </a:r>
            <a:r>
              <a:rPr lang="en-US" dirty="0" smtClean="0"/>
              <a:t> – Broken Access Control</a:t>
            </a:r>
          </a:p>
          <a:p>
            <a:r>
              <a:rPr lang="en-US" b="1" dirty="0" smtClean="0"/>
              <a:t>WSTG-v42-ERRH-01</a:t>
            </a:r>
            <a:r>
              <a:rPr lang="en-US" dirty="0" smtClean="0"/>
              <a:t> – Error Handling: Detailed Errors</a:t>
            </a:r>
          </a:p>
          <a:p>
            <a:r>
              <a:rPr lang="en-US" b="1" dirty="0" smtClean="0"/>
              <a:t>OWASP 2017 A03</a:t>
            </a:r>
            <a:r>
              <a:rPr lang="en-US" dirty="0" smtClean="0"/>
              <a:t> – Sensitive Data Exposure</a:t>
            </a:r>
          </a:p>
          <a:p>
            <a:r>
              <a:rPr lang="en-US" b="1" dirty="0" smtClean="0"/>
              <a:t>CWE-1295</a:t>
            </a:r>
            <a:r>
              <a:rPr lang="en-US" dirty="0" smtClean="0"/>
              <a:t> – Exposure of Sensitive Information</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Medium (based on manual review and testing)</a:t>
            </a:r>
          </a:p>
          <a:p>
            <a:r>
              <a:rPr lang="en-US" b="1" dirty="0" smtClean="0"/>
              <a:t>Impact:</a:t>
            </a:r>
            <a:r>
              <a:rPr lang="en-US" dirty="0" smtClean="0"/>
              <a:t> Exposing internal error details could assist attackers in crafting attacks or discovering system weaknesses.</a:t>
            </a:r>
          </a:p>
          <a:p>
            <a:endParaRPr lang="en-US" b="1" dirty="0" smtClean="0"/>
          </a:p>
          <a:p>
            <a:r>
              <a:rPr lang="en-US" b="1" dirty="0" smtClean="0"/>
              <a:t>** Fix Implemented</a:t>
            </a:r>
          </a:p>
          <a:p>
            <a:r>
              <a:rPr lang="en-US" b="1" dirty="0" smtClean="0"/>
              <a:t>Disabled PHP error display</a:t>
            </a:r>
            <a:r>
              <a:rPr lang="en-US" dirty="0" smtClean="0"/>
              <a:t> by modifying the apache/</a:t>
            </a:r>
            <a:r>
              <a:rPr lang="en-US" dirty="0" err="1" smtClean="0"/>
              <a:t>conf</a:t>
            </a:r>
            <a:r>
              <a:rPr lang="en-US" dirty="0" smtClean="0"/>
              <a:t>/</a:t>
            </a:r>
            <a:r>
              <a:rPr lang="en-US" dirty="0" err="1" smtClean="0"/>
              <a:t>httpd.conf</a:t>
            </a:r>
            <a:r>
              <a:rPr lang="en-US" dirty="0" smtClean="0"/>
              <a:t> file</a:t>
            </a:r>
          </a:p>
          <a:p>
            <a:pPr rtl="0"/>
            <a:r>
              <a:rPr lang="en-US" dirty="0" err="1" smtClean="0"/>
              <a:t>php_flag</a:t>
            </a:r>
            <a:r>
              <a:rPr lang="en-US" dirty="0" smtClean="0"/>
              <a:t> </a:t>
            </a:r>
            <a:r>
              <a:rPr lang="en-US" dirty="0" err="1" smtClean="0"/>
              <a:t>display_errors</a:t>
            </a:r>
            <a:r>
              <a:rPr lang="en-US" dirty="0" smtClean="0"/>
              <a:t> Off </a:t>
            </a:r>
          </a:p>
          <a:p>
            <a:endParaRPr lang="en-US" b="1" dirty="0" smtClean="0"/>
          </a:p>
          <a:p>
            <a:r>
              <a:rPr lang="en-US" b="1" dirty="0" smtClean="0"/>
              <a:t>** Result</a:t>
            </a:r>
          </a:p>
          <a:p>
            <a:pPr marL="228600" indent="-228600">
              <a:buFont typeface="+mj-lt"/>
              <a:buAutoNum type="arabicPeriod"/>
            </a:pPr>
            <a:r>
              <a:rPr lang="en-US" b="1" dirty="0" smtClean="0"/>
              <a:t>Prevents error messages</a:t>
            </a:r>
            <a:r>
              <a:rPr lang="en-US" dirty="0" smtClean="0"/>
              <a:t> from being displayed to end users, protecting sensitive internal application information</a:t>
            </a:r>
          </a:p>
          <a:p>
            <a:pPr marL="228600" indent="-228600">
              <a:buFont typeface="+mj-lt"/>
              <a:buAutoNum type="arabicPeriod"/>
            </a:pPr>
            <a:r>
              <a:rPr lang="en-US" dirty="0" smtClean="0"/>
              <a:t>Enhances </a:t>
            </a:r>
            <a:r>
              <a:rPr lang="en-US" b="1" dirty="0" smtClean="0"/>
              <a:t>security posture</a:t>
            </a:r>
            <a:r>
              <a:rPr lang="en-US" dirty="0" smtClean="0"/>
              <a:t> by limiting information exposure</a:t>
            </a:r>
          </a:p>
          <a:p>
            <a:pPr marL="228600" indent="-228600">
              <a:buFont typeface="+mj-lt"/>
              <a:buAutoNum type="arabicPeriod"/>
            </a:pPr>
            <a:r>
              <a:rPr lang="en-US" dirty="0" smtClean="0"/>
              <a:t>Aligns with best practices for </a:t>
            </a:r>
            <a:r>
              <a:rPr lang="en-US" b="1" dirty="0" smtClean="0"/>
              <a:t>error handling</a:t>
            </a:r>
            <a:r>
              <a:rPr lang="en-US" dirty="0" smtClean="0"/>
              <a:t> and </a:t>
            </a:r>
            <a:r>
              <a:rPr lang="en-US" b="1" dirty="0" smtClean="0"/>
              <a:t>secure deployment</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19</a:t>
            </a:fld>
            <a:endParaRPr lang="en-PH"/>
          </a:p>
        </p:txBody>
      </p:sp>
    </p:spTree>
    <p:extLst>
      <p:ext uri="{BB962C8B-B14F-4D97-AF65-F5344CB8AC3E}">
        <p14:creationId xmlns:p14="http://schemas.microsoft.com/office/powerpoint/2010/main" val="4578088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Server Leaks "X-Powered-By" Header</a:t>
            </a:r>
          </a:p>
          <a:p>
            <a:endParaRPr lang="en-US" b="1" dirty="0" smtClean="0"/>
          </a:p>
          <a:p>
            <a:r>
              <a:rPr lang="en-US" b="1" dirty="0" smtClean="0"/>
              <a:t>** Problem Explanation</a:t>
            </a:r>
          </a:p>
          <a:p>
            <a:r>
              <a:rPr lang="en-US" dirty="0" smtClean="0"/>
              <a:t>The </a:t>
            </a:r>
            <a:r>
              <a:rPr lang="en-US" b="1" dirty="0" smtClean="0"/>
              <a:t>"X-Powered-By"</a:t>
            </a:r>
            <a:r>
              <a:rPr lang="en-US" dirty="0" smtClean="0"/>
              <a:t> header was revealing the PHP version being used by the server. This information can be exploited by attackers to target known vulnerabilities associated with specific PHP versions. Disabling the </a:t>
            </a:r>
            <a:r>
              <a:rPr lang="en-US" b="1" dirty="0" err="1" smtClean="0"/>
              <a:t>expose_php</a:t>
            </a:r>
            <a:r>
              <a:rPr lang="en-US" dirty="0" smtClean="0"/>
              <a:t> directive and unsetting the </a:t>
            </a:r>
            <a:r>
              <a:rPr lang="en-US" b="1" dirty="0" smtClean="0"/>
              <a:t>X-Powered-By</a:t>
            </a:r>
            <a:r>
              <a:rPr lang="en-US" dirty="0" smtClean="0"/>
              <a:t> header helps conceal the underlying technology stack and reduces the exposure to potential threats.</a:t>
            </a:r>
          </a:p>
          <a:p>
            <a:endParaRPr lang="en-US" b="1" dirty="0" smtClean="0"/>
          </a:p>
          <a:p>
            <a:r>
              <a:rPr lang="en-US" b="1" dirty="0" smtClean="0"/>
              <a:t>** Identified Vulnerabilities</a:t>
            </a:r>
          </a:p>
          <a:p>
            <a:r>
              <a:rPr lang="en-US" b="1" dirty="0" smtClean="0"/>
              <a:t>OWASP 2021 A01</a:t>
            </a:r>
            <a:r>
              <a:rPr lang="en-US" dirty="0" smtClean="0"/>
              <a:t> – Broken Access Control</a:t>
            </a:r>
          </a:p>
          <a:p>
            <a:r>
              <a:rPr lang="en-US" b="1" dirty="0" smtClean="0"/>
              <a:t>OWASP 2017 A03</a:t>
            </a:r>
            <a:r>
              <a:rPr lang="en-US" dirty="0" smtClean="0"/>
              <a:t> – Sensitive Data Exposure</a:t>
            </a:r>
          </a:p>
          <a:p>
            <a:r>
              <a:rPr lang="en-US" b="1" dirty="0" smtClean="0"/>
              <a:t>WSTG-v42-INFO-08</a:t>
            </a:r>
            <a:r>
              <a:rPr lang="en-US" dirty="0" smtClean="0"/>
              <a:t> – Information Disclosure: Server Information</a:t>
            </a:r>
          </a:p>
          <a:p>
            <a:r>
              <a:rPr lang="en-US" b="1" dirty="0" smtClean="0"/>
              <a:t>CWE-497</a:t>
            </a:r>
            <a:r>
              <a:rPr lang="en-US" dirty="0" smtClean="0"/>
              <a:t> – Exposure of Sensitive Information to an Unauthorized Actor</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Medium (based on full configuration review)</a:t>
            </a:r>
          </a:p>
          <a:p>
            <a:r>
              <a:rPr lang="en-US" b="1" dirty="0" smtClean="0"/>
              <a:t>Impact:</a:t>
            </a:r>
            <a:r>
              <a:rPr lang="en-US" dirty="0" smtClean="0"/>
              <a:t> Exposing server technology details (PHP version) can assist attackers in identifying vulnerabilities specific to the version.</a:t>
            </a:r>
          </a:p>
          <a:p>
            <a:endParaRPr lang="en-US" b="1" dirty="0" smtClean="0"/>
          </a:p>
          <a:p>
            <a:r>
              <a:rPr lang="en-US" b="1" dirty="0" smtClean="0"/>
              <a:t>** Fix Implemented</a:t>
            </a:r>
          </a:p>
          <a:p>
            <a:r>
              <a:rPr lang="en-US" b="1" dirty="0" smtClean="0"/>
              <a:t>Disabled PHP version disclosure</a:t>
            </a:r>
            <a:r>
              <a:rPr lang="en-US" dirty="0" smtClean="0"/>
              <a:t> by modifying the php.ini and .</a:t>
            </a:r>
            <a:r>
              <a:rPr lang="en-US" dirty="0" err="1" smtClean="0"/>
              <a:t>htaccess</a:t>
            </a:r>
            <a:r>
              <a:rPr lang="en-US" dirty="0" smtClean="0"/>
              <a:t> files</a:t>
            </a:r>
          </a:p>
          <a:p>
            <a:endParaRPr lang="en-US" dirty="0" smtClean="0"/>
          </a:p>
          <a:p>
            <a:r>
              <a:rPr lang="en-US" dirty="0" smtClean="0"/>
              <a:t>Code changes:</a:t>
            </a:r>
          </a:p>
          <a:p>
            <a:pPr lvl="1"/>
            <a:r>
              <a:rPr lang="en-US" b="1" dirty="0" smtClean="0"/>
              <a:t>In php.ini:</a:t>
            </a:r>
            <a:endParaRPr lang="en-US" dirty="0" smtClean="0"/>
          </a:p>
          <a:p>
            <a:pPr rtl="0"/>
            <a:r>
              <a:rPr lang="en-US" dirty="0" smtClean="0"/>
              <a:t>	</a:t>
            </a:r>
            <a:r>
              <a:rPr lang="en-US" dirty="0" err="1" smtClean="0"/>
              <a:t>expose_php</a:t>
            </a:r>
            <a:r>
              <a:rPr lang="en-US" dirty="0" smtClean="0"/>
              <a:t> = Off </a:t>
            </a:r>
          </a:p>
          <a:p>
            <a:pPr lvl="1"/>
            <a:r>
              <a:rPr lang="en-US" b="1" dirty="0" smtClean="0"/>
              <a:t>In .</a:t>
            </a:r>
            <a:r>
              <a:rPr lang="en-US" b="1" dirty="0" err="1" smtClean="0"/>
              <a:t>htaccess</a:t>
            </a:r>
            <a:r>
              <a:rPr lang="en-US" b="1" dirty="0" smtClean="0"/>
              <a:t>:</a:t>
            </a:r>
            <a:endParaRPr lang="en-US" dirty="0" smtClean="0"/>
          </a:p>
          <a:p>
            <a:pPr lvl="2" rtl="0"/>
            <a:r>
              <a:rPr lang="en-US" dirty="0" smtClean="0"/>
              <a:t>&lt;</a:t>
            </a:r>
            <a:r>
              <a:rPr lang="en-US" dirty="0" err="1" smtClean="0"/>
              <a:t>IfModule</a:t>
            </a:r>
            <a:r>
              <a:rPr lang="en-US" dirty="0" smtClean="0"/>
              <a:t> </a:t>
            </a:r>
            <a:r>
              <a:rPr lang="en-US" dirty="0" err="1" smtClean="0"/>
              <a:t>mod_headers.c</a:t>
            </a:r>
            <a:r>
              <a:rPr lang="en-US" dirty="0" smtClean="0"/>
              <a:t>&gt; </a:t>
            </a:r>
          </a:p>
          <a:p>
            <a:pPr lvl="2" rtl="0"/>
            <a:r>
              <a:rPr lang="en-US" dirty="0" smtClean="0"/>
              <a:t>Header unset X-Powered-By Header always </a:t>
            </a:r>
          </a:p>
          <a:p>
            <a:pPr lvl="2" rtl="0"/>
            <a:r>
              <a:rPr lang="en-US" dirty="0" smtClean="0"/>
              <a:t>set Content-Security-Policy " default-</a:t>
            </a:r>
            <a:r>
              <a:rPr lang="en-US" dirty="0" err="1" smtClean="0"/>
              <a:t>src</a:t>
            </a:r>
            <a:r>
              <a:rPr lang="en-US" dirty="0" smtClean="0"/>
              <a:t> 'none'; </a:t>
            </a:r>
          </a:p>
          <a:p>
            <a:pPr lvl="2" rtl="0"/>
            <a:r>
              <a:rPr lang="en-US" dirty="0" err="1" smtClean="0"/>
              <a:t>img-src</a:t>
            </a:r>
            <a:r>
              <a:rPr lang="en-US" dirty="0" smtClean="0"/>
              <a:t> 'self'; </a:t>
            </a:r>
          </a:p>
          <a:p>
            <a:pPr lvl="2" rtl="0"/>
            <a:r>
              <a:rPr lang="en-US" dirty="0" smtClean="0"/>
              <a:t>connect-</a:t>
            </a:r>
            <a:r>
              <a:rPr lang="en-US" dirty="0" err="1" smtClean="0"/>
              <a:t>src</a:t>
            </a:r>
            <a:r>
              <a:rPr lang="en-US" dirty="0" smtClean="0"/>
              <a:t> 'self'; …" </a:t>
            </a:r>
          </a:p>
          <a:p>
            <a:pPr lvl="2" rtl="0"/>
            <a:r>
              <a:rPr lang="en-US" dirty="0" smtClean="0"/>
              <a:t>&lt;/</a:t>
            </a:r>
            <a:r>
              <a:rPr lang="en-US" dirty="0" err="1" smtClean="0"/>
              <a:t>IfModule</a:t>
            </a:r>
            <a:r>
              <a:rPr lang="en-US" dirty="0" smtClean="0"/>
              <a:t>&gt; </a:t>
            </a:r>
          </a:p>
          <a:p>
            <a:endParaRPr lang="en-US" b="1" dirty="0" smtClean="0"/>
          </a:p>
          <a:p>
            <a:r>
              <a:rPr lang="en-US" b="1" dirty="0" smtClean="0"/>
              <a:t>** Result</a:t>
            </a:r>
          </a:p>
          <a:p>
            <a:pPr marL="228600" indent="-228600">
              <a:buFont typeface="+mj-lt"/>
              <a:buAutoNum type="arabicPeriod"/>
            </a:pPr>
            <a:r>
              <a:rPr lang="en-US" b="1" dirty="0" smtClean="0"/>
              <a:t>Conceals PHP version</a:t>
            </a:r>
            <a:r>
              <a:rPr lang="en-US" dirty="0" smtClean="0"/>
              <a:t> and prevents attackers from exploiting vulnerabilities associated with specific PHP versions</a:t>
            </a:r>
          </a:p>
          <a:p>
            <a:pPr marL="228600" indent="-228600">
              <a:buFont typeface="+mj-lt"/>
              <a:buAutoNum type="arabicPeriod"/>
            </a:pPr>
            <a:r>
              <a:rPr lang="en-US" dirty="0" smtClean="0"/>
              <a:t>Strengthens the </a:t>
            </a:r>
            <a:r>
              <a:rPr lang="en-US" b="1" dirty="0" smtClean="0"/>
              <a:t>security posture</a:t>
            </a:r>
            <a:r>
              <a:rPr lang="en-US" dirty="0" smtClean="0"/>
              <a:t> by limiting information leakage</a:t>
            </a:r>
          </a:p>
          <a:p>
            <a:pPr marL="228600" indent="-228600">
              <a:buFont typeface="+mj-lt"/>
              <a:buAutoNum type="arabicPeriod"/>
            </a:pPr>
            <a:r>
              <a:rPr lang="en-US" dirty="0" smtClean="0"/>
              <a:t>Aligns with </a:t>
            </a:r>
            <a:r>
              <a:rPr lang="en-US" b="1" dirty="0" smtClean="0"/>
              <a:t>best practices</a:t>
            </a:r>
            <a:r>
              <a:rPr lang="en-US" dirty="0" smtClean="0"/>
              <a:t> for securing sensitive server information</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20</a:t>
            </a:fld>
            <a:endParaRPr lang="en-PH"/>
          </a:p>
        </p:txBody>
      </p:sp>
    </p:spTree>
    <p:extLst>
      <p:ext uri="{BB962C8B-B14F-4D97-AF65-F5344CB8AC3E}">
        <p14:creationId xmlns:p14="http://schemas.microsoft.com/office/powerpoint/2010/main" val="1475608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objective of this proposal is to conduct a comprehensive security audit on the </a:t>
            </a:r>
            <a:r>
              <a:rPr lang="en-US" dirty="0" err="1" smtClean="0"/>
              <a:t>PNexus</a:t>
            </a:r>
            <a:r>
              <a:rPr lang="en-US" dirty="0" smtClean="0"/>
              <a:t> Web Application and its infrastructure, </a:t>
            </a:r>
          </a:p>
          <a:p>
            <a:r>
              <a:rPr lang="en-US" dirty="0" smtClean="0"/>
              <a:t>identifying vulnerabilities and providing actionable recommendations to enhance its security. </a:t>
            </a:r>
          </a:p>
          <a:p>
            <a:r>
              <a:rPr lang="en-US" dirty="0" smtClean="0"/>
              <a:t>This audit will focus on evaluating the </a:t>
            </a:r>
            <a:r>
              <a:rPr lang="en-US" dirty="0" smtClean="0"/>
              <a:t>application vulnerability, </a:t>
            </a:r>
            <a:r>
              <a:rPr lang="en-US" dirty="0" smtClean="0"/>
              <a:t>from the back-end to the front-end, as well as the deployment environment, </a:t>
            </a:r>
          </a:p>
          <a:p>
            <a:r>
              <a:rPr lang="en-US" dirty="0" smtClean="0"/>
              <a:t>using industry-standard tools like </a:t>
            </a:r>
            <a:r>
              <a:rPr lang="en-US" b="1" dirty="0" smtClean="0"/>
              <a:t>OWASP ZAP</a:t>
            </a:r>
            <a:r>
              <a:rPr lang="en-US" dirty="0" smtClean="0"/>
              <a:t>, </a:t>
            </a:r>
            <a:r>
              <a:rPr lang="en-US" b="1" dirty="0" err="1" smtClean="0"/>
              <a:t>Wireshark</a:t>
            </a:r>
            <a:r>
              <a:rPr lang="en-US" dirty="0" smtClean="0"/>
              <a:t>, and </a:t>
            </a:r>
            <a:r>
              <a:rPr lang="en-US" b="1" dirty="0" err="1" smtClean="0"/>
              <a:t>Nmap</a:t>
            </a:r>
            <a:r>
              <a:rPr lang="en-US" dirty="0" smtClean="0"/>
              <a:t>.</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2</a:t>
            </a:fld>
            <a:endParaRPr lang="en-PH"/>
          </a:p>
        </p:txBody>
      </p:sp>
    </p:spTree>
    <p:extLst>
      <p:ext uri="{BB962C8B-B14F-4D97-AF65-F5344CB8AC3E}">
        <p14:creationId xmlns:p14="http://schemas.microsoft.com/office/powerpoint/2010/main" val="2189189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X-Content-Type-Options Header Missing</a:t>
            </a:r>
          </a:p>
          <a:p>
            <a:endParaRPr lang="en-US" b="1" dirty="0" smtClean="0"/>
          </a:p>
          <a:p>
            <a:r>
              <a:rPr lang="en-US" b="1" dirty="0" smtClean="0"/>
              <a:t>** Problem Explanation</a:t>
            </a:r>
          </a:p>
          <a:p>
            <a:r>
              <a:rPr lang="en-US" dirty="0" smtClean="0"/>
              <a:t>Without the X-Content-Type-Options: </a:t>
            </a:r>
            <a:r>
              <a:rPr lang="en-US" dirty="0" err="1" smtClean="0"/>
              <a:t>nosniff</a:t>
            </a:r>
            <a:r>
              <a:rPr lang="en-US" dirty="0" smtClean="0"/>
              <a:t> header, browsers may perform MIME-type sniffing on files even when the declared Content-Type is incorrect. This behavior can be exploited by attackers to execute malicious files or scripts with unintended behavior, increasing the risk of Cross-Site Scripting (XSS) and drive-by downloads.</a:t>
            </a:r>
          </a:p>
          <a:p>
            <a:endParaRPr lang="en-US" b="1" dirty="0" smtClean="0"/>
          </a:p>
          <a:p>
            <a:r>
              <a:rPr lang="en-US" b="1" dirty="0" smtClean="0"/>
              <a:t>** Identified Vulnerabilities</a:t>
            </a:r>
          </a:p>
          <a:p>
            <a:r>
              <a:rPr lang="en-US" b="1" dirty="0" smtClean="0"/>
              <a:t>CWE-693</a:t>
            </a:r>
            <a:r>
              <a:rPr lang="en-US" dirty="0" smtClean="0"/>
              <a:t> – Protection Mechanism Failure</a:t>
            </a:r>
          </a:p>
          <a:p>
            <a:r>
              <a:rPr lang="en-US" b="1" dirty="0" smtClean="0"/>
              <a:t>OWASP 2021 A05</a:t>
            </a:r>
            <a:r>
              <a:rPr lang="en-US" dirty="0" smtClean="0"/>
              <a:t> – Security Misconfiguration</a:t>
            </a:r>
          </a:p>
          <a:p>
            <a:r>
              <a:rPr lang="en-US" b="1" dirty="0" smtClean="0"/>
              <a:t>OWASP 2017 A06</a:t>
            </a:r>
            <a:r>
              <a:rPr lang="en-US" dirty="0" smtClean="0"/>
              <a:t> – Security Misconfiguration</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Medium (based on configuration review and header analysis)</a:t>
            </a:r>
          </a:p>
          <a:p>
            <a:r>
              <a:rPr lang="en-US" b="1" dirty="0" smtClean="0"/>
              <a:t>Impact:</a:t>
            </a:r>
            <a:r>
              <a:rPr lang="en-US" dirty="0" smtClean="0"/>
              <a:t> MIME sniffing could lead to execution of attacker-supplied content, particularly in older browsers or misconfigured environments.</a:t>
            </a:r>
          </a:p>
          <a:p>
            <a:endParaRPr lang="en-US" b="1" dirty="0" smtClean="0"/>
          </a:p>
          <a:p>
            <a:r>
              <a:rPr lang="en-US" b="1" dirty="0" smtClean="0"/>
              <a:t>** Fix Implemented</a:t>
            </a:r>
          </a:p>
          <a:p>
            <a:r>
              <a:rPr lang="en-US" dirty="0" smtClean="0"/>
              <a:t>Set the X-Content-Type-Options: </a:t>
            </a:r>
            <a:r>
              <a:rPr lang="en-US" dirty="0" err="1" smtClean="0"/>
              <a:t>nosniff</a:t>
            </a:r>
            <a:r>
              <a:rPr lang="en-US" dirty="0" smtClean="0"/>
              <a:t> header to prevent MIME type sniffing.</a:t>
            </a:r>
          </a:p>
          <a:p>
            <a:r>
              <a:rPr lang="en-US" dirty="0" smtClean="0"/>
              <a:t>Code changes made in the following files:</a:t>
            </a:r>
          </a:p>
          <a:p>
            <a:pPr lvl="1"/>
            <a:r>
              <a:rPr lang="en-US" b="1" dirty="0" smtClean="0"/>
              <a:t>.</a:t>
            </a:r>
            <a:r>
              <a:rPr lang="en-US" b="1" dirty="0" err="1" smtClean="0"/>
              <a:t>htaccess</a:t>
            </a:r>
            <a:r>
              <a:rPr lang="en-US" dirty="0" smtClean="0"/>
              <a:t>:</a:t>
            </a:r>
          </a:p>
          <a:p>
            <a:pPr lvl="1" rtl="0"/>
            <a:r>
              <a:rPr lang="en-US" dirty="0" smtClean="0"/>
              <a:t>&lt;</a:t>
            </a:r>
            <a:r>
              <a:rPr lang="en-US" dirty="0" err="1" smtClean="0"/>
              <a:t>IfModule</a:t>
            </a:r>
            <a:r>
              <a:rPr lang="en-US" dirty="0" smtClean="0"/>
              <a:t> </a:t>
            </a:r>
            <a:r>
              <a:rPr lang="en-US" dirty="0" err="1" smtClean="0"/>
              <a:t>mod_headers.c</a:t>
            </a:r>
            <a:r>
              <a:rPr lang="en-US" dirty="0" smtClean="0"/>
              <a:t>&gt; </a:t>
            </a:r>
          </a:p>
          <a:p>
            <a:pPr lvl="1" rtl="0"/>
            <a:r>
              <a:rPr lang="en-US" dirty="0" smtClean="0"/>
              <a:t>	Header set X-Content-Type-Options "</a:t>
            </a:r>
            <a:r>
              <a:rPr lang="en-US" dirty="0" err="1" smtClean="0"/>
              <a:t>nosniff</a:t>
            </a:r>
            <a:r>
              <a:rPr lang="en-US" dirty="0" smtClean="0"/>
              <a:t>" </a:t>
            </a:r>
          </a:p>
          <a:p>
            <a:pPr lvl="1" rtl="0"/>
            <a:r>
              <a:rPr lang="en-US" dirty="0" smtClean="0"/>
              <a:t>	Header unset X-Powered-By ... </a:t>
            </a:r>
          </a:p>
          <a:p>
            <a:pPr lvl="1" rtl="0"/>
            <a:r>
              <a:rPr lang="en-US" dirty="0" smtClean="0"/>
              <a:t>&lt;/</a:t>
            </a:r>
            <a:r>
              <a:rPr lang="en-US" dirty="0" err="1" smtClean="0"/>
              <a:t>IfModule</a:t>
            </a:r>
            <a:r>
              <a:rPr lang="en-US" dirty="0" smtClean="0"/>
              <a:t>&gt; </a:t>
            </a:r>
          </a:p>
          <a:p>
            <a:pPr lvl="1"/>
            <a:endParaRPr lang="en-US" b="1" dirty="0" smtClean="0"/>
          </a:p>
          <a:p>
            <a:pPr lvl="1"/>
            <a:r>
              <a:rPr lang="en-US" b="1" dirty="0" err="1" smtClean="0"/>
              <a:t>httpd.conf</a:t>
            </a:r>
            <a:r>
              <a:rPr lang="en-US" dirty="0" smtClean="0"/>
              <a:t>:</a:t>
            </a:r>
          </a:p>
          <a:p>
            <a:pPr lvl="1" rtl="0"/>
            <a:r>
              <a:rPr lang="en-US" dirty="0" smtClean="0"/>
              <a:t>&lt;</a:t>
            </a:r>
            <a:r>
              <a:rPr lang="en-US" dirty="0" err="1" smtClean="0"/>
              <a:t>FilesMatch</a:t>
            </a:r>
            <a:r>
              <a:rPr lang="en-US" dirty="0" smtClean="0"/>
              <a:t> "\.(</a:t>
            </a:r>
            <a:r>
              <a:rPr lang="en-US" dirty="0" err="1" smtClean="0"/>
              <a:t>html|css|js|png|jpg|jpeg|gif|php</a:t>
            </a:r>
            <a:r>
              <a:rPr lang="en-US" dirty="0" smtClean="0"/>
              <a:t>)$"&gt; </a:t>
            </a:r>
          </a:p>
          <a:p>
            <a:pPr lvl="1" rtl="0"/>
            <a:r>
              <a:rPr lang="en-US" dirty="0" smtClean="0"/>
              <a:t>	Header set X-Content-Type-Options "</a:t>
            </a:r>
            <a:r>
              <a:rPr lang="en-US" dirty="0" err="1" smtClean="0"/>
              <a:t>nosniff</a:t>
            </a:r>
            <a:r>
              <a:rPr lang="en-US" dirty="0" smtClean="0"/>
              <a:t>" </a:t>
            </a:r>
          </a:p>
          <a:p>
            <a:pPr lvl="1" rtl="0"/>
            <a:r>
              <a:rPr lang="en-US" dirty="0" smtClean="0"/>
              <a:t>&lt;/</a:t>
            </a:r>
            <a:r>
              <a:rPr lang="en-US" dirty="0" err="1" smtClean="0"/>
              <a:t>FilesMatch</a:t>
            </a:r>
            <a:r>
              <a:rPr lang="en-US" dirty="0" smtClean="0"/>
              <a:t>&gt; </a:t>
            </a:r>
          </a:p>
          <a:p>
            <a:endParaRPr lang="en-US" b="1" dirty="0" smtClean="0"/>
          </a:p>
          <a:p>
            <a:r>
              <a:rPr lang="en-US" b="1" dirty="0" smtClean="0"/>
              <a:t>** Result</a:t>
            </a:r>
          </a:p>
          <a:p>
            <a:pPr marL="228600" indent="-228600">
              <a:buFont typeface="+mj-lt"/>
              <a:buAutoNum type="arabicPeriod"/>
            </a:pPr>
            <a:r>
              <a:rPr lang="en-US" dirty="0" smtClean="0"/>
              <a:t>Prevents MIME sniffing attacks by instructing browsers to strictly adhere to the declared Content-Type</a:t>
            </a:r>
          </a:p>
          <a:p>
            <a:pPr marL="228600" indent="-228600">
              <a:buFont typeface="+mj-lt"/>
              <a:buAutoNum type="arabicPeriod"/>
            </a:pPr>
            <a:r>
              <a:rPr lang="en-US" dirty="0" smtClean="0"/>
              <a:t>Reduces the risk of executing unexpected content types (e.g., serving a script as a benign file)</a:t>
            </a:r>
          </a:p>
          <a:p>
            <a:pPr marL="228600" indent="-228600">
              <a:buFont typeface="+mj-lt"/>
              <a:buAutoNum type="arabicPeriod"/>
            </a:pPr>
            <a:r>
              <a:rPr lang="en-US" dirty="0" smtClean="0"/>
              <a:t>Improves front-end security alignment with </a:t>
            </a:r>
            <a:r>
              <a:rPr lang="en-US" b="1" dirty="0" smtClean="0"/>
              <a:t>OWASP best practices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21</a:t>
            </a:fld>
            <a:endParaRPr lang="en-PH"/>
          </a:p>
        </p:txBody>
      </p:sp>
    </p:spTree>
    <p:extLst>
      <p:ext uri="{BB962C8B-B14F-4D97-AF65-F5344CB8AC3E}">
        <p14:creationId xmlns:p14="http://schemas.microsoft.com/office/powerpoint/2010/main" val="973382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Security Risk: Timestamp Disclosure – Unix</a:t>
            </a:r>
          </a:p>
          <a:p>
            <a:endParaRPr lang="en-US" b="1" dirty="0" smtClean="0"/>
          </a:p>
          <a:p>
            <a:r>
              <a:rPr lang="en-US" b="1" dirty="0" smtClean="0"/>
              <a:t>** Problem Explanation</a:t>
            </a:r>
          </a:p>
          <a:p>
            <a:r>
              <a:rPr lang="en-US" dirty="0" smtClean="0"/>
              <a:t>Exposing Unix-style timestamps in HTTP responses, headers, or HTML/JS content can potentially aid attackers in fingerprinting server behavior, identifying software versions, or conducting time-based inference attacks. However, in many cases, such disclosures are benign and do not directly enable exploits.</a:t>
            </a:r>
          </a:p>
          <a:p>
            <a:endParaRPr lang="en-US" b="1" dirty="0" smtClean="0"/>
          </a:p>
          <a:p>
            <a:r>
              <a:rPr lang="en-US" b="1" dirty="0" smtClean="0"/>
              <a:t>** Identified Vulnerabilities</a:t>
            </a:r>
          </a:p>
          <a:p>
            <a:r>
              <a:rPr lang="en-US" b="1" dirty="0" smtClean="0"/>
              <a:t>OWASP 2021 A01</a:t>
            </a:r>
            <a:r>
              <a:rPr lang="en-US" dirty="0" smtClean="0"/>
              <a:t> – Broken Access Control (contextually related if timestamps aid privilege discovery)</a:t>
            </a:r>
          </a:p>
          <a:p>
            <a:r>
              <a:rPr lang="en-US" b="1" dirty="0" smtClean="0"/>
              <a:t>OWASP 2017 A03</a:t>
            </a:r>
            <a:r>
              <a:rPr lang="en-US" dirty="0" smtClean="0"/>
              <a:t> – Sensitive Data Exposure</a:t>
            </a:r>
          </a:p>
          <a:p>
            <a:r>
              <a:rPr lang="en-US" b="1" dirty="0" smtClean="0"/>
              <a:t>CWE-497</a:t>
            </a:r>
            <a:r>
              <a:rPr lang="en-US" dirty="0" smtClean="0"/>
              <a:t> – Exposure of System Data</a:t>
            </a:r>
          </a:p>
          <a:p>
            <a:endParaRPr lang="en-US" b="1" dirty="0" smtClean="0"/>
          </a:p>
          <a:p>
            <a:r>
              <a:rPr lang="en-US" b="1" dirty="0" smtClean="0"/>
              <a:t>** Risk Assessment</a:t>
            </a:r>
          </a:p>
          <a:p>
            <a:r>
              <a:rPr lang="en-US" b="1" dirty="0" smtClean="0"/>
              <a:t>Risk Level:</a:t>
            </a:r>
            <a:r>
              <a:rPr lang="en-US" dirty="0" smtClean="0"/>
              <a:t> Low</a:t>
            </a:r>
          </a:p>
          <a:p>
            <a:r>
              <a:rPr lang="en-US" b="1" dirty="0" smtClean="0"/>
              <a:t>Confidence:</a:t>
            </a:r>
            <a:r>
              <a:rPr lang="en-US" dirty="0" smtClean="0"/>
              <a:t> Low</a:t>
            </a:r>
          </a:p>
          <a:p>
            <a:r>
              <a:rPr lang="en-US" b="1" dirty="0" smtClean="0"/>
              <a:t>Justification:</a:t>
            </a:r>
            <a:r>
              <a:rPr lang="en-US" dirty="0" smtClean="0"/>
              <a:t> While theoretically useful to attackers for recon or system profiling, no exploitable scenario has been identified in the current context. Therefore, the issue is noted but not prioritized for mitigation.</a:t>
            </a:r>
          </a:p>
          <a:p>
            <a:r>
              <a:rPr lang="en-US" b="1" dirty="0" smtClean="0"/>
              <a:t/>
            </a:r>
            <a:br>
              <a:rPr lang="en-US" b="1" dirty="0" smtClean="0"/>
            </a:br>
            <a:r>
              <a:rPr lang="en-US" b="1" dirty="0" smtClean="0"/>
              <a:t>** Fix Implemented</a:t>
            </a:r>
          </a:p>
          <a:p>
            <a:r>
              <a:rPr lang="en-US" b="1" dirty="0" smtClean="0"/>
              <a:t>No configuration changes made</a:t>
            </a:r>
            <a:endParaRPr lang="en-US" dirty="0" smtClean="0"/>
          </a:p>
          <a:p>
            <a:r>
              <a:rPr lang="en-US" dirty="0" smtClean="0"/>
              <a:t>Timestamps are considered </a:t>
            </a:r>
            <a:r>
              <a:rPr lang="en-US" b="1" dirty="0" smtClean="0"/>
              <a:t>non-sensitive</a:t>
            </a:r>
            <a:r>
              <a:rPr lang="en-US" dirty="0" smtClean="0"/>
              <a:t> in this environment and pose </a:t>
            </a:r>
            <a:r>
              <a:rPr lang="en-US" b="1" dirty="0" smtClean="0"/>
              <a:t>no direct threat</a:t>
            </a:r>
            <a:r>
              <a:rPr lang="en-US" dirty="0" smtClean="0"/>
              <a:t>.</a:t>
            </a:r>
          </a:p>
          <a:p>
            <a:endParaRPr lang="en-US" b="1" dirty="0" smtClean="0"/>
          </a:p>
        </p:txBody>
      </p:sp>
      <p:sp>
        <p:nvSpPr>
          <p:cNvPr id="4" name="Slide Number Placeholder 3"/>
          <p:cNvSpPr>
            <a:spLocks noGrp="1"/>
          </p:cNvSpPr>
          <p:nvPr>
            <p:ph type="sldNum" sz="quarter" idx="10"/>
          </p:nvPr>
        </p:nvSpPr>
        <p:spPr/>
        <p:txBody>
          <a:bodyPr/>
          <a:lstStyle/>
          <a:p>
            <a:fld id="{D22FE030-C58D-4FF9-851F-0BDD32F6F973}" type="slidenum">
              <a:rPr lang="en-PH" smtClean="0"/>
              <a:t>22</a:t>
            </a:fld>
            <a:endParaRPr lang="en-PH"/>
          </a:p>
        </p:txBody>
      </p:sp>
    </p:spTree>
    <p:extLst>
      <p:ext uri="{BB962C8B-B14F-4D97-AF65-F5344CB8AC3E}">
        <p14:creationId xmlns:p14="http://schemas.microsoft.com/office/powerpoint/2010/main" val="2390862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Informational Finding: Comments in JavaScript Files</a:t>
            </a:r>
          </a:p>
          <a:p>
            <a:endParaRPr lang="en-US" b="1" dirty="0" smtClean="0"/>
          </a:p>
          <a:p>
            <a:r>
              <a:rPr lang="en-US" b="1" dirty="0" smtClean="0"/>
              <a:t>** Problem Explanation</a:t>
            </a:r>
          </a:p>
          <a:p>
            <a:r>
              <a:rPr lang="en-US" dirty="0" smtClean="0"/>
              <a:t>JavaScript files were reviewed and found to contain code comments. While comments may sometimes leak sensitive information (e.g., credentials, internal URLs, debug data), in this case </a:t>
            </a:r>
            <a:r>
              <a:rPr lang="en-US" b="1" dirty="0" smtClean="0"/>
              <a:t>no such sensitive content</a:t>
            </a:r>
            <a:r>
              <a:rPr lang="en-US" dirty="0" smtClean="0"/>
              <a:t> was identified. The comments observed serve standard development purposes — including inline documentation and code clarity.</a:t>
            </a:r>
          </a:p>
          <a:p>
            <a:endParaRPr lang="en-US" b="1" dirty="0" smtClean="0"/>
          </a:p>
          <a:p>
            <a:r>
              <a:rPr lang="en-US" b="1" dirty="0" smtClean="0"/>
              <a:t>** Identified Vulnerabilities</a:t>
            </a:r>
          </a:p>
          <a:p>
            <a:r>
              <a:rPr lang="en-US" b="1" dirty="0" smtClean="0"/>
              <a:t>OWASP 2021 A01</a:t>
            </a:r>
            <a:r>
              <a:rPr lang="en-US" dirty="0" smtClean="0"/>
              <a:t> – Broken Access Control (contextually, if comments reveal hidden endpoints or roles)</a:t>
            </a:r>
          </a:p>
          <a:p>
            <a:r>
              <a:rPr lang="en-US" b="1" dirty="0" smtClean="0"/>
              <a:t>OWASP 2017 A03</a:t>
            </a:r>
            <a:r>
              <a:rPr lang="en-US" dirty="0" smtClean="0"/>
              <a:t> – Sensitive Data Exposure</a:t>
            </a:r>
          </a:p>
          <a:p>
            <a:r>
              <a:rPr lang="en-US" b="1" dirty="0" smtClean="0"/>
              <a:t>WSTG-v42-INFO-05</a:t>
            </a:r>
            <a:r>
              <a:rPr lang="en-US" dirty="0" smtClean="0"/>
              <a:t> – Information Leakage Through Comments</a:t>
            </a:r>
          </a:p>
          <a:p>
            <a:r>
              <a:rPr lang="en-US" b="1" dirty="0" smtClean="0"/>
              <a:t>CWE-615</a:t>
            </a:r>
            <a:r>
              <a:rPr lang="en-US" dirty="0" smtClean="0"/>
              <a:t> – Information Exposure Through Comments</a:t>
            </a:r>
          </a:p>
          <a:p>
            <a:endParaRPr lang="en-US" b="1" dirty="0" smtClean="0"/>
          </a:p>
          <a:p>
            <a:r>
              <a:rPr lang="en-US" b="1" dirty="0" smtClean="0"/>
              <a:t>** Risk Assessment</a:t>
            </a:r>
          </a:p>
          <a:p>
            <a:r>
              <a:rPr lang="en-US" b="1" dirty="0" smtClean="0"/>
              <a:t>Risk Level:</a:t>
            </a:r>
            <a:r>
              <a:rPr lang="en-US" dirty="0" smtClean="0"/>
              <a:t> Informational</a:t>
            </a:r>
          </a:p>
          <a:p>
            <a:r>
              <a:rPr lang="en-US" b="1" dirty="0" smtClean="0"/>
              <a:t>Confidence:</a:t>
            </a:r>
            <a:r>
              <a:rPr lang="en-US" dirty="0" smtClean="0"/>
              <a:t> Medium</a:t>
            </a:r>
          </a:p>
          <a:p>
            <a:r>
              <a:rPr lang="en-US" b="1" dirty="0" smtClean="0"/>
              <a:t>Justification:</a:t>
            </a:r>
            <a:r>
              <a:rPr lang="en-US" dirty="0" smtClean="0"/>
              <a:t> Although no sensitive data is exposed, maintaining code comments in production could theoretically assist an attacker in understanding application logic. However, this is balanced by the value of documentation in collaborative development.</a:t>
            </a:r>
          </a:p>
          <a:p>
            <a:endParaRPr lang="en-US" b="1" dirty="0" smtClean="0"/>
          </a:p>
          <a:p>
            <a:r>
              <a:rPr lang="en-US" b="1" dirty="0" smtClean="0"/>
              <a:t>** Fix Implemented (</a:t>
            </a:r>
            <a:r>
              <a:rPr lang="en-US" b="0" i="1" dirty="0" smtClean="0"/>
              <a:t>No changes made</a:t>
            </a:r>
            <a:r>
              <a:rPr lang="en-US" b="1" dirty="0" smtClean="0"/>
              <a:t>)</a:t>
            </a:r>
            <a:endParaRPr lang="en-US" dirty="0" smtClean="0"/>
          </a:p>
          <a:p>
            <a:r>
              <a:rPr lang="en-US" dirty="0" smtClean="0"/>
              <a:t>Comments were retained as they:</a:t>
            </a:r>
          </a:p>
          <a:p>
            <a:pPr marL="685800" lvl="1" indent="-228600">
              <a:buFont typeface="+mj-lt"/>
              <a:buAutoNum type="arabicPeriod"/>
            </a:pPr>
            <a:r>
              <a:rPr lang="en-US" dirty="0" smtClean="0"/>
              <a:t>Do </a:t>
            </a:r>
            <a:r>
              <a:rPr lang="en-US" b="1" dirty="0" smtClean="0"/>
              <a:t>not</a:t>
            </a:r>
            <a:r>
              <a:rPr lang="en-US" dirty="0" smtClean="0"/>
              <a:t> contain sensitive or security-relevant data</a:t>
            </a:r>
          </a:p>
          <a:p>
            <a:pPr marL="685800" lvl="1" indent="-228600">
              <a:buFont typeface="+mj-lt"/>
              <a:buAutoNum type="arabicPeriod"/>
            </a:pPr>
            <a:r>
              <a:rPr lang="en-US" dirty="0" smtClean="0"/>
              <a:t>Aid in </a:t>
            </a:r>
            <a:r>
              <a:rPr lang="en-US" b="1" dirty="0" smtClean="0"/>
              <a:t>maintaining code readability and traceability</a:t>
            </a:r>
            <a:endParaRPr lang="en-US" dirty="0" smtClean="0"/>
          </a:p>
          <a:p>
            <a:pPr marL="685800" lvl="1" indent="-228600">
              <a:buFont typeface="+mj-lt"/>
              <a:buAutoNum type="arabicPeriod"/>
            </a:pPr>
            <a:r>
              <a:rPr lang="en-US" dirty="0" smtClean="0"/>
              <a:t>Encourage developers to include meaningful documentation (</a:t>
            </a:r>
            <a:r>
              <a:rPr lang="en-US" dirty="0" err="1" smtClean="0"/>
              <a:t>docstrings</a:t>
            </a:r>
            <a:r>
              <a:rPr lang="en-US" dirty="0" smtClean="0"/>
              <a:t>) in scripts</a:t>
            </a:r>
          </a:p>
          <a:p>
            <a:endParaRPr lang="en-US" b="1" dirty="0" smtClean="0"/>
          </a:p>
          <a:p>
            <a:r>
              <a:rPr lang="en-US" b="1" dirty="0" smtClean="0"/>
              <a:t>** Result</a:t>
            </a:r>
          </a:p>
          <a:p>
            <a:pPr marL="228600" indent="-228600">
              <a:buFont typeface="+mj-lt"/>
              <a:buAutoNum type="arabicPeriod"/>
            </a:pPr>
            <a:r>
              <a:rPr lang="en-US" dirty="0" smtClean="0"/>
              <a:t>Code comments preserved for maintainability</a:t>
            </a:r>
          </a:p>
          <a:p>
            <a:pPr marL="228600" indent="-228600">
              <a:buFont typeface="+mj-lt"/>
              <a:buAutoNum type="arabicPeriod"/>
            </a:pPr>
            <a:r>
              <a:rPr lang="en-US" dirty="0" smtClean="0"/>
              <a:t>Reviewed for data exposure risks and verified to be clean</a:t>
            </a:r>
          </a:p>
        </p:txBody>
      </p:sp>
      <p:sp>
        <p:nvSpPr>
          <p:cNvPr id="4" name="Slide Number Placeholder 3"/>
          <p:cNvSpPr>
            <a:spLocks noGrp="1"/>
          </p:cNvSpPr>
          <p:nvPr>
            <p:ph type="sldNum" sz="quarter" idx="10"/>
          </p:nvPr>
        </p:nvSpPr>
        <p:spPr/>
        <p:txBody>
          <a:bodyPr/>
          <a:lstStyle/>
          <a:p>
            <a:fld id="{D22FE030-C58D-4FF9-851F-0BDD32F6F973}" type="slidenum">
              <a:rPr lang="en-PH" smtClean="0"/>
              <a:t>23</a:t>
            </a:fld>
            <a:endParaRPr lang="en-PH"/>
          </a:p>
        </p:txBody>
      </p:sp>
    </p:spTree>
    <p:extLst>
      <p:ext uri="{BB962C8B-B14F-4D97-AF65-F5344CB8AC3E}">
        <p14:creationId xmlns:p14="http://schemas.microsoft.com/office/powerpoint/2010/main" val="932802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Informational Finding: Web Crawling Enabled</a:t>
            </a:r>
          </a:p>
          <a:p>
            <a:endParaRPr lang="en-US" b="1" dirty="0" smtClean="0"/>
          </a:p>
          <a:p>
            <a:r>
              <a:rPr lang="en-US" b="1" dirty="0" smtClean="0"/>
              <a:t>** Problem Explanation</a:t>
            </a:r>
          </a:p>
          <a:p>
            <a:r>
              <a:rPr lang="en-US" dirty="0" smtClean="0"/>
              <a:t>The presence of a robots.txt file with Disallow: / directives may seem to restrict crawlers, but ironically, it </a:t>
            </a:r>
            <a:r>
              <a:rPr lang="en-US" b="1" dirty="0" smtClean="0"/>
              <a:t>signals the presence of sensitive or hidden paths</a:t>
            </a:r>
            <a:r>
              <a:rPr lang="en-US" dirty="0" smtClean="0"/>
              <a:t>, potentially inviting scrutiny by malicious bots or attackers. Additionally, the file unintentionally </a:t>
            </a:r>
            <a:r>
              <a:rPr lang="en-US" b="1" dirty="0" smtClean="0"/>
              <a:t>reveals the structure or intention to hide content</a:t>
            </a:r>
            <a:r>
              <a:rPr lang="en-US" dirty="0" smtClean="0"/>
              <a:t>, which can be exploited.</a:t>
            </a:r>
          </a:p>
          <a:p>
            <a:endParaRPr lang="en-US" dirty="0" smtClean="0"/>
          </a:p>
          <a:p>
            <a:r>
              <a:rPr lang="en-US" b="1" dirty="0" smtClean="0"/>
              <a:t>** Identified Vulnerabilities</a:t>
            </a:r>
          </a:p>
          <a:p>
            <a:r>
              <a:rPr lang="en-US" b="1" dirty="0" smtClean="0"/>
              <a:t>No CVE associated</a:t>
            </a:r>
            <a:endParaRPr lang="en-US" dirty="0" smtClean="0"/>
          </a:p>
          <a:p>
            <a:r>
              <a:rPr lang="en-US" b="1" dirty="0" smtClean="0"/>
              <a:t>General security principle:</a:t>
            </a:r>
            <a:r>
              <a:rPr lang="en-US" dirty="0" smtClean="0"/>
              <a:t> Avoid signaling sensitive paths via public files (security by obscurity concerns)</a:t>
            </a:r>
          </a:p>
          <a:p>
            <a:endParaRPr lang="en-US" dirty="0" smtClean="0"/>
          </a:p>
          <a:p>
            <a:r>
              <a:rPr lang="en-US" b="1" dirty="0" smtClean="0"/>
              <a:t>** Risk Assessment</a:t>
            </a:r>
          </a:p>
          <a:p>
            <a:r>
              <a:rPr lang="en-US" b="1" dirty="0" smtClean="0"/>
              <a:t>Risk Level:</a:t>
            </a:r>
            <a:r>
              <a:rPr lang="en-US" dirty="0" smtClean="0"/>
              <a:t> Informational</a:t>
            </a:r>
          </a:p>
          <a:p>
            <a:r>
              <a:rPr lang="en-US" b="1" dirty="0" smtClean="0"/>
              <a:t>Confidence:</a:t>
            </a:r>
            <a:r>
              <a:rPr lang="en-US" dirty="0" smtClean="0"/>
              <a:t> Medium</a:t>
            </a:r>
          </a:p>
          <a:p>
            <a:r>
              <a:rPr lang="en-US" b="1" dirty="0" smtClean="0"/>
              <a:t>Justification:</a:t>
            </a:r>
            <a:r>
              <a:rPr lang="en-US" dirty="0" smtClean="0"/>
              <a:t> While not a direct security flaw, having a robots.txt can leak metadata about protected areas of the application. Search engines may still index content unless additional security controls (e.g., authentication, </a:t>
            </a:r>
            <a:r>
              <a:rPr lang="en-US" dirty="0" err="1" smtClean="0"/>
              <a:t>noindex</a:t>
            </a:r>
            <a:r>
              <a:rPr lang="en-US" dirty="0" smtClean="0"/>
              <a:t> headers) are applied.</a:t>
            </a:r>
          </a:p>
          <a:p>
            <a:endParaRPr lang="en-US" b="1" dirty="0" smtClean="0"/>
          </a:p>
          <a:p>
            <a:r>
              <a:rPr lang="en-US" b="1" dirty="0" smtClean="0"/>
              <a:t>** Fix Implemented</a:t>
            </a:r>
          </a:p>
          <a:p>
            <a:r>
              <a:rPr lang="en-US" b="1" dirty="0" smtClean="0"/>
              <a:t>     File Removed:</a:t>
            </a:r>
            <a:r>
              <a:rPr lang="en-US" dirty="0" smtClean="0"/>
              <a:t> robots.txt was deleted</a:t>
            </a:r>
          </a:p>
          <a:p>
            <a:pPr rtl="0"/>
            <a:r>
              <a:rPr lang="en-US" dirty="0" smtClean="0"/>
              <a:t>     - User-agent: * - Disallow: / + </a:t>
            </a:r>
          </a:p>
          <a:p>
            <a:pPr rtl="0"/>
            <a:r>
              <a:rPr lang="en-US" dirty="0" smtClean="0"/>
              <a:t>     # robots.txt removed to prevent unintended crawling </a:t>
            </a:r>
          </a:p>
          <a:p>
            <a:endParaRPr lang="en-US" b="1" dirty="0" smtClean="0"/>
          </a:p>
        </p:txBody>
      </p:sp>
      <p:sp>
        <p:nvSpPr>
          <p:cNvPr id="4" name="Slide Number Placeholder 3"/>
          <p:cNvSpPr>
            <a:spLocks noGrp="1"/>
          </p:cNvSpPr>
          <p:nvPr>
            <p:ph type="sldNum" sz="quarter" idx="10"/>
          </p:nvPr>
        </p:nvSpPr>
        <p:spPr/>
        <p:txBody>
          <a:bodyPr/>
          <a:lstStyle/>
          <a:p>
            <a:fld id="{D22FE030-C58D-4FF9-851F-0BDD32F6F973}" type="slidenum">
              <a:rPr lang="en-PH" smtClean="0"/>
              <a:t>24</a:t>
            </a:fld>
            <a:endParaRPr lang="en-PH"/>
          </a:p>
        </p:txBody>
      </p:sp>
    </p:spTree>
    <p:extLst>
      <p:ext uri="{BB962C8B-B14F-4D97-AF65-F5344CB8AC3E}">
        <p14:creationId xmlns:p14="http://schemas.microsoft.com/office/powerpoint/2010/main" val="1468448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Informational Finding: Session Info in JS Console</a:t>
            </a:r>
          </a:p>
          <a:p>
            <a:endParaRPr lang="en-US" b="1" dirty="0" smtClean="0"/>
          </a:p>
          <a:p>
            <a:r>
              <a:rPr lang="en-US" b="1" dirty="0" smtClean="0"/>
              <a:t>** Problem Explanation</a:t>
            </a:r>
          </a:p>
          <a:p>
            <a:r>
              <a:rPr lang="en-US" dirty="0" smtClean="0"/>
              <a:t>Logging sensitive session information to the browser console exposes internal application data to anyone with access to the developer tools. This can </a:t>
            </a:r>
            <a:r>
              <a:rPr lang="en-US" b="1" dirty="0" smtClean="0"/>
              <a:t>lead to session hijacking, user impersonation, or data leakage</a:t>
            </a:r>
            <a:r>
              <a:rPr lang="en-US" dirty="0" smtClean="0"/>
              <a:t>, especially on shared or public devices.</a:t>
            </a:r>
          </a:p>
          <a:p>
            <a:endParaRPr lang="en-US" b="1" dirty="0" smtClean="0"/>
          </a:p>
          <a:p>
            <a:r>
              <a:rPr lang="en-US" b="1" dirty="0" smtClean="0"/>
              <a:t>** Identified Vulnerabilities</a:t>
            </a:r>
          </a:p>
          <a:p>
            <a:r>
              <a:rPr lang="en-US" b="1" dirty="0" smtClean="0"/>
              <a:t>No CVE assigned</a:t>
            </a:r>
            <a:endParaRPr lang="en-US" dirty="0" smtClean="0"/>
          </a:p>
          <a:p>
            <a:r>
              <a:rPr lang="en-US" b="1" dirty="0" smtClean="0"/>
              <a:t>Security Concern:</a:t>
            </a:r>
            <a:r>
              <a:rPr lang="en-US" dirty="0" smtClean="0"/>
              <a:t> Exposure of session data in client-side logs</a:t>
            </a:r>
          </a:p>
          <a:p>
            <a:r>
              <a:rPr lang="en-US" b="1" dirty="0" smtClean="0"/>
              <a:t>Attack Surface:</a:t>
            </a:r>
            <a:r>
              <a:rPr lang="en-US" dirty="0" smtClean="0"/>
              <a:t> Browser Developer Tools</a:t>
            </a:r>
          </a:p>
          <a:p>
            <a:endParaRPr lang="en-US" b="1" dirty="0" smtClean="0"/>
          </a:p>
          <a:p>
            <a:r>
              <a:rPr lang="en-US" b="1" dirty="0" smtClean="0"/>
              <a:t>** Risk Assessment</a:t>
            </a:r>
          </a:p>
          <a:p>
            <a:r>
              <a:rPr lang="en-US" b="1" dirty="0" smtClean="0"/>
              <a:t>Risk Level:</a:t>
            </a:r>
            <a:r>
              <a:rPr lang="en-US" dirty="0" smtClean="0"/>
              <a:t> Informational</a:t>
            </a:r>
          </a:p>
          <a:p>
            <a:r>
              <a:rPr lang="en-US" b="1" dirty="0" smtClean="0"/>
              <a:t>Confidence:</a:t>
            </a:r>
            <a:r>
              <a:rPr lang="en-US" dirty="0" smtClean="0"/>
              <a:t> Medium</a:t>
            </a:r>
          </a:p>
          <a:p>
            <a:r>
              <a:rPr lang="en-US" b="1" dirty="0" smtClean="0"/>
              <a:t>Justification:</a:t>
            </a:r>
            <a:r>
              <a:rPr lang="en-US" dirty="0" smtClean="0"/>
              <a:t> Though not an exploit on its own, it weakens the security posture by making sensitive data unnecessarily visible on the client side.</a:t>
            </a:r>
          </a:p>
          <a:p>
            <a:endParaRPr lang="en-US" b="1" dirty="0" smtClean="0"/>
          </a:p>
          <a:p>
            <a:r>
              <a:rPr lang="en-US" b="1" dirty="0" smtClean="0"/>
              <a:t>**Fix Implemented</a:t>
            </a:r>
          </a:p>
          <a:p>
            <a:r>
              <a:rPr lang="en-US" b="1" dirty="0" smtClean="0"/>
              <a:t>Modified File:</a:t>
            </a:r>
            <a:r>
              <a:rPr lang="en-US" dirty="0" smtClean="0"/>
              <a:t> main.js</a:t>
            </a:r>
          </a:p>
          <a:p>
            <a:r>
              <a:rPr lang="en-US" b="1" dirty="0" smtClean="0"/>
              <a:t>Change Summary:</a:t>
            </a:r>
            <a:r>
              <a:rPr lang="en-US" dirty="0" smtClean="0"/>
              <a:t> Removed console logging of session-related information</a:t>
            </a:r>
          </a:p>
          <a:p>
            <a:pPr rtl="0"/>
            <a:r>
              <a:rPr lang="en-US" dirty="0" smtClean="0"/>
              <a:t>- console.log(</a:t>
            </a:r>
            <a:r>
              <a:rPr lang="en-US" dirty="0" err="1" smtClean="0"/>
              <a:t>response.session.data</a:t>
            </a:r>
            <a:r>
              <a:rPr lang="en-US" dirty="0" smtClean="0"/>
              <a:t>) + // Removed logging of session info </a:t>
            </a:r>
          </a:p>
        </p:txBody>
      </p:sp>
      <p:sp>
        <p:nvSpPr>
          <p:cNvPr id="4" name="Slide Number Placeholder 3"/>
          <p:cNvSpPr>
            <a:spLocks noGrp="1"/>
          </p:cNvSpPr>
          <p:nvPr>
            <p:ph type="sldNum" sz="quarter" idx="10"/>
          </p:nvPr>
        </p:nvSpPr>
        <p:spPr/>
        <p:txBody>
          <a:bodyPr/>
          <a:lstStyle/>
          <a:p>
            <a:fld id="{D22FE030-C58D-4FF9-851F-0BDD32F6F973}" type="slidenum">
              <a:rPr lang="en-PH" smtClean="0"/>
              <a:t>25</a:t>
            </a:fld>
            <a:endParaRPr lang="en-PH"/>
          </a:p>
        </p:txBody>
      </p:sp>
    </p:spTree>
    <p:extLst>
      <p:ext uri="{BB962C8B-B14F-4D97-AF65-F5344CB8AC3E}">
        <p14:creationId xmlns:p14="http://schemas.microsoft.com/office/powerpoint/2010/main" val="1417080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 Informational Finding: Weak Protocols and Ciphers</a:t>
            </a:r>
          </a:p>
          <a:p>
            <a:endParaRPr lang="en-US" b="1" dirty="0" smtClean="0"/>
          </a:p>
          <a:p>
            <a:r>
              <a:rPr lang="en-US" b="1" dirty="0" smtClean="0"/>
              <a:t>** Problem Explanation</a:t>
            </a:r>
          </a:p>
          <a:p>
            <a:r>
              <a:rPr lang="en-US" dirty="0" smtClean="0"/>
              <a:t>Support for </a:t>
            </a:r>
            <a:r>
              <a:rPr lang="en-US" b="1" dirty="0" smtClean="0"/>
              <a:t>outdated SSL/TLS protocols</a:t>
            </a:r>
            <a:r>
              <a:rPr lang="en-US" dirty="0" smtClean="0"/>
              <a:t> (e.g., SSLv2, SSLv3, TLSv1.0, TLSv1.1) and </a:t>
            </a:r>
            <a:r>
              <a:rPr lang="en-US" b="1" dirty="0" smtClean="0"/>
              <a:t>weak cipher suites</a:t>
            </a:r>
            <a:r>
              <a:rPr lang="en-US" dirty="0" smtClean="0"/>
              <a:t> (e.g., those using </a:t>
            </a:r>
            <a:r>
              <a:rPr lang="en-US" dirty="0" err="1" smtClean="0"/>
              <a:t>aNULL</a:t>
            </a:r>
            <a:r>
              <a:rPr lang="en-US" dirty="0" smtClean="0"/>
              <a:t> or MD5) can expose the server to attacks such as:</a:t>
            </a:r>
          </a:p>
          <a:p>
            <a:r>
              <a:rPr lang="en-US" dirty="0" smtClean="0"/>
              <a:t>Protocol downgrade attacks (e.g., POODLE)</a:t>
            </a:r>
          </a:p>
          <a:p>
            <a:r>
              <a:rPr lang="en-US" dirty="0" smtClean="0"/>
              <a:t>Cipher-based attacks (e.g., SWEET32, FREAK)</a:t>
            </a:r>
          </a:p>
          <a:p>
            <a:r>
              <a:rPr lang="en-US" dirty="0" smtClean="0"/>
              <a:t>Insecure data transmission</a:t>
            </a:r>
          </a:p>
          <a:p>
            <a:endParaRPr lang="en-US" b="1" dirty="0" smtClean="0"/>
          </a:p>
          <a:p>
            <a:r>
              <a:rPr lang="en-US" b="1" dirty="0" smtClean="0"/>
              <a:t>** Identified Vulnerabilities</a:t>
            </a:r>
          </a:p>
          <a:p>
            <a:r>
              <a:rPr lang="en-US" b="1" dirty="0" smtClean="0"/>
              <a:t>No CVE assigned</a:t>
            </a:r>
            <a:endParaRPr lang="en-US" dirty="0" smtClean="0"/>
          </a:p>
          <a:p>
            <a:r>
              <a:rPr lang="en-US" b="1" dirty="0" smtClean="0"/>
              <a:t>Security Concern:</a:t>
            </a:r>
            <a:r>
              <a:rPr lang="en-US" dirty="0" smtClean="0"/>
              <a:t> Use of insecure transport encryption</a:t>
            </a:r>
          </a:p>
          <a:p>
            <a:r>
              <a:rPr lang="en-US" b="1" dirty="0" smtClean="0"/>
              <a:t>Attack Surface:</a:t>
            </a:r>
            <a:r>
              <a:rPr lang="en-US" dirty="0" smtClean="0"/>
              <a:t> HTTPS connections</a:t>
            </a:r>
          </a:p>
          <a:p>
            <a:endParaRPr lang="en-US" b="1" dirty="0" smtClean="0"/>
          </a:p>
          <a:p>
            <a:r>
              <a:rPr lang="en-US" b="1" dirty="0" smtClean="0"/>
              <a:t>** Risk Assessment</a:t>
            </a:r>
          </a:p>
          <a:p>
            <a:r>
              <a:rPr lang="en-US" b="1" dirty="0" smtClean="0"/>
              <a:t>Risk Level:</a:t>
            </a:r>
            <a:r>
              <a:rPr lang="en-US" dirty="0" smtClean="0"/>
              <a:t> Informational</a:t>
            </a:r>
          </a:p>
          <a:p>
            <a:r>
              <a:rPr lang="en-US" b="1" dirty="0" smtClean="0"/>
              <a:t>Confidence:</a:t>
            </a:r>
            <a:r>
              <a:rPr lang="en-US" dirty="0" smtClean="0"/>
              <a:t> Medium</a:t>
            </a:r>
          </a:p>
          <a:p>
            <a:r>
              <a:rPr lang="en-US" b="1" dirty="0" smtClean="0"/>
              <a:t>Justification:</a:t>
            </a:r>
            <a:r>
              <a:rPr lang="en-US" dirty="0" smtClean="0"/>
              <a:t> The issue doesn't pose a direct exploit by itself but significantly </a:t>
            </a:r>
            <a:r>
              <a:rPr lang="en-US" b="1" dirty="0" smtClean="0"/>
              <a:t>lowers the encryption quality</a:t>
            </a:r>
            <a:r>
              <a:rPr lang="en-US" dirty="0" smtClean="0"/>
              <a:t>, increasing exposure to passive and active attacks.</a:t>
            </a:r>
          </a:p>
          <a:p>
            <a:endParaRPr lang="en-US" b="1" dirty="0" smtClean="0"/>
          </a:p>
          <a:p>
            <a:r>
              <a:rPr lang="en-US" b="1" dirty="0" smtClean="0"/>
              <a:t>** Fix Implemented</a:t>
            </a:r>
          </a:p>
          <a:p>
            <a:r>
              <a:rPr lang="en-US" b="1" dirty="0" smtClean="0"/>
              <a:t>Modified File:</a:t>
            </a:r>
            <a:r>
              <a:rPr lang="en-US" dirty="0" smtClean="0"/>
              <a:t> </a:t>
            </a:r>
            <a:r>
              <a:rPr lang="en-US" dirty="0" err="1" smtClean="0"/>
              <a:t>httpd-ssl.conf</a:t>
            </a:r>
            <a:endParaRPr lang="en-US" dirty="0" smtClean="0"/>
          </a:p>
          <a:p>
            <a:r>
              <a:rPr lang="en-US" b="1" dirty="0" smtClean="0"/>
              <a:t>Change Summary:</a:t>
            </a:r>
            <a:r>
              <a:rPr lang="en-US" dirty="0" smtClean="0"/>
              <a:t> Deprecated protocols and weak cipher suites have been disabled; server cipher preference enforced.</a:t>
            </a:r>
          </a:p>
          <a:p>
            <a:pPr rtl="0"/>
            <a:r>
              <a:rPr lang="en-US" dirty="0" smtClean="0"/>
              <a:t># Disable weak protocols </a:t>
            </a:r>
          </a:p>
          <a:p>
            <a:pPr rtl="0"/>
            <a:r>
              <a:rPr lang="en-US" dirty="0" smtClean="0"/>
              <a:t>+ </a:t>
            </a:r>
            <a:r>
              <a:rPr lang="en-US" dirty="0" err="1" smtClean="0"/>
              <a:t>SSLProtocol</a:t>
            </a:r>
            <a:r>
              <a:rPr lang="en-US" dirty="0" smtClean="0"/>
              <a:t> All -SSLv2 -SSLv3 -TLSv1 -TLSv1.1 </a:t>
            </a:r>
          </a:p>
          <a:p>
            <a:pPr rtl="0"/>
            <a:endParaRPr lang="en-US" dirty="0" smtClean="0"/>
          </a:p>
          <a:p>
            <a:pPr rtl="0"/>
            <a:r>
              <a:rPr lang="en-US" dirty="0" smtClean="0"/>
              <a:t># Enable only strong cipher suites </a:t>
            </a:r>
          </a:p>
          <a:p>
            <a:pPr rtl="0"/>
            <a:r>
              <a:rPr lang="en-US" dirty="0" smtClean="0"/>
              <a:t>+ </a:t>
            </a:r>
            <a:r>
              <a:rPr lang="en-US" dirty="0" err="1" smtClean="0"/>
              <a:t>SSLCipherSuite</a:t>
            </a:r>
            <a:r>
              <a:rPr lang="en-US" dirty="0" smtClean="0"/>
              <a:t> HIGH:!</a:t>
            </a:r>
            <a:r>
              <a:rPr lang="en-US" dirty="0" err="1" smtClean="0"/>
              <a:t>aNULL</a:t>
            </a:r>
            <a:r>
              <a:rPr lang="en-US" dirty="0" smtClean="0"/>
              <a:t>:!MD5 </a:t>
            </a:r>
          </a:p>
          <a:p>
            <a:pPr rtl="0"/>
            <a:endParaRPr lang="en-US" dirty="0" smtClean="0"/>
          </a:p>
          <a:p>
            <a:pPr rtl="0"/>
            <a:r>
              <a:rPr lang="en-US" dirty="0" smtClean="0"/>
              <a:t># Enforce server-preferred cipher order </a:t>
            </a:r>
          </a:p>
          <a:p>
            <a:pPr rtl="0"/>
            <a:r>
              <a:rPr lang="en-US" dirty="0" smtClean="0"/>
              <a:t>+ </a:t>
            </a:r>
            <a:r>
              <a:rPr lang="en-US" dirty="0" err="1" smtClean="0"/>
              <a:t>SSLHonorCipherOrder</a:t>
            </a:r>
            <a:r>
              <a:rPr lang="en-US" dirty="0" smtClean="0"/>
              <a:t> On </a:t>
            </a:r>
          </a:p>
          <a:p>
            <a:endParaRPr lang="en-US" b="1" dirty="0" smtClean="0"/>
          </a:p>
          <a:p>
            <a:r>
              <a:rPr lang="en-US" b="1" dirty="0" smtClean="0"/>
              <a:t>** Result</a:t>
            </a:r>
          </a:p>
          <a:p>
            <a:pPr marL="228600" indent="-228600">
              <a:buFont typeface="+mj-lt"/>
              <a:buAutoNum type="arabicPeriod"/>
            </a:pPr>
            <a:r>
              <a:rPr lang="en-US" dirty="0" smtClean="0"/>
              <a:t>Ensures encrypted communication uses only strong and trusted protocols and ciphers</a:t>
            </a:r>
          </a:p>
          <a:p>
            <a:pPr marL="228600" indent="-228600">
              <a:buFont typeface="+mj-lt"/>
              <a:buAutoNum type="arabicPeriod"/>
            </a:pPr>
            <a:r>
              <a:rPr lang="en-US" dirty="0" smtClean="0"/>
              <a:t>Mitigates risks related to cryptographic protocol downgrade and weak cipher use</a:t>
            </a:r>
          </a:p>
          <a:p>
            <a:pPr marL="228600" indent="-228600">
              <a:buFont typeface="+mj-lt"/>
              <a:buAutoNum type="arabicPeriod"/>
            </a:pPr>
            <a:r>
              <a:rPr lang="en-US" dirty="0" smtClean="0"/>
              <a:t>Aligns with modern security standards.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26</a:t>
            </a:fld>
            <a:endParaRPr lang="en-PH"/>
          </a:p>
        </p:txBody>
      </p:sp>
    </p:spTree>
    <p:extLst>
      <p:ext uri="{BB962C8B-B14F-4D97-AF65-F5344CB8AC3E}">
        <p14:creationId xmlns:p14="http://schemas.microsoft.com/office/powerpoint/2010/main" val="10311063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b="1" dirty="0" smtClean="0"/>
              <a:t>** </a:t>
            </a:r>
            <a:r>
              <a:rPr lang="fr-FR" b="1" dirty="0" err="1" smtClean="0"/>
              <a:t>Enforce</a:t>
            </a:r>
            <a:r>
              <a:rPr lang="fr-FR" b="1" dirty="0" smtClean="0"/>
              <a:t> SSL </a:t>
            </a:r>
            <a:r>
              <a:rPr lang="fr-FR" b="1" dirty="0" err="1" smtClean="0"/>
              <a:t>Encryption</a:t>
            </a:r>
            <a:r>
              <a:rPr lang="fr-FR" b="1" dirty="0" smtClean="0"/>
              <a:t> via </a:t>
            </a:r>
            <a:r>
              <a:rPr lang="fr-FR" b="1" dirty="0" err="1" smtClean="0"/>
              <a:t>httpd-ssl.conf</a:t>
            </a:r>
            <a:endParaRPr lang="fr-FR" b="1" dirty="0" smtClean="0"/>
          </a:p>
          <a:p>
            <a:endParaRPr lang="en-PH" dirty="0" smtClean="0"/>
          </a:p>
          <a:p>
            <a:r>
              <a:rPr lang="en-US" b="1" dirty="0" smtClean="0"/>
              <a:t>** Problem Addressed</a:t>
            </a:r>
          </a:p>
          <a:p>
            <a:r>
              <a:rPr lang="en-US" dirty="0" smtClean="0"/>
              <a:t>Web applications that don’t use HTTPS allow unencrypted transmission of sensitive data such as login credentials, cookies, and session tokens—posing a significant risk of interception via </a:t>
            </a:r>
            <a:r>
              <a:rPr lang="en-US" b="1" dirty="0" smtClean="0"/>
              <a:t>man-in-the-middle (MITM)</a:t>
            </a:r>
            <a:r>
              <a:rPr lang="en-US" dirty="0" smtClean="0"/>
              <a:t> attacks.</a:t>
            </a:r>
          </a:p>
          <a:p>
            <a:endParaRPr lang="en-PH" dirty="0" smtClean="0"/>
          </a:p>
          <a:p>
            <a:r>
              <a:rPr lang="en-US" b="1" dirty="0" smtClean="0"/>
              <a:t>** Fix Summary</a:t>
            </a:r>
          </a:p>
          <a:p>
            <a:pPr marL="228600" indent="-228600">
              <a:buFont typeface="+mj-lt"/>
              <a:buAutoNum type="arabicPeriod"/>
            </a:pPr>
            <a:r>
              <a:rPr lang="en-US" dirty="0" smtClean="0"/>
              <a:t>configured an Apache SSL virtual host to enforce encrypted communication:</a:t>
            </a:r>
          </a:p>
          <a:p>
            <a:pPr marL="228600" indent="-228600">
              <a:buFont typeface="+mj-lt"/>
              <a:buAutoNum type="arabicPeriod"/>
            </a:pPr>
            <a:r>
              <a:rPr lang="en-US" b="1" dirty="0" smtClean="0"/>
              <a:t>File Modified:</a:t>
            </a:r>
            <a:r>
              <a:rPr lang="en-US" dirty="0" smtClean="0"/>
              <a:t> </a:t>
            </a:r>
            <a:r>
              <a:rPr lang="en-US" dirty="0" err="1" smtClean="0"/>
              <a:t>httpd-ssl.conf</a:t>
            </a:r>
            <a:endParaRPr lang="en-US" dirty="0" smtClean="0"/>
          </a:p>
          <a:p>
            <a:pPr marL="228600" indent="-228600">
              <a:buFont typeface="+mj-lt"/>
              <a:buAutoNum type="arabicPeriod"/>
            </a:pPr>
            <a:r>
              <a:rPr lang="en-US" b="1" dirty="0" smtClean="0"/>
              <a:t>Vulnerabilities Addressed:</a:t>
            </a:r>
            <a:r>
              <a:rPr lang="en-US" dirty="0" smtClean="0"/>
              <a:t> No specific CVE (general encryption enforcement best practice)</a:t>
            </a:r>
          </a:p>
          <a:p>
            <a:pPr marL="228600" indent="-228600">
              <a:buFont typeface="+mj-lt"/>
              <a:buAutoNum type="arabicPeriod"/>
            </a:pPr>
            <a:endParaRPr lang="en-US" b="1" dirty="0" smtClean="0"/>
          </a:p>
          <a:p>
            <a:pPr marL="0" indent="0">
              <a:buFont typeface="+mj-lt"/>
              <a:buNone/>
            </a:pPr>
            <a:r>
              <a:rPr lang="en-US" b="1" dirty="0" smtClean="0"/>
              <a:t>** RISK</a:t>
            </a:r>
            <a:r>
              <a:rPr lang="en-US" b="1" baseline="0" dirty="0" smtClean="0"/>
              <a:t> ASSESMENT</a:t>
            </a:r>
            <a:endParaRPr lang="en-US" b="1" dirty="0" smtClean="0"/>
          </a:p>
          <a:p>
            <a:pPr marL="228600" indent="-228600">
              <a:buFont typeface="+mj-lt"/>
              <a:buAutoNum type="arabicPeriod"/>
            </a:pPr>
            <a:r>
              <a:rPr lang="en-US" b="1" dirty="0" smtClean="0"/>
              <a:t>Risk Level:</a:t>
            </a:r>
            <a:r>
              <a:rPr lang="en-US" dirty="0" smtClean="0"/>
              <a:t> </a:t>
            </a:r>
            <a:r>
              <a:rPr lang="en-US" i="1" dirty="0" smtClean="0"/>
              <a:t>Informational</a:t>
            </a:r>
            <a:endParaRPr lang="en-US" i="0" dirty="0" smtClean="0"/>
          </a:p>
          <a:p>
            <a:pPr marL="228600" indent="-228600">
              <a:buFont typeface="+mj-lt"/>
              <a:buAutoNum type="arabicPeriod"/>
            </a:pPr>
            <a:r>
              <a:rPr lang="en-US" b="1" dirty="0" smtClean="0"/>
              <a:t>Confidence:</a:t>
            </a:r>
            <a:r>
              <a:rPr lang="en-US" dirty="0" smtClean="0"/>
              <a:t> </a:t>
            </a:r>
            <a:r>
              <a:rPr lang="en-US" i="1" dirty="0" smtClean="0"/>
              <a:t>Medium (3)</a:t>
            </a:r>
            <a:endParaRPr lang="en-US" dirty="0" smtClean="0"/>
          </a:p>
          <a:p>
            <a:endParaRPr lang="en-PH" dirty="0" smtClean="0"/>
          </a:p>
          <a:p>
            <a:r>
              <a:rPr lang="en-PH" dirty="0" smtClean="0"/>
              <a:t>** </a:t>
            </a:r>
            <a:r>
              <a:rPr lang="en-US" b="1" dirty="0" smtClean="0"/>
              <a:t>Implemented Configuration:</a:t>
            </a:r>
          </a:p>
          <a:p>
            <a:r>
              <a:rPr lang="en-US" dirty="0" smtClean="0"/>
              <a:t>&lt;</a:t>
            </a:r>
            <a:r>
              <a:rPr lang="en-US" dirty="0" err="1" smtClean="0"/>
              <a:t>VirtualHost</a:t>
            </a:r>
            <a:r>
              <a:rPr lang="en-US" dirty="0" smtClean="0"/>
              <a:t> _default_:443&gt;</a:t>
            </a:r>
          </a:p>
          <a:p>
            <a:r>
              <a:rPr lang="en-US" dirty="0" smtClean="0"/>
              <a:t>    </a:t>
            </a:r>
            <a:r>
              <a:rPr lang="en-US" dirty="0" err="1" smtClean="0"/>
              <a:t>DocumentRoot</a:t>
            </a:r>
            <a:r>
              <a:rPr lang="en-US" dirty="0" smtClean="0"/>
              <a:t> "C:/xampp/htdocs/pnexus"</a:t>
            </a:r>
          </a:p>
          <a:p>
            <a:r>
              <a:rPr lang="en-US" dirty="0" smtClean="0"/>
              <a:t>    </a:t>
            </a:r>
            <a:r>
              <a:rPr lang="en-US" dirty="0" err="1" smtClean="0"/>
              <a:t>ServerName</a:t>
            </a:r>
            <a:r>
              <a:rPr lang="en-US" dirty="0" smtClean="0"/>
              <a:t> </a:t>
            </a:r>
            <a:r>
              <a:rPr lang="en-US" dirty="0" err="1" smtClean="0"/>
              <a:t>entdswd.local</a:t>
            </a:r>
            <a:endParaRPr lang="en-US" dirty="0" smtClean="0"/>
          </a:p>
          <a:p>
            <a:endParaRPr lang="en-US" dirty="0" smtClean="0"/>
          </a:p>
          <a:p>
            <a:r>
              <a:rPr lang="en-US" dirty="0" smtClean="0"/>
              <a:t>    </a:t>
            </a:r>
            <a:r>
              <a:rPr lang="en-US" dirty="0" err="1" smtClean="0"/>
              <a:t>SSLEngine</a:t>
            </a:r>
            <a:r>
              <a:rPr lang="en-US" dirty="0" smtClean="0"/>
              <a:t> on</a:t>
            </a:r>
          </a:p>
          <a:p>
            <a:r>
              <a:rPr lang="en-US" dirty="0" smtClean="0"/>
              <a:t>    </a:t>
            </a:r>
            <a:r>
              <a:rPr lang="en-US" dirty="0" err="1" smtClean="0"/>
              <a:t>SSLCertificateFile</a:t>
            </a:r>
            <a:r>
              <a:rPr lang="en-US" dirty="0" smtClean="0"/>
              <a:t> "</a:t>
            </a:r>
            <a:r>
              <a:rPr lang="en-US" dirty="0" err="1" smtClean="0"/>
              <a:t>conf</a:t>
            </a:r>
            <a:r>
              <a:rPr lang="en-US" dirty="0" smtClean="0"/>
              <a:t>/</a:t>
            </a:r>
            <a:r>
              <a:rPr lang="en-US" dirty="0" err="1" smtClean="0"/>
              <a:t>ssl</a:t>
            </a:r>
            <a:r>
              <a:rPr lang="en-US" dirty="0" smtClean="0"/>
              <a:t>/pnexus.crt"</a:t>
            </a:r>
          </a:p>
          <a:p>
            <a:r>
              <a:rPr lang="en-US" dirty="0" smtClean="0"/>
              <a:t>    </a:t>
            </a:r>
            <a:r>
              <a:rPr lang="en-US" dirty="0" err="1" smtClean="0"/>
              <a:t>SSLCertificateKeyFile</a:t>
            </a:r>
            <a:r>
              <a:rPr lang="en-US" dirty="0" smtClean="0"/>
              <a:t> "</a:t>
            </a:r>
            <a:r>
              <a:rPr lang="en-US" dirty="0" err="1" smtClean="0"/>
              <a:t>conf</a:t>
            </a:r>
            <a:r>
              <a:rPr lang="en-US" dirty="0" smtClean="0"/>
              <a:t>/</a:t>
            </a:r>
            <a:r>
              <a:rPr lang="en-US" dirty="0" err="1" smtClean="0"/>
              <a:t>ssl</a:t>
            </a:r>
            <a:r>
              <a:rPr lang="en-US" dirty="0" smtClean="0"/>
              <a:t>/</a:t>
            </a:r>
            <a:r>
              <a:rPr lang="en-US" dirty="0" err="1" smtClean="0"/>
              <a:t>pnexus.key</a:t>
            </a:r>
            <a:r>
              <a:rPr lang="en-US" dirty="0" smtClean="0"/>
              <a:t>"</a:t>
            </a:r>
          </a:p>
          <a:p>
            <a:endParaRPr lang="en-US" dirty="0" smtClean="0"/>
          </a:p>
          <a:p>
            <a:r>
              <a:rPr lang="en-US" dirty="0" smtClean="0"/>
              <a:t>    &lt;Directory "C:/xampp/htdocs/pnexus"&gt;</a:t>
            </a:r>
          </a:p>
          <a:p>
            <a:r>
              <a:rPr lang="en-US" dirty="0" smtClean="0"/>
              <a:t>        </a:t>
            </a:r>
            <a:r>
              <a:rPr lang="en-US" dirty="0" err="1" smtClean="0"/>
              <a:t>AllowOverride</a:t>
            </a:r>
            <a:r>
              <a:rPr lang="en-US" dirty="0" smtClean="0"/>
              <a:t> All</a:t>
            </a:r>
          </a:p>
          <a:p>
            <a:r>
              <a:rPr lang="en-US" dirty="0" smtClean="0"/>
              <a:t>        Require all granted</a:t>
            </a:r>
          </a:p>
          <a:p>
            <a:r>
              <a:rPr lang="en-US" dirty="0" smtClean="0"/>
              <a:t>    &lt;/Directory&gt;</a:t>
            </a:r>
          </a:p>
          <a:p>
            <a:r>
              <a:rPr lang="en-US" dirty="0" smtClean="0"/>
              <a:t>&lt;/</a:t>
            </a:r>
            <a:r>
              <a:rPr lang="en-US" dirty="0" err="1" smtClean="0"/>
              <a:t>VirtualHost</a:t>
            </a:r>
            <a:r>
              <a:rPr lang="en-US" dirty="0" smtClean="0"/>
              <a:t>&gt;</a:t>
            </a:r>
          </a:p>
          <a:p>
            <a:endParaRPr lang="en-US" b="1" dirty="0" smtClean="0"/>
          </a:p>
          <a:p>
            <a:r>
              <a:rPr lang="en-US" b="1" dirty="0" smtClean="0"/>
              <a:t>** Security Impact</a:t>
            </a:r>
          </a:p>
          <a:p>
            <a:pPr marL="228600" indent="-228600">
              <a:buFont typeface="+mj-lt"/>
              <a:buAutoNum type="arabicPeriod"/>
            </a:pPr>
            <a:r>
              <a:rPr lang="en-US" dirty="0" smtClean="0"/>
              <a:t>Enforces </a:t>
            </a:r>
            <a:r>
              <a:rPr lang="en-US" b="1" dirty="0" smtClean="0"/>
              <a:t>TLS</a:t>
            </a:r>
            <a:r>
              <a:rPr lang="en-US" dirty="0" smtClean="0"/>
              <a:t> for the domain </a:t>
            </a:r>
            <a:r>
              <a:rPr lang="en-US" dirty="0" err="1" smtClean="0"/>
              <a:t>entdswd.local</a:t>
            </a:r>
            <a:endParaRPr lang="en-US" dirty="0" smtClean="0"/>
          </a:p>
          <a:p>
            <a:pPr marL="228600" indent="-228600">
              <a:buFont typeface="+mj-lt"/>
              <a:buAutoNum type="arabicPeriod"/>
            </a:pPr>
            <a:r>
              <a:rPr lang="en-US" dirty="0" smtClean="0"/>
              <a:t>Secures all data in transit between clients and the </a:t>
            </a:r>
            <a:r>
              <a:rPr lang="en-US" dirty="0" err="1" smtClean="0"/>
              <a:t>PNexus</a:t>
            </a:r>
            <a:r>
              <a:rPr lang="en-US" dirty="0" smtClean="0"/>
              <a:t> server</a:t>
            </a:r>
          </a:p>
          <a:p>
            <a:pPr marL="228600" indent="-228600">
              <a:buFont typeface="+mj-lt"/>
              <a:buAutoNum type="arabicPeriod"/>
            </a:pPr>
            <a:r>
              <a:rPr lang="en-US" dirty="0" smtClean="0"/>
              <a:t>Ensures </a:t>
            </a:r>
            <a:r>
              <a:rPr lang="en-US" b="1" dirty="0" smtClean="0"/>
              <a:t>confidentiality</a:t>
            </a:r>
            <a:r>
              <a:rPr lang="en-US" dirty="0" smtClean="0"/>
              <a:t> and </a:t>
            </a:r>
            <a:r>
              <a:rPr lang="en-US" b="1" dirty="0" smtClean="0"/>
              <a:t>integrity</a:t>
            </a:r>
            <a:r>
              <a:rPr lang="en-US" dirty="0" smtClean="0"/>
              <a:t> of transmitted information</a:t>
            </a:r>
          </a:p>
          <a:p>
            <a:pPr marL="228600" indent="-228600">
              <a:buFont typeface="+mj-lt"/>
              <a:buAutoNum type="arabicPeriod"/>
            </a:pPr>
            <a:r>
              <a:rPr lang="en-US" dirty="0" smtClean="0"/>
              <a:t>Protects against MITM, eavesdropping, and session hijacking</a:t>
            </a:r>
          </a:p>
          <a:p>
            <a:endParaRPr lang="en-PH" b="1" dirty="0" smtClean="0"/>
          </a:p>
          <a:p>
            <a:endParaRPr lang="en-PH" b="1" dirty="0" smtClean="0"/>
          </a:p>
          <a:p>
            <a:endParaRPr lang="en-PH" b="1" dirty="0"/>
          </a:p>
        </p:txBody>
      </p:sp>
      <p:sp>
        <p:nvSpPr>
          <p:cNvPr id="4" name="Slide Number Placeholder 3"/>
          <p:cNvSpPr>
            <a:spLocks noGrp="1"/>
          </p:cNvSpPr>
          <p:nvPr>
            <p:ph type="sldNum" sz="quarter" idx="10"/>
          </p:nvPr>
        </p:nvSpPr>
        <p:spPr/>
        <p:txBody>
          <a:bodyPr/>
          <a:lstStyle/>
          <a:p>
            <a:fld id="{D22FE030-C58D-4FF9-851F-0BDD32F6F973}" type="slidenum">
              <a:rPr lang="en-PH" smtClean="0"/>
              <a:t>27</a:t>
            </a:fld>
            <a:endParaRPr lang="en-PH"/>
          </a:p>
        </p:txBody>
      </p:sp>
    </p:spTree>
    <p:extLst>
      <p:ext uri="{BB962C8B-B14F-4D97-AF65-F5344CB8AC3E}">
        <p14:creationId xmlns:p14="http://schemas.microsoft.com/office/powerpoint/2010/main" val="30872214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t>
            </a:r>
            <a:r>
              <a:rPr lang="en-US" b="1" baseline="0" dirty="0" smtClean="0"/>
              <a:t> </a:t>
            </a:r>
            <a:r>
              <a:rPr lang="en-US" b="1" dirty="0" smtClean="0"/>
              <a:t>Mitigation: CVE-2007-6750 – </a:t>
            </a:r>
            <a:r>
              <a:rPr lang="en-US" b="1" dirty="0" err="1" smtClean="0"/>
              <a:t>Slowloris</a:t>
            </a:r>
            <a:r>
              <a:rPr lang="en-US" b="1" dirty="0" smtClean="0"/>
              <a:t> </a:t>
            </a:r>
            <a:r>
              <a:rPr lang="en-US" b="1" dirty="0" err="1" smtClean="0"/>
              <a:t>DoS</a:t>
            </a:r>
            <a:r>
              <a:rPr lang="en-US" b="1" dirty="0" smtClean="0"/>
              <a:t> Protection</a:t>
            </a:r>
          </a:p>
          <a:p>
            <a:endParaRPr lang="en-US" b="1" dirty="0" smtClean="0"/>
          </a:p>
          <a:p>
            <a:r>
              <a:rPr lang="en-US" b="1" dirty="0" smtClean="0"/>
              <a:t>**Description</a:t>
            </a:r>
          </a:p>
          <a:p>
            <a:r>
              <a:rPr lang="en-US" b="1" dirty="0" err="1" smtClean="0"/>
              <a:t>Slowloris</a:t>
            </a:r>
            <a:r>
              <a:rPr lang="en-US" dirty="0" smtClean="0"/>
              <a:t> is a denial-of-service (</a:t>
            </a:r>
            <a:r>
              <a:rPr lang="en-US" dirty="0" err="1" smtClean="0"/>
              <a:t>DoS</a:t>
            </a:r>
            <a:r>
              <a:rPr lang="en-US" dirty="0" smtClean="0"/>
              <a:t>) attack that holds connections open by sending partial HTTP requests slowly, eventually exhausting the server's resources. Apache is particularly vulnerable to this unless timeout settings are properly tuned.</a:t>
            </a:r>
          </a:p>
          <a:p>
            <a:endParaRPr lang="en-US" b="1" dirty="0" smtClean="0"/>
          </a:p>
          <a:p>
            <a:r>
              <a:rPr lang="en-US" b="1" dirty="0" smtClean="0"/>
              <a:t>** Fix Summary</a:t>
            </a:r>
          </a:p>
          <a:p>
            <a:r>
              <a:rPr lang="en-US" dirty="0" smtClean="0"/>
              <a:t>You’ve enabled the </a:t>
            </a:r>
            <a:r>
              <a:rPr lang="en-US" dirty="0" err="1" smtClean="0"/>
              <a:t>mod_reqtimeout</a:t>
            </a:r>
            <a:r>
              <a:rPr lang="en-US" dirty="0" smtClean="0"/>
              <a:t> module and configured header/body read timeouts and keep-alive limits to protect against </a:t>
            </a:r>
            <a:r>
              <a:rPr lang="en-US" dirty="0" err="1" smtClean="0"/>
              <a:t>Slowloris</a:t>
            </a:r>
            <a:r>
              <a:rPr lang="en-US" dirty="0" smtClean="0"/>
              <a:t>-style attacks.</a:t>
            </a:r>
          </a:p>
          <a:p>
            <a:endParaRPr lang="en-US" b="1" dirty="0" smtClean="0"/>
          </a:p>
          <a:p>
            <a:r>
              <a:rPr lang="en-US" b="1" dirty="0" smtClean="0"/>
              <a:t>**</a:t>
            </a:r>
            <a:r>
              <a:rPr lang="en-US" b="1" baseline="0" dirty="0" smtClean="0"/>
              <a:t> </a:t>
            </a:r>
            <a:r>
              <a:rPr lang="en-US" b="1" dirty="0" smtClean="0"/>
              <a:t>Modified Files:</a:t>
            </a:r>
            <a:endParaRPr lang="en-US" dirty="0" smtClean="0"/>
          </a:p>
          <a:p>
            <a:pPr marL="228600" indent="-228600">
              <a:buFont typeface="+mj-lt"/>
              <a:buAutoNum type="arabicPeriod"/>
            </a:pPr>
            <a:r>
              <a:rPr lang="en-US" dirty="0" err="1" smtClean="0"/>
              <a:t>httpd.conf</a:t>
            </a:r>
            <a:endParaRPr lang="en-US" dirty="0" smtClean="0"/>
          </a:p>
          <a:p>
            <a:pPr marL="228600" indent="-228600">
              <a:buFont typeface="+mj-lt"/>
              <a:buAutoNum type="arabicPeriod"/>
            </a:pPr>
            <a:r>
              <a:rPr lang="en-US" dirty="0" err="1" smtClean="0"/>
              <a:t>httpd-default.conf</a:t>
            </a:r>
            <a:endParaRPr lang="en-US" dirty="0" smtClean="0"/>
          </a:p>
          <a:p>
            <a:endParaRPr lang="en-US" b="1" dirty="0" smtClean="0"/>
          </a:p>
          <a:p>
            <a:r>
              <a:rPr lang="en-US" b="1" dirty="0" smtClean="0"/>
              <a:t>Vulnerability Addressed:</a:t>
            </a:r>
            <a:endParaRPr lang="en-US" dirty="0" smtClean="0"/>
          </a:p>
          <a:p>
            <a:r>
              <a:rPr lang="en-US" dirty="0" smtClean="0">
                <a:hlinkClick r:id="rId3"/>
              </a:rPr>
              <a:t>CVE-2007-6750</a:t>
            </a:r>
            <a:r>
              <a:rPr lang="en-US" dirty="0" smtClean="0"/>
              <a:t>  -</a:t>
            </a:r>
          </a:p>
          <a:p>
            <a:endParaRPr lang="en-US" b="1" dirty="0" smtClean="0"/>
          </a:p>
          <a:p>
            <a:r>
              <a:rPr lang="en-US" b="1" dirty="0" smtClean="0"/>
              <a:t>Configuration Details:</a:t>
            </a:r>
          </a:p>
          <a:p>
            <a:pPr lvl="1"/>
            <a:endParaRPr lang="en-US" b="1" dirty="0" smtClean="0"/>
          </a:p>
          <a:p>
            <a:pPr lvl="1"/>
            <a:r>
              <a:rPr lang="en-US" b="1" dirty="0" smtClean="0"/>
              <a:t>In </a:t>
            </a:r>
            <a:r>
              <a:rPr lang="en-US" b="1" dirty="0" err="1" smtClean="0"/>
              <a:t>httpd.conf</a:t>
            </a:r>
            <a:r>
              <a:rPr lang="en-US" b="1" dirty="0" smtClean="0"/>
              <a:t>:</a:t>
            </a:r>
            <a:endParaRPr lang="en-US" dirty="0" smtClean="0"/>
          </a:p>
          <a:p>
            <a:pPr lvl="1" rtl="0"/>
            <a:r>
              <a:rPr lang="en-US" dirty="0" smtClean="0"/>
              <a:t># Activated the module </a:t>
            </a:r>
          </a:p>
          <a:p>
            <a:pPr lvl="1" rtl="0"/>
            <a:r>
              <a:rPr lang="en-US" dirty="0" err="1" smtClean="0"/>
              <a:t>LoadModule</a:t>
            </a:r>
            <a:r>
              <a:rPr lang="en-US" dirty="0" smtClean="0"/>
              <a:t> </a:t>
            </a:r>
            <a:r>
              <a:rPr lang="en-US" dirty="0" err="1" smtClean="0"/>
              <a:t>reqtimeout_module</a:t>
            </a:r>
            <a:r>
              <a:rPr lang="en-US" dirty="0" smtClean="0"/>
              <a:t> modules/mod_reqtimeout.so </a:t>
            </a:r>
          </a:p>
          <a:p>
            <a:pPr lvl="1"/>
            <a:endParaRPr lang="en-US" b="1" dirty="0" smtClean="0"/>
          </a:p>
          <a:p>
            <a:pPr lvl="1"/>
            <a:r>
              <a:rPr lang="en-US" b="1" dirty="0" smtClean="0"/>
              <a:t>In </a:t>
            </a:r>
            <a:r>
              <a:rPr lang="en-US" b="1" dirty="0" err="1" smtClean="0"/>
              <a:t>httpd-default.conf</a:t>
            </a:r>
            <a:r>
              <a:rPr lang="en-US" b="1" dirty="0" smtClean="0"/>
              <a:t>:</a:t>
            </a:r>
            <a:endParaRPr lang="en-US" dirty="0" smtClean="0"/>
          </a:p>
          <a:p>
            <a:pPr lvl="1" rtl="0"/>
            <a:r>
              <a:rPr lang="en-US" dirty="0" err="1" smtClean="0"/>
              <a:t>KeepAlive</a:t>
            </a:r>
            <a:r>
              <a:rPr lang="en-US" dirty="0" smtClean="0"/>
              <a:t> On </a:t>
            </a:r>
          </a:p>
          <a:p>
            <a:pPr lvl="1" rtl="0"/>
            <a:r>
              <a:rPr lang="en-US" dirty="0" err="1" smtClean="0"/>
              <a:t>MaxKeepAliveRequests</a:t>
            </a:r>
            <a:r>
              <a:rPr lang="en-US" dirty="0" smtClean="0"/>
              <a:t> </a:t>
            </a:r>
          </a:p>
          <a:p>
            <a:pPr lvl="1" rtl="0"/>
            <a:r>
              <a:rPr lang="en-US" dirty="0" smtClean="0"/>
              <a:t>100 </a:t>
            </a:r>
            <a:r>
              <a:rPr lang="en-US" dirty="0" err="1" smtClean="0"/>
              <a:t>KeepAliveTimeout</a:t>
            </a:r>
            <a:r>
              <a:rPr lang="en-US" dirty="0" smtClean="0"/>
              <a:t> 5 </a:t>
            </a:r>
          </a:p>
          <a:p>
            <a:pPr lvl="1" rtl="0"/>
            <a:r>
              <a:rPr lang="en-US" dirty="0" smtClean="0"/>
              <a:t>&lt;</a:t>
            </a:r>
            <a:r>
              <a:rPr lang="en-US" dirty="0" err="1" smtClean="0"/>
              <a:t>IfModule</a:t>
            </a:r>
            <a:r>
              <a:rPr lang="en-US" dirty="0" smtClean="0"/>
              <a:t> </a:t>
            </a:r>
            <a:r>
              <a:rPr lang="en-US" dirty="0" err="1" smtClean="0"/>
              <a:t>reqtimeout_module</a:t>
            </a:r>
            <a:r>
              <a:rPr lang="en-US" dirty="0" smtClean="0"/>
              <a:t>&gt; </a:t>
            </a:r>
          </a:p>
          <a:p>
            <a:pPr lvl="1" rtl="0"/>
            <a:r>
              <a:rPr lang="en-US" dirty="0" smtClean="0"/>
              <a:t>    </a:t>
            </a:r>
            <a:r>
              <a:rPr lang="en-US" dirty="0" err="1" smtClean="0"/>
              <a:t>RequestReadTimeout</a:t>
            </a:r>
            <a:r>
              <a:rPr lang="en-US" dirty="0" smtClean="0"/>
              <a:t> header=10-20,MinRate=500 body=10,MinRate=500 </a:t>
            </a:r>
          </a:p>
          <a:p>
            <a:pPr lvl="1" rtl="0"/>
            <a:r>
              <a:rPr lang="en-US" dirty="0" smtClean="0"/>
              <a:t>&lt;/</a:t>
            </a:r>
            <a:r>
              <a:rPr lang="en-US" dirty="0" err="1" smtClean="0"/>
              <a:t>IfModule</a:t>
            </a:r>
            <a:r>
              <a:rPr lang="en-US" dirty="0" smtClean="0"/>
              <a:t>&gt; </a:t>
            </a:r>
          </a:p>
          <a:p>
            <a:endParaRPr lang="en-US" b="1" dirty="0" smtClean="0"/>
          </a:p>
          <a:p>
            <a:endParaRPr lang="en-US" b="1" dirty="0" smtClean="0"/>
          </a:p>
          <a:p>
            <a:r>
              <a:rPr lang="en-US" b="1" dirty="0" smtClean="0"/>
              <a:t>** Security Impact:</a:t>
            </a:r>
          </a:p>
          <a:p>
            <a:r>
              <a:rPr lang="en-US" b="1" dirty="0" smtClean="0"/>
              <a:t>   Risk Level: </a:t>
            </a:r>
            <a:r>
              <a:rPr lang="en-US" dirty="0" smtClean="0"/>
              <a:t>Medium</a:t>
            </a:r>
          </a:p>
          <a:p>
            <a:r>
              <a:rPr lang="en-US" b="1" dirty="0" smtClean="0"/>
              <a:t>   </a:t>
            </a:r>
            <a:r>
              <a:rPr lang="en-US" b="1" dirty="0" err="1" smtClean="0"/>
              <a:t>Confidence</a:t>
            </a:r>
            <a:r>
              <a:rPr lang="en-US" dirty="0" err="1" smtClean="0"/>
              <a:t>High</a:t>
            </a:r>
            <a:r>
              <a:rPr lang="en-US" dirty="0" smtClean="0"/>
              <a:t> (4/5)</a:t>
            </a:r>
          </a:p>
          <a:p>
            <a:r>
              <a:rPr lang="en-US" b="1" dirty="0" smtClean="0"/>
              <a:t>   Threat: </a:t>
            </a:r>
            <a:r>
              <a:rPr lang="en-US" dirty="0" smtClean="0"/>
              <a:t>Denial of Service</a:t>
            </a:r>
          </a:p>
          <a:p>
            <a:r>
              <a:rPr lang="en-US" b="1" dirty="0" smtClean="0"/>
              <a:t>   Attack Vector: </a:t>
            </a:r>
            <a:r>
              <a:rPr lang="en-US" dirty="0" smtClean="0"/>
              <a:t>Remote</a:t>
            </a:r>
          </a:p>
          <a:p>
            <a:r>
              <a:rPr lang="en-US" b="1" dirty="0" smtClean="0"/>
              <a:t>   Fix Impact: </a:t>
            </a:r>
            <a:r>
              <a:rPr lang="en-US" dirty="0" smtClean="0"/>
              <a:t>Low on legitimate users; blocks abusive clients effectively</a:t>
            </a:r>
          </a:p>
          <a:p>
            <a:endParaRPr lang="en-US" b="1" dirty="0" smtClean="0"/>
          </a:p>
          <a:p>
            <a:r>
              <a:rPr lang="en-US" b="1" dirty="0" smtClean="0"/>
              <a:t>** Explanation of Parameters:</a:t>
            </a:r>
          </a:p>
          <a:p>
            <a:pPr lvl="1"/>
            <a:r>
              <a:rPr lang="en-US" b="1" i="1" dirty="0" smtClean="0"/>
              <a:t>1. </a:t>
            </a:r>
            <a:r>
              <a:rPr lang="en-US" b="1" i="1" dirty="0" err="1" smtClean="0"/>
              <a:t>RequestReadTimeout</a:t>
            </a:r>
            <a:r>
              <a:rPr lang="en-US" b="1" i="1" dirty="0" smtClean="0"/>
              <a:t> header=10-20,MinRate=500:</a:t>
            </a:r>
            <a:br>
              <a:rPr lang="en-US" b="1" i="1" dirty="0" smtClean="0"/>
            </a:br>
            <a:r>
              <a:rPr lang="en-US" dirty="0" smtClean="0"/>
              <a:t>Aborts the connection if the client takes longer than 10–20 seconds to send headers at a rate below 500 bytes/sec.</a:t>
            </a:r>
          </a:p>
          <a:p>
            <a:pPr lvl="1"/>
            <a:r>
              <a:rPr lang="en-US" b="1" i="1" dirty="0" smtClean="0"/>
              <a:t>2. </a:t>
            </a:r>
            <a:r>
              <a:rPr lang="en-US" b="1" i="1" dirty="0" err="1" smtClean="0"/>
              <a:t>RequestReadTimeout</a:t>
            </a:r>
            <a:r>
              <a:rPr lang="en-US" b="1" i="1" dirty="0" smtClean="0"/>
              <a:t> body=10,MinRate=500:</a:t>
            </a:r>
            <a:br>
              <a:rPr lang="en-US" b="1" i="1" dirty="0" smtClean="0"/>
            </a:br>
            <a:r>
              <a:rPr lang="en-US" dirty="0" smtClean="0"/>
              <a:t>Aborts body transmission if it slows down too much.</a:t>
            </a:r>
          </a:p>
          <a:p>
            <a:pPr lvl="1"/>
            <a:endParaRPr lang="en-US" b="1" dirty="0" smtClean="0"/>
          </a:p>
          <a:p>
            <a:pPr lvl="1"/>
            <a:r>
              <a:rPr lang="en-US" b="1" dirty="0" smtClean="0"/>
              <a:t>3. </a:t>
            </a:r>
            <a:r>
              <a:rPr lang="en-US" b="1" dirty="0" err="1" smtClean="0"/>
              <a:t>KeepAliveTimeout</a:t>
            </a:r>
            <a:r>
              <a:rPr lang="en-US" b="1" dirty="0" smtClean="0"/>
              <a:t> 5:</a:t>
            </a:r>
            <a:br>
              <a:rPr lang="en-US" b="1" dirty="0" smtClean="0"/>
            </a:br>
            <a:r>
              <a:rPr lang="en-US" dirty="0" smtClean="0"/>
              <a:t>Prevents idle open connections from lingering.</a:t>
            </a:r>
          </a:p>
          <a:p>
            <a:pPr lvl="1"/>
            <a:endParaRPr lang="en-US" b="1" dirty="0" smtClean="0"/>
          </a:p>
          <a:p>
            <a:pPr lvl="1"/>
            <a:r>
              <a:rPr lang="en-US" b="1" dirty="0" smtClean="0"/>
              <a:t>4.</a:t>
            </a:r>
            <a:r>
              <a:rPr lang="en-US" b="1" baseline="0" dirty="0" smtClean="0"/>
              <a:t> </a:t>
            </a:r>
            <a:r>
              <a:rPr lang="en-US" b="1" dirty="0" err="1" smtClean="0"/>
              <a:t>MaxKeepAliveRequests</a:t>
            </a:r>
            <a:r>
              <a:rPr lang="en-US" b="1" dirty="0" smtClean="0"/>
              <a:t> 100:</a:t>
            </a:r>
            <a:br>
              <a:rPr lang="en-US" b="1" dirty="0" smtClean="0"/>
            </a:br>
            <a:r>
              <a:rPr lang="en-US" dirty="0" smtClean="0"/>
              <a:t>Limits number of keep-alive requests per connection to prevent abuse.</a:t>
            </a:r>
          </a:p>
          <a:p>
            <a:pPr lvl="1"/>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28</a:t>
            </a:fld>
            <a:endParaRPr lang="en-PH"/>
          </a:p>
        </p:txBody>
      </p:sp>
    </p:spTree>
    <p:extLst>
      <p:ext uri="{BB962C8B-B14F-4D97-AF65-F5344CB8AC3E}">
        <p14:creationId xmlns:p14="http://schemas.microsoft.com/office/powerpoint/2010/main" val="16524109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 Hardening: Block </a:t>
            </a:r>
            <a:r>
              <a:rPr lang="en-US" b="1" dirty="0" err="1" smtClean="0"/>
              <a:t>Avahi</a:t>
            </a:r>
            <a:r>
              <a:rPr lang="en-US" b="1" dirty="0" smtClean="0"/>
              <a:t> (</a:t>
            </a:r>
            <a:r>
              <a:rPr lang="en-US" b="1" dirty="0" err="1" smtClean="0"/>
              <a:t>mDNS</a:t>
            </a:r>
            <a:r>
              <a:rPr lang="en-US" b="1" dirty="0" smtClean="0"/>
              <a:t>) Port &amp; </a:t>
            </a:r>
            <a:r>
              <a:rPr lang="en-US" b="1" dirty="0" err="1" smtClean="0"/>
              <a:t>Slowloris</a:t>
            </a:r>
            <a:r>
              <a:rPr lang="en-US" b="1" dirty="0" smtClean="0"/>
              <a:t> Mitigation</a:t>
            </a:r>
          </a:p>
          <a:p>
            <a:endParaRPr lang="en-US" dirty="0" smtClean="0"/>
          </a:p>
          <a:p>
            <a:r>
              <a:rPr lang="en-US" b="1" dirty="0" smtClean="0"/>
              <a:t>** Description</a:t>
            </a:r>
          </a:p>
          <a:p>
            <a:r>
              <a:rPr lang="en-US" dirty="0" err="1" smtClean="0"/>
              <a:t>Avahi</a:t>
            </a:r>
            <a:r>
              <a:rPr lang="en-US" dirty="0" smtClean="0"/>
              <a:t>/</a:t>
            </a:r>
            <a:r>
              <a:rPr lang="en-US" dirty="0" err="1" smtClean="0"/>
              <a:t>mDNS</a:t>
            </a:r>
            <a:r>
              <a:rPr lang="en-US" dirty="0" smtClean="0"/>
              <a:t> operates on UDP port </a:t>
            </a:r>
            <a:r>
              <a:rPr lang="en-US" b="1" dirty="0" smtClean="0"/>
              <a:t>5353</a:t>
            </a:r>
            <a:r>
              <a:rPr lang="en-US" dirty="0" smtClean="0"/>
              <a:t> and is primarily used for </a:t>
            </a:r>
            <a:r>
              <a:rPr lang="en-US" b="1" dirty="0" smtClean="0"/>
              <a:t>local network service discovery</a:t>
            </a:r>
            <a:r>
              <a:rPr lang="en-US" dirty="0" smtClean="0"/>
              <a:t>. If unused on the server, leaving this port open could aid attackers in </a:t>
            </a:r>
            <a:r>
              <a:rPr lang="en-US" b="1" dirty="0" smtClean="0"/>
              <a:t>enumeration or local network reconnaissance</a:t>
            </a:r>
            <a:r>
              <a:rPr lang="en-US" dirty="0" smtClean="0"/>
              <a:t>. Moreover, you're reinforcing protection against </a:t>
            </a:r>
            <a:r>
              <a:rPr lang="en-US" b="1" dirty="0" smtClean="0"/>
              <a:t>slow HTTP </a:t>
            </a:r>
            <a:r>
              <a:rPr lang="en-US" b="1" dirty="0" err="1" smtClean="0"/>
              <a:t>DoS</a:t>
            </a:r>
            <a:r>
              <a:rPr lang="en-US" b="1" dirty="0" smtClean="0"/>
              <a:t> attacks (CVE-2011-1002)</a:t>
            </a:r>
            <a:r>
              <a:rPr lang="en-US" dirty="0" smtClean="0"/>
              <a:t> by setting request timeouts and keep-alive behavior.</a:t>
            </a:r>
          </a:p>
          <a:p>
            <a:endParaRPr lang="en-US" dirty="0" smtClean="0"/>
          </a:p>
          <a:p>
            <a:r>
              <a:rPr lang="en-US" dirty="0" smtClean="0"/>
              <a:t>** </a:t>
            </a:r>
            <a:r>
              <a:rPr lang="en-US" b="1" dirty="0" smtClean="0"/>
              <a:t>Fix Summary</a:t>
            </a:r>
          </a:p>
          <a:p>
            <a:pPr lvl="1"/>
            <a:r>
              <a:rPr lang="en-US" b="1" dirty="0" smtClean="0"/>
              <a:t>Firewall Rule:</a:t>
            </a:r>
          </a:p>
          <a:p>
            <a:pPr lvl="1"/>
            <a:r>
              <a:rPr lang="en-US" dirty="0" smtClean="0"/>
              <a:t># Blocked unnecessary </a:t>
            </a:r>
            <a:r>
              <a:rPr lang="en-US" dirty="0" err="1" smtClean="0"/>
              <a:t>mDNS</a:t>
            </a:r>
            <a:r>
              <a:rPr lang="en-US" dirty="0" smtClean="0"/>
              <a:t> traffic:</a:t>
            </a:r>
          </a:p>
          <a:p>
            <a:pPr lvl="1" rtl="0"/>
            <a:r>
              <a:rPr lang="en-US" dirty="0" err="1" smtClean="0"/>
              <a:t>sudo</a:t>
            </a:r>
            <a:r>
              <a:rPr lang="en-US" dirty="0" smtClean="0"/>
              <a:t> </a:t>
            </a:r>
            <a:r>
              <a:rPr lang="en-US" dirty="0" err="1" smtClean="0"/>
              <a:t>ufw</a:t>
            </a:r>
            <a:r>
              <a:rPr lang="en-US" dirty="0" smtClean="0"/>
              <a:t> deny proto </a:t>
            </a:r>
            <a:r>
              <a:rPr lang="en-US" dirty="0" err="1" smtClean="0"/>
              <a:t>udp</a:t>
            </a:r>
            <a:r>
              <a:rPr lang="en-US" dirty="0" smtClean="0"/>
              <a:t> from any to any port 5353 </a:t>
            </a:r>
            <a:r>
              <a:rPr lang="en-US" dirty="0" err="1" smtClean="0"/>
              <a:t>sudo</a:t>
            </a:r>
            <a:r>
              <a:rPr lang="en-US" dirty="0" smtClean="0"/>
              <a:t> </a:t>
            </a:r>
            <a:r>
              <a:rPr lang="en-US" dirty="0" err="1" smtClean="0"/>
              <a:t>ufw</a:t>
            </a:r>
            <a:r>
              <a:rPr lang="en-US" dirty="0" smtClean="0"/>
              <a:t> reload </a:t>
            </a:r>
          </a:p>
          <a:p>
            <a:pPr lvl="1" rtl="0"/>
            <a:endParaRPr lang="en-US" dirty="0" smtClean="0"/>
          </a:p>
          <a:p>
            <a:pPr lvl="1"/>
            <a:r>
              <a:rPr lang="en-US" b="1" dirty="0" smtClean="0"/>
              <a:t>Apache Timeout Configuration (</a:t>
            </a:r>
            <a:r>
              <a:rPr lang="en-US" b="1" dirty="0" err="1" smtClean="0"/>
              <a:t>httpd-default.conf</a:t>
            </a:r>
            <a:r>
              <a:rPr lang="en-US" b="1" dirty="0" smtClean="0"/>
              <a:t>)</a:t>
            </a:r>
          </a:p>
          <a:p>
            <a:pPr lvl="1" rtl="0"/>
            <a:r>
              <a:rPr lang="en-US" dirty="0" err="1" smtClean="0"/>
              <a:t>KeepAlive</a:t>
            </a:r>
            <a:r>
              <a:rPr lang="en-US" dirty="0" smtClean="0"/>
              <a:t> On </a:t>
            </a:r>
          </a:p>
          <a:p>
            <a:pPr lvl="1" rtl="0"/>
            <a:r>
              <a:rPr lang="en-US" dirty="0" err="1" smtClean="0"/>
              <a:t>MaxKeepAliveRequests</a:t>
            </a:r>
            <a:r>
              <a:rPr lang="en-US" dirty="0" smtClean="0"/>
              <a:t> 100 </a:t>
            </a:r>
          </a:p>
          <a:p>
            <a:pPr lvl="1" rtl="0"/>
            <a:r>
              <a:rPr lang="en-US" dirty="0" err="1" smtClean="0"/>
              <a:t>KeepAliveTimeout</a:t>
            </a:r>
            <a:r>
              <a:rPr lang="en-US" dirty="0" smtClean="0"/>
              <a:t> 5 </a:t>
            </a:r>
          </a:p>
          <a:p>
            <a:pPr lvl="1" rtl="0"/>
            <a:r>
              <a:rPr lang="en-US" dirty="0" smtClean="0"/>
              <a:t>&lt;</a:t>
            </a:r>
            <a:r>
              <a:rPr lang="en-US" dirty="0" err="1" smtClean="0"/>
              <a:t>IfModule</a:t>
            </a:r>
            <a:r>
              <a:rPr lang="en-US" dirty="0" smtClean="0"/>
              <a:t> </a:t>
            </a:r>
            <a:r>
              <a:rPr lang="en-US" dirty="0" err="1" smtClean="0"/>
              <a:t>reqtimeout_module</a:t>
            </a:r>
            <a:r>
              <a:rPr lang="en-US" dirty="0" smtClean="0"/>
              <a:t>&gt; </a:t>
            </a:r>
          </a:p>
          <a:p>
            <a:pPr lvl="1" rtl="0"/>
            <a:r>
              <a:rPr lang="en-US" dirty="0" smtClean="0"/>
              <a:t>	</a:t>
            </a:r>
            <a:r>
              <a:rPr lang="en-US" dirty="0" err="1" smtClean="0"/>
              <a:t>RequestReadTimeout</a:t>
            </a:r>
            <a:r>
              <a:rPr lang="en-US" dirty="0" smtClean="0"/>
              <a:t> header=10-20,</a:t>
            </a:r>
          </a:p>
          <a:p>
            <a:pPr lvl="1" rtl="0"/>
            <a:r>
              <a:rPr lang="en-US" dirty="0" smtClean="0"/>
              <a:t>	</a:t>
            </a:r>
            <a:r>
              <a:rPr lang="en-US" dirty="0" err="1" smtClean="0"/>
              <a:t>MinRate</a:t>
            </a:r>
            <a:r>
              <a:rPr lang="en-US" dirty="0" smtClean="0"/>
              <a:t>=500 body=10,</a:t>
            </a:r>
          </a:p>
          <a:p>
            <a:pPr lvl="1" rtl="0"/>
            <a:r>
              <a:rPr lang="en-US" dirty="0" smtClean="0"/>
              <a:t> 	</a:t>
            </a:r>
            <a:r>
              <a:rPr lang="en-US" dirty="0" err="1" smtClean="0"/>
              <a:t>MinRate</a:t>
            </a:r>
            <a:r>
              <a:rPr lang="en-US" dirty="0" smtClean="0"/>
              <a:t>=500 </a:t>
            </a:r>
          </a:p>
          <a:p>
            <a:pPr lvl="1" rtl="0"/>
            <a:r>
              <a:rPr lang="en-US" dirty="0" smtClean="0"/>
              <a:t>&lt;/</a:t>
            </a:r>
            <a:r>
              <a:rPr lang="en-US" dirty="0" err="1" smtClean="0"/>
              <a:t>IfModule</a:t>
            </a:r>
            <a:r>
              <a:rPr lang="en-US" dirty="0" smtClean="0"/>
              <a:t>&gt; </a:t>
            </a:r>
          </a:p>
          <a:p>
            <a:pPr lvl="1" rtl="0"/>
            <a:endParaRPr lang="en-US" dirty="0" smtClean="0"/>
          </a:p>
          <a:p>
            <a:r>
              <a:rPr lang="en-US" b="1" dirty="0" smtClean="0"/>
              <a:t>** Security Impact</a:t>
            </a:r>
          </a:p>
          <a:p>
            <a:r>
              <a:rPr lang="en-US" b="1" dirty="0" smtClean="0"/>
              <a:t>Risk Level: </a:t>
            </a:r>
            <a:r>
              <a:rPr lang="en-US" dirty="0" smtClean="0"/>
              <a:t>Low</a:t>
            </a:r>
          </a:p>
          <a:p>
            <a:r>
              <a:rPr lang="en-US" b="1" dirty="0" smtClean="0"/>
              <a:t>Confidence: </a:t>
            </a:r>
            <a:r>
              <a:rPr lang="en-US" dirty="0" smtClean="0"/>
              <a:t>High (4/5)</a:t>
            </a:r>
          </a:p>
          <a:p>
            <a:r>
              <a:rPr lang="en-US" b="1" dirty="0" smtClean="0"/>
              <a:t>Threats Addressed </a:t>
            </a:r>
            <a:r>
              <a:rPr lang="en-US" dirty="0" smtClean="0"/>
              <a:t>- Unnecessary port exposure</a:t>
            </a:r>
            <a:br>
              <a:rPr lang="en-US" dirty="0" smtClean="0"/>
            </a:br>
            <a:r>
              <a:rPr lang="en-US" dirty="0" smtClean="0"/>
              <a:t>	</a:t>
            </a:r>
            <a:r>
              <a:rPr lang="en-US" baseline="0" dirty="0" smtClean="0"/>
              <a:t>         </a:t>
            </a:r>
            <a:r>
              <a:rPr lang="en-US" dirty="0" smtClean="0"/>
              <a:t>- Slow HTTP </a:t>
            </a:r>
            <a:r>
              <a:rPr lang="en-US" dirty="0" err="1" smtClean="0"/>
              <a:t>DoS</a:t>
            </a:r>
            <a:r>
              <a:rPr lang="en-US" dirty="0" smtClean="0"/>
              <a:t> (CVE-2011-1002)</a:t>
            </a:r>
          </a:p>
          <a:p>
            <a:r>
              <a:rPr lang="en-US" b="1" dirty="0" smtClean="0"/>
              <a:t>Attack Vector: </a:t>
            </a:r>
            <a:r>
              <a:rPr lang="en-US" dirty="0" smtClean="0"/>
              <a:t>Network, Remote (</a:t>
            </a:r>
            <a:r>
              <a:rPr lang="en-US" dirty="0" err="1" smtClean="0"/>
              <a:t>mDNS</a:t>
            </a:r>
            <a:r>
              <a:rPr lang="en-US" dirty="0" smtClean="0"/>
              <a:t>); HTTP (</a:t>
            </a:r>
            <a:r>
              <a:rPr lang="en-US" dirty="0" err="1" smtClean="0"/>
              <a:t>Slowloris</a:t>
            </a:r>
            <a:r>
              <a:rPr lang="en-US" dirty="0" smtClean="0"/>
              <a:t>)</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D22FE030-C58D-4FF9-851F-0BDD32F6F973}" type="slidenum">
              <a:rPr lang="en-PH" smtClean="0"/>
              <a:t>29</a:t>
            </a:fld>
            <a:endParaRPr lang="en-PH"/>
          </a:p>
        </p:txBody>
      </p:sp>
    </p:spTree>
    <p:extLst>
      <p:ext uri="{BB962C8B-B14F-4D97-AF65-F5344CB8AC3E}">
        <p14:creationId xmlns:p14="http://schemas.microsoft.com/office/powerpoint/2010/main" val="116729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Blocked</a:t>
            </a:r>
          </a:p>
          <a:p>
            <a:pPr lvl="1"/>
            <a:r>
              <a:rPr lang="en-US" b="1" dirty="0" smtClean="0"/>
              <a:t>Port 137 (NetBIOS Name Service)</a:t>
            </a:r>
            <a:r>
              <a:rPr lang="en-US" dirty="0" smtClean="0"/>
              <a:t>:</a:t>
            </a:r>
            <a:br>
              <a:rPr lang="en-US" dirty="0" smtClean="0"/>
            </a:br>
            <a:r>
              <a:rPr lang="en-US" b="1" dirty="0" smtClean="0"/>
              <a:t>Reason</a:t>
            </a:r>
            <a:r>
              <a:rPr lang="en-US" dirty="0" smtClean="0"/>
              <a:t>: NetBIOS (Network Basic </a:t>
            </a:r>
            <a:r>
              <a:rPr lang="en-US" dirty="0" err="1" smtClean="0"/>
              <a:t>Input/Output</a:t>
            </a:r>
            <a:r>
              <a:rPr lang="en-US" dirty="0" smtClean="0"/>
              <a:t> System) services are often used in legacy network environments, but if not required, they are a security risk because they can expose sensitive information or offer attack vectors for network-based exploits. Blocking this port ensures that unnecessary exposure to these services is avoided.</a:t>
            </a:r>
            <a:br>
              <a:rPr lang="en-US" dirty="0" smtClean="0"/>
            </a:br>
            <a:r>
              <a:rPr lang="en-US" b="1" dirty="0" smtClean="0"/>
              <a:t>Action</a:t>
            </a:r>
            <a:r>
              <a:rPr lang="en-US" dirty="0" smtClean="0"/>
              <a:t>: The port is closed or blocked by firewall rules to prevent unauthorized access.</a:t>
            </a:r>
          </a:p>
          <a:p>
            <a:r>
              <a:rPr lang="en-US" b="1" dirty="0" smtClean="0"/>
              <a:t>Open</a:t>
            </a:r>
          </a:p>
          <a:p>
            <a:pPr lvl="1"/>
            <a:r>
              <a:rPr lang="en-US" b="1" dirty="0" smtClean="0"/>
              <a:t>Port 443 (HTTPS)</a:t>
            </a:r>
            <a:r>
              <a:rPr lang="en-US" dirty="0" smtClean="0"/>
              <a:t>:</a:t>
            </a:r>
            <a:br>
              <a:rPr lang="en-US" dirty="0" smtClean="0"/>
            </a:br>
            <a:r>
              <a:rPr lang="en-US" b="1" dirty="0" smtClean="0"/>
              <a:t>Reason</a:t>
            </a:r>
            <a:r>
              <a:rPr lang="en-US" dirty="0" smtClean="0"/>
              <a:t>: This port is used for secure communication over the web (HTTPS). It is </a:t>
            </a:r>
            <a:r>
              <a:rPr lang="en-US" b="1" dirty="0" smtClean="0"/>
              <a:t>open</a:t>
            </a:r>
            <a:r>
              <a:rPr lang="en-US" dirty="0" smtClean="0"/>
              <a:t> because it is necessary for encrypted web traffic, and keeping it open ensures that legitimate secure communication can take place.</a:t>
            </a:r>
            <a:br>
              <a:rPr lang="en-US" dirty="0" smtClean="0"/>
            </a:br>
            <a:r>
              <a:rPr lang="en-US" b="1" dirty="0" smtClean="0"/>
              <a:t>Action</a:t>
            </a:r>
            <a:r>
              <a:rPr lang="en-US" dirty="0" smtClean="0"/>
              <a:t>: The port remains open, but extra security is applied, such as enforcing TLS 1.3, disabling weak ciphers, and maintaining valid SSL/TLS certificates to ensure secure connections.</a:t>
            </a:r>
          </a:p>
          <a:p>
            <a:r>
              <a:rPr lang="en-US" b="1" dirty="0" smtClean="0"/>
              <a:t>Redirect</a:t>
            </a:r>
          </a:p>
          <a:p>
            <a:pPr lvl="1"/>
            <a:r>
              <a:rPr lang="en-US" b="1" dirty="0" smtClean="0"/>
              <a:t>Port 80 (HTTP)</a:t>
            </a:r>
            <a:r>
              <a:rPr lang="en-US" dirty="0" smtClean="0"/>
              <a:t>:</a:t>
            </a:r>
            <a:br>
              <a:rPr lang="en-US" dirty="0" smtClean="0"/>
            </a:br>
            <a:r>
              <a:rPr lang="en-US" b="1" dirty="0" smtClean="0"/>
              <a:t>Reason</a:t>
            </a:r>
            <a:r>
              <a:rPr lang="en-US" dirty="0" smtClean="0"/>
              <a:t>: HTTP (port 80) is insecure because the data transmitted over it is not encrypted. It is common to redirect all HTTP traffic to HTTPS (port 443) to enforce secure communication.</a:t>
            </a:r>
            <a:br>
              <a:rPr lang="en-US" dirty="0" smtClean="0"/>
            </a:br>
            <a:r>
              <a:rPr lang="en-US" b="1" dirty="0" smtClean="0"/>
              <a:t>Action</a:t>
            </a:r>
            <a:r>
              <a:rPr lang="en-US" dirty="0" smtClean="0"/>
              <a:t>: The web server is configured to automatically redirect any requests to HTTP (port 80) to HTTPS (port 443), ensuring that users always use a secure connection.</a:t>
            </a:r>
          </a:p>
          <a:p>
            <a:r>
              <a:rPr lang="en-US" b="1" dirty="0" smtClean="0"/>
              <a:t>Restricted</a:t>
            </a:r>
          </a:p>
          <a:p>
            <a:pPr lvl="1"/>
            <a:r>
              <a:rPr lang="en-US" b="1" dirty="0" smtClean="0"/>
              <a:t>Port 135 (RPC)</a:t>
            </a:r>
            <a:r>
              <a:rPr lang="en-US" dirty="0" smtClean="0"/>
              <a:t>:</a:t>
            </a:r>
            <a:br>
              <a:rPr lang="en-US" dirty="0" smtClean="0"/>
            </a:br>
            <a:r>
              <a:rPr lang="en-US" b="1" dirty="0" smtClean="0"/>
              <a:t>Reason</a:t>
            </a:r>
            <a:r>
              <a:rPr lang="en-US" dirty="0" smtClean="0"/>
              <a:t>: RPC (Remote Procedure Call) is often used for remote execution and communication. However, it can pose a significant security risk if exposed to the public internet. Restricting it to trusted IPs reduces the attack surface, making it less likely to be exploited by unauthorized users.</a:t>
            </a:r>
            <a:br>
              <a:rPr lang="en-US" dirty="0" smtClean="0"/>
            </a:br>
            <a:r>
              <a:rPr lang="en-US" b="1" dirty="0" smtClean="0"/>
              <a:t>Action</a:t>
            </a:r>
            <a:r>
              <a:rPr lang="en-US" dirty="0" smtClean="0"/>
              <a:t>: The port is open, but access is </a:t>
            </a:r>
            <a:r>
              <a:rPr lang="en-US" b="1" dirty="0" smtClean="0"/>
              <a:t>restricted</a:t>
            </a:r>
            <a:r>
              <a:rPr lang="en-US" dirty="0" smtClean="0"/>
              <a:t> by allowing only trusted IPs to connect. Additionally, usage is monitored and logged to detect any suspicious or unauthorized activity.</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30</a:t>
            </a:fld>
            <a:endParaRPr lang="en-PH"/>
          </a:p>
        </p:txBody>
      </p:sp>
    </p:spTree>
    <p:extLst>
      <p:ext uri="{BB962C8B-B14F-4D97-AF65-F5344CB8AC3E}">
        <p14:creationId xmlns:p14="http://schemas.microsoft.com/office/powerpoint/2010/main" val="15729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scope of this security audit will primarily focus on identifying vulnerabilities within the </a:t>
            </a:r>
            <a:r>
              <a:rPr lang="en-US" dirty="0" err="1" smtClean="0"/>
              <a:t>PNexus</a:t>
            </a:r>
            <a:r>
              <a:rPr lang="en-US" dirty="0" smtClean="0"/>
              <a:t> Web </a:t>
            </a:r>
            <a:r>
              <a:rPr lang="en-US" dirty="0" smtClean="0"/>
              <a:t>Application</a:t>
            </a:r>
          </a:p>
          <a:p>
            <a:r>
              <a:rPr lang="en-US" dirty="0" smtClean="0"/>
              <a:t> </a:t>
            </a:r>
            <a:r>
              <a:rPr lang="en-US" dirty="0" smtClean="0"/>
              <a:t>and its associated deployment environment, </a:t>
            </a:r>
          </a:p>
          <a:p>
            <a:r>
              <a:rPr lang="en-US" dirty="0" smtClean="0"/>
              <a:t>including the OCP Server and network infrastructure. </a:t>
            </a:r>
            <a:endParaRPr lang="en-US" dirty="0" smtClean="0"/>
          </a:p>
          <a:p>
            <a:r>
              <a:rPr lang="en-US" dirty="0" smtClean="0"/>
              <a:t>The </a:t>
            </a:r>
            <a:r>
              <a:rPr lang="en-US" dirty="0" smtClean="0"/>
              <a:t>audit will assess the security of the application’s front-end, back-end, authentication mechanisms, and the server environment. </a:t>
            </a:r>
          </a:p>
          <a:p>
            <a:r>
              <a:rPr lang="en-US" dirty="0" smtClean="0"/>
              <a:t>However, it will not cover data inconsistencies, </a:t>
            </a:r>
            <a:endParaRPr lang="en-US" dirty="0" smtClean="0"/>
          </a:p>
          <a:p>
            <a:r>
              <a:rPr lang="en-US" dirty="0" smtClean="0"/>
              <a:t>the </a:t>
            </a:r>
            <a:r>
              <a:rPr lang="en-US" dirty="0" smtClean="0"/>
              <a:t>backup policy, or systems outside of the OCP Server, nor will it include infrastructure outside of DSWD FO12.</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a:t>
            </a:fld>
            <a:endParaRPr lang="en-PH"/>
          </a:p>
        </p:txBody>
      </p:sp>
    </p:spTree>
    <p:extLst>
      <p:ext uri="{BB962C8B-B14F-4D97-AF65-F5344CB8AC3E}">
        <p14:creationId xmlns:p14="http://schemas.microsoft.com/office/powerpoint/2010/main" val="494165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Summary of Actions Taken:</a:t>
            </a:r>
          </a:p>
          <a:p>
            <a:pPr marL="228600" indent="-228600">
              <a:buFont typeface="+mj-lt"/>
              <a:buAutoNum type="arabicPeriod"/>
            </a:pPr>
            <a:r>
              <a:rPr lang="en-US" b="1" dirty="0" smtClean="0"/>
              <a:t>445 (SMB)</a:t>
            </a:r>
            <a:r>
              <a:rPr lang="en-US" dirty="0" smtClean="0"/>
              <a:t>: Blocked and disabled SMB services to avoid exposure to SMB vulnerabilities (e.g., </a:t>
            </a:r>
            <a:r>
              <a:rPr lang="en-US" dirty="0" err="1" smtClean="0"/>
              <a:t>EternalBlue</a:t>
            </a:r>
            <a:r>
              <a:rPr lang="en-US" dirty="0" smtClean="0"/>
              <a:t>). Continuous monitoring for signs of exploitation is necessary.</a:t>
            </a:r>
          </a:p>
          <a:p>
            <a:pPr marL="228600" indent="-228600">
              <a:buFont typeface="+mj-lt"/>
              <a:buAutoNum type="arabicPeriod"/>
            </a:pPr>
            <a:r>
              <a:rPr lang="en-US" b="1" dirty="0" smtClean="0"/>
              <a:t>3000 (HTTP)</a:t>
            </a:r>
            <a:r>
              <a:rPr lang="en-US" dirty="0" smtClean="0"/>
              <a:t>: Allowed but restricted, likely used in a controlled environment for staging or preparing for a vulnerability assessment. Ensure services running on this port are secure and not exposed to external threats.</a:t>
            </a:r>
          </a:p>
          <a:p>
            <a:pPr marL="228600" indent="-228600">
              <a:buFont typeface="+mj-lt"/>
              <a:buAutoNum type="arabicPeriod"/>
            </a:pPr>
            <a:r>
              <a:rPr lang="en-US" b="1" dirty="0" smtClean="0"/>
              <a:t>3307 (MySQL)</a:t>
            </a:r>
            <a:r>
              <a:rPr lang="en-US" dirty="0" smtClean="0"/>
              <a:t>: Blocked entirely since the application doesn't use MySQL, reducing the attack surface by eliminating unused services.</a:t>
            </a:r>
          </a:p>
          <a:p>
            <a:pPr marL="228600" indent="-228600">
              <a:buFont typeface="+mj-lt"/>
              <a:buAutoNum type="arabicPeriod"/>
            </a:pPr>
            <a:r>
              <a:rPr lang="en-US" b="1" dirty="0" smtClean="0"/>
              <a:t>3389 (RDP)</a:t>
            </a:r>
            <a:r>
              <a:rPr lang="en-US" dirty="0" smtClean="0"/>
              <a:t>: Blocked RDP access as GUI-based remote access is prohibited. Only remote access through secure protocols like RPC/SSL is allowed internally, reducing the risk of unauthorized remote desktop access.</a:t>
            </a:r>
          </a:p>
          <a:p>
            <a:pPr marL="228600" indent="-228600">
              <a:buFont typeface="+mj-lt"/>
              <a:buAutoNum type="arabicPeriod"/>
            </a:pPr>
            <a:r>
              <a:rPr lang="en-US" b="1" dirty="0" smtClean="0"/>
              <a:t>5432 (</a:t>
            </a:r>
            <a:r>
              <a:rPr lang="en-US" b="1" dirty="0" err="1" smtClean="0"/>
              <a:t>PostgreSQL</a:t>
            </a:r>
            <a:r>
              <a:rPr lang="en-US" b="1" dirty="0" smtClean="0"/>
              <a:t>)</a:t>
            </a:r>
            <a:r>
              <a:rPr lang="en-US" dirty="0" smtClean="0"/>
              <a:t>: Open but restricted to specific IP addresses within the DSWD intranet. This mitigates the risk of external unauthorized access while still allowing internal communications with </a:t>
            </a:r>
            <a:r>
              <a:rPr lang="en-US" dirty="0" err="1" smtClean="0"/>
              <a:t>PostgreSQL</a:t>
            </a:r>
            <a:r>
              <a:rPr lang="en-US" dirty="0" smtClean="0"/>
              <a:t>.</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31</a:t>
            </a:fld>
            <a:endParaRPr lang="en-PH"/>
          </a:p>
        </p:txBody>
      </p:sp>
    </p:spTree>
    <p:extLst>
      <p:ext uri="{BB962C8B-B14F-4D97-AF65-F5344CB8AC3E}">
        <p14:creationId xmlns:p14="http://schemas.microsoft.com/office/powerpoint/2010/main" val="18163494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Summary:</a:t>
            </a:r>
          </a:p>
          <a:p>
            <a:pPr marL="228600" indent="-228600">
              <a:buFont typeface="+mj-lt"/>
              <a:buAutoNum type="arabicPeriod"/>
            </a:pPr>
            <a:r>
              <a:rPr lang="en-US" b="1" dirty="0" smtClean="0"/>
              <a:t>7070 (</a:t>
            </a:r>
            <a:r>
              <a:rPr lang="en-US" b="1" dirty="0" err="1" smtClean="0"/>
              <a:t>RealServer</a:t>
            </a:r>
            <a:r>
              <a:rPr lang="en-US" b="1" dirty="0" smtClean="0"/>
              <a:t>)</a:t>
            </a:r>
            <a:r>
              <a:rPr lang="en-US" dirty="0" smtClean="0"/>
              <a:t>: Blocked due to no use of streaming services, reducing unnecessary exposure.</a:t>
            </a:r>
          </a:p>
          <a:p>
            <a:pPr marL="228600" indent="-228600">
              <a:buFont typeface="+mj-lt"/>
              <a:buAutoNum type="arabicPeriod"/>
            </a:pPr>
            <a:r>
              <a:rPr lang="en-US" b="1" dirty="0" smtClean="0"/>
              <a:t>4767 (Global Protect)</a:t>
            </a:r>
            <a:r>
              <a:rPr lang="en-US" dirty="0" smtClean="0"/>
              <a:t>: Access is restricted using firewall roles based on active directory groups policy, ensuring only authorized personnel can access resources.</a:t>
            </a:r>
          </a:p>
          <a:p>
            <a:pPr marL="228600" indent="-228600">
              <a:buFont typeface="+mj-lt"/>
              <a:buAutoNum type="arabicPeriod"/>
            </a:pPr>
            <a:r>
              <a:rPr lang="en-US" b="1" dirty="0" smtClean="0"/>
              <a:t>5040 (PRC)</a:t>
            </a:r>
            <a:r>
              <a:rPr lang="en-US" dirty="0" smtClean="0"/>
              <a:t>: Access is restricted to Network Administrators and IDS/IPS systems for additional security and monitoring.</a:t>
            </a:r>
          </a:p>
          <a:p>
            <a:pPr marL="228600" indent="-228600">
              <a:buFont typeface="+mj-lt"/>
              <a:buAutoNum type="arabicPeriod"/>
            </a:pPr>
            <a:r>
              <a:rPr lang="en-US" b="1" dirty="0" smtClean="0"/>
              <a:t>28252+ (Unknown Ports)</a:t>
            </a:r>
            <a:r>
              <a:rPr lang="en-US" dirty="0" smtClean="0"/>
              <a:t>: Blocked by default to prevent unauthorized services from being exposed. Only explicitly allowed ports are open, improving the overall security posture.</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32</a:t>
            </a:fld>
            <a:endParaRPr lang="en-PH"/>
          </a:p>
        </p:txBody>
      </p:sp>
    </p:spTree>
    <p:extLst>
      <p:ext uri="{BB962C8B-B14F-4D97-AF65-F5344CB8AC3E}">
        <p14:creationId xmlns:p14="http://schemas.microsoft.com/office/powerpoint/2010/main" val="31379566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ISSP is a </a:t>
            </a:r>
            <a:r>
              <a:rPr lang="en-US" b="1" dirty="0" smtClean="0"/>
              <a:t>three- to five-year roadmap</a:t>
            </a:r>
            <a:r>
              <a:rPr lang="en-US" dirty="0" smtClean="0"/>
              <a:t> that outlines an agency's plans to use </a:t>
            </a:r>
            <a:r>
              <a:rPr lang="en-US" b="1" dirty="0" smtClean="0"/>
              <a:t>information and communications technology (ICT)</a:t>
            </a:r>
            <a:r>
              <a:rPr lang="en-US" dirty="0" smtClean="0"/>
              <a:t> to support its goals, improve public service delivery, and ensure efficient operations.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33</a:t>
            </a:fld>
            <a:endParaRPr lang="en-PH"/>
          </a:p>
        </p:txBody>
      </p:sp>
    </p:spTree>
    <p:extLst>
      <p:ext uri="{BB962C8B-B14F-4D97-AF65-F5344CB8AC3E}">
        <p14:creationId xmlns:p14="http://schemas.microsoft.com/office/powerpoint/2010/main" val="5646880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Summary of Security Mitigation Strategies:</a:t>
            </a:r>
            <a:endParaRPr lang="en-US" dirty="0" smtClean="0"/>
          </a:p>
          <a:p>
            <a:r>
              <a:rPr lang="en-US" b="1" dirty="0" smtClean="0"/>
              <a:t>Web Application Security</a:t>
            </a:r>
            <a:r>
              <a:rPr lang="en-US" dirty="0" smtClean="0"/>
              <a:t>: Addressed issues like outdated JavaScript libraries, missing headers, CSRF, and </a:t>
            </a:r>
            <a:r>
              <a:rPr lang="en-US" dirty="0" err="1" smtClean="0"/>
              <a:t>clickjacking</a:t>
            </a:r>
            <a:r>
              <a:rPr lang="en-US" dirty="0" smtClean="0"/>
              <a:t> by updating libraries, enforcing security headers, enabling CSRF protection, and improving error handling.</a:t>
            </a:r>
          </a:p>
          <a:p>
            <a:r>
              <a:rPr lang="en-US" b="1" dirty="0" smtClean="0"/>
              <a:t>Data Protection</a:t>
            </a:r>
            <a:r>
              <a:rPr lang="en-US" dirty="0" smtClean="0"/>
              <a:t>: Prevented information disclosure by disabling debug mode, hiding server details, and cleaning front-end code of sensitive comments.</a:t>
            </a:r>
          </a:p>
          <a:p>
            <a:r>
              <a:rPr lang="en-US" b="1" dirty="0" smtClean="0"/>
              <a:t>Access Control</a:t>
            </a:r>
            <a:r>
              <a:rPr lang="en-US" dirty="0" smtClean="0"/>
              <a:t>: Secured sessions and form interactions by sanitizing session outputs and implementing CSRF tokens site-wide.</a:t>
            </a:r>
          </a:p>
          <a:p>
            <a:r>
              <a:rPr lang="en-US" b="1" dirty="0" smtClean="0"/>
              <a:t>Server/Infrastructure</a:t>
            </a:r>
            <a:r>
              <a:rPr lang="en-US" dirty="0" smtClean="0"/>
              <a:t>: Reduced attack surface by disabling unnecessary services, closing non-essential ports, and limiting MySQL/</a:t>
            </a:r>
            <a:r>
              <a:rPr lang="en-US" dirty="0" err="1" smtClean="0"/>
              <a:t>Redis</a:t>
            </a:r>
            <a:r>
              <a:rPr lang="en-US" dirty="0" smtClean="0"/>
              <a:t> access to internal networks.</a:t>
            </a:r>
          </a:p>
          <a:p>
            <a:r>
              <a:rPr lang="en-US" b="1" dirty="0" smtClean="0"/>
              <a:t>Monitoring &amp; Logging</a:t>
            </a:r>
            <a:r>
              <a:rPr lang="en-US" dirty="0" smtClean="0"/>
              <a:t>: Enhanced visibility and response through logging, Prometheus-</a:t>
            </a:r>
            <a:r>
              <a:rPr lang="en-US" dirty="0" err="1" smtClean="0"/>
              <a:t>Grafana</a:t>
            </a:r>
            <a:r>
              <a:rPr lang="en-US" dirty="0" smtClean="0"/>
              <a:t> integration, and routine log audits.</a:t>
            </a:r>
          </a:p>
          <a:p>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34</a:t>
            </a:fld>
            <a:endParaRPr lang="en-PH"/>
          </a:p>
        </p:txBody>
      </p:sp>
    </p:spTree>
    <p:extLst>
      <p:ext uri="{BB962C8B-B14F-4D97-AF65-F5344CB8AC3E}">
        <p14:creationId xmlns:p14="http://schemas.microsoft.com/office/powerpoint/2010/main" val="1330685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This security policy framework ensures the security and integrity of the web application and its infrastructure.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includes secure coding practices, HTTPS enforcement, role-based access controls, regular patching through tools like </a:t>
            </a:r>
            <a:r>
              <a:rPr lang="en-US" dirty="0" err="1" smtClean="0"/>
              <a:t>Nmap</a:t>
            </a:r>
            <a:r>
              <a:rPr lang="en-US" dirty="0" smtClean="0"/>
              <a:t> and OWASP ZAP,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strict network rules including firewall and VPN configurations.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Incident response protocols are established for quick breach handling and forensic analysis.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backups are encrypted, scheduled (monthly full, daily differential), and integrity-tested quarterly.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Compliance is maintained through internal and external audits, aiming for ISO certification across database, network, and server standards.</a:t>
            </a:r>
          </a:p>
          <a:p>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35</a:t>
            </a:fld>
            <a:endParaRPr lang="en-PH"/>
          </a:p>
        </p:txBody>
      </p:sp>
    </p:spTree>
    <p:extLst>
      <p:ext uri="{BB962C8B-B14F-4D97-AF65-F5344CB8AC3E}">
        <p14:creationId xmlns:p14="http://schemas.microsoft.com/office/powerpoint/2010/main" val="3884317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36</a:t>
            </a:fld>
            <a:endParaRPr lang="en-PH"/>
          </a:p>
        </p:txBody>
      </p:sp>
    </p:spTree>
    <p:extLst>
      <p:ext uri="{BB962C8B-B14F-4D97-AF65-F5344CB8AC3E}">
        <p14:creationId xmlns:p14="http://schemas.microsoft.com/office/powerpoint/2010/main" val="4240626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portion focuses on the process of data collection and analysis for assessing system vulnerabilities. It highlights the methods and tools used to gather relevant data, perform in-depth analysis, and derive actionable insights for improving system security.</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4</a:t>
            </a:fld>
            <a:endParaRPr lang="en-PH"/>
          </a:p>
        </p:txBody>
      </p:sp>
    </p:spTree>
    <p:extLst>
      <p:ext uri="{BB962C8B-B14F-4D97-AF65-F5344CB8AC3E}">
        <p14:creationId xmlns:p14="http://schemas.microsoft.com/office/powerpoint/2010/main" val="318566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outlines the data collection and analysis process for identifying security vulnerabilities within the </a:t>
            </a:r>
            <a:r>
              <a:rPr lang="en-US" dirty="0" err="1" smtClean="0"/>
              <a:t>PNexus</a:t>
            </a:r>
            <a:r>
              <a:rPr lang="en-US" dirty="0" smtClean="0"/>
              <a:t> Web Application. </a:t>
            </a:r>
          </a:p>
          <a:p>
            <a:r>
              <a:rPr lang="en-US" dirty="0" smtClean="0"/>
              <a:t>The audit leverages powerful tools to gather and analyze data, including:</a:t>
            </a:r>
          </a:p>
          <a:p>
            <a:endParaRPr lang="en-US" dirty="0" smtClean="0"/>
          </a:p>
          <a:p>
            <a:r>
              <a:rPr lang="en-US" b="1" dirty="0" smtClean="0"/>
              <a:t>OWASP ZAP</a:t>
            </a:r>
            <a:r>
              <a:rPr lang="en-US" dirty="0" smtClean="0"/>
              <a:t>: For dynamic application security testing (DAST) to identify common web vulnerabilities.</a:t>
            </a:r>
          </a:p>
          <a:p>
            <a:r>
              <a:rPr lang="en-US" b="1" dirty="0" err="1" smtClean="0"/>
              <a:t>Nmap</a:t>
            </a:r>
            <a:r>
              <a:rPr lang="en-US" dirty="0" smtClean="0"/>
              <a:t>: For network reconnaissance and vulnerability scanning.</a:t>
            </a:r>
          </a:p>
          <a:p>
            <a:r>
              <a:rPr lang="en-US" b="1" dirty="0" err="1" smtClean="0"/>
              <a:t>Wireshark</a:t>
            </a:r>
            <a:r>
              <a:rPr lang="en-US" dirty="0" smtClean="0"/>
              <a:t>: For capturing and analyzing network traffic to identify potential security flaws in communication.</a:t>
            </a:r>
          </a:p>
          <a:p>
            <a:endParaRPr lang="en-US" dirty="0" smtClean="0"/>
          </a:p>
          <a:p>
            <a:r>
              <a:rPr lang="en-US" dirty="0" smtClean="0"/>
              <a:t>These tools provide crucial insights to ensure the integrity and security of the system throughout the audit process.</a:t>
            </a:r>
          </a:p>
          <a:p>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5</a:t>
            </a:fld>
            <a:endParaRPr lang="en-PH"/>
          </a:p>
        </p:txBody>
      </p:sp>
    </p:spTree>
    <p:extLst>
      <p:ext uri="{BB962C8B-B14F-4D97-AF65-F5344CB8AC3E}">
        <p14:creationId xmlns:p14="http://schemas.microsoft.com/office/powerpoint/2010/main" val="369829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Highest Priority: High-Risk Finding</a:t>
            </a:r>
          </a:p>
          <a:p>
            <a:pPr lvl="1"/>
            <a:r>
              <a:rPr lang="en-US" b="1" dirty="0" smtClean="0"/>
              <a:t>Count:</a:t>
            </a:r>
            <a:r>
              <a:rPr lang="en-US" dirty="0" smtClean="0"/>
              <a:t> 1</a:t>
            </a:r>
          </a:p>
          <a:p>
            <a:pPr lvl="1"/>
            <a:r>
              <a:rPr lang="en-US" b="1" dirty="0" smtClean="0"/>
              <a:t>Confidence Level:</a:t>
            </a:r>
            <a:r>
              <a:rPr lang="en-US" dirty="0" smtClean="0"/>
              <a:t> 6.20%</a:t>
            </a:r>
          </a:p>
          <a:p>
            <a:pPr lvl="1"/>
            <a:r>
              <a:rPr lang="en-US" b="1" dirty="0" smtClean="0"/>
              <a:t>Reason for Priority:</a:t>
            </a:r>
            <a:endParaRPr lang="en-US" dirty="0" smtClean="0"/>
          </a:p>
          <a:p>
            <a:pPr lvl="2"/>
            <a:r>
              <a:rPr lang="en-US" dirty="0" smtClean="0"/>
              <a:t>Despite the low confidence, </a:t>
            </a:r>
            <a:r>
              <a:rPr lang="en-US" b="1" dirty="0" smtClean="0"/>
              <a:t>the </a:t>
            </a:r>
            <a:r>
              <a:rPr lang="en-US" b="1" i="1" dirty="0" smtClean="0"/>
              <a:t>severity</a:t>
            </a:r>
            <a:r>
              <a:rPr lang="en-US" dirty="0" smtClean="0"/>
              <a:t> of this finding is </a:t>
            </a:r>
            <a:r>
              <a:rPr lang="en-US" b="1" dirty="0" smtClean="0"/>
              <a:t>critical</a:t>
            </a:r>
            <a:r>
              <a:rPr lang="en-US" dirty="0" smtClean="0"/>
              <a:t>. It could indicate vulnerabilities like </a:t>
            </a:r>
            <a:r>
              <a:rPr lang="en-US" b="1" dirty="0" smtClean="0"/>
              <a:t>SQL Injection, Remote Code Execution</a:t>
            </a:r>
            <a:r>
              <a:rPr lang="en-US" dirty="0" smtClean="0"/>
              <a:t>, or other </a:t>
            </a:r>
            <a:r>
              <a:rPr lang="en-US" b="1" dirty="0" smtClean="0"/>
              <a:t>exploitable system-level flaws</a:t>
            </a:r>
            <a:r>
              <a:rPr lang="en-US" dirty="0" smtClean="0"/>
              <a:t>.</a:t>
            </a:r>
          </a:p>
          <a:p>
            <a:pPr lvl="2"/>
            <a:r>
              <a:rPr lang="en-US" dirty="0" smtClean="0"/>
              <a:t>These types of vulnerabilities, </a:t>
            </a:r>
            <a:r>
              <a:rPr lang="en-US" b="1" dirty="0" smtClean="0"/>
              <a:t>if real</a:t>
            </a:r>
            <a:r>
              <a:rPr lang="en-US" dirty="0" smtClean="0"/>
              <a:t>, can lead to </a:t>
            </a:r>
            <a:r>
              <a:rPr lang="en-US" b="1" dirty="0" smtClean="0"/>
              <a:t>data breaches, full system compromise</a:t>
            </a:r>
            <a:r>
              <a:rPr lang="en-US" dirty="0" smtClean="0"/>
              <a:t>, or </a:t>
            </a:r>
            <a:r>
              <a:rPr lang="en-US" b="1" dirty="0" smtClean="0"/>
              <a:t>unauthorized access</a:t>
            </a:r>
            <a:r>
              <a:rPr lang="en-US" dirty="0" smtClean="0"/>
              <a:t>, making them the most </a:t>
            </a:r>
            <a:r>
              <a:rPr lang="en-US" dirty="0" smtClean="0"/>
              <a:t>dangerous.</a:t>
            </a:r>
          </a:p>
          <a:p>
            <a:pPr lvl="2"/>
            <a:endParaRPr lang="en-US" b="1" dirty="0" smtClean="0"/>
          </a:p>
          <a:p>
            <a:pPr lvl="2"/>
            <a:r>
              <a:rPr lang="en-US" b="1" dirty="0" smtClean="0"/>
              <a:t>Best practice:</a:t>
            </a:r>
            <a:r>
              <a:rPr lang="en-US" dirty="0" smtClean="0"/>
              <a:t> Any finding labeled "High Risk" must be validated and addressed first, even if it's possibly a false positive, because of its </a:t>
            </a:r>
            <a:r>
              <a:rPr lang="en-US" b="1" dirty="0" smtClean="0"/>
              <a:t>potential impact</a:t>
            </a:r>
            <a:r>
              <a:rPr lang="en-US" dirty="0" smtClean="0"/>
              <a:t>.</a:t>
            </a:r>
          </a:p>
          <a:p>
            <a:endParaRPr lang="en-US" b="1" dirty="0" smtClean="0"/>
          </a:p>
          <a:p>
            <a:r>
              <a:rPr lang="en-US" b="1" dirty="0" smtClean="0"/>
              <a:t>Medium-Risk Findings: Second Priority</a:t>
            </a:r>
          </a:p>
          <a:p>
            <a:pPr lvl="1"/>
            <a:r>
              <a:rPr lang="en-US" b="1" dirty="0" smtClean="0"/>
              <a:t>Count:</a:t>
            </a:r>
            <a:r>
              <a:rPr lang="en-US" dirty="0" smtClean="0"/>
              <a:t> 5</a:t>
            </a:r>
          </a:p>
          <a:p>
            <a:pPr lvl="1"/>
            <a:r>
              <a:rPr lang="en-US" b="1" dirty="0" smtClean="0"/>
              <a:t>Confidence Level:</a:t>
            </a:r>
            <a:r>
              <a:rPr lang="en-US" dirty="0" smtClean="0"/>
              <a:t> 31.20%</a:t>
            </a:r>
          </a:p>
          <a:p>
            <a:pPr lvl="1"/>
            <a:r>
              <a:rPr lang="en-US" dirty="0" smtClean="0"/>
              <a:t>These likely involve moderately severe issues like </a:t>
            </a:r>
            <a:r>
              <a:rPr lang="en-US" b="1" dirty="0" smtClean="0"/>
              <a:t>cross-site scripting (XSS)</a:t>
            </a:r>
            <a:r>
              <a:rPr lang="en-US" dirty="0" smtClean="0"/>
              <a:t> or </a:t>
            </a:r>
            <a:r>
              <a:rPr lang="en-US" b="1" dirty="0" smtClean="0"/>
              <a:t>broken authentication</a:t>
            </a:r>
            <a:r>
              <a:rPr lang="en-US" dirty="0" smtClean="0"/>
              <a:t>. They are less urgent but still </a:t>
            </a:r>
            <a:r>
              <a:rPr lang="en-US" b="1" dirty="0" smtClean="0"/>
              <a:t>exploitable</a:t>
            </a:r>
            <a:r>
              <a:rPr lang="en-US" dirty="0" smtClean="0"/>
              <a:t> and must be scheduled for remediation soon after high risks.</a:t>
            </a:r>
          </a:p>
          <a:p>
            <a:endParaRPr lang="en-US" b="1" dirty="0" smtClean="0"/>
          </a:p>
          <a:p>
            <a:r>
              <a:rPr lang="en-US" b="1" dirty="0" smtClean="0"/>
              <a:t>Low &amp; Informational: Lowest Priority</a:t>
            </a:r>
          </a:p>
          <a:p>
            <a:pPr lvl="1"/>
            <a:r>
              <a:rPr lang="en-US" b="1" dirty="0" smtClean="0"/>
              <a:t>Low Risk Count:</a:t>
            </a:r>
            <a:r>
              <a:rPr lang="en-US" dirty="0" smtClean="0"/>
              <a:t> 7 (Confidence: 43.80%)</a:t>
            </a:r>
          </a:p>
          <a:p>
            <a:pPr lvl="1"/>
            <a:r>
              <a:rPr lang="en-US" b="1" dirty="0" smtClean="0"/>
              <a:t>Informational Count:</a:t>
            </a:r>
            <a:r>
              <a:rPr lang="en-US" dirty="0" smtClean="0"/>
              <a:t> 3 (Confidence: 18.80%)</a:t>
            </a:r>
          </a:p>
          <a:p>
            <a:pPr lvl="1"/>
            <a:r>
              <a:rPr lang="en-US" dirty="0" smtClean="0"/>
              <a:t>These are either </a:t>
            </a:r>
            <a:r>
              <a:rPr lang="en-US" b="1" dirty="0" smtClean="0"/>
              <a:t>non-exploitable weaknesses</a:t>
            </a:r>
            <a:r>
              <a:rPr lang="en-US" dirty="0" smtClean="0"/>
              <a:t> or helpful details for system hardening, but </a:t>
            </a:r>
            <a:r>
              <a:rPr lang="en-US" b="1" dirty="0" smtClean="0"/>
              <a:t>not urgent</a:t>
            </a:r>
            <a:r>
              <a:rPr lang="en-US" dirty="0" smtClean="0"/>
              <a:t>.</a:t>
            </a:r>
          </a:p>
          <a:p>
            <a:pPr lvl="1"/>
            <a:endParaRPr lang="en-US" dirty="0" smtClean="0"/>
          </a:p>
        </p:txBody>
      </p:sp>
      <p:sp>
        <p:nvSpPr>
          <p:cNvPr id="4" name="Slide Number Placeholder 3"/>
          <p:cNvSpPr>
            <a:spLocks noGrp="1"/>
          </p:cNvSpPr>
          <p:nvPr>
            <p:ph type="sldNum" sz="quarter" idx="10"/>
          </p:nvPr>
        </p:nvSpPr>
        <p:spPr/>
        <p:txBody>
          <a:bodyPr/>
          <a:lstStyle/>
          <a:p>
            <a:fld id="{D22FE030-C58D-4FF9-851F-0BDD32F6F973}" type="slidenum">
              <a:rPr lang="en-PH" smtClean="0"/>
              <a:t>6</a:t>
            </a:fld>
            <a:endParaRPr lang="en-PH"/>
          </a:p>
        </p:txBody>
      </p:sp>
    </p:spTree>
    <p:extLst>
      <p:ext uri="{BB962C8B-B14F-4D97-AF65-F5344CB8AC3E}">
        <p14:creationId xmlns:p14="http://schemas.microsoft.com/office/powerpoint/2010/main" val="330034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Risk 1: Absence of VLANs on divisions/sections</a:t>
            </a:r>
            <a:endParaRPr lang="en-US" dirty="0" smtClean="0"/>
          </a:p>
          <a:p>
            <a:r>
              <a:rPr lang="en-US" b="1" dirty="0" smtClean="0"/>
              <a:t>Risk Level:</a:t>
            </a:r>
            <a:r>
              <a:rPr lang="en-US" dirty="0" smtClean="0"/>
              <a:t> Low</a:t>
            </a:r>
          </a:p>
          <a:p>
            <a:r>
              <a:rPr lang="en-US" b="1" dirty="0" smtClean="0"/>
              <a:t>Impact:</a:t>
            </a:r>
            <a:r>
              <a:rPr lang="en-US" dirty="0" smtClean="0"/>
              <a:t> If there’s a breach in one office, the damage could spread throughout the entire network, compromising other divisions.</a:t>
            </a:r>
          </a:p>
          <a:p>
            <a:r>
              <a:rPr lang="en-US" b="1" dirty="0" smtClean="0"/>
              <a:t>Recommendation:</a:t>
            </a:r>
            <a:r>
              <a:rPr lang="en-US" dirty="0" smtClean="0"/>
              <a:t> To isolate this risk, cluster offices in separate VLANs. This way, a security breach in one section won't easily affect others, helping to contain potential damage.</a:t>
            </a:r>
          </a:p>
          <a:p>
            <a:endParaRPr lang="en-US" b="1" dirty="0" smtClean="0"/>
          </a:p>
          <a:p>
            <a:r>
              <a:rPr lang="en-US" b="1" dirty="0" smtClean="0"/>
              <a:t>Risk 2: Absence of a DMZ (Demilitarized Zone)</a:t>
            </a:r>
            <a:endParaRPr lang="en-US" dirty="0" smtClean="0"/>
          </a:p>
          <a:p>
            <a:r>
              <a:rPr lang="en-US" b="1" dirty="0" smtClean="0"/>
              <a:t>Risk Level:</a:t>
            </a:r>
            <a:r>
              <a:rPr lang="en-US" dirty="0" smtClean="0"/>
              <a:t> Low</a:t>
            </a:r>
          </a:p>
          <a:p>
            <a:r>
              <a:rPr lang="en-US" b="1" dirty="0" smtClean="0"/>
              <a:t>Impact:</a:t>
            </a:r>
            <a:r>
              <a:rPr lang="en-US" dirty="0" smtClean="0"/>
              <a:t> As technology evolves, so do malicious techniques. While the current infrastructure is impressive, it may not be enough to guard against the latest threats.</a:t>
            </a:r>
          </a:p>
          <a:p>
            <a:r>
              <a:rPr lang="en-US" b="1" dirty="0" smtClean="0"/>
              <a:t>Recommendation:</a:t>
            </a:r>
            <a:r>
              <a:rPr lang="en-US" dirty="0" smtClean="0"/>
              <a:t> The creation of a DMZ is highly recommended. This adds an additional layer of security between internal systems and the external network, providing a buffer against attacks and helping to protect sensitive internal resources.</a:t>
            </a:r>
            <a:endParaRPr lang="en-US" dirty="0"/>
          </a:p>
        </p:txBody>
      </p:sp>
      <p:sp>
        <p:nvSpPr>
          <p:cNvPr id="4" name="Slide Number Placeholder 3"/>
          <p:cNvSpPr>
            <a:spLocks noGrp="1"/>
          </p:cNvSpPr>
          <p:nvPr>
            <p:ph type="sldNum" sz="quarter" idx="10"/>
          </p:nvPr>
        </p:nvSpPr>
        <p:spPr/>
        <p:txBody>
          <a:bodyPr/>
          <a:lstStyle/>
          <a:p>
            <a:fld id="{D22FE030-C58D-4FF9-851F-0BDD32F6F973}" type="slidenum">
              <a:rPr lang="en-PH" smtClean="0"/>
              <a:t>7</a:t>
            </a:fld>
            <a:endParaRPr lang="en-PH"/>
          </a:p>
        </p:txBody>
      </p:sp>
    </p:spTree>
    <p:extLst>
      <p:ext uri="{BB962C8B-B14F-4D97-AF65-F5344CB8AC3E}">
        <p14:creationId xmlns:p14="http://schemas.microsoft.com/office/powerpoint/2010/main" val="1485737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Port 80 is Open</a:t>
            </a:r>
            <a:r>
              <a:rPr lang="en-US" dirty="0" smtClean="0"/>
              <a:t/>
            </a:r>
            <a:br>
              <a:rPr lang="en-US" dirty="0" smtClean="0"/>
            </a:br>
            <a:r>
              <a:rPr lang="en-US" dirty="0" smtClean="0"/>
              <a:t>This is the default HTTP port. While it's common to have this open, it poses a </a:t>
            </a:r>
            <a:r>
              <a:rPr lang="en-US" b="1" dirty="0" smtClean="0"/>
              <a:t>medium risk</a:t>
            </a:r>
            <a:r>
              <a:rPr lang="en-US" dirty="0" smtClean="0"/>
              <a:t> due to potential information leakage before HTTPS redirection. It's also vulnerable to downgrade attacks.</a:t>
            </a:r>
            <a:br>
              <a:rPr lang="en-US" dirty="0" smtClean="0"/>
            </a:br>
            <a:r>
              <a:rPr lang="en-US" b="1" dirty="0" smtClean="0"/>
              <a:t>Recommendation</a:t>
            </a:r>
            <a:r>
              <a:rPr lang="en-US" dirty="0" smtClean="0"/>
              <a:t>: We should enforce redirection of all unencrypted traffic to HTTPS and, if not strictly necessary, disable Port 80 entirely to reduce exposure.</a:t>
            </a:r>
          </a:p>
          <a:p>
            <a:endParaRPr lang="en-US" b="1" dirty="0" smtClean="0"/>
          </a:p>
          <a:p>
            <a:r>
              <a:rPr lang="en-US" b="1" dirty="0" smtClean="0"/>
              <a:t>Port 135 (RPC) is Open</a:t>
            </a:r>
            <a:r>
              <a:rPr lang="en-US" dirty="0" smtClean="0"/>
              <a:t/>
            </a:r>
            <a:br>
              <a:rPr lang="en-US" dirty="0" smtClean="0"/>
            </a:br>
            <a:r>
              <a:rPr lang="en-US" dirty="0" smtClean="0"/>
              <a:t>This port is used for Microsoft’s Remote Procedure Call service and carries a </a:t>
            </a:r>
            <a:r>
              <a:rPr lang="en-US" b="1" dirty="0" smtClean="0"/>
              <a:t>high risk</a:t>
            </a:r>
            <a:r>
              <a:rPr lang="en-US" dirty="0" smtClean="0"/>
              <a:t>. It's a common vector for remote code execution and has been exploited by malware like </a:t>
            </a:r>
            <a:r>
              <a:rPr lang="en-US" dirty="0" err="1" smtClean="0"/>
              <a:t>WannaCry</a:t>
            </a:r>
            <a:r>
              <a:rPr lang="en-US" dirty="0" smtClean="0"/>
              <a:t>.</a:t>
            </a:r>
            <a:br>
              <a:rPr lang="en-US" dirty="0" smtClean="0"/>
            </a:br>
            <a:r>
              <a:rPr lang="en-US" b="1" dirty="0" smtClean="0"/>
              <a:t>Recommendation</a:t>
            </a:r>
            <a:r>
              <a:rPr lang="en-US" dirty="0" smtClean="0"/>
              <a:t>: Limit access to this port by restricting it to internal or trusted IP addresses. If it’s not essential for external communications, we should consider blocking it from external access altogether.</a:t>
            </a:r>
          </a:p>
          <a:p>
            <a:endParaRPr lang="en-US" b="1" dirty="0" smtClean="0"/>
          </a:p>
          <a:p>
            <a:r>
              <a:rPr lang="en-US" b="1" dirty="0" smtClean="0"/>
              <a:t>Port 137 (NetBIOS)</a:t>
            </a:r>
            <a:r>
              <a:rPr lang="en-US" dirty="0" smtClean="0"/>
              <a:t/>
            </a:r>
            <a:br>
              <a:rPr lang="en-US" dirty="0" smtClean="0"/>
            </a:br>
            <a:r>
              <a:rPr lang="en-US" dirty="0" smtClean="0"/>
              <a:t>Another </a:t>
            </a:r>
            <a:r>
              <a:rPr lang="en-US" b="1" dirty="0" smtClean="0"/>
              <a:t>high-risk</a:t>
            </a:r>
            <a:r>
              <a:rPr lang="en-US" dirty="0" smtClean="0"/>
              <a:t> port. NetBIOS can reveal sensitive network information, such as hostnames and shared resources. Attackers can use it for reconnaissance and lateral movement within the network.</a:t>
            </a:r>
            <a:br>
              <a:rPr lang="en-US" dirty="0" smtClean="0"/>
            </a:br>
            <a:r>
              <a:rPr lang="en-US" b="1" dirty="0" smtClean="0"/>
              <a:t>Recommendation</a:t>
            </a:r>
            <a:r>
              <a:rPr lang="en-US" dirty="0" smtClean="0"/>
              <a:t>: Disable NetBIOS over TCP/IP unless absolutely needed for legacy systems. This helps reduce our attack surface significantly.</a:t>
            </a:r>
          </a:p>
          <a:p>
            <a:endParaRPr lang="en-US" b="1" dirty="0" smtClean="0"/>
          </a:p>
          <a:p>
            <a:r>
              <a:rPr lang="en-US" b="1" dirty="0" smtClean="0"/>
              <a:t>Port 443 (HTTPS)</a:t>
            </a:r>
            <a:r>
              <a:rPr lang="en-US" dirty="0" smtClean="0"/>
              <a:t/>
            </a:r>
            <a:br>
              <a:rPr lang="en-US" dirty="0" smtClean="0"/>
            </a:br>
            <a:r>
              <a:rPr lang="en-US" dirty="0" smtClean="0"/>
              <a:t>This is a </a:t>
            </a:r>
            <a:r>
              <a:rPr lang="en-US" b="1" dirty="0" smtClean="0"/>
              <a:t>low-risk</a:t>
            </a:r>
            <a:r>
              <a:rPr lang="en-US" dirty="0" smtClean="0"/>
              <a:t> port, as it is used for secure web traffic. However, it's important to ensure that it's configured securely. Weak cipher suites or expired certificates can still make it a target.</a:t>
            </a:r>
            <a:br>
              <a:rPr lang="en-US" dirty="0" smtClean="0"/>
            </a:br>
            <a:r>
              <a:rPr lang="en-US" b="1" dirty="0" smtClean="0"/>
              <a:t>Recommendation</a:t>
            </a:r>
            <a:r>
              <a:rPr lang="en-US" dirty="0" smtClean="0"/>
              <a:t>: Enforce the use of TLS 1.2 or 1.3, apply valid SSL certificates, configure strong cipher suites, and enable HSTS. Regular vulnerability scanning should also be part of our routine maintenance.</a:t>
            </a:r>
          </a:p>
          <a:p>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2FE030-C58D-4FF9-851F-0BDD32F6F973}" type="slidenum">
              <a:rPr lang="en-PH" smtClean="0"/>
              <a:t>8</a:t>
            </a:fld>
            <a:endParaRPr lang="en-PH"/>
          </a:p>
        </p:txBody>
      </p:sp>
    </p:spTree>
    <p:extLst>
      <p:ext uri="{BB962C8B-B14F-4D97-AF65-F5344CB8AC3E}">
        <p14:creationId xmlns:p14="http://schemas.microsoft.com/office/powerpoint/2010/main" val="1330910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Port 445 (SMB)</a:t>
            </a:r>
            <a:r>
              <a:rPr lang="en-US" dirty="0" smtClean="0"/>
              <a:t/>
            </a:r>
            <a:br>
              <a:rPr lang="en-US" dirty="0" smtClean="0"/>
            </a:br>
            <a:r>
              <a:rPr lang="en-US" dirty="0" smtClean="0"/>
              <a:t>This port is associated with </a:t>
            </a:r>
            <a:r>
              <a:rPr lang="en-US" b="1" dirty="0" smtClean="0"/>
              <a:t>high risk</a:t>
            </a:r>
            <a:r>
              <a:rPr lang="en-US" dirty="0" smtClean="0"/>
              <a:t> due to well-known vulnerabilities in the SMB protocol, especially SMBv1. It's been heavily targeted in </a:t>
            </a:r>
            <a:r>
              <a:rPr lang="en-US" dirty="0" err="1" smtClean="0"/>
              <a:t>ransomware</a:t>
            </a:r>
            <a:r>
              <a:rPr lang="en-US" dirty="0" smtClean="0"/>
              <a:t> campaigns.</a:t>
            </a:r>
            <a:br>
              <a:rPr lang="en-US" dirty="0" smtClean="0"/>
            </a:br>
            <a:r>
              <a:rPr lang="en-US" b="1" dirty="0" smtClean="0"/>
              <a:t>Recommendation</a:t>
            </a:r>
            <a:r>
              <a:rPr lang="en-US" dirty="0" smtClean="0"/>
              <a:t>: Block this port if not absolutely necessary. Disable SMBv1, which is outdated and insecure, and restrict access using firewall rules to allow only trusted internal hosts.</a:t>
            </a:r>
          </a:p>
          <a:p>
            <a:endParaRPr lang="en-US" b="1" dirty="0" smtClean="0"/>
          </a:p>
          <a:p>
            <a:r>
              <a:rPr lang="en-US" b="1" dirty="0" smtClean="0"/>
              <a:t>Port 3000</a:t>
            </a:r>
            <a:r>
              <a:rPr lang="en-US" dirty="0" smtClean="0"/>
              <a:t/>
            </a:r>
            <a:br>
              <a:rPr lang="en-US" dirty="0" smtClean="0"/>
            </a:br>
            <a:r>
              <a:rPr lang="en-US" dirty="0" smtClean="0"/>
              <a:t>Typically used for development environments like Node.js, this port carries a </a:t>
            </a:r>
            <a:r>
              <a:rPr lang="en-US" b="1" dirty="0" smtClean="0"/>
              <a:t>medium risk</a:t>
            </a:r>
            <a:r>
              <a:rPr lang="en-US" dirty="0" smtClean="0"/>
              <a:t>. These services are often misconfigured or left without proper authentication, exposing sensitive backend functions.</a:t>
            </a:r>
            <a:br>
              <a:rPr lang="en-US" dirty="0" smtClean="0"/>
            </a:br>
            <a:r>
              <a:rPr lang="en-US" b="1" dirty="0" smtClean="0"/>
              <a:t>Recommendation</a:t>
            </a:r>
            <a:r>
              <a:rPr lang="en-US" dirty="0" smtClean="0"/>
              <a:t>: Restrict access to this port for internal use only, and avoid exposing </a:t>
            </a:r>
            <a:r>
              <a:rPr lang="en-US" dirty="0" err="1" smtClean="0"/>
              <a:t>dev</a:t>
            </a:r>
            <a:r>
              <a:rPr lang="en-US" dirty="0" smtClean="0"/>
              <a:t> environments to the internet.</a:t>
            </a:r>
          </a:p>
          <a:p>
            <a:endParaRPr lang="en-US" b="1" dirty="0" smtClean="0"/>
          </a:p>
          <a:p>
            <a:r>
              <a:rPr lang="en-US" b="1" dirty="0" smtClean="0"/>
              <a:t>Port 3307 (MySQL alternative port)</a:t>
            </a:r>
            <a:r>
              <a:rPr lang="en-US" dirty="0" smtClean="0"/>
              <a:t/>
            </a:r>
            <a:br>
              <a:rPr lang="en-US" dirty="0" smtClean="0"/>
            </a:br>
            <a:r>
              <a:rPr lang="en-US" dirty="0" smtClean="0"/>
              <a:t>This is a </a:t>
            </a:r>
            <a:r>
              <a:rPr lang="en-US" b="1" dirty="0" smtClean="0"/>
              <a:t>medium-risk</a:t>
            </a:r>
            <a:r>
              <a:rPr lang="en-US" dirty="0" smtClean="0"/>
              <a:t> port often used when running a second MySQL instance. If exposed externally, it could allow attackers to access or manipulate database contents.</a:t>
            </a:r>
            <a:br>
              <a:rPr lang="en-US" dirty="0" smtClean="0"/>
            </a:br>
            <a:r>
              <a:rPr lang="en-US" b="1" dirty="0" smtClean="0"/>
              <a:t>Recommendation</a:t>
            </a:r>
            <a:r>
              <a:rPr lang="en-US" dirty="0" smtClean="0"/>
              <a:t>: Ensure strong authentication is in place, limit access to internal IP addresses, enable SSL encryption, and actively monitor access logs for suspicious activity.</a:t>
            </a:r>
          </a:p>
          <a:p>
            <a:endParaRPr lang="en-US" b="1" dirty="0" smtClean="0"/>
          </a:p>
          <a:p>
            <a:r>
              <a:rPr lang="en-US" b="1" dirty="0" smtClean="0"/>
              <a:t>Port 3389 (Remote Desktop Protocol)</a:t>
            </a:r>
            <a:r>
              <a:rPr lang="en-US" dirty="0" smtClean="0"/>
              <a:t/>
            </a:r>
            <a:br>
              <a:rPr lang="en-US" dirty="0" smtClean="0"/>
            </a:br>
            <a:r>
              <a:rPr lang="en-US" dirty="0" smtClean="0"/>
              <a:t>This is a </a:t>
            </a:r>
            <a:r>
              <a:rPr lang="en-US" b="1" dirty="0" smtClean="0"/>
              <a:t>high-risk</a:t>
            </a:r>
            <a:r>
              <a:rPr lang="en-US" dirty="0" smtClean="0"/>
              <a:t> port, frequently targeted in brute-force and remote access attacks, especially when exposed to the internet.</a:t>
            </a:r>
            <a:br>
              <a:rPr lang="en-US" dirty="0" smtClean="0"/>
            </a:br>
            <a:r>
              <a:rPr lang="en-US" b="1" dirty="0" smtClean="0"/>
              <a:t>Recommendation</a:t>
            </a:r>
            <a:r>
              <a:rPr lang="en-US" dirty="0" smtClean="0"/>
              <a:t>: Remote desktop GUI access should be blocked from the public internet. Instead, enforce access through secured channels like RPC over SSL or VPN only.</a:t>
            </a:r>
          </a:p>
          <a:p>
            <a:endParaRPr lang="en-US" sz="1200" b="0" i="0" u="none" strike="noStrike"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22FE030-C58D-4FF9-851F-0BDD32F6F973}" type="slidenum">
              <a:rPr lang="en-PH" smtClean="0"/>
              <a:t>9</a:t>
            </a:fld>
            <a:endParaRPr lang="en-PH"/>
          </a:p>
        </p:txBody>
      </p:sp>
    </p:spTree>
    <p:extLst>
      <p:ext uri="{BB962C8B-B14F-4D97-AF65-F5344CB8AC3E}">
        <p14:creationId xmlns:p14="http://schemas.microsoft.com/office/powerpoint/2010/main" val="236314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solidFill>
                  <a:schemeClr val="bg1"/>
                </a:solidFill>
                <a:effectLst>
                  <a:outerShdw blurRad="38100" dist="38100" dir="2700000" algn="tl">
                    <a:srgbClr val="000000">
                      <a:alpha val="43137"/>
                    </a:srgbClr>
                  </a:outerShdw>
                </a:effectLs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effectLst>
                  <a:outerShdw blurRad="38100" dist="38100" dir="2700000" algn="tl">
                    <a:srgbClr val="000000">
                      <a:alpha val="43137"/>
                    </a:srgbClr>
                  </a:outerShdw>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054882358"/>
      </p:ext>
    </p:extLst>
  </p:cSld>
  <p:clrMapOvr>
    <a:masterClrMapping/>
  </p:clrMapOvr>
  <p:transition spd="slow">
    <p:wip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solidFill>
                  <a:schemeClr val="bg1"/>
                </a:solidFill>
                <a:effectLst>
                  <a:outerShdw blurRad="38100" dist="38100" dir="2700000" algn="tl">
                    <a:srgbClr val="000000">
                      <a:alpha val="43137"/>
                    </a:srgbClr>
                  </a:outerShdw>
                </a:effectLs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solidFill>
                  <a:schemeClr val="bg1"/>
                </a:solidFill>
                <a:effectLst>
                  <a:outerShdw blurRad="38100" dist="38100" dir="2700000" algn="tl">
                    <a:srgbClr val="000000">
                      <a:alpha val="43137"/>
                    </a:srgbClr>
                  </a:outerShdw>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6" name="Footer Placeholder 5"/>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50526519"/>
      </p:ext>
    </p:extLst>
  </p:cSld>
  <p:clrMapOvr>
    <a:masterClrMapping/>
  </p:clrMapOvr>
  <p:transition spd="slow">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458146139"/>
      </p:ext>
    </p:extLst>
  </p:cSld>
  <p:clrMapOvr>
    <a:masterClrMapping/>
  </p:clrMapOvr>
  <p:transition spd="slow">
    <p:wip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244968626"/>
      </p:ext>
    </p:extLst>
  </p:cSld>
  <p:clrMapOvr>
    <a:masterClrMapping/>
  </p:clrMapOvr>
  <p:transition spd="slow">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548633092"/>
      </p:ext>
    </p:extLst>
  </p:cSld>
  <p:clrMapOvr>
    <a:masterClrMapping/>
  </p:clrMapOvr>
  <p:transition spd="slow">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graphicFrame>
        <p:nvGraphicFramePr>
          <p:cNvPr id="7" name="Content Placeholder 2"/>
          <p:cNvGraphicFramePr>
            <a:graphicFrameLocks/>
          </p:cNvGraphicFramePr>
          <p:nvPr userDrawn="1">
            <p:extLst>
              <p:ext uri="{D42A27DB-BD31-4B8C-83A1-F6EECF244321}">
                <p14:modId xmlns:p14="http://schemas.microsoft.com/office/powerpoint/2010/main" val="745397410"/>
              </p:ext>
            </p:extLst>
          </p:nvPr>
        </p:nvGraphicFramePr>
        <p:xfrm>
          <a:off x="475607" y="1540702"/>
          <a:ext cx="8229600" cy="1854200"/>
        </p:xfrm>
        <a:graphic>
          <a:graphicData uri="http://schemas.openxmlformats.org/drawingml/2006/table">
            <a:tbl>
              <a:tblPr firstRow="1" bandRow="1">
                <a:tableStyleId>{5C22544A-7EE6-4342-B048-85BDC9FD1C3A}</a:tableStyleId>
              </a:tblPr>
              <a:tblGrid>
                <a:gridCol w="2298526"/>
                <a:gridCol w="5931074"/>
              </a:tblGrid>
              <a:tr h="370840">
                <a:tc>
                  <a:txBody>
                    <a:bodyPr/>
                    <a:lstStyle/>
                    <a:p>
                      <a:r>
                        <a:rPr lang="en-US" b="1" dirty="0"/>
                        <a:t>Section</a:t>
                      </a:r>
                      <a:endParaRPr lang="en-US" dirty="0"/>
                    </a:p>
                  </a:txBody>
                  <a:tcPr anchor="ctr"/>
                </a:tc>
                <a:tc>
                  <a:txBody>
                    <a:bodyPr/>
                    <a:lstStyle/>
                    <a:p>
                      <a:r>
                        <a:rPr lang="en-US" b="1" dirty="0"/>
                        <a:t>Details</a:t>
                      </a:r>
                      <a:endParaRPr lang="en-US" dirty="0"/>
                    </a:p>
                  </a:txBody>
                  <a:tcPr anchor="ctr"/>
                </a:tc>
              </a:tr>
              <a:tr h="370840">
                <a:tc>
                  <a:txBody>
                    <a:bodyPr/>
                    <a:lstStyle/>
                    <a:p>
                      <a:r>
                        <a:rPr lang="en-US" b="1" dirty="0" smtClean="0"/>
                        <a:t>Issue</a:t>
                      </a:r>
                      <a:endParaRPr lang="en-US" dirty="0"/>
                    </a:p>
                  </a:txBody>
                  <a:tcPr anchor="ctr"/>
                </a:tc>
                <a:tc>
                  <a:txBody>
                    <a:bodyPr/>
                    <a:lstStyle/>
                    <a:p>
                      <a:endParaRPr lang="en-US" dirty="0"/>
                    </a:p>
                  </a:txBody>
                  <a:tcPr anchor="ctr"/>
                </a:tc>
              </a:tr>
              <a:tr h="370840">
                <a:tc>
                  <a:txBody>
                    <a:bodyPr/>
                    <a:lstStyle/>
                    <a:p>
                      <a:r>
                        <a:rPr lang="en-US" b="1" smtClean="0"/>
                        <a:t>Vulnerabilities</a:t>
                      </a:r>
                      <a:endParaRPr lang="en-US"/>
                    </a:p>
                  </a:txBody>
                  <a:tcPr anchor="ctr"/>
                </a:tc>
                <a:tc>
                  <a:txBody>
                    <a:bodyPr/>
                    <a:lstStyle/>
                    <a:p>
                      <a:endParaRPr lang="en-US" dirty="0"/>
                    </a:p>
                  </a:txBody>
                  <a:tcPr anchor="ctr"/>
                </a:tc>
              </a:tr>
              <a:tr h="370840">
                <a:tc>
                  <a:txBody>
                    <a:bodyPr/>
                    <a:lstStyle/>
                    <a:p>
                      <a:r>
                        <a:rPr lang="en-US" b="1" smtClean="0"/>
                        <a:t>Risk Assessment</a:t>
                      </a:r>
                      <a:endParaRPr lang="en-US"/>
                    </a:p>
                  </a:txBody>
                  <a:tcPr anchor="ctr"/>
                </a:tc>
                <a:tc>
                  <a:txBody>
                    <a:bodyPr/>
                    <a:lstStyle/>
                    <a:p>
                      <a:endParaRPr lang="en-US" dirty="0"/>
                    </a:p>
                  </a:txBody>
                  <a:tcPr anchor="ctr"/>
                </a:tc>
              </a:tr>
              <a:tr h="370840">
                <a:tc>
                  <a:txBody>
                    <a:bodyPr/>
                    <a:lstStyle/>
                    <a:p>
                      <a:r>
                        <a:rPr lang="en-US" b="1" smtClean="0"/>
                        <a:t>Result</a:t>
                      </a:r>
                      <a:endParaRPr lang="en-US"/>
                    </a:p>
                  </a:txBody>
                  <a:tcPr anchor="ctr"/>
                </a:tc>
                <a:tc>
                  <a:txBody>
                    <a:bodyPr/>
                    <a:lstStyle/>
                    <a:p>
                      <a:endParaRPr lang="en-US" dirty="0"/>
                    </a:p>
                  </a:txBody>
                  <a:tcPr anchor="ctr"/>
                </a:tc>
              </a:tr>
            </a:tbl>
          </a:graphicData>
        </a:graphic>
      </p:graphicFrame>
    </p:spTree>
    <p:extLst>
      <p:ext uri="{BB962C8B-B14F-4D97-AF65-F5344CB8AC3E}">
        <p14:creationId xmlns:p14="http://schemas.microsoft.com/office/powerpoint/2010/main" val="1872777995"/>
      </p:ext>
    </p:extLst>
  </p:cSld>
  <p:clrMapOvr>
    <a:masterClrMapping/>
  </p:clrMapOvr>
  <p:transition spd="slow">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bg1"/>
                </a:solidFill>
                <a:effectLst>
                  <a:outerShdw blurRad="38100" dist="38100" dir="2700000" algn="tl">
                    <a:srgbClr val="000000">
                      <a:alpha val="43137"/>
                    </a:srgbClr>
                  </a:outerShdw>
                </a:effectLs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5" name="Footer Placeholder 4"/>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014567373"/>
      </p:ext>
    </p:extLst>
  </p:cSld>
  <p:clrMapOvr>
    <a:masterClrMapping/>
  </p:clrMapOvr>
  <p:transition spd="slow">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6" name="Footer Placeholder 5"/>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489556439"/>
      </p:ext>
    </p:extLst>
  </p:cSld>
  <p:clrMapOvr>
    <a:masterClrMapping/>
  </p:clrMapOvr>
  <p:transition spd="slow">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solidFill>
                  <a:schemeClr val="bg1"/>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solidFill>
                  <a:schemeClr val="bg1"/>
                </a:solidFill>
                <a:effectLst>
                  <a:outerShdw blurRad="38100" dist="38100" dir="2700000" algn="tl">
                    <a:srgbClr val="000000">
                      <a:alpha val="43137"/>
                    </a:srgbClr>
                  </a:outerShdw>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lvl1pPr>
              <a:defRPr>
                <a:solidFill>
                  <a:schemeClr val="bg1"/>
                </a:solidFill>
                <a:effectLst>
                  <a:outerShdw blurRad="38100" dist="38100" dir="2700000" algn="tl">
                    <a:srgbClr val="000000">
                      <a:alpha val="43137"/>
                    </a:srgbClr>
                  </a:outerShdw>
                </a:effectLst>
              </a:defRPr>
            </a:lvl1pPr>
            <a:lvl2pPr>
              <a:defRPr>
                <a:solidFill>
                  <a:schemeClr val="bg1"/>
                </a:solidFill>
                <a:effectLst>
                  <a:outerShdw blurRad="38100" dist="38100" dir="2700000" algn="tl">
                    <a:srgbClr val="000000">
                      <a:alpha val="43137"/>
                    </a:srgbClr>
                  </a:outerShdw>
                </a:effectLst>
              </a:defRPr>
            </a:lvl2pPr>
            <a:lvl3pPr>
              <a:defRPr>
                <a:solidFill>
                  <a:schemeClr val="bg1"/>
                </a:solidFill>
                <a:effectLst>
                  <a:outerShdw blurRad="38100" dist="38100" dir="2700000" algn="tl">
                    <a:srgbClr val="000000">
                      <a:alpha val="43137"/>
                    </a:srgbClr>
                  </a:outerShdw>
                </a:effectLst>
              </a:defRPr>
            </a:lvl3pPr>
            <a:lvl4pPr>
              <a:defRPr>
                <a:solidFill>
                  <a:schemeClr val="bg1"/>
                </a:solidFill>
                <a:effectLst>
                  <a:outerShdw blurRad="38100" dist="38100" dir="2700000" algn="tl">
                    <a:srgbClr val="000000">
                      <a:alpha val="43137"/>
                    </a:srgbClr>
                  </a:outerShdw>
                </a:effectLst>
              </a:defRPr>
            </a:lvl4pPr>
            <a:lvl5pPr>
              <a:defRPr>
                <a:solidFill>
                  <a:schemeClr val="bg1"/>
                </a:solidFill>
                <a:effectLst>
                  <a:outerShdw blurRad="38100" dist="38100" dir="2700000" algn="tl">
                    <a:srgbClr val="000000">
                      <a:alpha val="43137"/>
                    </a:srgbClr>
                  </a:outerShdw>
                </a:effect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8" name="Footer Placeholder 7"/>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2492534226"/>
      </p:ext>
    </p:extLst>
  </p:cSld>
  <p:clrMapOvr>
    <a:masterClrMapping/>
  </p:clrMapOvr>
  <p:transition spd="slow">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4" name="Footer Placeholder 3"/>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1490087297"/>
      </p:ext>
    </p:extLst>
  </p:cSld>
  <p:clrMapOvr>
    <a:masterClrMapping/>
  </p:clrMapOvr>
  <p:transition spd="slow">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5BCAD085-E8A6-8845-BD4E-CB4CCA059FC4}" type="datetimeFigureOut">
              <a:rPr lang="en-US" smtClean="0"/>
              <a:t>5/3/2025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89857684"/>
      </p:ext>
    </p:extLst>
  </p:cSld>
  <p:clrMapOvr>
    <a:masterClrMapping/>
  </p:clrMapOvr>
  <p:transition spd="slow">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solidFill>
                  <a:schemeClr val="bg1"/>
                </a:solidFill>
                <a:effectLst>
                  <a:outerShdw blurRad="38100" dist="38100" dir="2700000" algn="tl">
                    <a:srgbClr val="000000">
                      <a:alpha val="43137"/>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solidFill>
                  <a:schemeClr val="bg1"/>
                </a:solidFill>
                <a:effectLst>
                  <a:outerShdw blurRad="38100" dist="38100" dir="2700000" algn="tl">
                    <a:srgbClr val="000000">
                      <a:alpha val="43137"/>
                    </a:srgbClr>
                  </a:outerShdw>
                </a:effectLst>
              </a:defRPr>
            </a:lvl1pPr>
            <a:lvl2pPr>
              <a:defRPr sz="2800">
                <a:solidFill>
                  <a:schemeClr val="bg1"/>
                </a:solidFill>
                <a:effectLst>
                  <a:outerShdw blurRad="38100" dist="38100" dir="2700000" algn="tl">
                    <a:srgbClr val="000000">
                      <a:alpha val="43137"/>
                    </a:srgbClr>
                  </a:outerShdw>
                </a:effectLst>
              </a:defRPr>
            </a:lvl2pPr>
            <a:lvl3pPr>
              <a:defRPr sz="2400">
                <a:solidFill>
                  <a:schemeClr val="bg1"/>
                </a:solidFill>
                <a:effectLst>
                  <a:outerShdw blurRad="38100" dist="38100" dir="2700000" algn="tl">
                    <a:srgbClr val="000000">
                      <a:alpha val="43137"/>
                    </a:srgbClr>
                  </a:outerShdw>
                </a:effectLst>
              </a:defRPr>
            </a:lvl3pPr>
            <a:lvl4pPr>
              <a:defRPr sz="2000">
                <a:solidFill>
                  <a:schemeClr val="bg1"/>
                </a:solidFill>
                <a:effectLst>
                  <a:outerShdw blurRad="38100" dist="38100" dir="2700000" algn="tl">
                    <a:srgbClr val="000000">
                      <a:alpha val="43137"/>
                    </a:srgbClr>
                  </a:outerShdw>
                </a:effectLst>
              </a:defRPr>
            </a:lvl4pPr>
            <a:lvl5pPr>
              <a:defRPr sz="2000">
                <a:solidFill>
                  <a:schemeClr val="bg1"/>
                </a:solidFill>
                <a:effectLst>
                  <a:outerShdw blurRad="38100" dist="38100" dir="2700000" algn="tl">
                    <a:srgbClr val="000000">
                      <a:alpha val="43137"/>
                    </a:srgbClr>
                  </a:outerShdw>
                </a:effectLs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solidFill>
                  <a:schemeClr val="bg1"/>
                </a:solidFill>
                <a:effectLst>
                  <a:outerShdw blurRad="38100" dist="38100" dir="2700000" algn="tl">
                    <a:srgbClr val="000000">
                      <a:alpha val="43137"/>
                    </a:srgbClr>
                  </a:outerShdw>
                </a:effectLs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fld id="{5BCAD085-E8A6-8845-BD4E-CB4CCA059FC4}" type="datetimeFigureOut">
              <a:rPr lang="en-US" smtClean="0"/>
              <a:pPr/>
              <a:t>5/3/2025</a:t>
            </a:fld>
            <a:endParaRPr lang="en-US"/>
          </a:p>
        </p:txBody>
      </p:sp>
      <p:sp>
        <p:nvSpPr>
          <p:cNvPr id="6" name="Footer Placeholder 5"/>
          <p:cNvSpPr>
            <a:spLocks noGrp="1"/>
          </p:cNvSpPr>
          <p:nvPr>
            <p:ph type="ftr" sz="quarter" idx="11"/>
          </p:nvPr>
        </p:nvSpPr>
        <p:spPr/>
        <p:txBody>
          <a:bodyPr/>
          <a:lstStyle>
            <a:lvl1pPr>
              <a:defRPr>
                <a:solidFill>
                  <a:schemeClr val="bg1"/>
                </a:solidFill>
                <a:effectLst>
                  <a:outerShdw blurRad="38100" dist="38100" dir="2700000" algn="tl">
                    <a:srgbClr val="000000">
                      <a:alpha val="43137"/>
                    </a:srgbClr>
                  </a:outerShdw>
                </a:effectLst>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1"/>
                </a:solidFill>
                <a:effectLst>
                  <a:outerShdw blurRad="38100" dist="38100" dir="2700000" algn="tl">
                    <a:srgbClr val="000000">
                      <a:alpha val="43137"/>
                    </a:srgbClr>
                  </a:outerShdw>
                </a:effectLst>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val="3583605645"/>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5BCAD085-E8A6-8845-BD4E-CB4CCA059FC4}" type="datetimeFigureOut">
              <a:rPr lang="en-US" smtClean="0"/>
              <a:t>5/3/2025</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2085711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7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Lst>
  <p:transition spd="slow">
    <p:wipe/>
  </p:transition>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t>Security Audit of </a:t>
            </a:r>
            <a:r>
              <a:rPr dirty="0" err="1"/>
              <a:t>PNexus</a:t>
            </a:r>
            <a:r>
              <a:rPr dirty="0"/>
              <a:t> </a:t>
            </a:r>
            <a:r>
              <a:rPr dirty="0" smtClean="0"/>
              <a:t>Web</a:t>
            </a:r>
            <a:r>
              <a:rPr lang="en-US" dirty="0" smtClean="0"/>
              <a:t> </a:t>
            </a:r>
            <a:r>
              <a:rPr dirty="0" smtClean="0"/>
              <a:t>Application</a:t>
            </a:r>
            <a:r>
              <a:rPr lang="en-US" dirty="0" smtClean="0"/>
              <a:t> </a:t>
            </a:r>
            <a:br>
              <a:rPr lang="en-US" dirty="0" smtClean="0"/>
            </a:br>
            <a:r>
              <a:rPr lang="en-US" sz="3100" dirty="0" smtClean="0"/>
              <a:t>&amp; Its Deployment Environment</a:t>
            </a:r>
            <a:endParaRPr sz="4400" dirty="0"/>
          </a:p>
        </p:txBody>
      </p:sp>
      <p:sp>
        <p:nvSpPr>
          <p:cNvPr id="3" name="Subtitle 2"/>
          <p:cNvSpPr>
            <a:spLocks noGrp="1"/>
          </p:cNvSpPr>
          <p:nvPr>
            <p:ph type="subTitle" idx="1"/>
          </p:nvPr>
        </p:nvSpPr>
        <p:spPr/>
        <p:txBody>
          <a:bodyPr>
            <a:normAutofit/>
          </a:bodyPr>
          <a:lstStyle/>
          <a:p>
            <a:endParaRPr lang="en-US" dirty="0" smtClean="0"/>
          </a:p>
          <a:p>
            <a:r>
              <a:rPr u="sng" dirty="0" smtClean="0"/>
              <a:t>Alden </a:t>
            </a:r>
            <a:r>
              <a:rPr u="sng" dirty="0"/>
              <a:t>A. </a:t>
            </a:r>
            <a:r>
              <a:rPr u="sng" dirty="0" err="1"/>
              <a:t>Quiñones</a:t>
            </a:r>
            <a:endParaRPr u="sng" dirty="0"/>
          </a:p>
          <a:p>
            <a:r>
              <a:rPr dirty="0"/>
              <a:t>MIT 264 - IT Protection and </a:t>
            </a:r>
            <a:r>
              <a:rPr dirty="0" smtClean="0"/>
              <a:t>Security</a:t>
            </a:r>
            <a:endParaRPr dirty="0"/>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Level Analysis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1486859263"/>
              </p:ext>
            </p:extLst>
          </p:nvPr>
        </p:nvGraphicFramePr>
        <p:xfrm>
          <a:off x="300624" y="1417638"/>
          <a:ext cx="8386176" cy="4950642"/>
        </p:xfrm>
        <a:graphic>
          <a:graphicData uri="http://schemas.openxmlformats.org/drawingml/2006/table">
            <a:tbl>
              <a:tblPr bandRow="1">
                <a:tableStyleId>{BDBED569-4797-4DF1-A0F4-6AAB3CD982D8}</a:tableStyleId>
              </a:tblPr>
              <a:tblGrid>
                <a:gridCol w="657741"/>
                <a:gridCol w="1634523"/>
                <a:gridCol w="939452"/>
                <a:gridCol w="2567835"/>
                <a:gridCol w="2586625"/>
              </a:tblGrid>
              <a:tr h="77708">
                <a:tc>
                  <a:txBody>
                    <a:bodyPr/>
                    <a:lstStyle/>
                    <a:p>
                      <a:pPr algn="ctr" fontAlgn="b"/>
                      <a:r>
                        <a:rPr lang="en-PH" sz="1800" b="1" u="none" strike="noStrike" dirty="0">
                          <a:solidFill>
                            <a:schemeClr val="bg1"/>
                          </a:solidFill>
                          <a:effectLst/>
                        </a:rPr>
                        <a:t>#</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a:solidFill>
                            <a:schemeClr val="bg1"/>
                          </a:solidFill>
                          <a:effectLst/>
                        </a:rPr>
                        <a:t>Vulnerability</a:t>
                      </a:r>
                      <a:endParaRPr lang="en-US" sz="1800" b="1" i="0" u="none" strike="noStrike">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Risk Level</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Impact</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Recommendation</a:t>
                      </a:r>
                      <a:endParaRPr lang="en-US" sz="1800" b="1" i="0" u="none" strike="noStrike" dirty="0">
                        <a:solidFill>
                          <a:schemeClr val="bg1"/>
                        </a:solidFill>
                        <a:effectLst/>
                        <a:latin typeface="Calibri" panose="020F0502020204030204" pitchFamily="34" charset="0"/>
                      </a:endParaRPr>
                    </a:p>
                  </a:txBody>
                  <a:tcPr marL="2147" marR="2147" marT="2147" marB="0" anchor="ctr"/>
                </a:tc>
              </a:tr>
              <a:tr h="342173">
                <a:tc>
                  <a:txBody>
                    <a:bodyPr/>
                    <a:lstStyle/>
                    <a:p>
                      <a:pPr algn="ctr" fontAlgn="b"/>
                      <a:r>
                        <a:rPr lang="en-PH" sz="1800" u="none" strike="noStrike" dirty="0">
                          <a:solidFill>
                            <a:schemeClr val="bg1"/>
                          </a:solidFill>
                          <a:effectLst/>
                        </a:rPr>
                        <a:t>9</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5432 (</a:t>
                      </a:r>
                      <a:r>
                        <a:rPr lang="en-PH" sz="1800" u="none" strike="noStrike" dirty="0" err="1">
                          <a:solidFill>
                            <a:schemeClr val="bg1"/>
                          </a:solidFill>
                          <a:effectLst/>
                        </a:rPr>
                        <a:t>PostgreSQL</a:t>
                      </a:r>
                      <a:r>
                        <a:rPr lang="en-PH" sz="1800" u="none" strike="noStrike" dirty="0">
                          <a:solidFill>
                            <a:schemeClr val="bg1"/>
                          </a:solidFill>
                          <a:effectLst/>
                        </a:rPr>
                        <a:t>)</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a:solidFill>
                            <a:schemeClr val="bg1"/>
                          </a:solidFill>
                          <a:effectLst/>
                        </a:rPr>
                        <a:t>Medium</a:t>
                      </a:r>
                      <a:endParaRPr lang="en-US" sz="1800" b="0" i="0" u="none" strike="noStrike">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May expose DB to unauthorized access or injection if insecure.</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Use SSL, strong passwords, limit external access; </a:t>
                      </a:r>
                      <a:endParaRPr lang="en-US" sz="1800" b="0" i="0" u="none" strike="noStrike" dirty="0">
                        <a:solidFill>
                          <a:schemeClr val="bg1"/>
                        </a:solidFill>
                        <a:effectLst/>
                        <a:latin typeface="Calibri" panose="020F0502020204030204" pitchFamily="34" charset="0"/>
                      </a:endParaRPr>
                    </a:p>
                  </a:txBody>
                  <a:tcPr marL="2147" marR="2147" marT="2147" marB="0"/>
                </a:tc>
              </a:tr>
              <a:tr h="379954">
                <a:tc>
                  <a:txBody>
                    <a:bodyPr/>
                    <a:lstStyle/>
                    <a:p>
                      <a:pPr algn="ctr" fontAlgn="b"/>
                      <a:r>
                        <a:rPr lang="en-PH" sz="1800" u="none" strike="noStrike" dirty="0">
                          <a:solidFill>
                            <a:schemeClr val="bg1"/>
                          </a:solidFill>
                          <a:effectLst/>
                        </a:rPr>
                        <a:t>10</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Port 7070 (RealServer)</a:t>
                      </a:r>
                      <a:endParaRPr lang="en-US" sz="1800" b="0" i="0" u="none" strike="noStrike">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Medium</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Often used by old streaming services; might be outdated or vulnerable.</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a:solidFill>
                            <a:schemeClr val="bg1"/>
                          </a:solidFill>
                          <a:effectLst/>
                        </a:rPr>
                        <a:t>disable or replace with modern alternatives; apply latest patches.</a:t>
                      </a:r>
                      <a:endParaRPr lang="en-US" sz="1800" b="0" i="0" u="none" strike="noStrike">
                        <a:solidFill>
                          <a:schemeClr val="bg1"/>
                        </a:solidFill>
                        <a:effectLst/>
                        <a:latin typeface="Calibri" panose="020F0502020204030204" pitchFamily="34" charset="0"/>
                      </a:endParaRPr>
                    </a:p>
                  </a:txBody>
                  <a:tcPr marL="2147" marR="2147" marT="2147" marB="0"/>
                </a:tc>
              </a:tr>
              <a:tr h="115489">
                <a:tc>
                  <a:txBody>
                    <a:bodyPr/>
                    <a:lstStyle/>
                    <a:p>
                      <a:pPr algn="ctr" fontAlgn="b"/>
                      <a:r>
                        <a:rPr lang="en-PH" sz="1800" u="none" strike="noStrike" dirty="0">
                          <a:solidFill>
                            <a:schemeClr val="bg1"/>
                          </a:solidFill>
                          <a:effectLst/>
                        </a:rPr>
                        <a:t>11</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Ports 4767</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a:solidFill>
                            <a:schemeClr val="bg1"/>
                          </a:solidFill>
                          <a:effectLst/>
                        </a:rPr>
                        <a:t>Medium</a:t>
                      </a:r>
                      <a:endParaRPr lang="en-US" sz="1800" b="0" i="0" u="none" strike="noStrike">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Global Protect Portal</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Can only be access using active directory (</a:t>
                      </a:r>
                      <a:r>
                        <a:rPr lang="en-PH" sz="1800" u="none" strike="noStrike" dirty="0" err="1">
                          <a:solidFill>
                            <a:schemeClr val="bg1"/>
                          </a:solidFill>
                          <a:effectLst/>
                        </a:rPr>
                        <a:t>ldap</a:t>
                      </a:r>
                      <a:r>
                        <a:rPr lang="en-PH" sz="1800" u="none" strike="noStrike" dirty="0">
                          <a:solidFill>
                            <a:schemeClr val="bg1"/>
                          </a:solidFill>
                          <a:effectLst/>
                        </a:rPr>
                        <a:t>) account</a:t>
                      </a:r>
                      <a:endParaRPr lang="en-US" sz="1800" b="0" i="0" u="none" strike="noStrike" dirty="0">
                        <a:solidFill>
                          <a:schemeClr val="bg1"/>
                        </a:solidFill>
                        <a:effectLst/>
                        <a:latin typeface="Calibri" panose="020F0502020204030204" pitchFamily="34" charset="0"/>
                      </a:endParaRPr>
                    </a:p>
                  </a:txBody>
                  <a:tcPr marL="2147" marR="2147" marT="2147" marB="0"/>
                </a:tc>
              </a:tr>
              <a:tr h="77708">
                <a:tc>
                  <a:txBody>
                    <a:bodyPr/>
                    <a:lstStyle/>
                    <a:p>
                      <a:pPr algn="ctr" fontAlgn="b"/>
                      <a:r>
                        <a:rPr lang="en-PH" sz="1800" u="none" strike="noStrike" dirty="0">
                          <a:solidFill>
                            <a:schemeClr val="bg1"/>
                          </a:solidFill>
                          <a:effectLst/>
                        </a:rPr>
                        <a:t>12</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5040 (PRC)</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a:solidFill>
                            <a:schemeClr val="bg1"/>
                          </a:solidFill>
                          <a:effectLst/>
                        </a:rPr>
                        <a:t>Medium</a:t>
                      </a:r>
                      <a:endParaRPr lang="en-US" sz="1800" b="0" i="0" u="none" strike="noStrike">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PRC Port</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Restricted/Internal access only</a:t>
                      </a:r>
                      <a:endParaRPr lang="en-US" sz="1800" b="0" i="0" u="none" strike="noStrike" dirty="0">
                        <a:solidFill>
                          <a:schemeClr val="bg1"/>
                        </a:solidFill>
                        <a:effectLst/>
                        <a:latin typeface="Calibri" panose="020F0502020204030204" pitchFamily="34" charset="0"/>
                      </a:endParaRPr>
                    </a:p>
                  </a:txBody>
                  <a:tcPr marL="2147" marR="2147" marT="2147" marB="0"/>
                </a:tc>
              </a:tr>
              <a:tr h="304393">
                <a:tc>
                  <a:txBody>
                    <a:bodyPr/>
                    <a:lstStyle/>
                    <a:p>
                      <a:pPr algn="ctr" fontAlgn="b"/>
                      <a:r>
                        <a:rPr lang="en-PH" sz="1800" u="none" strike="noStrike" dirty="0">
                          <a:solidFill>
                            <a:schemeClr val="bg1"/>
                          </a:solidFill>
                          <a:effectLst/>
                        </a:rPr>
                        <a:t>13</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Ports 28252+</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Medium</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High ports may indicate dynamic RPC or malicious backdoors.</a:t>
                      </a:r>
                      <a:endParaRPr lang="en-US" sz="1800" b="0" i="0" u="none" strike="noStrike" dirty="0">
                        <a:solidFill>
                          <a:schemeClr val="bg1"/>
                        </a:solidFill>
                        <a:effectLst/>
                        <a:latin typeface="Calibri" panose="020F0502020204030204" pitchFamily="34" charset="0"/>
                      </a:endParaRPr>
                    </a:p>
                  </a:txBody>
                  <a:tcPr marL="2147" marR="2147" marT="2147" marB="0"/>
                </a:tc>
                <a:tc>
                  <a:txBody>
                    <a:bodyPr/>
                    <a:lstStyle/>
                    <a:p>
                      <a:pPr algn="l" fontAlgn="b"/>
                      <a:r>
                        <a:rPr lang="en-PH" sz="1800" u="none" strike="noStrike" dirty="0">
                          <a:solidFill>
                            <a:schemeClr val="bg1"/>
                          </a:solidFill>
                          <a:effectLst/>
                        </a:rPr>
                        <a:t>These ports are unknown and no-known application using it. It should be blocked</a:t>
                      </a:r>
                      <a:endParaRPr lang="en-US" sz="1800" b="0" i="0" u="none" strike="noStrike" dirty="0">
                        <a:solidFill>
                          <a:schemeClr val="bg1"/>
                        </a:solidFill>
                        <a:effectLst/>
                        <a:latin typeface="Calibri" panose="020F0502020204030204" pitchFamily="34" charset="0"/>
                      </a:endParaRPr>
                    </a:p>
                  </a:txBody>
                  <a:tcPr marL="2147" marR="2147" marT="2147" marB="0"/>
                </a:tc>
              </a:tr>
            </a:tbl>
          </a:graphicData>
        </a:graphic>
      </p:graphicFrame>
    </p:spTree>
    <p:extLst>
      <p:ext uri="{BB962C8B-B14F-4D97-AF65-F5344CB8AC3E}">
        <p14:creationId xmlns:p14="http://schemas.microsoft.com/office/powerpoint/2010/main" val="977223822"/>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 3: Implementation &amp; </a:t>
            </a:r>
            <a:r>
              <a:rPr lang="en-US" dirty="0" err="1"/>
              <a:t>Testin</a:t>
            </a:r>
            <a:endParaRPr lang="en-PH" dirty="0"/>
          </a:p>
        </p:txBody>
      </p:sp>
      <p:sp>
        <p:nvSpPr>
          <p:cNvPr id="3" name="Text Placeholder 2"/>
          <p:cNvSpPr>
            <a:spLocks noGrp="1"/>
          </p:cNvSpPr>
          <p:nvPr>
            <p:ph type="body" idx="1"/>
          </p:nvPr>
        </p:nvSpPr>
        <p:spPr/>
        <p:txBody>
          <a:bodyPr>
            <a:normAutofit fontScale="92500"/>
          </a:bodyPr>
          <a:lstStyle/>
          <a:p>
            <a:r>
              <a:rPr lang="en-US" dirty="0"/>
              <a:t>This section covered the security patches and configuration changes applied to the </a:t>
            </a:r>
            <a:r>
              <a:rPr lang="en-US" dirty="0" err="1"/>
              <a:t>PNexus</a:t>
            </a:r>
            <a:r>
              <a:rPr lang="en-US" dirty="0"/>
              <a:t> Web Application environment in response to vulnerabilities identified during the recent network vulnerability scan using </a:t>
            </a:r>
            <a:r>
              <a:rPr lang="en-US" dirty="0" err="1"/>
              <a:t>Nmap</a:t>
            </a:r>
            <a:r>
              <a:rPr lang="en-US" dirty="0"/>
              <a:t> and NSE scripts. </a:t>
            </a:r>
            <a:endParaRPr lang="en-PH" dirty="0"/>
          </a:p>
        </p:txBody>
      </p:sp>
    </p:spTree>
    <p:extLst>
      <p:ext uri="{BB962C8B-B14F-4D97-AF65-F5344CB8AC3E}">
        <p14:creationId xmlns:p14="http://schemas.microsoft.com/office/powerpoint/2010/main" val="624352171"/>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a:t>Vulnerable JS Library (Outdated</a:t>
            </a:r>
            <a:r>
              <a:rPr lang="en-US" b="1" dirty="0" smtClean="0"/>
              <a:t>)</a:t>
            </a:r>
            <a:endParaRPr lang="en-PH"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328933718"/>
              </p:ext>
            </p:extLst>
          </p:nvPr>
        </p:nvGraphicFramePr>
        <p:xfrm>
          <a:off x="475607" y="1312102"/>
          <a:ext cx="8229600" cy="4851400"/>
        </p:xfrm>
        <a:graphic>
          <a:graphicData uri="http://schemas.openxmlformats.org/drawingml/2006/table">
            <a:tbl>
              <a:tblPr firstRow="1" bandRow="1">
                <a:tableStyleId>{BDBED569-4797-4DF1-A0F4-6AAB3CD982D8}</a:tableStyleId>
              </a:tblPr>
              <a:tblGrid>
                <a:gridCol w="2298526"/>
                <a:gridCol w="5931074"/>
              </a:tblGrid>
              <a:tr h="370840">
                <a:tc>
                  <a:txBody>
                    <a:bodyPr/>
                    <a:lstStyle/>
                    <a:p>
                      <a:r>
                        <a:rPr lang="en-US" dirty="0">
                          <a:solidFill>
                            <a:schemeClr val="bg1"/>
                          </a:solidFill>
                        </a:rPr>
                        <a:t>Section</a:t>
                      </a:r>
                    </a:p>
                  </a:txBody>
                  <a:tcPr anchor="ctr"/>
                </a:tc>
                <a:tc>
                  <a:txBody>
                    <a:bodyPr/>
                    <a:lstStyle/>
                    <a:p>
                      <a:r>
                        <a:rPr lang="en-US" dirty="0">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dirty="0">
                          <a:solidFill>
                            <a:schemeClr val="bg1"/>
                          </a:solidFill>
                        </a:rPr>
                        <a:t>Application was using </a:t>
                      </a:r>
                      <a:r>
                        <a:rPr lang="en-US" dirty="0" err="1">
                          <a:solidFill>
                            <a:schemeClr val="bg1"/>
                          </a:solidFill>
                        </a:rPr>
                        <a:t>jQuery</a:t>
                      </a:r>
                      <a:r>
                        <a:rPr lang="en-US" dirty="0">
                          <a:solidFill>
                            <a:schemeClr val="bg1"/>
                          </a:solidFill>
                        </a:rPr>
                        <a:t> v1.12.4, which contains known security vulnerabilities and lacks modern protections.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 CVE-2022-24785: Prototype pollution via $.extend()</a:t>
                      </a:r>
                      <a:br>
                        <a:rPr lang="en-US">
                          <a:solidFill>
                            <a:schemeClr val="bg1"/>
                          </a:solidFill>
                        </a:rPr>
                      </a:br>
                      <a:r>
                        <a:rPr lang="en-US">
                          <a:solidFill>
                            <a:schemeClr val="bg1"/>
                          </a:solidFill>
                        </a:rPr>
                        <a:t>- CVE-2022-31129: XSS in DOM manipulation</a:t>
                      </a:r>
                      <a:br>
                        <a:rPr lang="en-US">
                          <a:solidFill>
                            <a:schemeClr val="bg1"/>
                          </a:solidFill>
                        </a:rPr>
                      </a:br>
                      <a:r>
                        <a:rPr lang="en-US">
                          <a:solidFill>
                            <a:schemeClr val="bg1"/>
                          </a:solidFill>
                        </a:rPr>
                        <a:t>- OWASP A06, CWE-1395</a:t>
                      </a:r>
                    </a:p>
                  </a:txBody>
                  <a:tcPr anchor="ctr"/>
                </a:tc>
              </a:tr>
              <a:tr h="370840">
                <a:tc>
                  <a:txBody>
                    <a:bodyPr/>
                    <a:lstStyle/>
                    <a:p>
                      <a:r>
                        <a:rPr lang="en-US">
                          <a:solidFill>
                            <a:schemeClr val="bg1"/>
                          </a:solidFill>
                        </a:rPr>
                        <a:t>Risk Assessment</a:t>
                      </a:r>
                    </a:p>
                  </a:txBody>
                  <a:tcPr anchor="ctr"/>
                </a:tc>
                <a:tc>
                  <a:txBody>
                    <a:bodyPr/>
                    <a:lstStyle/>
                    <a:p>
                      <a:r>
                        <a:rPr lang="en-US" dirty="0">
                          <a:solidFill>
                            <a:schemeClr val="bg1"/>
                          </a:solidFill>
                        </a:rPr>
                        <a:t>- Risk Level: High</a:t>
                      </a:r>
                      <a:br>
                        <a:rPr lang="en-US" dirty="0">
                          <a:solidFill>
                            <a:schemeClr val="bg1"/>
                          </a:solidFill>
                        </a:rPr>
                      </a:br>
                      <a:r>
                        <a:rPr lang="en-US" dirty="0">
                          <a:solidFill>
                            <a:schemeClr val="bg1"/>
                          </a:solidFill>
                        </a:rPr>
                        <a:t>- Confidence: Medium (based on automated scan and manual verification)</a:t>
                      </a:r>
                      <a:br>
                        <a:rPr lang="en-US" dirty="0">
                          <a:solidFill>
                            <a:schemeClr val="bg1"/>
                          </a:solidFill>
                        </a:rPr>
                      </a:br>
                      <a:r>
                        <a:rPr lang="en-US" dirty="0">
                          <a:solidFill>
                            <a:schemeClr val="bg1"/>
                          </a:solidFill>
                        </a:rPr>
                        <a:t>- Relevant Categories: CWE-693, CWE-1395, OWASP A05/A06</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Vulnerabilities resolved by upgrading to </a:t>
                      </a:r>
                      <a:r>
                        <a:rPr lang="en-US" dirty="0" err="1">
                          <a:solidFill>
                            <a:schemeClr val="bg1"/>
                          </a:solidFill>
                        </a:rPr>
                        <a:t>jQuery</a:t>
                      </a:r>
                      <a:r>
                        <a:rPr lang="en-US" dirty="0">
                          <a:solidFill>
                            <a:schemeClr val="bg1"/>
                          </a:solidFill>
                        </a:rPr>
                        <a:t> v3.7.1 (CDN)</a:t>
                      </a:r>
                      <a:br>
                        <a:rPr lang="en-US" dirty="0">
                          <a:solidFill>
                            <a:schemeClr val="bg1"/>
                          </a:solidFill>
                        </a:rPr>
                      </a:br>
                      <a:r>
                        <a:rPr lang="en-US" dirty="0">
                          <a:solidFill>
                            <a:schemeClr val="bg1"/>
                          </a:solidFill>
                        </a:rPr>
                        <a:t>- Improved resistance to XSS and </a:t>
                      </a:r>
                      <a:r>
                        <a:rPr lang="en-US" dirty="0" err="1">
                          <a:solidFill>
                            <a:schemeClr val="bg1"/>
                          </a:solidFill>
                        </a:rPr>
                        <a:t>clickjacking</a:t>
                      </a:r>
                      <a:r>
                        <a:rPr lang="en-US" dirty="0">
                          <a:solidFill>
                            <a:schemeClr val="bg1"/>
                          </a:solidFill>
                        </a:rPr>
                        <a:t/>
                      </a:r>
                      <a:br>
                        <a:rPr lang="en-US" dirty="0">
                          <a:solidFill>
                            <a:schemeClr val="bg1"/>
                          </a:solidFill>
                        </a:rPr>
                      </a:br>
                      <a:r>
                        <a:rPr lang="en-US" dirty="0">
                          <a:solidFill>
                            <a:schemeClr val="bg1"/>
                          </a:solidFill>
                        </a:rPr>
                        <a:t>- Frontend now aligned with current security standards</a:t>
                      </a:r>
                    </a:p>
                  </a:txBody>
                  <a:tcPr anchor="ctr"/>
                </a:tc>
              </a:tr>
            </a:tbl>
          </a:graphicData>
        </a:graphic>
      </p:graphicFrame>
    </p:spTree>
    <p:extLst>
      <p:ext uri="{BB962C8B-B14F-4D97-AF65-F5344CB8AC3E}">
        <p14:creationId xmlns:p14="http://schemas.microsoft.com/office/powerpoint/2010/main" val="3962973602"/>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a:t>CSP Header Not </a:t>
            </a:r>
            <a:r>
              <a:rPr lang="en-US" b="1" dirty="0" smtClean="0"/>
              <a:t>Set</a:t>
            </a:r>
            <a:endParaRPr lang="en-PH" dirty="0"/>
          </a:p>
        </p:txBody>
      </p:sp>
      <p:sp>
        <p:nvSpPr>
          <p:cNvPr id="10" name="Rectangle 9"/>
          <p:cNvSpPr/>
          <p:nvPr/>
        </p:nvSpPr>
        <p:spPr>
          <a:xfrm>
            <a:off x="690114" y="4328268"/>
            <a:ext cx="4572000" cy="1585562"/>
          </a:xfrm>
          <a:prstGeom prst="rect">
            <a:avLst/>
          </a:prstGeom>
        </p:spPr>
        <p:txBody>
          <a:bodyPr>
            <a:spAutoFit/>
          </a:bodyPr>
          <a:lstStyle/>
          <a:p>
            <a:pPr>
              <a:lnSpc>
                <a:spcPct val="107000"/>
              </a:lnSpc>
              <a:spcAft>
                <a:spcPts val="800"/>
              </a:spcAft>
            </a:pPr>
            <a:r>
              <a:rPr lang="en-US" dirty="0"/>
              <a:t>Vulnerabilities: </a:t>
            </a:r>
            <a:endParaRPr lang="en-US" dirty="0" smtClean="0"/>
          </a:p>
          <a:p>
            <a:pPr marL="342900" indent="-342900">
              <a:lnSpc>
                <a:spcPct val="107000"/>
              </a:lnSpc>
              <a:spcAft>
                <a:spcPts val="800"/>
              </a:spcAft>
              <a:buFont typeface="+mj-lt"/>
              <a:buAutoNum type="arabicPeriod"/>
            </a:pPr>
            <a:r>
              <a:rPr lang="en-PH" b="1" dirty="0"/>
              <a:t> </a:t>
            </a:r>
            <a:r>
              <a:rPr lang="en-US" dirty="0"/>
              <a:t>CWE-693, </a:t>
            </a:r>
            <a:endParaRPr lang="en-US" dirty="0" smtClean="0"/>
          </a:p>
          <a:p>
            <a:pPr marL="342900" indent="-342900">
              <a:lnSpc>
                <a:spcPct val="107000"/>
              </a:lnSpc>
              <a:spcAft>
                <a:spcPts val="800"/>
              </a:spcAft>
              <a:buFont typeface="+mj-lt"/>
              <a:buAutoNum type="arabicPeriod"/>
            </a:pPr>
            <a:r>
              <a:rPr lang="en-US" dirty="0" smtClean="0"/>
              <a:t>OWASP_2021_A05</a:t>
            </a:r>
            <a:r>
              <a:rPr lang="en-US" dirty="0"/>
              <a:t>, </a:t>
            </a:r>
            <a:endParaRPr lang="en-US" dirty="0" smtClean="0"/>
          </a:p>
          <a:p>
            <a:pPr marL="342900" indent="-342900">
              <a:lnSpc>
                <a:spcPct val="107000"/>
              </a:lnSpc>
              <a:spcAft>
                <a:spcPts val="800"/>
              </a:spcAft>
              <a:buFont typeface="+mj-lt"/>
              <a:buAutoNum type="arabicPeriod"/>
            </a:pPr>
            <a:r>
              <a:rPr lang="en-US" dirty="0" smtClean="0"/>
              <a:t>OWASP_2017_A06</a:t>
            </a:r>
            <a:endParaRPr lang="en-PH" dirty="0">
              <a:latin typeface="Calibri" panose="020F0502020204030204" pitchFamily="34" charset="0"/>
              <a:ea typeface="Calibri" panose="020F0502020204030204" pitchFamily="34" charset="0"/>
            </a:endParaRPr>
          </a:p>
        </p:txBody>
      </p:sp>
      <p:graphicFrame>
        <p:nvGraphicFramePr>
          <p:cNvPr id="11" name="Content Placeholder 2"/>
          <p:cNvGraphicFramePr>
            <a:graphicFrameLocks/>
          </p:cNvGraphicFramePr>
          <p:nvPr>
            <p:extLst>
              <p:ext uri="{D42A27DB-BD31-4B8C-83A1-F6EECF244321}">
                <p14:modId xmlns:p14="http://schemas.microsoft.com/office/powerpoint/2010/main" val="774953066"/>
              </p:ext>
            </p:extLst>
          </p:nvPr>
        </p:nvGraphicFramePr>
        <p:xfrm>
          <a:off x="482289" y="1415329"/>
          <a:ext cx="8229600" cy="4851400"/>
        </p:xfrm>
        <a:graphic>
          <a:graphicData uri="http://schemas.openxmlformats.org/drawingml/2006/table">
            <a:tbl>
              <a:tblPr firstRow="1" bandRow="1">
                <a:tableStyleId>{BDBED569-4797-4DF1-A0F4-6AAB3CD982D8}</a:tableStyleId>
              </a:tblPr>
              <a:tblGrid>
                <a:gridCol w="2298526"/>
                <a:gridCol w="5931074"/>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a:solidFill>
                            <a:schemeClr val="bg1"/>
                          </a:solidFill>
                        </a:rPr>
                        <a:t>The application lacked a Content-Security-Policy (CSP) header, exposing it to risks like clickjacking, unauthorized script execution, and content injection.</a:t>
                      </a:r>
                    </a:p>
                  </a:txBody>
                  <a:tcPr anchor="ctr"/>
                </a:tc>
              </a:tr>
              <a:tr h="370840">
                <a:tc>
                  <a:txBody>
                    <a:bodyPr/>
                    <a:lstStyle/>
                    <a:p>
                      <a:r>
                        <a:rPr lang="en-US" dirty="0">
                          <a:solidFill>
                            <a:schemeClr val="bg1"/>
                          </a:solidFill>
                        </a:rPr>
                        <a:t>Vulnerabilities</a:t>
                      </a:r>
                    </a:p>
                  </a:txBody>
                  <a:tcPr anchor="ctr"/>
                </a:tc>
                <a:tc>
                  <a:txBody>
                    <a:bodyPr/>
                    <a:lstStyle/>
                    <a:p>
                      <a:r>
                        <a:rPr lang="en-US">
                          <a:solidFill>
                            <a:schemeClr val="bg1"/>
                          </a:solidFill>
                        </a:rPr>
                        <a:t>- CWE-693: Protection Mechanism Failure</a:t>
                      </a:r>
                      <a:br>
                        <a:rPr lang="en-US">
                          <a:solidFill>
                            <a:schemeClr val="bg1"/>
                          </a:solidFill>
                        </a:rPr>
                      </a:br>
                      <a:r>
                        <a:rPr lang="en-US">
                          <a:solidFill>
                            <a:schemeClr val="bg1"/>
                          </a:solidFill>
                        </a:rPr>
                        <a:t>- OWASP 2021 A05: Security Misconfiguration</a:t>
                      </a:r>
                      <a:br>
                        <a:rPr lang="en-US">
                          <a:solidFill>
                            <a:schemeClr val="bg1"/>
                          </a:solidFill>
                        </a:rPr>
                      </a:br>
                      <a:r>
                        <a:rPr lang="en-US">
                          <a:solidFill>
                            <a:schemeClr val="bg1"/>
                          </a:solidFill>
                        </a:rPr>
                        <a:t>- OWASP 2017 A06: Security Misconfiguration</a:t>
                      </a:r>
                    </a:p>
                  </a:txBody>
                  <a:tcPr anchor="ctr"/>
                </a:tc>
              </a:tr>
              <a:tr h="370840">
                <a:tc>
                  <a:txBody>
                    <a:bodyPr/>
                    <a:lstStyle/>
                    <a:p>
                      <a:r>
                        <a:rPr lang="en-US" dirty="0">
                          <a:solidFill>
                            <a:schemeClr val="bg1"/>
                          </a:solidFill>
                        </a:rPr>
                        <a:t>Risk Assessment</a:t>
                      </a:r>
                    </a:p>
                  </a:txBody>
                  <a:tcPr anchor="ctr"/>
                </a:tc>
                <a:tc>
                  <a:txBody>
                    <a:bodyPr/>
                    <a:lstStyle/>
                    <a:p>
                      <a:r>
                        <a:rPr lang="en-US">
                          <a:solidFill>
                            <a:schemeClr val="bg1"/>
                          </a:solidFill>
                        </a:rPr>
                        <a:t>- Risk Level: High</a:t>
                      </a:r>
                      <a:br>
                        <a:rPr lang="en-US">
                          <a:solidFill>
                            <a:schemeClr val="bg1"/>
                          </a:solidFill>
                        </a:rPr>
                      </a:br>
                      <a:r>
                        <a:rPr lang="en-US">
                          <a:solidFill>
                            <a:schemeClr val="bg1"/>
                          </a:solidFill>
                        </a:rPr>
                        <a:t>- Confidence: Medium (scan + manual validation)</a:t>
                      </a:r>
                      <a:br>
                        <a:rPr lang="en-US">
                          <a:solidFill>
                            <a:schemeClr val="bg1"/>
                          </a:solidFill>
                        </a:rPr>
                      </a:br>
                      <a:r>
                        <a:rPr lang="en-US">
                          <a:solidFill>
                            <a:schemeClr val="bg1"/>
                          </a:solidFill>
                        </a:rPr>
                        <a:t>- Key Issue: App could be embedded in external frames or iFrames</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CSP header added via .</a:t>
                      </a:r>
                      <a:r>
                        <a:rPr lang="en-US" dirty="0" err="1">
                          <a:solidFill>
                            <a:schemeClr val="bg1"/>
                          </a:solidFill>
                        </a:rPr>
                        <a:t>htaccess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Prevents framing</a:t>
                      </a:r>
                      <a:br>
                        <a:rPr lang="en-US" dirty="0">
                          <a:solidFill>
                            <a:schemeClr val="bg1"/>
                          </a:solidFill>
                        </a:rPr>
                      </a:br>
                      <a:r>
                        <a:rPr lang="en-US" dirty="0">
                          <a:solidFill>
                            <a:schemeClr val="bg1"/>
                          </a:solidFill>
                        </a:rPr>
                        <a:t>- Mitigates </a:t>
                      </a:r>
                      <a:r>
                        <a:rPr lang="en-US" dirty="0" err="1">
                          <a:solidFill>
                            <a:schemeClr val="bg1"/>
                          </a:solidFill>
                        </a:rPr>
                        <a:t>clickjacking</a:t>
                      </a:r>
                      <a:r>
                        <a:rPr lang="en-US" dirty="0">
                          <a:solidFill>
                            <a:schemeClr val="bg1"/>
                          </a:solidFill>
                        </a:rPr>
                        <a:t/>
                      </a:r>
                      <a:br>
                        <a:rPr lang="en-US" dirty="0">
                          <a:solidFill>
                            <a:schemeClr val="bg1"/>
                          </a:solidFill>
                        </a:rPr>
                      </a:br>
                      <a:r>
                        <a:rPr lang="en-US" dirty="0">
                          <a:solidFill>
                            <a:schemeClr val="bg1"/>
                          </a:solidFill>
                        </a:rPr>
                        <a:t>- Enforces browser-level protections</a:t>
                      </a:r>
                      <a:br>
                        <a:rPr lang="en-US" dirty="0">
                          <a:solidFill>
                            <a:schemeClr val="bg1"/>
                          </a:solidFill>
                        </a:rPr>
                      </a:br>
                      <a:r>
                        <a:rPr lang="en-US" dirty="0">
                          <a:solidFill>
                            <a:schemeClr val="bg1"/>
                          </a:solidFill>
                        </a:rPr>
                        <a:t>- Aligns with best practices</a:t>
                      </a:r>
                    </a:p>
                  </a:txBody>
                  <a:tcPr anchor="ctr"/>
                </a:tc>
              </a:tr>
            </a:tbl>
          </a:graphicData>
        </a:graphic>
      </p:graphicFrame>
    </p:spTree>
    <p:extLst>
      <p:ext uri="{BB962C8B-B14F-4D97-AF65-F5344CB8AC3E}">
        <p14:creationId xmlns:p14="http://schemas.microsoft.com/office/powerpoint/2010/main" val="2165467710"/>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a:t>Missing Anti-</a:t>
            </a:r>
            <a:r>
              <a:rPr lang="en-US" b="1" dirty="0" err="1"/>
              <a:t>clickjacking</a:t>
            </a:r>
            <a:r>
              <a:rPr lang="en-US" b="1" dirty="0"/>
              <a:t> Header</a:t>
            </a:r>
            <a:endParaRPr lang="en-PH" dirty="0"/>
          </a:p>
        </p:txBody>
      </p:sp>
      <p:sp>
        <p:nvSpPr>
          <p:cNvPr id="10" name="Rectangle 9"/>
          <p:cNvSpPr/>
          <p:nvPr/>
        </p:nvSpPr>
        <p:spPr>
          <a:xfrm>
            <a:off x="690114" y="4328268"/>
            <a:ext cx="4572000" cy="1186607"/>
          </a:xfrm>
          <a:prstGeom prst="rect">
            <a:avLst/>
          </a:prstGeom>
        </p:spPr>
        <p:txBody>
          <a:bodyPr>
            <a:spAutoFit/>
          </a:bodyPr>
          <a:lstStyle/>
          <a:p>
            <a:pPr>
              <a:lnSpc>
                <a:spcPct val="107000"/>
              </a:lnSpc>
              <a:spcAft>
                <a:spcPts val="800"/>
              </a:spcAft>
            </a:pPr>
            <a:r>
              <a:rPr lang="en-US" dirty="0"/>
              <a:t>Vulnerabilities: </a:t>
            </a:r>
            <a:endParaRPr lang="en-US" dirty="0" smtClean="0"/>
          </a:p>
          <a:p>
            <a:pPr marL="342900" indent="-342900">
              <a:lnSpc>
                <a:spcPct val="107000"/>
              </a:lnSpc>
              <a:spcAft>
                <a:spcPts val="800"/>
              </a:spcAft>
              <a:buFont typeface="+mj-lt"/>
              <a:buAutoNum type="arabicPeriod"/>
            </a:pPr>
            <a:r>
              <a:rPr lang="en-US" dirty="0" smtClean="0"/>
              <a:t>WSTG-v42-CLNT-09</a:t>
            </a:r>
            <a:r>
              <a:rPr lang="en-US" dirty="0"/>
              <a:t>, </a:t>
            </a:r>
            <a:endParaRPr lang="en-US" dirty="0" smtClean="0"/>
          </a:p>
          <a:p>
            <a:pPr marL="342900" indent="-342900">
              <a:lnSpc>
                <a:spcPct val="107000"/>
              </a:lnSpc>
              <a:spcAft>
                <a:spcPts val="800"/>
              </a:spcAft>
              <a:buFont typeface="+mj-lt"/>
              <a:buAutoNum type="arabicPeriod"/>
            </a:pPr>
            <a:r>
              <a:rPr lang="en-US" dirty="0" smtClean="0"/>
              <a:t>CWE-1021</a:t>
            </a:r>
            <a:endParaRPr lang="en-PH" dirty="0">
              <a:latin typeface="Calibri" panose="020F0502020204030204" pitchFamily="34" charset="0"/>
              <a:ea typeface="Calibri" panose="020F0502020204030204" pitchFamily="34" charset="0"/>
            </a:endParaRPr>
          </a:p>
        </p:txBody>
      </p:sp>
      <p:graphicFrame>
        <p:nvGraphicFramePr>
          <p:cNvPr id="11" name="Content Placeholder 2"/>
          <p:cNvGraphicFramePr>
            <a:graphicFrameLocks/>
          </p:cNvGraphicFramePr>
          <p:nvPr>
            <p:extLst>
              <p:ext uri="{D42A27DB-BD31-4B8C-83A1-F6EECF244321}">
                <p14:modId xmlns:p14="http://schemas.microsoft.com/office/powerpoint/2010/main" val="4206921833"/>
              </p:ext>
            </p:extLst>
          </p:nvPr>
        </p:nvGraphicFramePr>
        <p:xfrm>
          <a:off x="510000" y="1415329"/>
          <a:ext cx="8229600" cy="5125720"/>
        </p:xfrm>
        <a:graphic>
          <a:graphicData uri="http://schemas.openxmlformats.org/drawingml/2006/table">
            <a:tbl>
              <a:tblPr firstRow="1" bandRow="1">
                <a:tableStyleId>{BDBED569-4797-4DF1-A0F4-6AAB3CD982D8}</a:tableStyleId>
              </a:tblPr>
              <a:tblGrid>
                <a:gridCol w="2298526"/>
                <a:gridCol w="5931074"/>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a:solidFill>
                            <a:schemeClr val="bg1"/>
                          </a:solidFill>
                        </a:rPr>
                        <a:t>Application lacked an anti-clickjacking mechanism, allowing potential frame-based attacks via embedding in unauthorized external pages.</a:t>
                      </a:r>
                    </a:p>
                  </a:txBody>
                  <a:tcPr anchor="ctr"/>
                </a:tc>
              </a:tr>
              <a:tr h="370840">
                <a:tc>
                  <a:txBody>
                    <a:bodyPr/>
                    <a:lstStyle/>
                    <a:p>
                      <a:r>
                        <a:rPr lang="en-US" dirty="0">
                          <a:solidFill>
                            <a:schemeClr val="bg1"/>
                          </a:solidFill>
                        </a:rPr>
                        <a:t>Vulnerabilities</a:t>
                      </a:r>
                    </a:p>
                  </a:txBody>
                  <a:tcPr anchor="ctr"/>
                </a:tc>
                <a:tc>
                  <a:txBody>
                    <a:bodyPr/>
                    <a:lstStyle/>
                    <a:p>
                      <a:r>
                        <a:rPr lang="en-US">
                          <a:solidFill>
                            <a:schemeClr val="bg1"/>
                          </a:solidFill>
                        </a:rPr>
                        <a:t>- WSTG-v42-CLNT-09: Frame Injection (Client-Side Security Controls)</a:t>
                      </a:r>
                      <a:br>
                        <a:rPr lang="en-US">
                          <a:solidFill>
                            <a:schemeClr val="bg1"/>
                          </a:solidFill>
                        </a:rPr>
                      </a:br>
                      <a:r>
                        <a:rPr lang="en-US">
                          <a:solidFill>
                            <a:schemeClr val="bg1"/>
                          </a:solidFill>
                        </a:rPr>
                        <a:t>- CWE-1021: Improper Restriction of UI Layers or Frames</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 Risk Level: Medium</a:t>
                      </a:r>
                      <a:br>
                        <a:rPr lang="en-US">
                          <a:solidFill>
                            <a:schemeClr val="bg1"/>
                          </a:solidFill>
                        </a:rPr>
                      </a:br>
                      <a:r>
                        <a:rPr lang="en-US">
                          <a:solidFill>
                            <a:schemeClr val="bg1"/>
                          </a:solidFill>
                        </a:rPr>
                        <a:t>- Confidence: Medium (based on scan + manual code review)</a:t>
                      </a:r>
                      <a:br>
                        <a:rPr lang="en-US">
                          <a:solidFill>
                            <a:schemeClr val="bg1"/>
                          </a:solidFill>
                        </a:rPr>
                      </a:br>
                      <a:r>
                        <a:rPr lang="en-US">
                          <a:solidFill>
                            <a:schemeClr val="bg1"/>
                          </a:solidFill>
                        </a:rPr>
                        <a:t>- Impact: Unauthorized actions via embedded frames</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CSP header added in .</a:t>
                      </a:r>
                      <a:r>
                        <a:rPr lang="en-US" dirty="0" err="1">
                          <a:solidFill>
                            <a:schemeClr val="bg1"/>
                          </a:solidFill>
                        </a:rPr>
                        <a:t>htaccess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Blocks external framing</a:t>
                      </a:r>
                      <a:br>
                        <a:rPr lang="en-US" dirty="0">
                          <a:solidFill>
                            <a:schemeClr val="bg1"/>
                          </a:solidFill>
                        </a:rPr>
                      </a:br>
                      <a:r>
                        <a:rPr lang="en-US" dirty="0">
                          <a:solidFill>
                            <a:schemeClr val="bg1"/>
                          </a:solidFill>
                        </a:rPr>
                        <a:t>- Reduces </a:t>
                      </a:r>
                      <a:r>
                        <a:rPr lang="en-US" dirty="0" err="1">
                          <a:solidFill>
                            <a:schemeClr val="bg1"/>
                          </a:solidFill>
                        </a:rPr>
                        <a:t>clickjacking</a:t>
                      </a:r>
                      <a:r>
                        <a:rPr lang="en-US" dirty="0">
                          <a:solidFill>
                            <a:schemeClr val="bg1"/>
                          </a:solidFill>
                        </a:rPr>
                        <a:t> risk</a:t>
                      </a:r>
                      <a:br>
                        <a:rPr lang="en-US" dirty="0">
                          <a:solidFill>
                            <a:schemeClr val="bg1"/>
                          </a:solidFill>
                        </a:rPr>
                      </a:br>
                      <a:r>
                        <a:rPr lang="en-US" dirty="0">
                          <a:solidFill>
                            <a:schemeClr val="bg1"/>
                          </a:solidFill>
                        </a:rPr>
                        <a:t>- Enforces client-side protection across modern browsers</a:t>
                      </a:r>
                    </a:p>
                  </a:txBody>
                  <a:tcPr anchor="ctr"/>
                </a:tc>
              </a:tr>
            </a:tbl>
          </a:graphicData>
        </a:graphic>
      </p:graphicFrame>
    </p:spTree>
    <p:extLst>
      <p:ext uri="{BB962C8B-B14F-4D97-AF65-F5344CB8AC3E}">
        <p14:creationId xmlns:p14="http://schemas.microsoft.com/office/powerpoint/2010/main" val="2023289044"/>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Absence </a:t>
            </a:r>
            <a:r>
              <a:rPr lang="en-US" b="1" dirty="0"/>
              <a:t>of Anti-CSRF Tokens</a:t>
            </a:r>
            <a:endParaRPr lang="en-PH" dirty="0"/>
          </a:p>
        </p:txBody>
      </p:sp>
      <p:graphicFrame>
        <p:nvGraphicFramePr>
          <p:cNvPr id="8" name="Content Placeholder 2"/>
          <p:cNvGraphicFramePr>
            <a:graphicFrameLocks/>
          </p:cNvGraphicFramePr>
          <p:nvPr>
            <p:extLst>
              <p:ext uri="{D42A27DB-BD31-4B8C-83A1-F6EECF244321}">
                <p14:modId xmlns:p14="http://schemas.microsoft.com/office/powerpoint/2010/main" val="2674277573"/>
              </p:ext>
            </p:extLst>
          </p:nvPr>
        </p:nvGraphicFramePr>
        <p:xfrm>
          <a:off x="496146" y="1186146"/>
          <a:ext cx="8229600" cy="5334000"/>
        </p:xfrm>
        <a:graphic>
          <a:graphicData uri="http://schemas.openxmlformats.org/drawingml/2006/table">
            <a:tbl>
              <a:tblPr firstRow="1" bandRow="1">
                <a:tableStyleId>{BDBED569-4797-4DF1-A0F4-6AAB3CD982D8}</a:tableStyleId>
              </a:tblPr>
              <a:tblGrid>
                <a:gridCol w="2298526"/>
                <a:gridCol w="5931074"/>
              </a:tblGrid>
              <a:tr h="370840">
                <a:tc>
                  <a:txBody>
                    <a:bodyPr/>
                    <a:lstStyle/>
                    <a:p>
                      <a:r>
                        <a:rPr lang="en-US" sz="2000" dirty="0">
                          <a:solidFill>
                            <a:schemeClr val="bg1"/>
                          </a:solidFill>
                        </a:rPr>
                        <a:t>Section</a:t>
                      </a:r>
                    </a:p>
                  </a:txBody>
                  <a:tcPr anchor="ctr"/>
                </a:tc>
                <a:tc>
                  <a:txBody>
                    <a:bodyPr/>
                    <a:lstStyle/>
                    <a:p>
                      <a:r>
                        <a:rPr lang="en-US" sz="2000" dirty="0">
                          <a:solidFill>
                            <a:schemeClr val="bg1"/>
                          </a:solidFill>
                        </a:rPr>
                        <a:t>Details</a:t>
                      </a:r>
                    </a:p>
                  </a:txBody>
                  <a:tcPr anchor="ctr"/>
                </a:tc>
              </a:tr>
              <a:tr h="370840">
                <a:tc>
                  <a:txBody>
                    <a:bodyPr/>
                    <a:lstStyle/>
                    <a:p>
                      <a:r>
                        <a:rPr lang="en-US" sz="2000" dirty="0">
                          <a:solidFill>
                            <a:schemeClr val="bg1"/>
                          </a:solidFill>
                        </a:rPr>
                        <a:t>Issue</a:t>
                      </a:r>
                    </a:p>
                  </a:txBody>
                  <a:tcPr anchor="ctr"/>
                </a:tc>
                <a:tc>
                  <a:txBody>
                    <a:bodyPr/>
                    <a:lstStyle/>
                    <a:p>
                      <a:r>
                        <a:rPr lang="en-US" sz="2000">
                          <a:solidFill>
                            <a:schemeClr val="bg1"/>
                          </a:solidFill>
                        </a:rPr>
                        <a:t>The application lacked CSRF token protection, making it vulnerable to Cross-Site Request Forgery where attackers can perform unauthorized actions via malicious forms.</a:t>
                      </a:r>
                    </a:p>
                  </a:txBody>
                  <a:tcPr anchor="ctr"/>
                </a:tc>
              </a:tr>
              <a:tr h="370840">
                <a:tc>
                  <a:txBody>
                    <a:bodyPr/>
                    <a:lstStyle/>
                    <a:p>
                      <a:r>
                        <a:rPr lang="en-US" sz="2000">
                          <a:solidFill>
                            <a:schemeClr val="bg1"/>
                          </a:solidFill>
                        </a:rPr>
                        <a:t>Vulnerabilities</a:t>
                      </a:r>
                    </a:p>
                  </a:txBody>
                  <a:tcPr anchor="ctr"/>
                </a:tc>
                <a:tc>
                  <a:txBody>
                    <a:bodyPr/>
                    <a:lstStyle/>
                    <a:p>
                      <a:r>
                        <a:rPr lang="en-US" sz="2000">
                          <a:solidFill>
                            <a:schemeClr val="bg1"/>
                          </a:solidFill>
                        </a:rPr>
                        <a:t>- OWASP 2021 A01: Broken Access Control</a:t>
                      </a:r>
                      <a:br>
                        <a:rPr lang="en-US" sz="2000">
                          <a:solidFill>
                            <a:schemeClr val="bg1"/>
                          </a:solidFill>
                        </a:rPr>
                      </a:br>
                      <a:r>
                        <a:rPr lang="en-US" sz="2000">
                          <a:solidFill>
                            <a:schemeClr val="bg1"/>
                          </a:solidFill>
                        </a:rPr>
                        <a:t>- OWASP 2017 A05: Broken Access Control</a:t>
                      </a:r>
                      <a:br>
                        <a:rPr lang="en-US" sz="2000">
                          <a:solidFill>
                            <a:schemeClr val="bg1"/>
                          </a:solidFill>
                        </a:rPr>
                      </a:br>
                      <a:r>
                        <a:rPr lang="en-US" sz="2000">
                          <a:solidFill>
                            <a:schemeClr val="bg1"/>
                          </a:solidFill>
                        </a:rPr>
                        <a:t>- WSTG-v42-SESS-05: CSRF</a:t>
                      </a:r>
                      <a:br>
                        <a:rPr lang="en-US" sz="2000">
                          <a:solidFill>
                            <a:schemeClr val="bg1"/>
                          </a:solidFill>
                        </a:rPr>
                      </a:br>
                      <a:r>
                        <a:rPr lang="en-US" sz="2000">
                          <a:solidFill>
                            <a:schemeClr val="bg1"/>
                          </a:solidFill>
                        </a:rPr>
                        <a:t>- CWE-352: Cross-Site Request Forgery</a:t>
                      </a:r>
                    </a:p>
                  </a:txBody>
                  <a:tcPr anchor="ctr"/>
                </a:tc>
              </a:tr>
              <a:tr h="370840">
                <a:tc>
                  <a:txBody>
                    <a:bodyPr/>
                    <a:lstStyle/>
                    <a:p>
                      <a:r>
                        <a:rPr lang="en-US" sz="2000" dirty="0">
                          <a:solidFill>
                            <a:schemeClr val="bg1"/>
                          </a:solidFill>
                        </a:rPr>
                        <a:t>Risk Assessment</a:t>
                      </a:r>
                    </a:p>
                  </a:txBody>
                  <a:tcPr anchor="ctr"/>
                </a:tc>
                <a:tc>
                  <a:txBody>
                    <a:bodyPr/>
                    <a:lstStyle/>
                    <a:p>
                      <a:r>
                        <a:rPr lang="en-US" sz="2000">
                          <a:solidFill>
                            <a:schemeClr val="bg1"/>
                          </a:solidFill>
                        </a:rPr>
                        <a:t>- Risk Level: Medium</a:t>
                      </a:r>
                      <a:br>
                        <a:rPr lang="en-US" sz="2000">
                          <a:solidFill>
                            <a:schemeClr val="bg1"/>
                          </a:solidFill>
                        </a:rPr>
                      </a:br>
                      <a:r>
                        <a:rPr lang="en-US" sz="2000">
                          <a:solidFill>
                            <a:schemeClr val="bg1"/>
                          </a:solidFill>
                        </a:rPr>
                        <a:t>- Confidence: Low (scan + manual verification)</a:t>
                      </a:r>
                      <a:br>
                        <a:rPr lang="en-US" sz="2000">
                          <a:solidFill>
                            <a:schemeClr val="bg1"/>
                          </a:solidFill>
                        </a:rPr>
                      </a:br>
                      <a:r>
                        <a:rPr lang="en-US" sz="2000">
                          <a:solidFill>
                            <a:schemeClr val="bg1"/>
                          </a:solidFill>
                        </a:rPr>
                        <a:t>- Impact: Unauthorized actions or manipulation of user data</a:t>
                      </a:r>
                    </a:p>
                  </a:txBody>
                  <a:tcPr anchor="ctr"/>
                </a:tc>
              </a:tr>
              <a:tr h="685216">
                <a:tc>
                  <a:txBody>
                    <a:bodyPr/>
                    <a:lstStyle/>
                    <a:p>
                      <a:r>
                        <a:rPr lang="en-US" sz="2000" dirty="0">
                          <a:solidFill>
                            <a:schemeClr val="bg1"/>
                          </a:solidFill>
                        </a:rPr>
                        <a:t>Result</a:t>
                      </a:r>
                    </a:p>
                  </a:txBody>
                  <a:tcPr anchor="ctr"/>
                </a:tc>
                <a:tc>
                  <a:txBody>
                    <a:bodyPr/>
                    <a:lstStyle/>
                    <a:p>
                      <a:r>
                        <a:rPr lang="en-US" sz="2000" dirty="0">
                          <a:solidFill>
                            <a:schemeClr val="bg1"/>
                          </a:solidFill>
                        </a:rPr>
                        <a:t>- CSRF protection enabled in </a:t>
                      </a:r>
                      <a:r>
                        <a:rPr lang="en-US" sz="2000" dirty="0" err="1">
                          <a:solidFill>
                            <a:schemeClr val="bg1"/>
                          </a:solidFill>
                        </a:rPr>
                        <a:t>config.php</a:t>
                      </a:r>
                      <a:r>
                        <a:rPr lang="en-US" sz="2000" dirty="0" smtClean="0">
                          <a:solidFill>
                            <a:schemeClr val="bg1"/>
                          </a:solidFill>
                        </a:rPr>
                        <a:t>:</a:t>
                      </a:r>
                      <a:r>
                        <a:rPr lang="en-US" sz="2000" dirty="0">
                          <a:solidFill>
                            <a:schemeClr val="bg1"/>
                          </a:solidFill>
                        </a:rPr>
                        <a:t/>
                      </a:r>
                      <a:br>
                        <a:rPr lang="en-US" sz="2000" dirty="0">
                          <a:solidFill>
                            <a:schemeClr val="bg1"/>
                          </a:solidFill>
                        </a:rPr>
                      </a:br>
                      <a:r>
                        <a:rPr lang="en-US" sz="2000" dirty="0">
                          <a:solidFill>
                            <a:schemeClr val="bg1"/>
                          </a:solidFill>
                        </a:rPr>
                        <a:t>- Validates all form submissions</a:t>
                      </a:r>
                      <a:br>
                        <a:rPr lang="en-US" sz="2000" dirty="0">
                          <a:solidFill>
                            <a:schemeClr val="bg1"/>
                          </a:solidFill>
                        </a:rPr>
                      </a:br>
                      <a:r>
                        <a:rPr lang="en-US" sz="2000" dirty="0">
                          <a:solidFill>
                            <a:schemeClr val="bg1"/>
                          </a:solidFill>
                        </a:rPr>
                        <a:t>- Protects user sessions and data integrity</a:t>
                      </a:r>
                    </a:p>
                  </a:txBody>
                  <a:tcPr anchor="ctr"/>
                </a:tc>
              </a:tr>
            </a:tbl>
          </a:graphicData>
        </a:graphic>
      </p:graphicFrame>
    </p:spTree>
    <p:extLst>
      <p:ext uri="{BB962C8B-B14F-4D97-AF65-F5344CB8AC3E}">
        <p14:creationId xmlns:p14="http://schemas.microsoft.com/office/powerpoint/2010/main" val="299595133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Server </a:t>
            </a:r>
            <a:r>
              <a:rPr lang="en-US" b="1" dirty="0"/>
              <a:t>Leaks "Server" Header</a:t>
            </a:r>
            <a:endParaRPr lang="en-PH" dirty="0"/>
          </a:p>
        </p:txBody>
      </p:sp>
      <p:sp>
        <p:nvSpPr>
          <p:cNvPr id="10" name="Rectangle 9"/>
          <p:cNvSpPr/>
          <p:nvPr/>
        </p:nvSpPr>
        <p:spPr>
          <a:xfrm>
            <a:off x="690114" y="4328268"/>
            <a:ext cx="3814825" cy="1984518"/>
          </a:xfrm>
          <a:prstGeom prst="rect">
            <a:avLst/>
          </a:prstGeom>
        </p:spPr>
        <p:txBody>
          <a:bodyPr wrap="square">
            <a:spAutoFit/>
          </a:bodyPr>
          <a:lstStyle/>
          <a:p>
            <a:pPr>
              <a:lnSpc>
                <a:spcPct val="107000"/>
              </a:lnSpc>
              <a:spcAft>
                <a:spcPts val="800"/>
              </a:spcAft>
            </a:pPr>
            <a:r>
              <a:rPr lang="en-US" dirty="0"/>
              <a:t>Vulnerabilities: </a:t>
            </a:r>
            <a:endParaRPr lang="en-US" dirty="0" smtClean="0"/>
          </a:p>
          <a:p>
            <a:pPr marL="342900" indent="-342900">
              <a:lnSpc>
                <a:spcPct val="107000"/>
              </a:lnSpc>
              <a:spcAft>
                <a:spcPts val="800"/>
              </a:spcAft>
              <a:buFont typeface="+mj-lt"/>
              <a:buAutoNum type="arabicPeriod"/>
            </a:pPr>
            <a:r>
              <a:rPr lang="en-US" dirty="0"/>
              <a:t>OWASP_2021_A05, </a:t>
            </a:r>
            <a:endParaRPr lang="en-US" dirty="0" smtClean="0"/>
          </a:p>
          <a:p>
            <a:pPr marL="342900" indent="-342900">
              <a:lnSpc>
                <a:spcPct val="107000"/>
              </a:lnSpc>
              <a:spcAft>
                <a:spcPts val="800"/>
              </a:spcAft>
              <a:buFont typeface="+mj-lt"/>
              <a:buAutoNum type="arabicPeriod"/>
            </a:pPr>
            <a:r>
              <a:rPr lang="en-US" dirty="0" smtClean="0"/>
              <a:t>OWASP_2017_A06</a:t>
            </a:r>
            <a:r>
              <a:rPr lang="en-US" dirty="0"/>
              <a:t>, </a:t>
            </a:r>
            <a:endParaRPr lang="en-US" dirty="0" smtClean="0"/>
          </a:p>
          <a:p>
            <a:pPr marL="342900" indent="-342900">
              <a:lnSpc>
                <a:spcPct val="107000"/>
              </a:lnSpc>
              <a:spcAft>
                <a:spcPts val="800"/>
              </a:spcAft>
              <a:buFont typeface="+mj-lt"/>
              <a:buAutoNum type="arabicPeriod"/>
            </a:pPr>
            <a:r>
              <a:rPr lang="en-US" dirty="0" smtClean="0"/>
              <a:t>WSTG-v42-INFO-02</a:t>
            </a:r>
            <a:r>
              <a:rPr lang="en-US" dirty="0"/>
              <a:t>, </a:t>
            </a:r>
            <a:endParaRPr lang="en-US" dirty="0" smtClean="0"/>
          </a:p>
          <a:p>
            <a:pPr marL="342900" indent="-342900">
              <a:lnSpc>
                <a:spcPct val="107000"/>
              </a:lnSpc>
              <a:spcAft>
                <a:spcPts val="800"/>
              </a:spcAft>
              <a:buFont typeface="+mj-lt"/>
              <a:buAutoNum type="arabicPeriod"/>
            </a:pPr>
            <a:r>
              <a:rPr lang="en-US" dirty="0" smtClean="0"/>
              <a:t>CWE-497</a:t>
            </a:r>
            <a:endParaRPr lang="en-PH" dirty="0">
              <a:latin typeface="Calibri" panose="020F0502020204030204" pitchFamily="34" charset="0"/>
              <a:ea typeface="Calibri" panose="020F0502020204030204" pitchFamily="34" charset="0"/>
            </a:endParaRPr>
          </a:p>
        </p:txBody>
      </p:sp>
      <p:graphicFrame>
        <p:nvGraphicFramePr>
          <p:cNvPr id="7" name="Content Placeholder 2"/>
          <p:cNvGraphicFramePr>
            <a:graphicFrameLocks/>
          </p:cNvGraphicFramePr>
          <p:nvPr>
            <p:extLst>
              <p:ext uri="{D42A27DB-BD31-4B8C-83A1-F6EECF244321}">
                <p14:modId xmlns:p14="http://schemas.microsoft.com/office/powerpoint/2010/main" val="54333021"/>
              </p:ext>
            </p:extLst>
          </p:nvPr>
        </p:nvGraphicFramePr>
        <p:xfrm>
          <a:off x="468437" y="1415329"/>
          <a:ext cx="8229600" cy="4851400"/>
        </p:xfrm>
        <a:graphic>
          <a:graphicData uri="http://schemas.openxmlformats.org/drawingml/2006/table">
            <a:tbl>
              <a:tblPr firstRow="1" bandRow="1">
                <a:tableStyleId>{BDBED569-4797-4DF1-A0F4-6AAB3CD982D8}</a:tableStyleId>
              </a:tblPr>
              <a:tblGrid>
                <a:gridCol w="2011527"/>
                <a:gridCol w="6218073"/>
              </a:tblGrid>
              <a:tr h="370840">
                <a:tc>
                  <a:txBody>
                    <a:bodyPr/>
                    <a:lstStyle/>
                    <a:p>
                      <a:r>
                        <a:rPr lang="en-US" dirty="0" smtClean="0">
                          <a:solidFill>
                            <a:schemeClr val="bg1"/>
                          </a:solidFill>
                        </a:rPr>
                        <a:t>Section</a:t>
                      </a:r>
                      <a:endParaRPr lang="en-US" dirty="0">
                        <a:solidFill>
                          <a:schemeClr val="bg1"/>
                        </a:solidFill>
                      </a:endParaRPr>
                    </a:p>
                  </a:txBody>
                  <a:tcPr anchor="ctr"/>
                </a:tc>
                <a:tc>
                  <a:txBody>
                    <a:bodyPr/>
                    <a:lstStyle/>
                    <a:p>
                      <a:r>
                        <a:rPr lang="en-US" smtClean="0">
                          <a:solidFill>
                            <a:schemeClr val="bg1"/>
                          </a:solidFill>
                        </a:rPr>
                        <a:t>Details</a:t>
                      </a:r>
                      <a:endParaRPr lang="en-US" dirty="0">
                        <a:solidFill>
                          <a:schemeClr val="bg1"/>
                        </a:solidFill>
                      </a:endParaRPr>
                    </a:p>
                  </a:txBody>
                  <a:tcPr anchor="ctr"/>
                </a:tc>
              </a:tr>
              <a:tr h="370840">
                <a:tc>
                  <a:txBody>
                    <a:bodyPr/>
                    <a:lstStyle/>
                    <a:p>
                      <a:r>
                        <a:rPr lang="en-US" dirty="0" smtClean="0">
                          <a:solidFill>
                            <a:schemeClr val="bg1"/>
                          </a:solidFill>
                        </a:rPr>
                        <a:t>Issue</a:t>
                      </a:r>
                      <a:endParaRPr lang="en-US" dirty="0">
                        <a:solidFill>
                          <a:schemeClr val="bg1"/>
                        </a:solidFill>
                      </a:endParaRPr>
                    </a:p>
                  </a:txBody>
                  <a:tcPr anchor="ctr"/>
                </a:tc>
                <a:tc>
                  <a:txBody>
                    <a:bodyPr/>
                    <a:lstStyle/>
                    <a:p>
                      <a:r>
                        <a:rPr lang="en-US" dirty="0">
                          <a:solidFill>
                            <a:schemeClr val="bg1"/>
                          </a:solidFill>
                        </a:rPr>
                        <a:t>The HTTP response contained a "Server" header revealing backend server/version info (e.g., Apache version), which could assist attackers in targeting known exploits.</a:t>
                      </a:r>
                    </a:p>
                  </a:txBody>
                  <a:tcPr anchor="ctr"/>
                </a:tc>
              </a:tr>
              <a:tr h="370840">
                <a:tc>
                  <a:txBody>
                    <a:bodyPr/>
                    <a:lstStyle/>
                    <a:p>
                      <a:r>
                        <a:rPr lang="en-US" smtClean="0">
                          <a:solidFill>
                            <a:schemeClr val="bg1"/>
                          </a:solidFill>
                        </a:rPr>
                        <a:t>Vulnerabilities</a:t>
                      </a:r>
                      <a:endParaRPr lang="en-US" dirty="0">
                        <a:solidFill>
                          <a:schemeClr val="bg1"/>
                        </a:solidFill>
                      </a:endParaRPr>
                    </a:p>
                  </a:txBody>
                  <a:tcPr anchor="ctr"/>
                </a:tc>
                <a:tc>
                  <a:txBody>
                    <a:bodyPr/>
                    <a:lstStyle/>
                    <a:p>
                      <a:r>
                        <a:rPr lang="en-US" dirty="0" smtClean="0">
                          <a:solidFill>
                            <a:schemeClr val="bg1"/>
                          </a:solidFill>
                        </a:rPr>
                        <a:t>- OWASP 2021/2017 A05/A06: Security Misconfiguration</a:t>
                      </a:r>
                      <a:br>
                        <a:rPr lang="en-US" dirty="0" smtClean="0">
                          <a:solidFill>
                            <a:schemeClr val="bg1"/>
                          </a:solidFill>
                        </a:rPr>
                      </a:br>
                      <a:r>
                        <a:rPr lang="en-US" dirty="0" smtClean="0">
                          <a:solidFill>
                            <a:schemeClr val="bg1"/>
                          </a:solidFill>
                        </a:rPr>
                        <a:t>- WSTG-v42-INFO-02: Info Disclosure</a:t>
                      </a:r>
                      <a:br>
                        <a:rPr lang="en-US" dirty="0" smtClean="0">
                          <a:solidFill>
                            <a:schemeClr val="bg1"/>
                          </a:solidFill>
                        </a:rPr>
                      </a:br>
                      <a:r>
                        <a:rPr lang="en-US" dirty="0" smtClean="0">
                          <a:solidFill>
                            <a:schemeClr val="bg1"/>
                          </a:solidFill>
                        </a:rPr>
                        <a:t>- CWE-497: Sensitive Info Exposure</a:t>
                      </a:r>
                      <a:endParaRPr lang="en-US" dirty="0">
                        <a:solidFill>
                          <a:schemeClr val="bg1"/>
                        </a:solidFill>
                      </a:endParaRPr>
                    </a:p>
                  </a:txBody>
                  <a:tcPr anchor="ctr"/>
                </a:tc>
              </a:tr>
              <a:tr h="370840">
                <a:tc>
                  <a:txBody>
                    <a:bodyPr/>
                    <a:lstStyle/>
                    <a:p>
                      <a:r>
                        <a:rPr lang="en-US" smtClean="0">
                          <a:solidFill>
                            <a:schemeClr val="bg1"/>
                          </a:solidFill>
                        </a:rPr>
                        <a:t>Risk Assessment</a:t>
                      </a:r>
                      <a:endParaRPr lang="en-US" dirty="0">
                        <a:solidFill>
                          <a:schemeClr val="bg1"/>
                        </a:solidFill>
                      </a:endParaRPr>
                    </a:p>
                  </a:txBody>
                  <a:tcPr anchor="ctr"/>
                </a:tc>
                <a:tc>
                  <a:txBody>
                    <a:bodyPr/>
                    <a:lstStyle/>
                    <a:p>
                      <a:r>
                        <a:rPr lang="en-US" dirty="0" smtClean="0">
                          <a:solidFill>
                            <a:schemeClr val="bg1"/>
                          </a:solidFill>
                        </a:rPr>
                        <a:t>- Risk Level: Low</a:t>
                      </a:r>
                      <a:br>
                        <a:rPr lang="en-US" dirty="0" smtClean="0">
                          <a:solidFill>
                            <a:schemeClr val="bg1"/>
                          </a:solidFill>
                        </a:rPr>
                      </a:br>
                      <a:r>
                        <a:rPr lang="en-US" dirty="0" smtClean="0">
                          <a:solidFill>
                            <a:schemeClr val="bg1"/>
                          </a:solidFill>
                        </a:rPr>
                        <a:t>- Confidence: High (based on manual inspection)</a:t>
                      </a:r>
                      <a:br>
                        <a:rPr lang="en-US" dirty="0" smtClean="0">
                          <a:solidFill>
                            <a:schemeClr val="bg1"/>
                          </a:solidFill>
                        </a:rPr>
                      </a:br>
                      <a:r>
                        <a:rPr lang="en-US" dirty="0" smtClean="0">
                          <a:solidFill>
                            <a:schemeClr val="bg1"/>
                          </a:solidFill>
                        </a:rPr>
                        <a:t>- Impact: Server version exposure increases the chance of targeted attacks</a:t>
                      </a:r>
                      <a:endParaRPr lang="en-US" dirty="0">
                        <a:solidFill>
                          <a:schemeClr val="bg1"/>
                        </a:solidFill>
                      </a:endParaRPr>
                    </a:p>
                  </a:txBody>
                  <a:tcPr anchor="ctr"/>
                </a:tc>
              </a:tr>
              <a:tr h="370840">
                <a:tc>
                  <a:txBody>
                    <a:bodyPr/>
                    <a:lstStyle/>
                    <a:p>
                      <a:r>
                        <a:rPr lang="en-US" smtClean="0">
                          <a:solidFill>
                            <a:schemeClr val="bg1"/>
                          </a:solidFill>
                        </a:rPr>
                        <a:t>Result</a:t>
                      </a:r>
                      <a:endParaRPr lang="en-US">
                        <a:solidFill>
                          <a:schemeClr val="bg1"/>
                        </a:solidFill>
                      </a:endParaRPr>
                    </a:p>
                  </a:txBody>
                  <a:tcPr anchor="ctr"/>
                </a:tc>
                <a:tc>
                  <a:txBody>
                    <a:bodyPr/>
                    <a:lstStyle/>
                    <a:p>
                      <a:r>
                        <a:rPr lang="en-US" dirty="0" smtClean="0">
                          <a:solidFill>
                            <a:schemeClr val="bg1"/>
                          </a:solidFill>
                        </a:rPr>
                        <a:t>- Set </a:t>
                      </a:r>
                      <a:r>
                        <a:rPr lang="en-US" dirty="0" err="1" smtClean="0">
                          <a:solidFill>
                            <a:schemeClr val="bg1"/>
                          </a:solidFill>
                        </a:rPr>
                        <a:t>ServerTokens</a:t>
                      </a:r>
                      <a:r>
                        <a:rPr lang="en-US" dirty="0" smtClean="0">
                          <a:solidFill>
                            <a:schemeClr val="bg1"/>
                          </a:solidFill>
                        </a:rPr>
                        <a:t> Prod and </a:t>
                      </a:r>
                      <a:r>
                        <a:rPr lang="en-US" dirty="0" err="1" smtClean="0">
                          <a:solidFill>
                            <a:schemeClr val="bg1"/>
                          </a:solidFill>
                        </a:rPr>
                        <a:t>ServerSignature</a:t>
                      </a:r>
                      <a:r>
                        <a:rPr lang="en-US" dirty="0" smtClean="0">
                          <a:solidFill>
                            <a:schemeClr val="bg1"/>
                          </a:solidFill>
                        </a:rPr>
                        <a:t> Off in </a:t>
                      </a:r>
                      <a:r>
                        <a:rPr lang="en-US" dirty="0" err="1" smtClean="0">
                          <a:solidFill>
                            <a:schemeClr val="bg1"/>
                          </a:solidFill>
                        </a:rPr>
                        <a:t>httpd.conf</a:t>
                      </a:r>
                      <a:r>
                        <a:rPr lang="en-US" dirty="0" smtClean="0">
                          <a:solidFill>
                            <a:schemeClr val="bg1"/>
                          </a:solidFill>
                        </a:rPr>
                        <a:t/>
                      </a:r>
                      <a:br>
                        <a:rPr lang="en-US" dirty="0" smtClean="0">
                          <a:solidFill>
                            <a:schemeClr val="bg1"/>
                          </a:solidFill>
                        </a:rPr>
                      </a:br>
                      <a:r>
                        <a:rPr lang="en-US" dirty="0" smtClean="0">
                          <a:solidFill>
                            <a:schemeClr val="bg1"/>
                          </a:solidFill>
                        </a:rPr>
                        <a:t>- Hides server version from responses</a:t>
                      </a:r>
                      <a:br>
                        <a:rPr lang="en-US" dirty="0" smtClean="0">
                          <a:solidFill>
                            <a:schemeClr val="bg1"/>
                          </a:solidFill>
                        </a:rPr>
                      </a:br>
                      <a:r>
                        <a:rPr lang="en-US" dirty="0" smtClean="0">
                          <a:solidFill>
                            <a:schemeClr val="bg1"/>
                          </a:solidFill>
                        </a:rPr>
                        <a:t>- Reduces info leakage and aligns with security best practices</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201295023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Application </a:t>
            </a:r>
            <a:r>
              <a:rPr lang="en-US" b="1" dirty="0"/>
              <a:t>Error Disclosure</a:t>
            </a:r>
            <a:endParaRPr lang="en-PH" dirty="0"/>
          </a:p>
        </p:txBody>
      </p:sp>
      <p:graphicFrame>
        <p:nvGraphicFramePr>
          <p:cNvPr id="7" name="Content Placeholder 2"/>
          <p:cNvGraphicFramePr>
            <a:graphicFrameLocks/>
          </p:cNvGraphicFramePr>
          <p:nvPr>
            <p:extLst>
              <p:ext uri="{D42A27DB-BD31-4B8C-83A1-F6EECF244321}">
                <p14:modId xmlns:p14="http://schemas.microsoft.com/office/powerpoint/2010/main" val="2764353806"/>
              </p:ext>
            </p:extLst>
          </p:nvPr>
        </p:nvGraphicFramePr>
        <p:xfrm>
          <a:off x="468437" y="1415329"/>
          <a:ext cx="8229600" cy="4577080"/>
        </p:xfrm>
        <a:graphic>
          <a:graphicData uri="http://schemas.openxmlformats.org/drawingml/2006/table">
            <a:tbl>
              <a:tblPr firstRow="1" bandRow="1">
                <a:tableStyleId>{BDBED569-4797-4DF1-A0F4-6AAB3CD982D8}</a:tableStyleId>
              </a:tblPr>
              <a:tblGrid>
                <a:gridCol w="2298526"/>
                <a:gridCol w="5931074"/>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a:solidFill>
                            <a:schemeClr val="bg1"/>
                          </a:solidFill>
                        </a:rPr>
                        <a:t>The application exposed detailed error messages (e.g., stack traces, file paths), which could help attackers understand the system and craft targeted exploits.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 WSTG-v42-ERRH-01 / ERRH-02: Detailed Error Handling &amp; Info Disclosure</a:t>
                      </a:r>
                      <a:br>
                        <a:rPr lang="en-US">
                          <a:solidFill>
                            <a:schemeClr val="bg1"/>
                          </a:solidFill>
                        </a:rPr>
                      </a:br>
                      <a:r>
                        <a:rPr lang="en-US">
                          <a:solidFill>
                            <a:schemeClr val="bg1"/>
                          </a:solidFill>
                        </a:rPr>
                        <a:t>- CWE-550: Exposure of Sensitive Info</a:t>
                      </a:r>
                      <a:br>
                        <a:rPr lang="en-US">
                          <a:solidFill>
                            <a:schemeClr val="bg1"/>
                          </a:solidFill>
                        </a:rPr>
                      </a:br>
                      <a:r>
                        <a:rPr lang="en-US">
                          <a:solidFill>
                            <a:schemeClr val="bg1"/>
                          </a:solidFill>
                        </a:rPr>
                        <a:t>- OWASP 2021/2017 A05/A06: Misconfiguration</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 Risk Level: Low</a:t>
                      </a:r>
                      <a:br>
                        <a:rPr lang="en-US">
                          <a:solidFill>
                            <a:schemeClr val="bg1"/>
                          </a:solidFill>
                        </a:rPr>
                      </a:br>
                      <a:r>
                        <a:rPr lang="en-US">
                          <a:solidFill>
                            <a:schemeClr val="bg1"/>
                          </a:solidFill>
                        </a:rPr>
                        <a:t>- Confidence: Medium (user reports + code review)</a:t>
                      </a:r>
                      <a:br>
                        <a:rPr lang="en-US">
                          <a:solidFill>
                            <a:schemeClr val="bg1"/>
                          </a:solidFill>
                        </a:rPr>
                      </a:br>
                      <a:r>
                        <a:rPr lang="en-US">
                          <a:solidFill>
                            <a:schemeClr val="bg1"/>
                          </a:solidFill>
                        </a:rPr>
                        <a:t>- Impact: Leaks debugging info valuable to attackers</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Detailed error output replaced with generic message:</a:t>
                      </a:r>
                      <a:br>
                        <a:rPr lang="en-US" dirty="0">
                          <a:solidFill>
                            <a:schemeClr val="bg1"/>
                          </a:solidFill>
                        </a:rPr>
                      </a:br>
                      <a:r>
                        <a:rPr lang="en-US" dirty="0">
                          <a:solidFill>
                            <a:schemeClr val="bg1"/>
                          </a:solidFill>
                        </a:rPr>
                        <a:t>echo "An error occurred. Please contact support.";</a:t>
                      </a:r>
                      <a:br>
                        <a:rPr lang="en-US" dirty="0">
                          <a:solidFill>
                            <a:schemeClr val="bg1"/>
                          </a:solidFill>
                        </a:rPr>
                      </a:br>
                      <a:r>
                        <a:rPr lang="en-US" dirty="0">
                          <a:solidFill>
                            <a:schemeClr val="bg1"/>
                          </a:solidFill>
                        </a:rPr>
                        <a:t>- Prevents info leakage</a:t>
                      </a:r>
                      <a:br>
                        <a:rPr lang="en-US" dirty="0">
                          <a:solidFill>
                            <a:schemeClr val="bg1"/>
                          </a:solidFill>
                        </a:rPr>
                      </a:br>
                      <a:r>
                        <a:rPr lang="en-US" dirty="0">
                          <a:solidFill>
                            <a:schemeClr val="bg1"/>
                          </a:solidFill>
                        </a:rPr>
                        <a:t>- Follows secure error handling practices</a:t>
                      </a:r>
                    </a:p>
                  </a:txBody>
                  <a:tcPr anchor="ctr"/>
                </a:tc>
              </a:tr>
            </a:tbl>
          </a:graphicData>
        </a:graphic>
      </p:graphicFrame>
    </p:spTree>
    <p:extLst>
      <p:ext uri="{BB962C8B-B14F-4D97-AF65-F5344CB8AC3E}">
        <p14:creationId xmlns:p14="http://schemas.microsoft.com/office/powerpoint/2010/main" val="35030785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smtClean="0"/>
              <a:t>Cross-Domain </a:t>
            </a:r>
            <a:r>
              <a:rPr lang="en-US" b="1" dirty="0"/>
              <a:t>JS Source File Inclusion</a:t>
            </a:r>
            <a:endParaRPr lang="en-PH" dirty="0"/>
          </a:p>
        </p:txBody>
      </p:sp>
      <p:graphicFrame>
        <p:nvGraphicFramePr>
          <p:cNvPr id="8" name="Content Placeholder 2"/>
          <p:cNvGraphicFramePr>
            <a:graphicFrameLocks/>
          </p:cNvGraphicFramePr>
          <p:nvPr>
            <p:extLst>
              <p:ext uri="{D42A27DB-BD31-4B8C-83A1-F6EECF244321}">
                <p14:modId xmlns:p14="http://schemas.microsoft.com/office/powerpoint/2010/main" val="3951880468"/>
              </p:ext>
            </p:extLst>
          </p:nvPr>
        </p:nvGraphicFramePr>
        <p:xfrm>
          <a:off x="468437" y="1415329"/>
          <a:ext cx="8229600" cy="4577080"/>
        </p:xfrm>
        <a:graphic>
          <a:graphicData uri="http://schemas.openxmlformats.org/drawingml/2006/table">
            <a:tbl>
              <a:tblPr firstRow="1" bandRow="1">
                <a:tableStyleId>{5FD0F851-EC5A-4D38-B0AD-8093EC10F338}</a:tableStyleId>
              </a:tblPr>
              <a:tblGrid>
                <a:gridCol w="2298526"/>
                <a:gridCol w="5931074"/>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a:solidFill>
                            <a:schemeClr val="bg1"/>
                          </a:solidFill>
                        </a:rPr>
                        <a:t>The application was vulnerable to cross-domain JavaScript file inclusion, allowing malicious scripts from external domains, which could lead to XSS attacks.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 OWASP 2021 A08: Insecure Deserialization</a:t>
                      </a:r>
                      <a:br>
                        <a:rPr lang="en-US">
                          <a:solidFill>
                            <a:schemeClr val="bg1"/>
                          </a:solidFill>
                        </a:rPr>
                      </a:br>
                      <a:r>
                        <a:rPr lang="en-US">
                          <a:solidFill>
                            <a:schemeClr val="bg1"/>
                          </a:solidFill>
                        </a:rPr>
                        <a:t>- CWE-829: Untrusted Functionality Inclusion</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 Risk Level: Low</a:t>
                      </a:r>
                      <a:br>
                        <a:rPr lang="en-US">
                          <a:solidFill>
                            <a:schemeClr val="bg1"/>
                          </a:solidFill>
                        </a:rPr>
                      </a:br>
                      <a:r>
                        <a:rPr lang="en-US">
                          <a:solidFill>
                            <a:schemeClr val="bg1"/>
                          </a:solidFill>
                        </a:rPr>
                        <a:t>- Confidence: Medium (based on manual review)</a:t>
                      </a:r>
                      <a:br>
                        <a:rPr lang="en-US">
                          <a:solidFill>
                            <a:schemeClr val="bg1"/>
                          </a:solidFill>
                        </a:rPr>
                      </a:br>
                      <a:r>
                        <a:rPr lang="en-US">
                          <a:solidFill>
                            <a:schemeClr val="bg1"/>
                          </a:solidFill>
                        </a:rPr>
                        <a:t>- Impact: Potential for XSS attacks if external domains are able to inject scripts</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Strengthened CSP to restrict resource types to the same origin</a:t>
                      </a:r>
                      <a:br>
                        <a:rPr lang="en-US" dirty="0">
                          <a:solidFill>
                            <a:schemeClr val="bg1"/>
                          </a:solidFill>
                        </a:rPr>
                      </a:br>
                      <a:r>
                        <a:rPr lang="en-US" dirty="0" smtClean="0">
                          <a:solidFill>
                            <a:schemeClr val="bg1"/>
                          </a:solidFill>
                        </a:rPr>
                        <a:t>- </a:t>
                      </a:r>
                      <a:r>
                        <a:rPr lang="en-US" dirty="0">
                          <a:solidFill>
                            <a:schemeClr val="bg1"/>
                          </a:solidFill>
                        </a:rPr>
                        <a:t>Prevents cross-origin JS inclusions</a:t>
                      </a:r>
                      <a:br>
                        <a:rPr lang="en-US" dirty="0">
                          <a:solidFill>
                            <a:schemeClr val="bg1"/>
                          </a:solidFill>
                        </a:rPr>
                      </a:br>
                      <a:r>
                        <a:rPr lang="en-US" dirty="0">
                          <a:solidFill>
                            <a:schemeClr val="bg1"/>
                          </a:solidFill>
                        </a:rPr>
                        <a:t>- Enforces security policies and blocks untrusted domains</a:t>
                      </a:r>
                    </a:p>
                  </a:txBody>
                  <a:tcPr anchor="ctr"/>
                </a:tc>
              </a:tr>
            </a:tbl>
          </a:graphicData>
        </a:graphic>
      </p:graphicFrame>
    </p:spTree>
    <p:extLst>
      <p:ext uri="{BB962C8B-B14F-4D97-AF65-F5344CB8AC3E}">
        <p14:creationId xmlns:p14="http://schemas.microsoft.com/office/powerpoint/2010/main" val="322429722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smtClean="0"/>
              <a:t>Debug Error Messages Disclosure</a:t>
            </a:r>
            <a:endParaRPr lang="en-PH" dirty="0"/>
          </a:p>
        </p:txBody>
      </p:sp>
      <p:graphicFrame>
        <p:nvGraphicFramePr>
          <p:cNvPr id="18" name="Content Placeholder 2"/>
          <p:cNvGraphicFramePr>
            <a:graphicFrameLocks/>
          </p:cNvGraphicFramePr>
          <p:nvPr>
            <p:extLst>
              <p:ext uri="{D42A27DB-BD31-4B8C-83A1-F6EECF244321}">
                <p14:modId xmlns:p14="http://schemas.microsoft.com/office/powerpoint/2010/main" val="459608543"/>
              </p:ext>
            </p:extLst>
          </p:nvPr>
        </p:nvGraphicFramePr>
        <p:xfrm>
          <a:off x="468437" y="1477959"/>
          <a:ext cx="8229600" cy="4577080"/>
        </p:xfrm>
        <a:graphic>
          <a:graphicData uri="http://schemas.openxmlformats.org/drawingml/2006/table">
            <a:tbl>
              <a:tblPr firstRow="1" bandRow="1">
                <a:tableStyleId>{BDBED569-4797-4DF1-A0F4-6AAB3CD982D8}</a:tableStyleId>
              </a:tblPr>
              <a:tblGrid>
                <a:gridCol w="1886836"/>
                <a:gridCol w="6342764"/>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a:solidFill>
                            <a:schemeClr val="bg1"/>
                          </a:solidFill>
                        </a:rPr>
                        <a:t>The application was displaying detailed PHP error messages to users, which could disclose sensitive internal information (e.g., stack traces, file paths).</a:t>
                      </a:r>
                    </a:p>
                  </a:txBody>
                  <a:tcPr anchor="ctr"/>
                </a:tc>
              </a:tr>
              <a:tr h="370840">
                <a:tc>
                  <a:txBody>
                    <a:bodyPr/>
                    <a:lstStyle/>
                    <a:p>
                      <a:r>
                        <a:rPr lang="en-US">
                          <a:solidFill>
                            <a:schemeClr val="bg1"/>
                          </a:solidFill>
                        </a:rPr>
                        <a:t>Vulnerabilities</a:t>
                      </a:r>
                    </a:p>
                  </a:txBody>
                  <a:tcPr anchor="ctr"/>
                </a:tc>
                <a:tc>
                  <a:txBody>
                    <a:bodyPr/>
                    <a:lstStyle/>
                    <a:p>
                      <a:r>
                        <a:rPr lang="en-US" dirty="0">
                          <a:solidFill>
                            <a:schemeClr val="bg1"/>
                          </a:solidFill>
                        </a:rPr>
                        <a:t>- OWASP 2021 A01: Broken Access Control</a:t>
                      </a:r>
                      <a:br>
                        <a:rPr lang="en-US" dirty="0">
                          <a:solidFill>
                            <a:schemeClr val="bg1"/>
                          </a:solidFill>
                        </a:rPr>
                      </a:br>
                      <a:r>
                        <a:rPr lang="en-US" dirty="0">
                          <a:solidFill>
                            <a:schemeClr val="bg1"/>
                          </a:solidFill>
                        </a:rPr>
                        <a:t>- WSTG-v42-ERRH-01: Detailed Error Handling</a:t>
                      </a:r>
                      <a:br>
                        <a:rPr lang="en-US" dirty="0">
                          <a:solidFill>
                            <a:schemeClr val="bg1"/>
                          </a:solidFill>
                        </a:rPr>
                      </a:br>
                      <a:r>
                        <a:rPr lang="en-US" dirty="0">
                          <a:solidFill>
                            <a:schemeClr val="bg1"/>
                          </a:solidFill>
                        </a:rPr>
                        <a:t>- CWE-1295: Exposure of Sensitive Information</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 Risk Level: Low</a:t>
                      </a:r>
                      <a:br>
                        <a:rPr lang="en-US">
                          <a:solidFill>
                            <a:schemeClr val="bg1"/>
                          </a:solidFill>
                        </a:rPr>
                      </a:br>
                      <a:r>
                        <a:rPr lang="en-US">
                          <a:solidFill>
                            <a:schemeClr val="bg1"/>
                          </a:solidFill>
                        </a:rPr>
                        <a:t>- Confidence: Medium (based on manual review &amp; testing)</a:t>
                      </a:r>
                      <a:br>
                        <a:rPr lang="en-US">
                          <a:solidFill>
                            <a:schemeClr val="bg1"/>
                          </a:solidFill>
                        </a:rPr>
                      </a:br>
                      <a:r>
                        <a:rPr lang="en-US">
                          <a:solidFill>
                            <a:schemeClr val="bg1"/>
                          </a:solidFill>
                        </a:rPr>
                        <a:t>- Impact: Potential for attackers to exploit exposed error information</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Fix: Disabled error display in </a:t>
                      </a:r>
                      <a:r>
                        <a:rPr lang="en-US" dirty="0" err="1">
                          <a:solidFill>
                            <a:schemeClr val="bg1"/>
                          </a:solidFill>
                        </a:rPr>
                        <a:t>httpd.conf</a:t>
                      </a:r>
                      <a:r>
                        <a:rPr lang="en-US" dirty="0">
                          <a:solidFill>
                            <a:schemeClr val="bg1"/>
                          </a:solidFill>
                        </a:rPr>
                        <a:t> with </a:t>
                      </a:r>
                      <a:r>
                        <a:rPr lang="en-US" dirty="0" err="1">
                          <a:solidFill>
                            <a:schemeClr val="bg1"/>
                          </a:solidFill>
                        </a:rPr>
                        <a:t>php_flag</a:t>
                      </a:r>
                      <a:r>
                        <a:rPr lang="en-US" dirty="0">
                          <a:solidFill>
                            <a:schemeClr val="bg1"/>
                          </a:solidFill>
                        </a:rPr>
                        <a:t> </a:t>
                      </a:r>
                      <a:r>
                        <a:rPr lang="en-US" dirty="0" err="1">
                          <a:solidFill>
                            <a:schemeClr val="bg1"/>
                          </a:solidFill>
                        </a:rPr>
                        <a:t>display_errors</a:t>
                      </a:r>
                      <a:r>
                        <a:rPr lang="en-US" dirty="0">
                          <a:solidFill>
                            <a:schemeClr val="bg1"/>
                          </a:solidFill>
                        </a:rPr>
                        <a:t> Off</a:t>
                      </a:r>
                      <a:br>
                        <a:rPr lang="en-US" dirty="0">
                          <a:solidFill>
                            <a:schemeClr val="bg1"/>
                          </a:solidFill>
                        </a:rPr>
                      </a:br>
                      <a:r>
                        <a:rPr lang="en-US" dirty="0">
                          <a:solidFill>
                            <a:schemeClr val="bg1"/>
                          </a:solidFill>
                        </a:rPr>
                        <a:t>- Prevents exposure of internal error details</a:t>
                      </a:r>
                      <a:br>
                        <a:rPr lang="en-US" dirty="0">
                          <a:solidFill>
                            <a:schemeClr val="bg1"/>
                          </a:solidFill>
                        </a:rPr>
                      </a:br>
                      <a:r>
                        <a:rPr lang="en-US" dirty="0">
                          <a:solidFill>
                            <a:schemeClr val="bg1"/>
                          </a:solidFill>
                        </a:rPr>
                        <a:t>- Enhances security by limiting information leakage</a:t>
                      </a:r>
                    </a:p>
                  </a:txBody>
                  <a:tcPr anchor="ctr"/>
                </a:tc>
              </a:tr>
            </a:tbl>
          </a:graphicData>
        </a:graphic>
      </p:graphicFrame>
    </p:spTree>
    <p:extLst>
      <p:ext uri="{BB962C8B-B14F-4D97-AF65-F5344CB8AC3E}">
        <p14:creationId xmlns:p14="http://schemas.microsoft.com/office/powerpoint/2010/main" val="260570944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Objectives</a:t>
            </a:r>
            <a:endParaRPr dirty="0"/>
          </a:p>
        </p:txBody>
      </p:sp>
      <p:sp>
        <p:nvSpPr>
          <p:cNvPr id="4" name="Content Placeholder 3"/>
          <p:cNvSpPr>
            <a:spLocks noGrp="1"/>
          </p:cNvSpPr>
          <p:nvPr>
            <p:ph idx="1"/>
          </p:nvPr>
        </p:nvSpPr>
        <p:spPr/>
        <p:txBody>
          <a:bodyPr/>
          <a:lstStyle/>
          <a:p>
            <a:r>
              <a:rPr lang="en-US" sz="2800" b="1" dirty="0" smtClean="0"/>
              <a:t>Identify Security Vulnerabilities</a:t>
            </a:r>
            <a:endParaRPr lang="en-US" sz="2800" dirty="0" smtClean="0"/>
          </a:p>
          <a:p>
            <a:pPr lvl="1"/>
            <a:r>
              <a:rPr lang="en-US" sz="2400" dirty="0" smtClean="0"/>
              <a:t>Scan </a:t>
            </a:r>
            <a:r>
              <a:rPr lang="en-US" sz="2400" dirty="0" err="1" smtClean="0"/>
              <a:t>PNexus</a:t>
            </a:r>
            <a:r>
              <a:rPr lang="en-US" sz="2400" dirty="0" smtClean="0"/>
              <a:t> web app for common issues (XSS, CSRF).</a:t>
            </a:r>
          </a:p>
          <a:p>
            <a:pPr lvl="1"/>
            <a:r>
              <a:rPr lang="en-US" sz="2400" dirty="0" smtClean="0"/>
              <a:t>Evaluate weaknesses in user front-end, and back-end.</a:t>
            </a:r>
          </a:p>
          <a:p>
            <a:pPr lvl="1"/>
            <a:r>
              <a:rPr lang="en-US" sz="2400" dirty="0" smtClean="0"/>
              <a:t>Analyze server for insecure settings and poor configurations.</a:t>
            </a:r>
          </a:p>
          <a:p>
            <a:r>
              <a:rPr lang="en-US" sz="2800" b="1" dirty="0" smtClean="0"/>
              <a:t>Recommend Security Improvements</a:t>
            </a:r>
            <a:endParaRPr lang="en-US" sz="2800" dirty="0" smtClean="0"/>
          </a:p>
          <a:p>
            <a:pPr lvl="1"/>
            <a:r>
              <a:rPr lang="en-US" sz="2400" dirty="0" smtClean="0"/>
              <a:t>Suggest fixes and best practices.</a:t>
            </a:r>
          </a:p>
        </p:txBody>
      </p:sp>
    </p:spTree>
    <p:extLst>
      <p:ext uri="{BB962C8B-B14F-4D97-AF65-F5344CB8AC3E}">
        <p14:creationId xmlns:p14="http://schemas.microsoft.com/office/powerpoint/2010/main" val="2127778278"/>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smtClean="0"/>
              <a:t>Server </a:t>
            </a:r>
            <a:r>
              <a:rPr lang="en-US" b="1" dirty="0"/>
              <a:t>Leaks "X-Powered-By" Header</a:t>
            </a:r>
            <a:endParaRPr lang="en-PH" dirty="0"/>
          </a:p>
        </p:txBody>
      </p:sp>
      <p:graphicFrame>
        <p:nvGraphicFramePr>
          <p:cNvPr id="11" name="Content Placeholder 2"/>
          <p:cNvGraphicFramePr>
            <a:graphicFrameLocks/>
          </p:cNvGraphicFramePr>
          <p:nvPr>
            <p:extLst>
              <p:ext uri="{D42A27DB-BD31-4B8C-83A1-F6EECF244321}">
                <p14:modId xmlns:p14="http://schemas.microsoft.com/office/powerpoint/2010/main" val="2206147099"/>
              </p:ext>
            </p:extLst>
          </p:nvPr>
        </p:nvGraphicFramePr>
        <p:xfrm>
          <a:off x="468437" y="1465433"/>
          <a:ext cx="8229600" cy="512572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a:solidFill>
                            <a:schemeClr val="bg1"/>
                          </a:solidFill>
                        </a:rPr>
                        <a:t>The application was leaking the X-Powered-By header, revealing the PHP version used by the server, which could be exploited by attackers to target known vulnerabilities.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 OWASP 2021 A01: Broken Access Control</a:t>
                      </a:r>
                      <a:br>
                        <a:rPr lang="en-US">
                          <a:solidFill>
                            <a:schemeClr val="bg1"/>
                          </a:solidFill>
                        </a:rPr>
                      </a:br>
                      <a:r>
                        <a:rPr lang="en-US">
                          <a:solidFill>
                            <a:schemeClr val="bg1"/>
                          </a:solidFill>
                        </a:rPr>
                        <a:t>- OWASP 2017 A03: Sensitive Data Exposure</a:t>
                      </a:r>
                      <a:br>
                        <a:rPr lang="en-US">
                          <a:solidFill>
                            <a:schemeClr val="bg1"/>
                          </a:solidFill>
                        </a:rPr>
                      </a:br>
                      <a:r>
                        <a:rPr lang="en-US">
                          <a:solidFill>
                            <a:schemeClr val="bg1"/>
                          </a:solidFill>
                        </a:rPr>
                        <a:t>- WSTG-v42-INFO-08: Server Information Disclosure</a:t>
                      </a:r>
                      <a:br>
                        <a:rPr lang="en-US">
                          <a:solidFill>
                            <a:schemeClr val="bg1"/>
                          </a:solidFill>
                        </a:rPr>
                      </a:br>
                      <a:r>
                        <a:rPr lang="en-US">
                          <a:solidFill>
                            <a:schemeClr val="bg1"/>
                          </a:solidFill>
                        </a:rPr>
                        <a:t>- CWE-497: Information Exposure</a:t>
                      </a:r>
                    </a:p>
                  </a:txBody>
                  <a:tcPr anchor="ctr"/>
                </a:tc>
              </a:tr>
              <a:tr h="370840">
                <a:tc>
                  <a:txBody>
                    <a:bodyPr/>
                    <a:lstStyle/>
                    <a:p>
                      <a:r>
                        <a:rPr lang="en-US">
                          <a:solidFill>
                            <a:schemeClr val="bg1"/>
                          </a:solidFill>
                        </a:rPr>
                        <a:t>Risk Assessment</a:t>
                      </a:r>
                    </a:p>
                  </a:txBody>
                  <a:tcPr anchor="ctr"/>
                </a:tc>
                <a:tc>
                  <a:txBody>
                    <a:bodyPr/>
                    <a:lstStyle/>
                    <a:p>
                      <a:r>
                        <a:rPr lang="en-US" dirty="0">
                          <a:solidFill>
                            <a:schemeClr val="bg1"/>
                          </a:solidFill>
                        </a:rPr>
                        <a:t>- Risk Level: Low</a:t>
                      </a:r>
                      <a:br>
                        <a:rPr lang="en-US" dirty="0">
                          <a:solidFill>
                            <a:schemeClr val="bg1"/>
                          </a:solidFill>
                        </a:rPr>
                      </a:br>
                      <a:r>
                        <a:rPr lang="en-US" dirty="0">
                          <a:solidFill>
                            <a:schemeClr val="bg1"/>
                          </a:solidFill>
                        </a:rPr>
                        <a:t>- Confidence: Medium (based on full configuration review)</a:t>
                      </a:r>
                      <a:br>
                        <a:rPr lang="en-US" dirty="0">
                          <a:solidFill>
                            <a:schemeClr val="bg1"/>
                          </a:solidFill>
                        </a:rPr>
                      </a:br>
                      <a:r>
                        <a:rPr lang="en-US" dirty="0">
                          <a:solidFill>
                            <a:schemeClr val="bg1"/>
                          </a:solidFill>
                        </a:rPr>
                        <a:t>- Impact: Exposing PHP version can assist attackers in targeting specific version flaws</a:t>
                      </a:r>
                    </a:p>
                  </a:txBody>
                  <a:tcPr anchor="ctr"/>
                </a:tc>
              </a:tr>
              <a:tr h="370840">
                <a:tc>
                  <a:txBody>
                    <a:bodyPr/>
                    <a:lstStyle/>
                    <a:p>
                      <a:r>
                        <a:rPr lang="en-US">
                          <a:solidFill>
                            <a:schemeClr val="bg1"/>
                          </a:solidFill>
                        </a:rPr>
                        <a:t>Result</a:t>
                      </a:r>
                    </a:p>
                  </a:txBody>
                  <a:tcPr anchor="ctr"/>
                </a:tc>
                <a:tc>
                  <a:txBody>
                    <a:bodyPr/>
                    <a:lstStyle/>
                    <a:p>
                      <a:r>
                        <a:rPr lang="en-US" dirty="0">
                          <a:solidFill>
                            <a:schemeClr val="bg1"/>
                          </a:solidFill>
                        </a:rPr>
                        <a:t>- Fix: Disabled version disclosure in php.ini and removed the header in .</a:t>
                      </a:r>
                      <a:r>
                        <a:rPr lang="en-US" dirty="0" err="1">
                          <a:solidFill>
                            <a:schemeClr val="bg1"/>
                          </a:solidFill>
                        </a:rPr>
                        <a:t>htaccess</a:t>
                      </a:r>
                      <a:r>
                        <a:rPr lang="en-US" dirty="0">
                          <a:solidFill>
                            <a:schemeClr val="bg1"/>
                          </a:solidFill>
                        </a:rPr>
                        <a:t/>
                      </a:r>
                      <a:br>
                        <a:rPr lang="en-US" dirty="0">
                          <a:solidFill>
                            <a:schemeClr val="bg1"/>
                          </a:solidFill>
                        </a:rPr>
                      </a:br>
                      <a:r>
                        <a:rPr lang="en-US" dirty="0">
                          <a:solidFill>
                            <a:schemeClr val="bg1"/>
                          </a:solidFill>
                        </a:rPr>
                        <a:t>- Conceals PHP version</a:t>
                      </a:r>
                      <a:br>
                        <a:rPr lang="en-US" dirty="0">
                          <a:solidFill>
                            <a:schemeClr val="bg1"/>
                          </a:solidFill>
                        </a:rPr>
                      </a:br>
                      <a:r>
                        <a:rPr lang="en-US" dirty="0">
                          <a:solidFill>
                            <a:schemeClr val="bg1"/>
                          </a:solidFill>
                        </a:rPr>
                        <a:t>- Strengthens security posture by limiting exposure of server info</a:t>
                      </a:r>
                    </a:p>
                  </a:txBody>
                  <a:tcPr anchor="ctr"/>
                </a:tc>
              </a:tr>
            </a:tbl>
          </a:graphicData>
        </a:graphic>
      </p:graphicFrame>
    </p:spTree>
    <p:extLst>
      <p:ext uri="{BB962C8B-B14F-4D97-AF65-F5344CB8AC3E}">
        <p14:creationId xmlns:p14="http://schemas.microsoft.com/office/powerpoint/2010/main" val="2254256114"/>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lvl="0"/>
            <a:r>
              <a:rPr lang="en-US" b="1" dirty="0" smtClean="0"/>
              <a:t>X-Content-Type-Options </a:t>
            </a:r>
            <a:r>
              <a:rPr lang="en-US" b="1" dirty="0"/>
              <a:t>Header Missing</a:t>
            </a:r>
            <a:endParaRPr lang="en-PH" dirty="0"/>
          </a:p>
        </p:txBody>
      </p:sp>
      <p:graphicFrame>
        <p:nvGraphicFramePr>
          <p:cNvPr id="11" name="Content Placeholder 2"/>
          <p:cNvGraphicFramePr>
            <a:graphicFrameLocks/>
          </p:cNvGraphicFramePr>
          <p:nvPr>
            <p:extLst>
              <p:ext uri="{D42A27DB-BD31-4B8C-83A1-F6EECF244321}">
                <p14:modId xmlns:p14="http://schemas.microsoft.com/office/powerpoint/2010/main" val="4020813394"/>
              </p:ext>
            </p:extLst>
          </p:nvPr>
        </p:nvGraphicFramePr>
        <p:xfrm>
          <a:off x="468437" y="1465433"/>
          <a:ext cx="8229600" cy="512572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dirty="0" smtClean="0">
                          <a:solidFill>
                            <a:schemeClr val="bg1"/>
                          </a:solidFill>
                        </a:rPr>
                        <a:t>The application was missing the X-Content-Type-Options: </a:t>
                      </a:r>
                      <a:r>
                        <a:rPr lang="en-US" dirty="0" err="1" smtClean="0">
                          <a:solidFill>
                            <a:schemeClr val="bg1"/>
                          </a:solidFill>
                        </a:rPr>
                        <a:t>nosniff</a:t>
                      </a:r>
                      <a:r>
                        <a:rPr lang="en-US" dirty="0" smtClean="0">
                          <a:solidFill>
                            <a:schemeClr val="bg1"/>
                          </a:solidFill>
                        </a:rPr>
                        <a:t> header, allowing browsers to perform MIME-type sniffing, which could be exploited for Cross-Site Scripting (XSS) or drive-by downloads.</a:t>
                      </a:r>
                      <a:endParaRPr lang="en-US" dirty="0">
                        <a:solidFill>
                          <a:schemeClr val="bg1"/>
                        </a:solidFill>
                      </a:endParaRPr>
                    </a:p>
                  </a:txBody>
                  <a:tcPr anchor="ctr"/>
                </a:tc>
              </a:tr>
              <a:tr h="370840">
                <a:tc>
                  <a:txBody>
                    <a:bodyPr/>
                    <a:lstStyle/>
                    <a:p>
                      <a:r>
                        <a:rPr lang="en-US">
                          <a:solidFill>
                            <a:schemeClr val="bg1"/>
                          </a:solidFill>
                        </a:rPr>
                        <a:t>Vulnerabilities</a:t>
                      </a:r>
                    </a:p>
                  </a:txBody>
                  <a:tcPr anchor="ctr"/>
                </a:tc>
                <a:tc>
                  <a:txBody>
                    <a:bodyPr/>
                    <a:lstStyle/>
                    <a:p>
                      <a:r>
                        <a:rPr lang="en-US" dirty="0" smtClean="0">
                          <a:solidFill>
                            <a:schemeClr val="bg1"/>
                          </a:solidFill>
                        </a:rPr>
                        <a:t>- CWE-693: Protection Mechanism Failure</a:t>
                      </a:r>
                      <a:br>
                        <a:rPr lang="en-US" dirty="0" smtClean="0">
                          <a:solidFill>
                            <a:schemeClr val="bg1"/>
                          </a:solidFill>
                        </a:rPr>
                      </a:br>
                      <a:r>
                        <a:rPr lang="en-US" dirty="0" smtClean="0">
                          <a:solidFill>
                            <a:schemeClr val="bg1"/>
                          </a:solidFill>
                        </a:rPr>
                        <a:t>- OWASP 2021 A05: Security Misconfiguration</a:t>
                      </a:r>
                      <a:br>
                        <a:rPr lang="en-US" dirty="0" smtClean="0">
                          <a:solidFill>
                            <a:schemeClr val="bg1"/>
                          </a:solidFill>
                        </a:rPr>
                      </a:br>
                      <a:r>
                        <a:rPr lang="en-US" dirty="0" smtClean="0">
                          <a:solidFill>
                            <a:schemeClr val="bg1"/>
                          </a:solidFill>
                        </a:rPr>
                        <a:t>- OWASP 2017 A06: Security Misconfiguration</a:t>
                      </a:r>
                      <a:endParaRPr lang="en-US" dirty="0">
                        <a:solidFill>
                          <a:schemeClr val="bg1"/>
                        </a:solidFill>
                      </a:endParaRPr>
                    </a:p>
                  </a:txBody>
                  <a:tcPr anchor="ctr"/>
                </a:tc>
              </a:tr>
              <a:tr h="370840">
                <a:tc>
                  <a:txBody>
                    <a:bodyPr/>
                    <a:lstStyle/>
                    <a:p>
                      <a:r>
                        <a:rPr lang="en-US">
                          <a:solidFill>
                            <a:schemeClr val="bg1"/>
                          </a:solidFill>
                        </a:rPr>
                        <a:t>Risk Assessment</a:t>
                      </a:r>
                    </a:p>
                  </a:txBody>
                  <a:tcPr anchor="ctr"/>
                </a:tc>
                <a:tc>
                  <a:txBody>
                    <a:bodyPr/>
                    <a:lstStyle/>
                    <a:p>
                      <a:r>
                        <a:rPr lang="en-US" dirty="0" smtClean="0">
                          <a:solidFill>
                            <a:schemeClr val="bg1"/>
                          </a:solidFill>
                        </a:rPr>
                        <a:t>- Risk Level: Low</a:t>
                      </a:r>
                      <a:br>
                        <a:rPr lang="en-US" dirty="0" smtClean="0">
                          <a:solidFill>
                            <a:schemeClr val="bg1"/>
                          </a:solidFill>
                        </a:rPr>
                      </a:br>
                      <a:r>
                        <a:rPr lang="en-US" dirty="0" smtClean="0">
                          <a:solidFill>
                            <a:schemeClr val="bg1"/>
                          </a:solidFill>
                        </a:rPr>
                        <a:t>- Confidence: Medium</a:t>
                      </a:r>
                      <a:br>
                        <a:rPr lang="en-US" dirty="0" smtClean="0">
                          <a:solidFill>
                            <a:schemeClr val="bg1"/>
                          </a:solidFill>
                        </a:rPr>
                      </a:br>
                      <a:r>
                        <a:rPr lang="en-US" dirty="0" smtClean="0">
                          <a:solidFill>
                            <a:schemeClr val="bg1"/>
                          </a:solidFill>
                        </a:rPr>
                        <a:t>- Impact: MIME sniffing can lead to execution of malicious content or scripts, especially in older browsers or misconfigured environments.</a:t>
                      </a:r>
                      <a:endParaRPr lang="en-US" dirty="0">
                        <a:solidFill>
                          <a:schemeClr val="bg1"/>
                        </a:solidFill>
                      </a:endParaRPr>
                    </a:p>
                  </a:txBody>
                  <a:tcPr anchor="ctr"/>
                </a:tc>
              </a:tr>
              <a:tr h="370840">
                <a:tc>
                  <a:txBody>
                    <a:bodyPr/>
                    <a:lstStyle/>
                    <a:p>
                      <a:r>
                        <a:rPr lang="en-US">
                          <a:solidFill>
                            <a:schemeClr val="bg1"/>
                          </a:solidFill>
                        </a:rPr>
                        <a:t>Result</a:t>
                      </a:r>
                    </a:p>
                  </a:txBody>
                  <a:tcPr anchor="ctr"/>
                </a:tc>
                <a:tc>
                  <a:txBody>
                    <a:bodyPr/>
                    <a:lstStyle/>
                    <a:p>
                      <a:r>
                        <a:rPr lang="en-US" dirty="0" smtClean="0">
                          <a:solidFill>
                            <a:schemeClr val="bg1"/>
                          </a:solidFill>
                        </a:rPr>
                        <a:t>- Prevents MIME sniffing attacks by instructing browsers to strictly adhere to the declared Content-Type.</a:t>
                      </a:r>
                      <a:br>
                        <a:rPr lang="en-US" dirty="0" smtClean="0">
                          <a:solidFill>
                            <a:schemeClr val="bg1"/>
                          </a:solidFill>
                        </a:rPr>
                      </a:br>
                      <a:r>
                        <a:rPr lang="en-US" dirty="0" smtClean="0">
                          <a:solidFill>
                            <a:schemeClr val="bg1"/>
                          </a:solidFill>
                        </a:rPr>
                        <a:t>- Reduces the risk of executing unexpected content types.</a:t>
                      </a:r>
                      <a:br>
                        <a:rPr lang="en-US" dirty="0" smtClean="0">
                          <a:solidFill>
                            <a:schemeClr val="bg1"/>
                          </a:solidFill>
                        </a:rPr>
                      </a:br>
                      <a:r>
                        <a:rPr lang="en-US" dirty="0" smtClean="0">
                          <a:solidFill>
                            <a:schemeClr val="bg1"/>
                          </a:solidFill>
                        </a:rPr>
                        <a:t>- Aligns with OWASP security best practices.</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4102509956"/>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Timestamp </a:t>
            </a:r>
            <a:r>
              <a:rPr lang="en-US" b="1" dirty="0"/>
              <a:t>Disclosure – Unix</a:t>
            </a:r>
            <a:endParaRPr lang="en-PH" dirty="0"/>
          </a:p>
        </p:txBody>
      </p:sp>
      <p:graphicFrame>
        <p:nvGraphicFramePr>
          <p:cNvPr id="7" name="Content Placeholder 2"/>
          <p:cNvGraphicFramePr>
            <a:graphicFrameLocks/>
          </p:cNvGraphicFramePr>
          <p:nvPr>
            <p:extLst>
              <p:ext uri="{D42A27DB-BD31-4B8C-83A1-F6EECF244321}">
                <p14:modId xmlns:p14="http://schemas.microsoft.com/office/powerpoint/2010/main" val="3096889256"/>
              </p:ext>
            </p:extLst>
          </p:nvPr>
        </p:nvGraphicFramePr>
        <p:xfrm>
          <a:off x="468437" y="1465433"/>
          <a:ext cx="8229600" cy="512572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dirty="0">
                          <a:solidFill>
                            <a:schemeClr val="bg1"/>
                          </a:solidFill>
                        </a:rPr>
                        <a:t>Exposing Unix-style timestamps in HTTP responses, headers, or HTML/JS content can help attackers in profiling server behavior or conducting time-based inference attacks.</a:t>
                      </a:r>
                    </a:p>
                  </a:txBody>
                  <a:tcPr anchor="ctr"/>
                </a:tc>
              </a:tr>
              <a:tr h="370840">
                <a:tc>
                  <a:txBody>
                    <a:bodyPr/>
                    <a:lstStyle/>
                    <a:p>
                      <a:r>
                        <a:rPr lang="en-US">
                          <a:solidFill>
                            <a:schemeClr val="bg1"/>
                          </a:solidFill>
                        </a:rPr>
                        <a:t>Vulnerabilities</a:t>
                      </a:r>
                    </a:p>
                  </a:txBody>
                  <a:tcPr anchor="ctr"/>
                </a:tc>
                <a:tc>
                  <a:txBody>
                    <a:bodyPr/>
                    <a:lstStyle/>
                    <a:p>
                      <a:r>
                        <a:rPr lang="en-US" dirty="0" smtClean="0">
                          <a:solidFill>
                            <a:schemeClr val="bg1"/>
                          </a:solidFill>
                        </a:rPr>
                        <a:t>- OWASP 2021 A01: Broken Access Control (contextually related if timestamps aid privilege discovery)</a:t>
                      </a:r>
                      <a:br>
                        <a:rPr lang="en-US" dirty="0" smtClean="0">
                          <a:solidFill>
                            <a:schemeClr val="bg1"/>
                          </a:solidFill>
                        </a:rPr>
                      </a:br>
                      <a:r>
                        <a:rPr lang="en-US" dirty="0" smtClean="0">
                          <a:solidFill>
                            <a:schemeClr val="bg1"/>
                          </a:solidFill>
                        </a:rPr>
                        <a:t>- OWASP 2017 A03: Sensitive Data Exposure</a:t>
                      </a:r>
                      <a:br>
                        <a:rPr lang="en-US" dirty="0" smtClean="0">
                          <a:solidFill>
                            <a:schemeClr val="bg1"/>
                          </a:solidFill>
                        </a:rPr>
                      </a:br>
                      <a:r>
                        <a:rPr lang="en-US" dirty="0" smtClean="0">
                          <a:solidFill>
                            <a:schemeClr val="bg1"/>
                          </a:solidFill>
                        </a:rPr>
                        <a:t>- CWE-497: Exposure of System Data</a:t>
                      </a:r>
                      <a:endParaRPr lang="en-US" dirty="0">
                        <a:solidFill>
                          <a:schemeClr val="bg1"/>
                        </a:solidFill>
                      </a:endParaRPr>
                    </a:p>
                  </a:txBody>
                  <a:tcPr anchor="ctr"/>
                </a:tc>
              </a:tr>
              <a:tr h="370840">
                <a:tc>
                  <a:txBody>
                    <a:bodyPr/>
                    <a:lstStyle/>
                    <a:p>
                      <a:r>
                        <a:rPr lang="en-US">
                          <a:solidFill>
                            <a:schemeClr val="bg1"/>
                          </a:solidFill>
                        </a:rPr>
                        <a:t>Risk Assessment</a:t>
                      </a:r>
                    </a:p>
                  </a:txBody>
                  <a:tcPr anchor="ctr"/>
                </a:tc>
                <a:tc>
                  <a:txBody>
                    <a:bodyPr/>
                    <a:lstStyle/>
                    <a:p>
                      <a:r>
                        <a:rPr lang="en-US" dirty="0" smtClean="0">
                          <a:solidFill>
                            <a:schemeClr val="bg1"/>
                          </a:solidFill>
                        </a:rPr>
                        <a:t>- Risk Level: Low</a:t>
                      </a:r>
                      <a:br>
                        <a:rPr lang="en-US" dirty="0" smtClean="0">
                          <a:solidFill>
                            <a:schemeClr val="bg1"/>
                          </a:solidFill>
                        </a:rPr>
                      </a:br>
                      <a:r>
                        <a:rPr lang="en-US" dirty="0" smtClean="0">
                          <a:solidFill>
                            <a:schemeClr val="bg1"/>
                          </a:solidFill>
                        </a:rPr>
                        <a:t>- Confidence: Low</a:t>
                      </a:r>
                      <a:br>
                        <a:rPr lang="en-US" dirty="0" smtClean="0">
                          <a:solidFill>
                            <a:schemeClr val="bg1"/>
                          </a:solidFill>
                        </a:rPr>
                      </a:br>
                      <a:r>
                        <a:rPr lang="en-US" dirty="0" smtClean="0">
                          <a:solidFill>
                            <a:schemeClr val="bg1"/>
                          </a:solidFill>
                        </a:rPr>
                        <a:t>- Justification: While useful for recon or system profiling, no exploit scenario has been identified, so it is not prioritized for mitigation.</a:t>
                      </a:r>
                      <a:endParaRPr lang="en-US" dirty="0">
                        <a:solidFill>
                          <a:schemeClr val="bg1"/>
                        </a:solidFill>
                      </a:endParaRPr>
                    </a:p>
                  </a:txBody>
                  <a:tcPr anchor="ctr"/>
                </a:tc>
              </a:tr>
              <a:tr h="370840">
                <a:tc>
                  <a:txBody>
                    <a:bodyPr/>
                    <a:lstStyle/>
                    <a:p>
                      <a:r>
                        <a:rPr lang="en-US" dirty="0" smtClean="0">
                          <a:solidFill>
                            <a:schemeClr val="bg1"/>
                          </a:solidFill>
                        </a:rPr>
                        <a:t>Remarks</a:t>
                      </a:r>
                      <a:endParaRPr lang="en-US" dirty="0">
                        <a:solidFill>
                          <a:schemeClr val="bg1"/>
                        </a:solidFill>
                      </a:endParaRPr>
                    </a:p>
                  </a:txBody>
                  <a:tcPr anchor="ctr"/>
                </a:tc>
                <a:tc>
                  <a:txBody>
                    <a:bodyPr/>
                    <a:lstStyle/>
                    <a:p>
                      <a:r>
                        <a:rPr lang="en-US" dirty="0" smtClean="0">
                          <a:solidFill>
                            <a:schemeClr val="bg1"/>
                          </a:solidFill>
                        </a:rPr>
                        <a:t>No configuration changes made</a:t>
                      </a:r>
                    </a:p>
                    <a:p>
                      <a:r>
                        <a:rPr lang="en-US" dirty="0" smtClean="0">
                          <a:solidFill>
                            <a:schemeClr val="bg1"/>
                          </a:solidFill>
                        </a:rPr>
                        <a:t>Timestamps are considered non-sensitive in this environment and pose no direct threat.</a:t>
                      </a:r>
                    </a:p>
                    <a:p>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564211952"/>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Comments </a:t>
            </a:r>
            <a:r>
              <a:rPr lang="en-US" b="1" dirty="0"/>
              <a:t>in </a:t>
            </a:r>
            <a:r>
              <a:rPr lang="en-US" b="1" dirty="0" err="1"/>
              <a:t>Javascripts</a:t>
            </a:r>
            <a:endParaRPr lang="en-PH" dirty="0"/>
          </a:p>
        </p:txBody>
      </p:sp>
      <p:graphicFrame>
        <p:nvGraphicFramePr>
          <p:cNvPr id="7" name="Content Placeholder 2"/>
          <p:cNvGraphicFramePr>
            <a:graphicFrameLocks/>
          </p:cNvGraphicFramePr>
          <p:nvPr>
            <p:extLst>
              <p:ext uri="{D42A27DB-BD31-4B8C-83A1-F6EECF244321}">
                <p14:modId xmlns:p14="http://schemas.microsoft.com/office/powerpoint/2010/main" val="3950490824"/>
              </p:ext>
            </p:extLst>
          </p:nvPr>
        </p:nvGraphicFramePr>
        <p:xfrm>
          <a:off x="468437" y="1465433"/>
          <a:ext cx="8229600" cy="5125720"/>
        </p:xfrm>
        <a:graphic>
          <a:graphicData uri="http://schemas.openxmlformats.org/drawingml/2006/table">
            <a:tbl>
              <a:tblPr firstRow="1" bandRow="1">
                <a:tableStyleId>{5FD0F851-EC5A-4D38-B0AD-8093EC10F338}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dirty="0">
                          <a:solidFill>
                            <a:schemeClr val="bg1"/>
                          </a:solidFill>
                        </a:rPr>
                        <a:t>JavaScript files contain code comments. Although no sensitive content was found, comments can theoretically aid an attacker in understanding application logic or structure.</a:t>
                      </a:r>
                    </a:p>
                  </a:txBody>
                  <a:tcPr anchor="ctr"/>
                </a:tc>
              </a:tr>
              <a:tr h="370840">
                <a:tc>
                  <a:txBody>
                    <a:bodyPr/>
                    <a:lstStyle/>
                    <a:p>
                      <a:r>
                        <a:rPr lang="en-US">
                          <a:solidFill>
                            <a:schemeClr val="bg1"/>
                          </a:solidFill>
                        </a:rPr>
                        <a:t>Vulnerabilities</a:t>
                      </a:r>
                    </a:p>
                  </a:txBody>
                  <a:tcPr anchor="ctr"/>
                </a:tc>
                <a:tc>
                  <a:txBody>
                    <a:bodyPr/>
                    <a:lstStyle/>
                    <a:p>
                      <a:r>
                        <a:rPr lang="en-US" dirty="0" smtClean="0">
                          <a:solidFill>
                            <a:schemeClr val="bg1"/>
                          </a:solidFill>
                        </a:rPr>
                        <a:t>- OWASP 2021 A01: Broken Access Control</a:t>
                      </a:r>
                      <a:br>
                        <a:rPr lang="en-US" dirty="0" smtClean="0">
                          <a:solidFill>
                            <a:schemeClr val="bg1"/>
                          </a:solidFill>
                        </a:rPr>
                      </a:br>
                      <a:r>
                        <a:rPr lang="en-US" dirty="0" smtClean="0">
                          <a:solidFill>
                            <a:schemeClr val="bg1"/>
                          </a:solidFill>
                        </a:rPr>
                        <a:t>- OWASP 2017 A03: Sensitive Data Exposure</a:t>
                      </a:r>
                      <a:br>
                        <a:rPr lang="en-US" dirty="0" smtClean="0">
                          <a:solidFill>
                            <a:schemeClr val="bg1"/>
                          </a:solidFill>
                        </a:rPr>
                      </a:br>
                      <a:r>
                        <a:rPr lang="en-US" dirty="0" smtClean="0">
                          <a:solidFill>
                            <a:schemeClr val="bg1"/>
                          </a:solidFill>
                        </a:rPr>
                        <a:t>- WSTG-v42-INFO-05: Information Leakage Through Comments</a:t>
                      </a:r>
                      <a:br>
                        <a:rPr lang="en-US" dirty="0" smtClean="0">
                          <a:solidFill>
                            <a:schemeClr val="bg1"/>
                          </a:solidFill>
                        </a:rPr>
                      </a:br>
                      <a:r>
                        <a:rPr lang="en-US" dirty="0" smtClean="0">
                          <a:solidFill>
                            <a:schemeClr val="bg1"/>
                          </a:solidFill>
                        </a:rPr>
                        <a:t>- CWE-615: Information Exposure Through Comments</a:t>
                      </a:r>
                      <a:endParaRPr lang="en-US" dirty="0">
                        <a:solidFill>
                          <a:schemeClr val="bg1"/>
                        </a:solidFill>
                      </a:endParaRPr>
                    </a:p>
                  </a:txBody>
                  <a:tcPr anchor="ctr"/>
                </a:tc>
              </a:tr>
              <a:tr h="370840">
                <a:tc>
                  <a:txBody>
                    <a:bodyPr/>
                    <a:lstStyle/>
                    <a:p>
                      <a:r>
                        <a:rPr lang="en-US">
                          <a:solidFill>
                            <a:schemeClr val="bg1"/>
                          </a:solidFill>
                        </a:rPr>
                        <a:t>Risk Assessment</a:t>
                      </a:r>
                    </a:p>
                  </a:txBody>
                  <a:tcPr anchor="ctr"/>
                </a:tc>
                <a:tc>
                  <a:txBody>
                    <a:bodyPr/>
                    <a:lstStyle/>
                    <a:p>
                      <a:r>
                        <a:rPr lang="en-US" dirty="0" smtClean="0">
                          <a:solidFill>
                            <a:schemeClr val="bg1"/>
                          </a:solidFill>
                        </a:rPr>
                        <a:t>- Risk Level: Informational</a:t>
                      </a:r>
                      <a:br>
                        <a:rPr lang="en-US" dirty="0" smtClean="0">
                          <a:solidFill>
                            <a:schemeClr val="bg1"/>
                          </a:solidFill>
                        </a:rPr>
                      </a:br>
                      <a:r>
                        <a:rPr lang="en-US" dirty="0" smtClean="0">
                          <a:solidFill>
                            <a:schemeClr val="bg1"/>
                          </a:solidFill>
                        </a:rPr>
                        <a:t>- Confidence: Medium</a:t>
                      </a:r>
                      <a:br>
                        <a:rPr lang="en-US" dirty="0" smtClean="0">
                          <a:solidFill>
                            <a:schemeClr val="bg1"/>
                          </a:solidFill>
                        </a:rPr>
                      </a:br>
                      <a:r>
                        <a:rPr lang="en-US" dirty="0" smtClean="0">
                          <a:solidFill>
                            <a:schemeClr val="bg1"/>
                          </a:solidFill>
                        </a:rPr>
                        <a:t>- Justification: No sensitive data was found in comments; value remains in documentation for collaboration and maintainability.</a:t>
                      </a:r>
                      <a:endParaRPr lang="en-US" dirty="0">
                        <a:solidFill>
                          <a:schemeClr val="bg1"/>
                        </a:solidFill>
                      </a:endParaRPr>
                    </a:p>
                  </a:txBody>
                  <a:tcPr anchor="ctr"/>
                </a:tc>
              </a:tr>
              <a:tr h="370840">
                <a:tc>
                  <a:txBody>
                    <a:bodyPr/>
                    <a:lstStyle/>
                    <a:p>
                      <a:r>
                        <a:rPr lang="en-US">
                          <a:solidFill>
                            <a:schemeClr val="bg1"/>
                          </a:solidFill>
                        </a:rPr>
                        <a:t>Result</a:t>
                      </a:r>
                    </a:p>
                  </a:txBody>
                  <a:tcPr anchor="ctr"/>
                </a:tc>
                <a:tc>
                  <a:txBody>
                    <a:bodyPr/>
                    <a:lstStyle/>
                    <a:p>
                      <a:r>
                        <a:rPr lang="en-US" dirty="0" smtClean="0">
                          <a:solidFill>
                            <a:schemeClr val="bg1"/>
                          </a:solidFill>
                        </a:rPr>
                        <a:t>- Code comments retained to support code clarity and maintenance.</a:t>
                      </a:r>
                      <a:br>
                        <a:rPr lang="en-US" dirty="0" smtClean="0">
                          <a:solidFill>
                            <a:schemeClr val="bg1"/>
                          </a:solidFill>
                        </a:rPr>
                      </a:br>
                      <a:r>
                        <a:rPr lang="en-US" dirty="0" smtClean="0">
                          <a:solidFill>
                            <a:schemeClr val="bg1"/>
                          </a:solidFill>
                        </a:rPr>
                        <a:t>- Confirmed absence of sensitive or exploitable information.</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2102415658"/>
      </p:ext>
    </p:extLst>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Web </a:t>
            </a:r>
            <a:r>
              <a:rPr lang="en-US" b="1" dirty="0"/>
              <a:t>Crawling Enabled</a:t>
            </a:r>
            <a:endParaRPr lang="en-PH" dirty="0"/>
          </a:p>
        </p:txBody>
      </p:sp>
      <p:graphicFrame>
        <p:nvGraphicFramePr>
          <p:cNvPr id="7" name="Content Placeholder 2"/>
          <p:cNvGraphicFramePr>
            <a:graphicFrameLocks/>
          </p:cNvGraphicFramePr>
          <p:nvPr>
            <p:extLst>
              <p:ext uri="{D42A27DB-BD31-4B8C-83A1-F6EECF244321}">
                <p14:modId xmlns:p14="http://schemas.microsoft.com/office/powerpoint/2010/main" val="4243973975"/>
              </p:ext>
            </p:extLst>
          </p:nvPr>
        </p:nvGraphicFramePr>
        <p:xfrm>
          <a:off x="468437" y="1465433"/>
          <a:ext cx="8229600" cy="485648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dirty="0">
                          <a:solidFill>
                            <a:schemeClr val="bg1"/>
                          </a:solidFill>
                        </a:rPr>
                        <a:t>The presence of a robots.txt file with Disallow: / directives may unintentionally draw attention to sensitive paths. Although intended to block crawlers, it signals the existence of restricted content to malicious actors. Without proper backend protections, this may aid in reconnaissance.</a:t>
                      </a:r>
                    </a:p>
                  </a:txBody>
                  <a:tcPr anchor="ctr"/>
                </a:tc>
              </a:tr>
              <a:tr h="370840">
                <a:tc>
                  <a:txBody>
                    <a:bodyPr/>
                    <a:lstStyle/>
                    <a:p>
                      <a:r>
                        <a:rPr lang="en-US" dirty="0">
                          <a:solidFill>
                            <a:schemeClr val="bg1"/>
                          </a:solidFill>
                        </a:rPr>
                        <a:t>Vulnerabilities</a:t>
                      </a:r>
                    </a:p>
                  </a:txBody>
                  <a:tcPr anchor="ctr"/>
                </a:tc>
                <a:tc>
                  <a:txBody>
                    <a:bodyPr/>
                    <a:lstStyle/>
                    <a:p>
                      <a:r>
                        <a:rPr lang="en-US" dirty="0">
                          <a:solidFill>
                            <a:schemeClr val="bg1"/>
                          </a:solidFill>
                        </a:rPr>
                        <a:t>- No CVE associated</a:t>
                      </a:r>
                      <a:br>
                        <a:rPr lang="en-US" dirty="0">
                          <a:solidFill>
                            <a:schemeClr val="bg1"/>
                          </a:solidFill>
                        </a:rPr>
                      </a:br>
                      <a:r>
                        <a:rPr lang="en-US" dirty="0">
                          <a:solidFill>
                            <a:schemeClr val="bg1"/>
                          </a:solidFill>
                        </a:rPr>
                        <a:t>- General security principle: Avoid signaling sensitive paths via public files (security by obscurity concerns)</a:t>
                      </a:r>
                    </a:p>
                  </a:txBody>
                  <a:tcPr anchor="ctr"/>
                </a:tc>
              </a:tr>
              <a:tr h="370840">
                <a:tc>
                  <a:txBody>
                    <a:bodyPr/>
                    <a:lstStyle/>
                    <a:p>
                      <a:r>
                        <a:rPr lang="en-US" dirty="0">
                          <a:solidFill>
                            <a:schemeClr val="bg1"/>
                          </a:solidFill>
                        </a:rPr>
                        <a:t>Risk Assessment</a:t>
                      </a:r>
                    </a:p>
                  </a:txBody>
                  <a:tcPr anchor="ctr"/>
                </a:tc>
                <a:tc>
                  <a:txBody>
                    <a:bodyPr/>
                    <a:lstStyle/>
                    <a:p>
                      <a:r>
                        <a:rPr lang="en-US" dirty="0" smtClean="0">
                          <a:solidFill>
                            <a:schemeClr val="bg1"/>
                          </a:solidFill>
                        </a:rPr>
                        <a:t>Risk Level: Informational</a:t>
                      </a:r>
                      <a:br>
                        <a:rPr lang="en-US" dirty="0" smtClean="0">
                          <a:solidFill>
                            <a:schemeClr val="bg1"/>
                          </a:solidFill>
                        </a:rPr>
                      </a:br>
                      <a:r>
                        <a:rPr lang="en-US" dirty="0" smtClean="0">
                          <a:solidFill>
                            <a:schemeClr val="bg1"/>
                          </a:solidFill>
                        </a:rPr>
                        <a:t>Confidence: Medium</a:t>
                      </a:r>
                      <a:br>
                        <a:rPr lang="en-US" dirty="0" smtClean="0">
                          <a:solidFill>
                            <a:schemeClr val="bg1"/>
                          </a:solidFill>
                        </a:rPr>
                      </a:br>
                      <a:r>
                        <a:rPr lang="en-US" dirty="0" smtClean="0">
                          <a:solidFill>
                            <a:schemeClr val="bg1"/>
                          </a:solidFill>
                        </a:rPr>
                        <a:t>Justification: While not a direct flaw, robots.txt can leak metadata about potentially sensitive directories. This increases the visibility of hidden paths without providing real protection.</a:t>
                      </a:r>
                      <a:endParaRPr lang="en-US" dirty="0">
                        <a:solidFill>
                          <a:schemeClr val="bg1"/>
                        </a:solidFill>
                      </a:endParaRPr>
                    </a:p>
                  </a:txBody>
                  <a:tcPr anchor="ctr"/>
                </a:tc>
              </a:tr>
              <a:tr h="370840">
                <a:tc>
                  <a:txBody>
                    <a:bodyPr/>
                    <a:lstStyle/>
                    <a:p>
                      <a:r>
                        <a:rPr lang="en-US" dirty="0" smtClean="0">
                          <a:solidFill>
                            <a:schemeClr val="bg1"/>
                          </a:solidFill>
                        </a:rPr>
                        <a:t>Remarks</a:t>
                      </a:r>
                      <a:endParaRPr lang="en-US" dirty="0">
                        <a:solidFill>
                          <a:schemeClr val="bg1"/>
                        </a:solidFill>
                      </a:endParaRPr>
                    </a:p>
                  </a:txBody>
                  <a:tcPr anchor="ctr"/>
                </a:tc>
                <a:tc>
                  <a:txBody>
                    <a:bodyPr/>
                    <a:lstStyle/>
                    <a:p>
                      <a:r>
                        <a:rPr lang="en-US" dirty="0" smtClean="0">
                          <a:solidFill>
                            <a:schemeClr val="bg1"/>
                          </a:solidFill>
                        </a:rPr>
                        <a:t>Removed robot.txt to prevent unintended crawling </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245393088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it-IT" b="1" dirty="0" smtClean="0"/>
              <a:t>Session </a:t>
            </a:r>
            <a:r>
              <a:rPr lang="it-IT" b="1" dirty="0"/>
              <a:t>Info in JS Console</a:t>
            </a:r>
            <a:endParaRPr lang="en-PH" dirty="0"/>
          </a:p>
        </p:txBody>
      </p:sp>
      <p:graphicFrame>
        <p:nvGraphicFramePr>
          <p:cNvPr id="11" name="Content Placeholder 2"/>
          <p:cNvGraphicFramePr>
            <a:graphicFrameLocks/>
          </p:cNvGraphicFramePr>
          <p:nvPr>
            <p:extLst>
              <p:ext uri="{D42A27DB-BD31-4B8C-83A1-F6EECF244321}">
                <p14:modId xmlns:p14="http://schemas.microsoft.com/office/powerpoint/2010/main" val="3545319781"/>
              </p:ext>
            </p:extLst>
          </p:nvPr>
        </p:nvGraphicFramePr>
        <p:xfrm>
          <a:off x="468437" y="1465433"/>
          <a:ext cx="8229600" cy="485648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dirty="0">
                          <a:solidFill>
                            <a:schemeClr val="bg1"/>
                          </a:solidFill>
                        </a:rPr>
                        <a:t>Logging sensitive session information to the browser console exposes internal application data to anyone with access to developer tools. This can lead to session hijacking, user impersonation, or data leakage—particularly on shared or public devices.</a:t>
                      </a:r>
                    </a:p>
                  </a:txBody>
                  <a:tcPr anchor="ctr"/>
                </a:tc>
              </a:tr>
              <a:tr h="370840">
                <a:tc>
                  <a:txBody>
                    <a:bodyPr/>
                    <a:lstStyle/>
                    <a:p>
                      <a:r>
                        <a:rPr lang="en-US">
                          <a:solidFill>
                            <a:schemeClr val="bg1"/>
                          </a:solidFill>
                        </a:rPr>
                        <a:t>Vulnerabilities</a:t>
                      </a:r>
                    </a:p>
                  </a:txBody>
                  <a:tcPr anchor="ctr"/>
                </a:tc>
                <a:tc>
                  <a:txBody>
                    <a:bodyPr/>
                    <a:lstStyle/>
                    <a:p>
                      <a:r>
                        <a:rPr lang="en-US" dirty="0" smtClean="0">
                          <a:solidFill>
                            <a:schemeClr val="bg1"/>
                          </a:solidFill>
                        </a:rPr>
                        <a:t>- No CVE</a:t>
                      </a:r>
                    </a:p>
                    <a:p>
                      <a:r>
                        <a:rPr lang="en-US" dirty="0" smtClean="0">
                          <a:solidFill>
                            <a:schemeClr val="bg1"/>
                          </a:solidFill>
                        </a:rPr>
                        <a:t>- Security Concern: Exposure of session data in client-side logs</a:t>
                      </a:r>
                      <a:br>
                        <a:rPr lang="en-US" dirty="0" smtClean="0">
                          <a:solidFill>
                            <a:schemeClr val="bg1"/>
                          </a:solidFill>
                        </a:rPr>
                      </a:br>
                      <a:r>
                        <a:rPr lang="en-US" dirty="0" smtClean="0">
                          <a:solidFill>
                            <a:schemeClr val="bg1"/>
                          </a:solidFill>
                        </a:rPr>
                        <a:t>- Attack Surface: Browser Developer Tools</a:t>
                      </a:r>
                      <a:endParaRPr lang="en-US" dirty="0">
                        <a:solidFill>
                          <a:schemeClr val="bg1"/>
                        </a:solidFill>
                      </a:endParaRPr>
                    </a:p>
                  </a:txBody>
                  <a:tcPr anchor="ctr"/>
                </a:tc>
              </a:tr>
              <a:tr h="370840">
                <a:tc>
                  <a:txBody>
                    <a:bodyPr/>
                    <a:lstStyle/>
                    <a:p>
                      <a:r>
                        <a:rPr lang="en-US">
                          <a:solidFill>
                            <a:schemeClr val="bg1"/>
                          </a:solidFill>
                        </a:rPr>
                        <a:t>Risk Assessment</a:t>
                      </a:r>
                    </a:p>
                  </a:txBody>
                  <a:tcPr anchor="ctr"/>
                </a:tc>
                <a:tc>
                  <a:txBody>
                    <a:bodyPr/>
                    <a:lstStyle/>
                    <a:p>
                      <a:r>
                        <a:rPr lang="en-US" dirty="0" smtClean="0">
                          <a:solidFill>
                            <a:schemeClr val="bg1"/>
                          </a:solidFill>
                        </a:rPr>
                        <a:t>Risk Level: Informational</a:t>
                      </a:r>
                      <a:br>
                        <a:rPr lang="en-US" dirty="0" smtClean="0">
                          <a:solidFill>
                            <a:schemeClr val="bg1"/>
                          </a:solidFill>
                        </a:rPr>
                      </a:br>
                      <a:r>
                        <a:rPr lang="en-US" dirty="0" smtClean="0">
                          <a:solidFill>
                            <a:schemeClr val="bg1"/>
                          </a:solidFill>
                        </a:rPr>
                        <a:t>Confidence: Medium</a:t>
                      </a:r>
                      <a:br>
                        <a:rPr lang="en-US" dirty="0" smtClean="0">
                          <a:solidFill>
                            <a:schemeClr val="bg1"/>
                          </a:solidFill>
                        </a:rPr>
                      </a:br>
                      <a:r>
                        <a:rPr lang="en-US" dirty="0" smtClean="0">
                          <a:solidFill>
                            <a:schemeClr val="bg1"/>
                          </a:solidFill>
                        </a:rPr>
                        <a:t>Justification: While not an active exploit, exposing session data client-side weakens overall security and can aid social engineering or user impersonation attempts.</a:t>
                      </a:r>
                      <a:endParaRPr lang="en-US" dirty="0">
                        <a:solidFill>
                          <a:schemeClr val="bg1"/>
                        </a:solidFill>
                      </a:endParaRPr>
                    </a:p>
                  </a:txBody>
                  <a:tcPr anchor="ctr"/>
                </a:tc>
              </a:tr>
              <a:tr h="370840">
                <a:tc>
                  <a:txBody>
                    <a:bodyPr/>
                    <a:lstStyle/>
                    <a:p>
                      <a:r>
                        <a:rPr lang="en-US" dirty="0" smtClean="0">
                          <a:solidFill>
                            <a:schemeClr val="bg1"/>
                          </a:solidFill>
                        </a:rPr>
                        <a:t>Remarks</a:t>
                      </a:r>
                      <a:endParaRPr lang="en-US" dirty="0">
                        <a:solidFill>
                          <a:schemeClr val="bg1"/>
                        </a:solidFill>
                      </a:endParaRPr>
                    </a:p>
                  </a:txBody>
                  <a:tcPr anchor="ctr"/>
                </a:tc>
                <a:tc>
                  <a:txBody>
                    <a:bodyPr/>
                    <a:lstStyle/>
                    <a:p>
                      <a:r>
                        <a:rPr lang="en-US" dirty="0" smtClean="0">
                          <a:solidFill>
                            <a:schemeClr val="bg1"/>
                          </a:solidFill>
                        </a:rPr>
                        <a:t>Removed console logging of session-related information</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2229647189"/>
      </p:ext>
    </p:extLst>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Weak </a:t>
            </a:r>
            <a:r>
              <a:rPr lang="en-US" b="1" dirty="0"/>
              <a:t>protocols and Cyphers</a:t>
            </a:r>
            <a:endParaRPr lang="en-PH" dirty="0"/>
          </a:p>
        </p:txBody>
      </p:sp>
      <p:graphicFrame>
        <p:nvGraphicFramePr>
          <p:cNvPr id="12" name="Content Placeholder 2"/>
          <p:cNvGraphicFramePr>
            <a:graphicFrameLocks/>
          </p:cNvGraphicFramePr>
          <p:nvPr>
            <p:extLst>
              <p:ext uri="{D42A27DB-BD31-4B8C-83A1-F6EECF244321}">
                <p14:modId xmlns:p14="http://schemas.microsoft.com/office/powerpoint/2010/main" val="630240774"/>
              </p:ext>
            </p:extLst>
          </p:nvPr>
        </p:nvGraphicFramePr>
        <p:xfrm>
          <a:off x="468437" y="1465433"/>
          <a:ext cx="8229600" cy="512572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a:solidFill>
                            <a:schemeClr val="bg1"/>
                          </a:solidFill>
                        </a:rPr>
                        <a:t>Section</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Problem Explanation</a:t>
                      </a:r>
                    </a:p>
                  </a:txBody>
                  <a:tcPr anchor="ctr"/>
                </a:tc>
                <a:tc>
                  <a:txBody>
                    <a:bodyPr/>
                    <a:lstStyle/>
                    <a:p>
                      <a:r>
                        <a:rPr lang="en-US">
                          <a:solidFill>
                            <a:schemeClr val="bg1"/>
                          </a:solidFill>
                        </a:rPr>
                        <a:t>Support for outdated SSL/TLS protocols (e.g., SSLv2, SSLv3, TLSv1.0, TLSv1.1) and weak cipher suites (e.g., those using aNULL or MD5) can expose the server to: - Protocol downgrade attacks (e.g., POODLE) - Cipher-based attacks (e.g., SWEET32, FREAK) - Insecure data transmission</a:t>
                      </a:r>
                    </a:p>
                  </a:txBody>
                  <a:tcPr anchor="ctr"/>
                </a:tc>
              </a:tr>
              <a:tr h="370840">
                <a:tc>
                  <a:txBody>
                    <a:bodyPr/>
                    <a:lstStyle/>
                    <a:p>
                      <a:r>
                        <a:rPr lang="en-US">
                          <a:solidFill>
                            <a:schemeClr val="bg1"/>
                          </a:solidFill>
                        </a:rPr>
                        <a:t>Identified Vulnerabilities</a:t>
                      </a:r>
                    </a:p>
                  </a:txBody>
                  <a:tcPr anchor="ctr"/>
                </a:tc>
                <a:tc>
                  <a:txBody>
                    <a:bodyPr/>
                    <a:lstStyle/>
                    <a:p>
                      <a:r>
                        <a:rPr lang="en-US">
                          <a:solidFill>
                            <a:schemeClr val="bg1"/>
                          </a:solidFill>
                        </a:rPr>
                        <a:t>- No CVE assigned - Security Concern: Use of insecure transport encryption - Attack Surface: HTTPS connections</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Risk Level: Informational Confidence: Medium Justification: While not a direct exploit, allowing outdated encryption reduces confidentiality guarantees and increases susceptibility to known attacks.</a:t>
                      </a:r>
                    </a:p>
                  </a:txBody>
                  <a:tcPr anchor="ctr"/>
                </a:tc>
              </a:tr>
              <a:tr h="370840">
                <a:tc>
                  <a:txBody>
                    <a:bodyPr/>
                    <a:lstStyle/>
                    <a:p>
                      <a:r>
                        <a:rPr lang="en-US">
                          <a:solidFill>
                            <a:schemeClr val="bg1"/>
                          </a:solidFill>
                        </a:rPr>
                        <a:t>Result</a:t>
                      </a:r>
                    </a:p>
                  </a:txBody>
                  <a:tcPr anchor="ctr"/>
                </a:tc>
                <a:tc>
                  <a:txBody>
                    <a:bodyPr/>
                    <a:lstStyle/>
                    <a:p>
                      <a:pPr marL="285750" indent="-285750">
                        <a:buFontTx/>
                        <a:buChar char="-"/>
                      </a:pPr>
                      <a:r>
                        <a:rPr lang="en-US" dirty="0" smtClean="0">
                          <a:solidFill>
                            <a:schemeClr val="bg1"/>
                          </a:solidFill>
                        </a:rPr>
                        <a:t>Encourages </a:t>
                      </a:r>
                      <a:r>
                        <a:rPr lang="en-US" dirty="0">
                          <a:solidFill>
                            <a:schemeClr val="bg1"/>
                          </a:solidFill>
                        </a:rPr>
                        <a:t>transition to secure, modern protocols and ciphers </a:t>
                      </a:r>
                      <a:endParaRPr lang="en-US" dirty="0" smtClean="0">
                        <a:solidFill>
                          <a:schemeClr val="bg1"/>
                        </a:solidFill>
                      </a:endParaRPr>
                    </a:p>
                    <a:p>
                      <a:pPr marL="285750" indent="-285750">
                        <a:buFontTx/>
                        <a:buChar char="-"/>
                      </a:pPr>
                      <a:r>
                        <a:rPr lang="en-US" dirty="0" smtClean="0">
                          <a:solidFill>
                            <a:schemeClr val="bg1"/>
                          </a:solidFill>
                        </a:rPr>
                        <a:t>Reduces </a:t>
                      </a:r>
                      <a:r>
                        <a:rPr lang="en-US" dirty="0">
                          <a:solidFill>
                            <a:schemeClr val="bg1"/>
                          </a:solidFill>
                        </a:rPr>
                        <a:t>exposure to cryptographic downgrade or brute-force attacks </a:t>
                      </a:r>
                      <a:endParaRPr lang="en-US" dirty="0" smtClean="0">
                        <a:solidFill>
                          <a:schemeClr val="bg1"/>
                        </a:solidFill>
                      </a:endParaRPr>
                    </a:p>
                    <a:p>
                      <a:pPr marL="285750" indent="-285750">
                        <a:buFontTx/>
                        <a:buChar char="-"/>
                      </a:pPr>
                      <a:r>
                        <a:rPr lang="en-US" dirty="0" smtClean="0">
                          <a:solidFill>
                            <a:schemeClr val="bg1"/>
                          </a:solidFill>
                        </a:rPr>
                        <a:t>Aligns </a:t>
                      </a:r>
                      <a:r>
                        <a:rPr lang="en-US" dirty="0">
                          <a:solidFill>
                            <a:schemeClr val="bg1"/>
                          </a:solidFill>
                        </a:rPr>
                        <a:t>with industry best practices for TLS hardening</a:t>
                      </a:r>
                    </a:p>
                  </a:txBody>
                  <a:tcPr anchor="ctr"/>
                </a:tc>
              </a:tr>
            </a:tbl>
          </a:graphicData>
        </a:graphic>
      </p:graphicFrame>
    </p:spTree>
    <p:extLst>
      <p:ext uri="{BB962C8B-B14F-4D97-AF65-F5344CB8AC3E}">
        <p14:creationId xmlns:p14="http://schemas.microsoft.com/office/powerpoint/2010/main" val="4276810826"/>
      </p:ext>
    </p:extLst>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Enforce SSL Encryption</a:t>
            </a:r>
            <a:endParaRPr lang="en-PH" dirty="0"/>
          </a:p>
        </p:txBody>
      </p:sp>
      <p:graphicFrame>
        <p:nvGraphicFramePr>
          <p:cNvPr id="11" name="Content Placeholder 2"/>
          <p:cNvGraphicFramePr>
            <a:graphicFrameLocks/>
          </p:cNvGraphicFramePr>
          <p:nvPr>
            <p:extLst>
              <p:ext uri="{D42A27DB-BD31-4B8C-83A1-F6EECF244321}">
                <p14:modId xmlns:p14="http://schemas.microsoft.com/office/powerpoint/2010/main" val="2923105420"/>
              </p:ext>
            </p:extLst>
          </p:nvPr>
        </p:nvGraphicFramePr>
        <p:xfrm>
          <a:off x="468437" y="1465433"/>
          <a:ext cx="8229600" cy="457708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dirty="0">
                          <a:solidFill>
                            <a:schemeClr val="bg1"/>
                          </a:solidFill>
                        </a:rPr>
                        <a:t>Field</a:t>
                      </a:r>
                    </a:p>
                  </a:txBody>
                  <a:tcPr anchor="ctr"/>
                </a:tc>
                <a:tc>
                  <a:txBody>
                    <a:bodyPr/>
                    <a:lstStyle/>
                    <a:p>
                      <a:r>
                        <a:rPr lang="en-US">
                          <a:solidFill>
                            <a:schemeClr val="bg1"/>
                          </a:solidFill>
                        </a:rPr>
                        <a:t>Details</a:t>
                      </a:r>
                    </a:p>
                  </a:txBody>
                  <a:tcPr anchor="ctr"/>
                </a:tc>
              </a:tr>
              <a:tr h="370840">
                <a:tc>
                  <a:txBody>
                    <a:bodyPr/>
                    <a:lstStyle/>
                    <a:p>
                      <a:r>
                        <a:rPr lang="en-US" dirty="0">
                          <a:solidFill>
                            <a:schemeClr val="bg1"/>
                          </a:solidFill>
                        </a:rPr>
                        <a:t>Issue</a:t>
                      </a:r>
                    </a:p>
                  </a:txBody>
                  <a:tcPr anchor="ctr"/>
                </a:tc>
                <a:tc>
                  <a:txBody>
                    <a:bodyPr/>
                    <a:lstStyle/>
                    <a:p>
                      <a:r>
                        <a:rPr lang="en-US" dirty="0">
                          <a:solidFill>
                            <a:schemeClr val="bg1"/>
                          </a:solidFill>
                        </a:rPr>
                        <a:t>Web application did not enforce HTTPS, allowing unencrypted transmission of sensitive data such as login credentials, session tokens, and cookies.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No CVE assigned. Related to general best practices around transport layer encryption.</a:t>
                      </a:r>
                    </a:p>
                  </a:txBody>
                  <a:tcPr anchor="ctr"/>
                </a:tc>
              </a:tr>
              <a:tr h="370840">
                <a:tc>
                  <a:txBody>
                    <a:bodyPr/>
                    <a:lstStyle/>
                    <a:p>
                      <a:r>
                        <a:rPr lang="en-US">
                          <a:solidFill>
                            <a:schemeClr val="bg1"/>
                          </a:solidFill>
                        </a:rPr>
                        <a:t>Risk Assessment</a:t>
                      </a:r>
                    </a:p>
                  </a:txBody>
                  <a:tcPr anchor="ctr"/>
                </a:tc>
                <a:tc>
                  <a:txBody>
                    <a:bodyPr/>
                    <a:lstStyle/>
                    <a:p>
                      <a:r>
                        <a:rPr lang="en-US" dirty="0">
                          <a:solidFill>
                            <a:schemeClr val="bg1"/>
                          </a:solidFill>
                        </a:rPr>
                        <a:t>Risk Level: Informational Confidence: Medium (3)</a:t>
                      </a:r>
                    </a:p>
                  </a:txBody>
                  <a:tcPr anchor="ctr"/>
                </a:tc>
              </a:tr>
              <a:tr h="370840">
                <a:tc>
                  <a:txBody>
                    <a:bodyPr/>
                    <a:lstStyle/>
                    <a:p>
                      <a:r>
                        <a:rPr lang="en-US" dirty="0" smtClean="0">
                          <a:solidFill>
                            <a:schemeClr val="bg1"/>
                          </a:solidFill>
                        </a:rPr>
                        <a:t>Result</a:t>
                      </a:r>
                      <a:endParaRPr lang="en-US" dirty="0">
                        <a:solidFill>
                          <a:schemeClr val="bg1"/>
                        </a:solidFill>
                      </a:endParaRPr>
                    </a:p>
                  </a:txBody>
                  <a:tcPr anchor="ctr"/>
                </a:tc>
                <a:tc>
                  <a:txBody>
                    <a:bodyPr/>
                    <a:lstStyle/>
                    <a:p>
                      <a:r>
                        <a:rPr lang="en-US" dirty="0" smtClean="0">
                          <a:solidFill>
                            <a:schemeClr val="bg1"/>
                          </a:solidFill>
                        </a:rPr>
                        <a:t>SSL/TLS 1.3 has been enforced by configuring Apache via </a:t>
                      </a:r>
                      <a:r>
                        <a:rPr lang="en-US" dirty="0" err="1" smtClean="0">
                          <a:solidFill>
                            <a:schemeClr val="bg1"/>
                          </a:solidFill>
                        </a:rPr>
                        <a:t>httpd-ssl.conf</a:t>
                      </a:r>
                      <a:r>
                        <a:rPr lang="en-US" dirty="0" smtClean="0">
                          <a:solidFill>
                            <a:schemeClr val="bg1"/>
                          </a:solidFill>
                        </a:rPr>
                        <a:t> as shown below:</a:t>
                      </a:r>
                    </a:p>
                    <a:p>
                      <a:r>
                        <a:rPr lang="en-US" dirty="0" smtClean="0">
                          <a:solidFill>
                            <a:schemeClr val="bg1"/>
                          </a:solidFill>
                        </a:rPr>
                        <a:t>- All data between client and server is now encrypted </a:t>
                      </a:r>
                      <a:br>
                        <a:rPr lang="en-US" dirty="0" smtClean="0">
                          <a:solidFill>
                            <a:schemeClr val="bg1"/>
                          </a:solidFill>
                        </a:rPr>
                      </a:br>
                      <a:r>
                        <a:rPr lang="en-US" dirty="0" smtClean="0">
                          <a:solidFill>
                            <a:schemeClr val="bg1"/>
                          </a:solidFill>
                        </a:rPr>
                        <a:t>- Protects against MITM, eavesdropping, and session hijacking </a:t>
                      </a:r>
                      <a:br>
                        <a:rPr lang="en-US" dirty="0" smtClean="0">
                          <a:solidFill>
                            <a:schemeClr val="bg1"/>
                          </a:solidFill>
                        </a:rPr>
                      </a:br>
                      <a:r>
                        <a:rPr lang="en-US" dirty="0" smtClean="0">
                          <a:solidFill>
                            <a:schemeClr val="bg1"/>
                          </a:solidFill>
                        </a:rPr>
                        <a:t>- Brings application in line with modern HTTPS enforcement standards</a:t>
                      </a:r>
                      <a:endParaRPr lang="en-US" dirty="0">
                        <a:solidFill>
                          <a:schemeClr val="bg1"/>
                        </a:solidFill>
                      </a:endParaRPr>
                    </a:p>
                  </a:txBody>
                  <a:tcPr anchor="ctr"/>
                </a:tc>
              </a:tr>
            </a:tbl>
          </a:graphicData>
        </a:graphic>
      </p:graphicFrame>
    </p:spTree>
    <p:extLst>
      <p:ext uri="{BB962C8B-B14F-4D97-AF65-F5344CB8AC3E}">
        <p14:creationId xmlns:p14="http://schemas.microsoft.com/office/powerpoint/2010/main" val="2780808469"/>
      </p:ext>
    </p:extLst>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75263"/>
            <a:ext cx="8229600" cy="1143000"/>
          </a:xfrm>
        </p:spPr>
        <p:txBody>
          <a:bodyPr>
            <a:noAutofit/>
          </a:bodyPr>
          <a:lstStyle/>
          <a:p>
            <a:pPr lvl="0"/>
            <a:r>
              <a:rPr lang="en-US" sz="3600" b="1" dirty="0" smtClean="0"/>
              <a:t>Resolution </a:t>
            </a:r>
            <a:r>
              <a:rPr lang="en-US" sz="3600" b="1" dirty="0"/>
              <a:t>for CVE-2007-6750 detected CVE after patched applied</a:t>
            </a:r>
            <a:endParaRPr lang="en-PH" sz="3600" dirty="0"/>
          </a:p>
        </p:txBody>
      </p:sp>
      <p:graphicFrame>
        <p:nvGraphicFramePr>
          <p:cNvPr id="11" name="Content Placeholder 2"/>
          <p:cNvGraphicFramePr>
            <a:graphicFrameLocks/>
          </p:cNvGraphicFramePr>
          <p:nvPr>
            <p:extLst>
              <p:ext uri="{D42A27DB-BD31-4B8C-83A1-F6EECF244321}">
                <p14:modId xmlns:p14="http://schemas.microsoft.com/office/powerpoint/2010/main" val="936006967"/>
              </p:ext>
            </p:extLst>
          </p:nvPr>
        </p:nvGraphicFramePr>
        <p:xfrm>
          <a:off x="457200" y="1929158"/>
          <a:ext cx="8229600" cy="411480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sz="2000" dirty="0">
                          <a:solidFill>
                            <a:schemeClr val="bg1"/>
                          </a:solidFill>
                        </a:rPr>
                        <a:t>Field</a:t>
                      </a:r>
                    </a:p>
                  </a:txBody>
                  <a:tcPr anchor="ctr"/>
                </a:tc>
                <a:tc>
                  <a:txBody>
                    <a:bodyPr/>
                    <a:lstStyle/>
                    <a:p>
                      <a:r>
                        <a:rPr lang="en-US" sz="2000">
                          <a:solidFill>
                            <a:schemeClr val="bg1"/>
                          </a:solidFill>
                        </a:rPr>
                        <a:t>Details</a:t>
                      </a:r>
                    </a:p>
                  </a:txBody>
                  <a:tcPr anchor="ctr"/>
                </a:tc>
              </a:tr>
              <a:tr h="370840">
                <a:tc>
                  <a:txBody>
                    <a:bodyPr/>
                    <a:lstStyle/>
                    <a:p>
                      <a:r>
                        <a:rPr lang="en-US" sz="2000">
                          <a:solidFill>
                            <a:schemeClr val="bg1"/>
                          </a:solidFill>
                        </a:rPr>
                        <a:t>Issue</a:t>
                      </a:r>
                    </a:p>
                  </a:txBody>
                  <a:tcPr anchor="ctr"/>
                </a:tc>
                <a:tc>
                  <a:txBody>
                    <a:bodyPr/>
                    <a:lstStyle/>
                    <a:p>
                      <a:r>
                        <a:rPr lang="en-US" sz="2000" dirty="0">
                          <a:solidFill>
                            <a:schemeClr val="bg1"/>
                          </a:solidFill>
                        </a:rPr>
                        <a:t>Apache server was vulnerable to </a:t>
                      </a:r>
                      <a:r>
                        <a:rPr lang="en-US" sz="2000" dirty="0" err="1">
                          <a:solidFill>
                            <a:schemeClr val="bg1"/>
                          </a:solidFill>
                        </a:rPr>
                        <a:t>Slowloris</a:t>
                      </a:r>
                      <a:r>
                        <a:rPr lang="en-US" sz="2000" dirty="0">
                          <a:solidFill>
                            <a:schemeClr val="bg1"/>
                          </a:solidFill>
                        </a:rPr>
                        <a:t>-style denial-of-service (</a:t>
                      </a:r>
                      <a:r>
                        <a:rPr lang="en-US" sz="2000" dirty="0" err="1">
                          <a:solidFill>
                            <a:schemeClr val="bg1"/>
                          </a:solidFill>
                        </a:rPr>
                        <a:t>DoS</a:t>
                      </a:r>
                      <a:r>
                        <a:rPr lang="en-US" sz="2000" dirty="0">
                          <a:solidFill>
                            <a:schemeClr val="bg1"/>
                          </a:solidFill>
                        </a:rPr>
                        <a:t>) attacks due to default timeout and connection handling behavior.</a:t>
                      </a:r>
                    </a:p>
                  </a:txBody>
                  <a:tcPr anchor="ctr"/>
                </a:tc>
              </a:tr>
              <a:tr h="370840">
                <a:tc>
                  <a:txBody>
                    <a:bodyPr/>
                    <a:lstStyle/>
                    <a:p>
                      <a:r>
                        <a:rPr lang="en-US" sz="2000">
                          <a:solidFill>
                            <a:schemeClr val="bg1"/>
                          </a:solidFill>
                        </a:rPr>
                        <a:t>Vulnerabilities</a:t>
                      </a:r>
                    </a:p>
                  </a:txBody>
                  <a:tcPr anchor="ctr"/>
                </a:tc>
                <a:tc>
                  <a:txBody>
                    <a:bodyPr/>
                    <a:lstStyle/>
                    <a:p>
                      <a:r>
                        <a:rPr lang="en-US" sz="2000">
                          <a:solidFill>
                            <a:schemeClr val="bg1"/>
                          </a:solidFill>
                        </a:rPr>
                        <a:t>CVE-2007-6750 – Slowloris Attack DoS via partial and slow HTTP requests</a:t>
                      </a:r>
                    </a:p>
                  </a:txBody>
                  <a:tcPr anchor="ctr"/>
                </a:tc>
              </a:tr>
              <a:tr h="370840">
                <a:tc>
                  <a:txBody>
                    <a:bodyPr/>
                    <a:lstStyle/>
                    <a:p>
                      <a:r>
                        <a:rPr lang="en-US" sz="2000">
                          <a:solidFill>
                            <a:schemeClr val="bg1"/>
                          </a:solidFill>
                        </a:rPr>
                        <a:t>Risk Assessment</a:t>
                      </a:r>
                    </a:p>
                  </a:txBody>
                  <a:tcPr anchor="ctr"/>
                </a:tc>
                <a:tc>
                  <a:txBody>
                    <a:bodyPr/>
                    <a:lstStyle/>
                    <a:p>
                      <a:r>
                        <a:rPr lang="en-US" sz="2000">
                          <a:solidFill>
                            <a:schemeClr val="bg1"/>
                          </a:solidFill>
                        </a:rPr>
                        <a:t>Risk Level: Medium Confidence: High (4/5) Threat: Denial of Service Attack Vector: Remote</a:t>
                      </a:r>
                    </a:p>
                  </a:txBody>
                  <a:tcPr anchor="ctr"/>
                </a:tc>
              </a:tr>
              <a:tr h="370840">
                <a:tc>
                  <a:txBody>
                    <a:bodyPr/>
                    <a:lstStyle/>
                    <a:p>
                      <a:r>
                        <a:rPr lang="en-US" sz="2000">
                          <a:solidFill>
                            <a:schemeClr val="bg1"/>
                          </a:solidFill>
                        </a:rPr>
                        <a:t>Result</a:t>
                      </a:r>
                    </a:p>
                  </a:txBody>
                  <a:tcPr anchor="ctr"/>
                </a:tc>
                <a:tc>
                  <a:txBody>
                    <a:bodyPr/>
                    <a:lstStyle/>
                    <a:p>
                      <a:r>
                        <a:rPr lang="en-US" sz="2000" dirty="0">
                          <a:solidFill>
                            <a:schemeClr val="bg1"/>
                          </a:solidFill>
                        </a:rPr>
                        <a:t>Implemented mitigation by enabling </a:t>
                      </a:r>
                      <a:r>
                        <a:rPr lang="en-US" sz="2000" dirty="0" err="1">
                          <a:solidFill>
                            <a:schemeClr val="bg1"/>
                          </a:solidFill>
                        </a:rPr>
                        <a:t>mod_reqtimeout</a:t>
                      </a:r>
                      <a:r>
                        <a:rPr lang="en-US" sz="2000" dirty="0">
                          <a:solidFill>
                            <a:schemeClr val="bg1"/>
                          </a:solidFill>
                        </a:rPr>
                        <a:t> and tuning connection settings. </a:t>
                      </a:r>
                      <a:endParaRPr lang="en-US" sz="2000" dirty="0" smtClean="0">
                        <a:solidFill>
                          <a:schemeClr val="bg1"/>
                        </a:solidFill>
                      </a:endParaRPr>
                    </a:p>
                    <a:p>
                      <a:r>
                        <a:rPr lang="en-US" sz="2000" dirty="0" smtClean="0">
                          <a:solidFill>
                            <a:schemeClr val="bg1"/>
                          </a:solidFill>
                        </a:rPr>
                        <a:t>Protects </a:t>
                      </a:r>
                      <a:r>
                        <a:rPr lang="en-US" sz="2000" dirty="0">
                          <a:solidFill>
                            <a:schemeClr val="bg1"/>
                          </a:solidFill>
                        </a:rPr>
                        <a:t>against </a:t>
                      </a:r>
                      <a:r>
                        <a:rPr lang="en-US" sz="2000" dirty="0" err="1">
                          <a:solidFill>
                            <a:schemeClr val="bg1"/>
                          </a:solidFill>
                        </a:rPr>
                        <a:t>Slowloris</a:t>
                      </a:r>
                      <a:r>
                        <a:rPr lang="en-US" sz="2000" dirty="0">
                          <a:solidFill>
                            <a:schemeClr val="bg1"/>
                          </a:solidFill>
                        </a:rPr>
                        <a:t> and similar resource exhaustion attacks </a:t>
                      </a:r>
                      <a:endParaRPr lang="en-US" sz="2000" dirty="0" smtClean="0">
                        <a:solidFill>
                          <a:schemeClr val="bg1"/>
                        </a:solidFill>
                      </a:endParaRPr>
                    </a:p>
                  </a:txBody>
                  <a:tcPr anchor="ctr"/>
                </a:tc>
              </a:tr>
            </a:tbl>
          </a:graphicData>
        </a:graphic>
      </p:graphicFrame>
    </p:spTree>
    <p:extLst>
      <p:ext uri="{BB962C8B-B14F-4D97-AF65-F5344CB8AC3E}">
        <p14:creationId xmlns:p14="http://schemas.microsoft.com/office/powerpoint/2010/main" val="308473607"/>
      </p:ext>
    </p:extLst>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lvl="0"/>
            <a:r>
              <a:rPr lang="en-US" b="1" dirty="0" smtClean="0"/>
              <a:t>Blocked </a:t>
            </a:r>
            <a:r>
              <a:rPr lang="en-US" b="1" dirty="0"/>
              <a:t>Port Used by </a:t>
            </a:r>
            <a:r>
              <a:rPr lang="en-US" b="1" dirty="0" err="1"/>
              <a:t>Avahi</a:t>
            </a:r>
            <a:endParaRPr lang="en-PH" dirty="0"/>
          </a:p>
        </p:txBody>
      </p:sp>
      <p:graphicFrame>
        <p:nvGraphicFramePr>
          <p:cNvPr id="11" name="Content Placeholder 2"/>
          <p:cNvGraphicFramePr>
            <a:graphicFrameLocks/>
          </p:cNvGraphicFramePr>
          <p:nvPr>
            <p:extLst>
              <p:ext uri="{D42A27DB-BD31-4B8C-83A1-F6EECF244321}">
                <p14:modId xmlns:p14="http://schemas.microsoft.com/office/powerpoint/2010/main" val="4182897610"/>
              </p:ext>
            </p:extLst>
          </p:nvPr>
        </p:nvGraphicFramePr>
        <p:xfrm>
          <a:off x="468437" y="1465433"/>
          <a:ext cx="8229600" cy="4851400"/>
        </p:xfrm>
        <a:graphic>
          <a:graphicData uri="http://schemas.openxmlformats.org/drawingml/2006/table">
            <a:tbl>
              <a:tblPr firstRow="1" bandRow="1">
                <a:tableStyleId>{BDBED569-4797-4DF1-A0F4-6AAB3CD982D8}</a:tableStyleId>
              </a:tblPr>
              <a:tblGrid>
                <a:gridCol w="1775999"/>
                <a:gridCol w="6453601"/>
              </a:tblGrid>
              <a:tr h="370840">
                <a:tc>
                  <a:txBody>
                    <a:bodyPr/>
                    <a:lstStyle/>
                    <a:p>
                      <a:r>
                        <a:rPr lang="en-US">
                          <a:solidFill>
                            <a:schemeClr val="bg1"/>
                          </a:solidFill>
                        </a:rPr>
                        <a:t>Field</a:t>
                      </a:r>
                    </a:p>
                  </a:txBody>
                  <a:tcPr anchor="ctr"/>
                </a:tc>
                <a:tc>
                  <a:txBody>
                    <a:bodyPr/>
                    <a:lstStyle/>
                    <a:p>
                      <a:r>
                        <a:rPr lang="en-US">
                          <a:solidFill>
                            <a:schemeClr val="bg1"/>
                          </a:solidFill>
                        </a:rPr>
                        <a:t>Details</a:t>
                      </a:r>
                    </a:p>
                  </a:txBody>
                  <a:tcPr anchor="ctr"/>
                </a:tc>
              </a:tr>
              <a:tr h="370840">
                <a:tc>
                  <a:txBody>
                    <a:bodyPr/>
                    <a:lstStyle/>
                    <a:p>
                      <a:r>
                        <a:rPr lang="en-US">
                          <a:solidFill>
                            <a:schemeClr val="bg1"/>
                          </a:solidFill>
                        </a:rPr>
                        <a:t>Issue</a:t>
                      </a:r>
                    </a:p>
                  </a:txBody>
                  <a:tcPr anchor="ctr"/>
                </a:tc>
                <a:tc>
                  <a:txBody>
                    <a:bodyPr/>
                    <a:lstStyle/>
                    <a:p>
                      <a:r>
                        <a:rPr lang="en-US">
                          <a:solidFill>
                            <a:schemeClr val="bg1"/>
                          </a:solidFill>
                        </a:rPr>
                        <a:t>Unused mDNS service was exposed on UDP port 5353, posing a risk of local network enumeration. Additionally, Apache was vulnerable to slow HTTP DoS (Slowloris) attacks without proper timeout controls.</a:t>
                      </a:r>
                    </a:p>
                  </a:txBody>
                  <a:tcPr anchor="ctr"/>
                </a:tc>
              </a:tr>
              <a:tr h="370840">
                <a:tc>
                  <a:txBody>
                    <a:bodyPr/>
                    <a:lstStyle/>
                    <a:p>
                      <a:r>
                        <a:rPr lang="en-US">
                          <a:solidFill>
                            <a:schemeClr val="bg1"/>
                          </a:solidFill>
                        </a:rPr>
                        <a:t>Vulnerabilities</a:t>
                      </a:r>
                    </a:p>
                  </a:txBody>
                  <a:tcPr anchor="ctr"/>
                </a:tc>
                <a:tc>
                  <a:txBody>
                    <a:bodyPr/>
                    <a:lstStyle/>
                    <a:p>
                      <a:r>
                        <a:rPr lang="en-US">
                          <a:solidFill>
                            <a:schemeClr val="bg1"/>
                          </a:solidFill>
                        </a:rPr>
                        <a:t>- Unnecessary port exposure (UDP 5353 / Avahi)- CVE-2011-1002 – Slow HTTP DoS</a:t>
                      </a:r>
                    </a:p>
                  </a:txBody>
                  <a:tcPr anchor="ctr"/>
                </a:tc>
              </a:tr>
              <a:tr h="370840">
                <a:tc>
                  <a:txBody>
                    <a:bodyPr/>
                    <a:lstStyle/>
                    <a:p>
                      <a:r>
                        <a:rPr lang="en-US">
                          <a:solidFill>
                            <a:schemeClr val="bg1"/>
                          </a:solidFill>
                        </a:rPr>
                        <a:t>Risk Assessment</a:t>
                      </a:r>
                    </a:p>
                  </a:txBody>
                  <a:tcPr anchor="ctr"/>
                </a:tc>
                <a:tc>
                  <a:txBody>
                    <a:bodyPr/>
                    <a:lstStyle/>
                    <a:p>
                      <a:r>
                        <a:rPr lang="en-US">
                          <a:solidFill>
                            <a:schemeClr val="bg1"/>
                          </a:solidFill>
                        </a:rPr>
                        <a:t>Risk Level: LowConfidence: High (4/5)Threats: Local network enumeration, Remote DoSAttack Vectors: UDP (mDNS), HTTP (Slowloris)</a:t>
                      </a:r>
                    </a:p>
                  </a:txBody>
                  <a:tcPr anchor="ctr"/>
                </a:tc>
              </a:tr>
              <a:tr h="370840">
                <a:tc>
                  <a:txBody>
                    <a:bodyPr/>
                    <a:lstStyle/>
                    <a:p>
                      <a:r>
                        <a:rPr lang="en-US">
                          <a:solidFill>
                            <a:schemeClr val="bg1"/>
                          </a:solidFill>
                        </a:rPr>
                        <a:t>Result</a:t>
                      </a:r>
                    </a:p>
                  </a:txBody>
                  <a:tcPr anchor="ctr"/>
                </a:tc>
                <a:tc>
                  <a:txBody>
                    <a:bodyPr/>
                    <a:lstStyle/>
                    <a:p>
                      <a:pPr marL="285750" indent="-285750">
                        <a:buFontTx/>
                        <a:buChar char="-"/>
                      </a:pPr>
                      <a:r>
                        <a:rPr lang="en-US" dirty="0" smtClean="0">
                          <a:solidFill>
                            <a:schemeClr val="bg1"/>
                          </a:solidFill>
                        </a:rPr>
                        <a:t>Firewall </a:t>
                      </a:r>
                      <a:r>
                        <a:rPr lang="en-US" dirty="0">
                          <a:solidFill>
                            <a:schemeClr val="bg1"/>
                          </a:solidFill>
                        </a:rPr>
                        <a:t>Hardening: Blocked </a:t>
                      </a:r>
                      <a:r>
                        <a:rPr lang="en-US" dirty="0" err="1">
                          <a:solidFill>
                            <a:schemeClr val="bg1"/>
                          </a:solidFill>
                        </a:rPr>
                        <a:t>Avahi</a:t>
                      </a:r>
                      <a:r>
                        <a:rPr lang="en-US" dirty="0">
                          <a:solidFill>
                            <a:schemeClr val="bg1"/>
                          </a:solidFill>
                        </a:rPr>
                        <a:t> by denying incoming traffic to UDP port 5353</a:t>
                      </a:r>
                      <a:r>
                        <a:rPr lang="en-US" dirty="0" smtClean="0">
                          <a:solidFill>
                            <a:schemeClr val="bg1"/>
                          </a:solidFill>
                        </a:rPr>
                        <a:t>.</a:t>
                      </a:r>
                    </a:p>
                    <a:p>
                      <a:pPr marL="285750" indent="-285750">
                        <a:buFontTx/>
                        <a:buChar char="-"/>
                      </a:pPr>
                      <a:r>
                        <a:rPr lang="en-US" dirty="0" smtClean="0">
                          <a:solidFill>
                            <a:schemeClr val="bg1"/>
                          </a:solidFill>
                        </a:rPr>
                        <a:t>Apache Configuration: Tuned timeouts to mitigate Outcome: Eliminates </a:t>
                      </a:r>
                      <a:r>
                        <a:rPr lang="en-US" dirty="0">
                          <a:solidFill>
                            <a:schemeClr val="bg1"/>
                          </a:solidFill>
                        </a:rPr>
                        <a:t>attack surface via </a:t>
                      </a:r>
                      <a:r>
                        <a:rPr lang="en-US" dirty="0" err="1">
                          <a:solidFill>
                            <a:schemeClr val="bg1"/>
                          </a:solidFill>
                        </a:rPr>
                        <a:t>Avahi</a:t>
                      </a:r>
                      <a:r>
                        <a:rPr lang="en-US" dirty="0">
                          <a:solidFill>
                            <a:schemeClr val="bg1"/>
                          </a:solidFill>
                        </a:rPr>
                        <a:t> if not </a:t>
                      </a:r>
                      <a:r>
                        <a:rPr lang="en-US" dirty="0" smtClean="0">
                          <a:solidFill>
                            <a:schemeClr val="bg1"/>
                          </a:solidFill>
                        </a:rPr>
                        <a:t>used</a:t>
                      </a:r>
                      <a:r>
                        <a:rPr lang="en-US" baseline="0" dirty="0" smtClean="0">
                          <a:solidFill>
                            <a:schemeClr val="bg1"/>
                          </a:solidFill>
                        </a:rPr>
                        <a:t> and</a:t>
                      </a:r>
                      <a:r>
                        <a:rPr lang="en-US" dirty="0" smtClean="0">
                          <a:solidFill>
                            <a:schemeClr val="bg1"/>
                          </a:solidFill>
                        </a:rPr>
                        <a:t> </a:t>
                      </a:r>
                      <a:r>
                        <a:rPr lang="en-US" dirty="0">
                          <a:solidFill>
                            <a:schemeClr val="bg1"/>
                          </a:solidFill>
                        </a:rPr>
                        <a:t>Defends against resource exhaustion from slow HTTP clients</a:t>
                      </a:r>
                    </a:p>
                  </a:txBody>
                  <a:tcPr anchor="ctr"/>
                </a:tc>
              </a:tr>
            </a:tbl>
          </a:graphicData>
        </a:graphic>
      </p:graphicFrame>
    </p:spTree>
    <p:extLst>
      <p:ext uri="{BB962C8B-B14F-4D97-AF65-F5344CB8AC3E}">
        <p14:creationId xmlns:p14="http://schemas.microsoft.com/office/powerpoint/2010/main" val="233905293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effectLst/>
              </a:rPr>
              <a:t>Scope and Limitations</a:t>
            </a:r>
            <a:endParaRPr lang="en-US" dirty="0"/>
          </a:p>
        </p:txBody>
      </p:sp>
      <p:sp>
        <p:nvSpPr>
          <p:cNvPr id="10" name="Content Placeholder 9"/>
          <p:cNvSpPr>
            <a:spLocks noGrp="1"/>
          </p:cNvSpPr>
          <p:nvPr>
            <p:ph sz="half" idx="1"/>
          </p:nvPr>
        </p:nvSpPr>
        <p:spPr/>
        <p:txBody>
          <a:bodyPr/>
          <a:lstStyle/>
          <a:p>
            <a:pPr marL="0" indent="0" algn="ctr">
              <a:buNone/>
            </a:pPr>
            <a:r>
              <a:rPr lang="en-US" b="1" dirty="0" smtClean="0">
                <a:effectLst/>
              </a:rPr>
              <a:t>Scope</a:t>
            </a:r>
            <a:endParaRPr lang="en-US" dirty="0" smtClean="0">
              <a:effectLst/>
            </a:endParaRPr>
          </a:p>
          <a:p>
            <a:pPr marL="457200" lvl="1" indent="0">
              <a:buNone/>
            </a:pPr>
            <a:r>
              <a:rPr lang="en-US" dirty="0" smtClean="0">
                <a:effectLst/>
              </a:rPr>
              <a:t>Identify vulnerabilities within the </a:t>
            </a:r>
            <a:r>
              <a:rPr lang="en-US" dirty="0" err="1" smtClean="0">
                <a:effectLst/>
              </a:rPr>
              <a:t>PNexus</a:t>
            </a:r>
            <a:r>
              <a:rPr lang="en-US" dirty="0" smtClean="0">
                <a:effectLst/>
              </a:rPr>
              <a:t> Web Application and its associated deployment environment, including the OCP Server and network infrastructure</a:t>
            </a:r>
            <a:endParaRPr lang="en-US" dirty="0">
              <a:effectLst/>
            </a:endParaRPr>
          </a:p>
        </p:txBody>
      </p:sp>
      <p:sp>
        <p:nvSpPr>
          <p:cNvPr id="11" name="Content Placeholder 10"/>
          <p:cNvSpPr>
            <a:spLocks noGrp="1"/>
          </p:cNvSpPr>
          <p:nvPr>
            <p:ph sz="half" idx="2"/>
          </p:nvPr>
        </p:nvSpPr>
        <p:spPr/>
        <p:txBody>
          <a:bodyPr/>
          <a:lstStyle/>
          <a:p>
            <a:pPr marL="0" indent="0" algn="ctr">
              <a:buNone/>
            </a:pPr>
            <a:r>
              <a:rPr lang="en-US" b="1" dirty="0" smtClean="0">
                <a:effectLst/>
              </a:rPr>
              <a:t>Limitations</a:t>
            </a:r>
            <a:br>
              <a:rPr lang="en-US" b="1" dirty="0" smtClean="0">
                <a:effectLst/>
              </a:rPr>
            </a:br>
            <a:endParaRPr lang="en-US" b="1" dirty="0" smtClean="0">
              <a:effectLst/>
            </a:endParaRPr>
          </a:p>
          <a:p>
            <a:r>
              <a:rPr lang="en-US" sz="2800" b="1" dirty="0" smtClean="0">
                <a:effectLst/>
              </a:rPr>
              <a:t>D</a:t>
            </a:r>
            <a:r>
              <a:rPr lang="en-US" sz="2800" dirty="0" smtClean="0">
                <a:effectLst/>
              </a:rPr>
              <a:t>ata </a:t>
            </a:r>
            <a:r>
              <a:rPr lang="en-US" sz="2800" dirty="0">
                <a:effectLst/>
              </a:rPr>
              <a:t>inconsistencies</a:t>
            </a:r>
          </a:p>
          <a:p>
            <a:pPr lvl="0"/>
            <a:r>
              <a:rPr lang="en-US" sz="2800" dirty="0">
                <a:effectLst/>
              </a:rPr>
              <a:t>Backup policy assessment</a:t>
            </a:r>
          </a:p>
          <a:p>
            <a:pPr lvl="0"/>
            <a:r>
              <a:rPr lang="en-US" sz="2800" dirty="0">
                <a:effectLst/>
              </a:rPr>
              <a:t>Systems outside of the OCP Server</a:t>
            </a:r>
          </a:p>
          <a:p>
            <a:pPr lvl="0"/>
            <a:r>
              <a:rPr lang="en-US" sz="2800" dirty="0">
                <a:effectLst/>
              </a:rPr>
              <a:t>Infrastructure outside of DSWD </a:t>
            </a:r>
            <a:r>
              <a:rPr lang="en-US" dirty="0">
                <a:effectLst/>
              </a:rPr>
              <a:t>F012</a:t>
            </a:r>
          </a:p>
          <a:p>
            <a:endParaRPr lang="en-US" dirty="0"/>
          </a:p>
        </p:txBody>
      </p:sp>
    </p:spTree>
    <p:extLst>
      <p:ext uri="{BB962C8B-B14F-4D97-AF65-F5344CB8AC3E}">
        <p14:creationId xmlns:p14="http://schemas.microsoft.com/office/powerpoint/2010/main" val="2513986378"/>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Port Configuration (Firewall &amp; Host Security)</a:t>
            </a:r>
            <a:endParaRPr lang="en-P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89772460"/>
              </p:ext>
            </p:extLst>
          </p:nvPr>
        </p:nvGraphicFramePr>
        <p:xfrm>
          <a:off x="683046" y="2002727"/>
          <a:ext cx="7744858" cy="4108958"/>
        </p:xfrm>
        <a:graphic>
          <a:graphicData uri="http://schemas.openxmlformats.org/drawingml/2006/table">
            <a:tbl>
              <a:tblPr firstRow="1" firstCol="1" bandRow="1">
                <a:tableStyleId>{BDBED569-4797-4DF1-A0F4-6AAB3CD982D8}</a:tableStyleId>
              </a:tblPr>
              <a:tblGrid>
                <a:gridCol w="564294"/>
                <a:gridCol w="1062199"/>
                <a:gridCol w="1344345"/>
                <a:gridCol w="4774020"/>
              </a:tblGrid>
              <a:tr h="110009">
                <a:tc>
                  <a:txBody>
                    <a:bodyPr/>
                    <a:lstStyle/>
                    <a:p>
                      <a:pPr marL="0" marR="0" algn="ctr">
                        <a:lnSpc>
                          <a:spcPct val="107000"/>
                        </a:lnSpc>
                        <a:spcBef>
                          <a:spcPts val="0"/>
                        </a:spcBef>
                        <a:spcAft>
                          <a:spcPts val="0"/>
                        </a:spcAft>
                      </a:pPr>
                      <a:r>
                        <a:rPr lang="en-PH" sz="1800" dirty="0">
                          <a:solidFill>
                            <a:schemeClr val="bg1"/>
                          </a:solidFill>
                          <a:effectLst/>
                        </a:rPr>
                        <a:t>Port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dirty="0">
                          <a:solidFill>
                            <a:schemeClr val="bg1"/>
                          </a:solidFill>
                          <a:effectLst/>
                        </a:rPr>
                        <a:t>Protocol/Service</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Status</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Mitigating Action</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a:solidFill>
                            <a:schemeClr val="bg1"/>
                          </a:solidFill>
                          <a:effectLst/>
                        </a:rPr>
                        <a:t>80</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HTTP</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Redirect only</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Configured webserver to redirect unsecured request https (443).</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440038">
                <a:tc>
                  <a:txBody>
                    <a:bodyPr/>
                    <a:lstStyle/>
                    <a:p>
                      <a:pPr marL="0" marR="0">
                        <a:lnSpc>
                          <a:spcPct val="107000"/>
                        </a:lnSpc>
                        <a:spcBef>
                          <a:spcPts val="0"/>
                        </a:spcBef>
                        <a:spcAft>
                          <a:spcPts val="0"/>
                        </a:spcAft>
                      </a:pPr>
                      <a:r>
                        <a:rPr lang="en-PH" sz="1800">
                          <a:solidFill>
                            <a:schemeClr val="bg1"/>
                          </a:solidFill>
                          <a:effectLst/>
                        </a:rPr>
                        <a:t>135</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RPC</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Allow (restricted)</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Allow only from trusted IPs for remote execution; </a:t>
                      </a:r>
                    </a:p>
                    <a:p>
                      <a:pPr marL="0" marR="0">
                        <a:lnSpc>
                          <a:spcPct val="107000"/>
                        </a:lnSpc>
                        <a:spcBef>
                          <a:spcPts val="0"/>
                        </a:spcBef>
                        <a:spcAft>
                          <a:spcPts val="0"/>
                        </a:spcAft>
                      </a:pPr>
                      <a:r>
                        <a:rPr lang="en-PH" sz="1800" dirty="0">
                          <a:solidFill>
                            <a:schemeClr val="bg1"/>
                          </a:solidFill>
                          <a:effectLst/>
                        </a:rPr>
                        <a:t>Monitor and log usage (Network Administrator). </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220019">
                <a:tc>
                  <a:txBody>
                    <a:bodyPr/>
                    <a:lstStyle/>
                    <a:p>
                      <a:pPr marL="0" marR="0">
                        <a:lnSpc>
                          <a:spcPct val="107000"/>
                        </a:lnSpc>
                        <a:spcBef>
                          <a:spcPts val="0"/>
                        </a:spcBef>
                        <a:spcAft>
                          <a:spcPts val="0"/>
                        </a:spcAft>
                      </a:pPr>
                      <a:r>
                        <a:rPr lang="en-PH" sz="1800">
                          <a:solidFill>
                            <a:schemeClr val="bg1"/>
                          </a:solidFill>
                          <a:effectLst/>
                        </a:rPr>
                        <a:t>137</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NetBIOS Name Service</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Block</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Disable unless needed for legacy support; </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a:solidFill>
                            <a:schemeClr val="bg1"/>
                          </a:solidFill>
                          <a:effectLst/>
                        </a:rPr>
                        <a:t>443</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HTTPS</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Open</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Secure with TLS 1.3; </a:t>
                      </a:r>
                    </a:p>
                    <a:p>
                      <a:pPr marL="0" marR="0">
                        <a:lnSpc>
                          <a:spcPct val="107000"/>
                        </a:lnSpc>
                        <a:spcBef>
                          <a:spcPts val="0"/>
                        </a:spcBef>
                        <a:spcAft>
                          <a:spcPts val="0"/>
                        </a:spcAft>
                      </a:pPr>
                      <a:r>
                        <a:rPr lang="en-PH" sz="1800" dirty="0">
                          <a:solidFill>
                            <a:schemeClr val="bg1"/>
                          </a:solidFill>
                          <a:effectLst/>
                        </a:rPr>
                        <a:t>Maintain valid certificates.</a:t>
                      </a:r>
                    </a:p>
                    <a:p>
                      <a:pPr marL="0" marR="0">
                        <a:lnSpc>
                          <a:spcPct val="107000"/>
                        </a:lnSpc>
                        <a:spcBef>
                          <a:spcPts val="0"/>
                        </a:spcBef>
                        <a:spcAft>
                          <a:spcPts val="0"/>
                        </a:spcAft>
                      </a:pPr>
                      <a:r>
                        <a:rPr lang="en-PH" sz="1800" dirty="0">
                          <a:solidFill>
                            <a:schemeClr val="bg1"/>
                          </a:solidFill>
                          <a:effectLst/>
                        </a:rPr>
                        <a:t>Disabled Weak Cyphers</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bl>
          </a:graphicData>
        </a:graphic>
      </p:graphicFrame>
      <p:sp>
        <p:nvSpPr>
          <p:cNvPr id="6" name="TextBox 5"/>
          <p:cNvSpPr txBox="1"/>
          <p:nvPr/>
        </p:nvSpPr>
        <p:spPr>
          <a:xfrm>
            <a:off x="6235547" y="6312665"/>
            <a:ext cx="2314093" cy="369332"/>
          </a:xfrm>
          <a:prstGeom prst="rect">
            <a:avLst/>
          </a:prstGeom>
          <a:noFill/>
        </p:spPr>
        <p:txBody>
          <a:bodyPr wrap="square" rtlCol="0">
            <a:spAutoFit/>
          </a:bodyPr>
          <a:lstStyle/>
          <a:p>
            <a:r>
              <a:rPr lang="en-US" b="1" dirty="0" smtClean="0">
                <a:solidFill>
                  <a:schemeClr val="bg1"/>
                </a:solidFill>
              </a:rPr>
              <a:t>To be continued…</a:t>
            </a:r>
            <a:endParaRPr lang="en-PH" b="1" dirty="0">
              <a:solidFill>
                <a:schemeClr val="bg1"/>
              </a:solidFill>
            </a:endParaRPr>
          </a:p>
        </p:txBody>
      </p:sp>
    </p:spTree>
    <p:extLst>
      <p:ext uri="{BB962C8B-B14F-4D97-AF65-F5344CB8AC3E}">
        <p14:creationId xmlns:p14="http://schemas.microsoft.com/office/powerpoint/2010/main" val="3543273928"/>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Port Configuration (Firewall &amp; Host Security)</a:t>
            </a:r>
            <a:endParaRPr lang="en-P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5272999"/>
              </p:ext>
            </p:extLst>
          </p:nvPr>
        </p:nvGraphicFramePr>
        <p:xfrm>
          <a:off x="683045" y="2002727"/>
          <a:ext cx="7733841" cy="4108958"/>
        </p:xfrm>
        <a:graphic>
          <a:graphicData uri="http://schemas.openxmlformats.org/drawingml/2006/table">
            <a:tbl>
              <a:tblPr firstRow="1" firstCol="1" bandRow="1">
                <a:tableStyleId>{5FD0F851-EC5A-4D38-B0AD-8093EC10F338}</a:tableStyleId>
              </a:tblPr>
              <a:tblGrid>
                <a:gridCol w="827236"/>
                <a:gridCol w="892911"/>
                <a:gridCol w="1421752"/>
                <a:gridCol w="4591942"/>
              </a:tblGrid>
              <a:tr h="110009">
                <a:tc>
                  <a:txBody>
                    <a:bodyPr/>
                    <a:lstStyle/>
                    <a:p>
                      <a:pPr marL="0" marR="0" algn="ctr">
                        <a:lnSpc>
                          <a:spcPct val="107000"/>
                        </a:lnSpc>
                        <a:spcBef>
                          <a:spcPts val="0"/>
                        </a:spcBef>
                        <a:spcAft>
                          <a:spcPts val="0"/>
                        </a:spcAft>
                      </a:pPr>
                      <a:r>
                        <a:rPr lang="en-PH" sz="1800" dirty="0">
                          <a:solidFill>
                            <a:schemeClr val="bg1"/>
                          </a:solidFill>
                          <a:effectLst/>
                        </a:rPr>
                        <a:t>Port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dirty="0">
                          <a:solidFill>
                            <a:schemeClr val="bg1"/>
                          </a:solidFill>
                          <a:effectLst/>
                        </a:rPr>
                        <a:t>Protocol/Service</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Status</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Mitigating Action</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dirty="0">
                          <a:solidFill>
                            <a:schemeClr val="bg1"/>
                          </a:solidFill>
                          <a:effectLst/>
                        </a:rPr>
                        <a:t>445</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SMB</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 /disable SMB; </a:t>
                      </a:r>
                    </a:p>
                    <a:p>
                      <a:pPr marL="0" marR="0">
                        <a:lnSpc>
                          <a:spcPct val="107000"/>
                        </a:lnSpc>
                        <a:spcBef>
                          <a:spcPts val="0"/>
                        </a:spcBef>
                        <a:spcAft>
                          <a:spcPts val="0"/>
                        </a:spcAft>
                      </a:pPr>
                      <a:r>
                        <a:rPr lang="en-PH" sz="1800" dirty="0">
                          <a:solidFill>
                            <a:schemeClr val="bg1"/>
                          </a:solidFill>
                          <a:effectLst/>
                        </a:rPr>
                        <a:t>Monitor for signs of exploitation like </a:t>
                      </a:r>
                      <a:r>
                        <a:rPr lang="en-PH" sz="1800" dirty="0" err="1">
                          <a:solidFill>
                            <a:schemeClr val="bg1"/>
                          </a:solidFill>
                          <a:effectLst/>
                        </a:rPr>
                        <a:t>EternalBlue</a:t>
                      </a:r>
                      <a:r>
                        <a:rPr lang="en-PH" sz="1800" dirty="0">
                          <a:solidFill>
                            <a:schemeClr val="bg1"/>
                          </a:solidFill>
                          <a:effectLst/>
                        </a:rPr>
                        <a: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220019">
                <a:tc>
                  <a:txBody>
                    <a:bodyPr/>
                    <a:lstStyle/>
                    <a:p>
                      <a:pPr marL="0" marR="0">
                        <a:lnSpc>
                          <a:spcPct val="107000"/>
                        </a:lnSpc>
                        <a:spcBef>
                          <a:spcPts val="0"/>
                        </a:spcBef>
                        <a:spcAft>
                          <a:spcPts val="0"/>
                        </a:spcAft>
                      </a:pPr>
                      <a:r>
                        <a:rPr lang="en-PH" sz="1800">
                          <a:solidFill>
                            <a:schemeClr val="bg1"/>
                          </a:solidFill>
                          <a:effectLst/>
                        </a:rPr>
                        <a:t>3000</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https</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Allow (restricted)</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Used for staging as preparation for Vulnerability Assessment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220019">
                <a:tc>
                  <a:txBody>
                    <a:bodyPr/>
                    <a:lstStyle/>
                    <a:p>
                      <a:pPr marL="0" marR="0">
                        <a:lnSpc>
                          <a:spcPct val="107000"/>
                        </a:lnSpc>
                        <a:spcBef>
                          <a:spcPts val="0"/>
                        </a:spcBef>
                        <a:spcAft>
                          <a:spcPts val="0"/>
                        </a:spcAft>
                      </a:pPr>
                      <a:r>
                        <a:rPr lang="en-PH" sz="1800" dirty="0">
                          <a:solidFill>
                            <a:schemeClr val="bg1"/>
                          </a:solidFill>
                          <a:effectLst/>
                        </a:rPr>
                        <a:t>3307</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MySQL </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Blocked</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The application don’t use MySQL</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dirty="0">
                          <a:solidFill>
                            <a:schemeClr val="bg1"/>
                          </a:solidFill>
                          <a:effectLst/>
                        </a:rPr>
                        <a:t>3389</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RDP</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Blocked</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blocked - GUI based remote access is prohibited (Only RPC/SSL Allowed internally)</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dirty="0">
                          <a:solidFill>
                            <a:schemeClr val="bg1"/>
                          </a:solidFill>
                          <a:effectLst/>
                        </a:rPr>
                        <a:t>5432</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err="1">
                          <a:solidFill>
                            <a:schemeClr val="bg1"/>
                          </a:solidFill>
                          <a:effectLst/>
                        </a:rPr>
                        <a:t>PostgreSQL</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Open (restricted)</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Allow only specific IP Address; </a:t>
                      </a:r>
                    </a:p>
                    <a:p>
                      <a:pPr marL="0" marR="0">
                        <a:lnSpc>
                          <a:spcPct val="107000"/>
                        </a:lnSpc>
                        <a:spcBef>
                          <a:spcPts val="0"/>
                        </a:spcBef>
                        <a:spcAft>
                          <a:spcPts val="0"/>
                        </a:spcAft>
                      </a:pPr>
                      <a:r>
                        <a:rPr lang="en-PH" sz="1800" dirty="0">
                          <a:solidFill>
                            <a:schemeClr val="bg1"/>
                          </a:solidFill>
                          <a:effectLst/>
                        </a:rPr>
                        <a:t>Block access outside DSWD Intranet;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bl>
          </a:graphicData>
        </a:graphic>
      </p:graphicFrame>
      <p:sp>
        <p:nvSpPr>
          <p:cNvPr id="3" name="TextBox 2"/>
          <p:cNvSpPr txBox="1"/>
          <p:nvPr/>
        </p:nvSpPr>
        <p:spPr>
          <a:xfrm>
            <a:off x="6235547" y="6312665"/>
            <a:ext cx="2314093" cy="369332"/>
          </a:xfrm>
          <a:prstGeom prst="rect">
            <a:avLst/>
          </a:prstGeom>
          <a:noFill/>
        </p:spPr>
        <p:txBody>
          <a:bodyPr wrap="square" rtlCol="0">
            <a:spAutoFit/>
          </a:bodyPr>
          <a:lstStyle/>
          <a:p>
            <a:r>
              <a:rPr lang="en-US" b="1" dirty="0" smtClean="0">
                <a:solidFill>
                  <a:schemeClr val="bg1"/>
                </a:solidFill>
              </a:rPr>
              <a:t>To be continued…</a:t>
            </a:r>
            <a:endParaRPr lang="en-PH" b="1" dirty="0">
              <a:solidFill>
                <a:schemeClr val="bg1"/>
              </a:solidFill>
            </a:endParaRPr>
          </a:p>
        </p:txBody>
      </p:sp>
    </p:spTree>
    <p:extLst>
      <p:ext uri="{BB962C8B-B14F-4D97-AF65-F5344CB8AC3E}">
        <p14:creationId xmlns:p14="http://schemas.microsoft.com/office/powerpoint/2010/main" val="3517466581"/>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Port Configuration (Firewall &amp; Host Security)</a:t>
            </a:r>
            <a:endParaRPr lang="en-PH"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84673249"/>
              </p:ext>
            </p:extLst>
          </p:nvPr>
        </p:nvGraphicFramePr>
        <p:xfrm>
          <a:off x="683046" y="2002727"/>
          <a:ext cx="7722824" cy="4043934"/>
        </p:xfrm>
        <a:graphic>
          <a:graphicData uri="http://schemas.openxmlformats.org/drawingml/2006/table">
            <a:tbl>
              <a:tblPr firstRow="1" firstCol="1" bandRow="1">
                <a:tableStyleId>{BDBED569-4797-4DF1-A0F4-6AAB3CD982D8}</a:tableStyleId>
              </a:tblPr>
              <a:tblGrid>
                <a:gridCol w="1002535"/>
                <a:gridCol w="1399142"/>
                <a:gridCol w="881349"/>
                <a:gridCol w="4439798"/>
              </a:tblGrid>
              <a:tr h="110009">
                <a:tc>
                  <a:txBody>
                    <a:bodyPr/>
                    <a:lstStyle/>
                    <a:p>
                      <a:pPr marL="0" marR="0" algn="ctr">
                        <a:lnSpc>
                          <a:spcPct val="107000"/>
                        </a:lnSpc>
                        <a:spcBef>
                          <a:spcPts val="0"/>
                        </a:spcBef>
                        <a:spcAft>
                          <a:spcPts val="0"/>
                        </a:spcAft>
                      </a:pPr>
                      <a:r>
                        <a:rPr lang="en-PH" sz="1800" dirty="0">
                          <a:solidFill>
                            <a:schemeClr val="bg1"/>
                          </a:solidFill>
                          <a:effectLst/>
                        </a:rPr>
                        <a:t>Port</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2000" dirty="0">
                          <a:solidFill>
                            <a:schemeClr val="bg1"/>
                          </a:solidFill>
                          <a:effectLst/>
                        </a:rPr>
                        <a:t>Protocol/Service</a:t>
                      </a:r>
                      <a:endParaRPr lang="en-PH" sz="20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Status</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gn="ctr">
                        <a:lnSpc>
                          <a:spcPct val="107000"/>
                        </a:lnSpc>
                        <a:spcBef>
                          <a:spcPts val="0"/>
                        </a:spcBef>
                        <a:spcAft>
                          <a:spcPts val="0"/>
                        </a:spcAft>
                      </a:pPr>
                      <a:r>
                        <a:rPr lang="en-PH" sz="1800">
                          <a:solidFill>
                            <a:schemeClr val="bg1"/>
                          </a:solidFill>
                          <a:effectLst/>
                        </a:rPr>
                        <a:t>Mitigating Action</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r>
              <a:tr h="220019">
                <a:tc>
                  <a:txBody>
                    <a:bodyPr/>
                    <a:lstStyle/>
                    <a:p>
                      <a:pPr marL="0" marR="0">
                        <a:lnSpc>
                          <a:spcPct val="107000"/>
                        </a:lnSpc>
                        <a:spcBef>
                          <a:spcPts val="0"/>
                        </a:spcBef>
                        <a:spcAft>
                          <a:spcPts val="0"/>
                        </a:spcAft>
                      </a:pPr>
                      <a:r>
                        <a:rPr lang="en-PH" sz="1800" dirty="0">
                          <a:solidFill>
                            <a:schemeClr val="bg1"/>
                          </a:solidFill>
                          <a:effectLst/>
                        </a:rPr>
                        <a:t>7070</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2000">
                          <a:solidFill>
                            <a:schemeClr val="bg1"/>
                          </a:solidFill>
                          <a:effectLst/>
                        </a:rPr>
                        <a:t>RealServer (Streaming)</a:t>
                      </a:r>
                      <a:endParaRPr lang="en-PH" sz="20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Blocked – Does not use streaming service.</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440038">
                <a:tc>
                  <a:txBody>
                    <a:bodyPr/>
                    <a:lstStyle/>
                    <a:p>
                      <a:pPr marL="0" marR="0">
                        <a:lnSpc>
                          <a:spcPct val="107000"/>
                        </a:lnSpc>
                        <a:spcBef>
                          <a:spcPts val="0"/>
                        </a:spcBef>
                        <a:spcAft>
                          <a:spcPts val="0"/>
                        </a:spcAft>
                      </a:pPr>
                      <a:r>
                        <a:rPr lang="en-PH" sz="1800" dirty="0">
                          <a:solidFill>
                            <a:schemeClr val="bg1"/>
                          </a:solidFill>
                          <a:effectLst/>
                        </a:rPr>
                        <a:t>4767</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2000" dirty="0">
                          <a:solidFill>
                            <a:schemeClr val="bg1"/>
                          </a:solidFill>
                          <a:effectLst/>
                        </a:rPr>
                        <a:t>Global Protect</a:t>
                      </a:r>
                      <a:endParaRPr lang="en-PH" sz="20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Allow (restricted)</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Restrict access to DSWD resources using firewall roles base on the active directory group assigned.</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330028">
                <a:tc>
                  <a:txBody>
                    <a:bodyPr/>
                    <a:lstStyle/>
                    <a:p>
                      <a:pPr marL="0" marR="0">
                        <a:lnSpc>
                          <a:spcPct val="107000"/>
                        </a:lnSpc>
                        <a:spcBef>
                          <a:spcPts val="0"/>
                        </a:spcBef>
                        <a:spcAft>
                          <a:spcPts val="0"/>
                        </a:spcAft>
                      </a:pPr>
                      <a:r>
                        <a:rPr lang="en-PH" sz="1800">
                          <a:solidFill>
                            <a:schemeClr val="bg1"/>
                          </a:solidFill>
                          <a:effectLst/>
                        </a:rPr>
                        <a:t>5040</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2000" dirty="0">
                          <a:solidFill>
                            <a:schemeClr val="bg1"/>
                          </a:solidFill>
                          <a:effectLst/>
                        </a:rPr>
                        <a:t>PRC</a:t>
                      </a:r>
                      <a:endParaRPr lang="en-PH" sz="20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Allow (restricted)</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Restricted only to access by Network Administrator and IDS/IPS</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r h="220019">
                <a:tc>
                  <a:txBody>
                    <a:bodyPr/>
                    <a:lstStyle/>
                    <a:p>
                      <a:pPr marL="0" marR="0">
                        <a:lnSpc>
                          <a:spcPct val="107000"/>
                        </a:lnSpc>
                        <a:spcBef>
                          <a:spcPts val="0"/>
                        </a:spcBef>
                        <a:spcAft>
                          <a:spcPts val="0"/>
                        </a:spcAft>
                      </a:pPr>
                      <a:r>
                        <a:rPr lang="en-PH" sz="1800">
                          <a:solidFill>
                            <a:schemeClr val="bg1"/>
                          </a:solidFill>
                          <a:effectLst/>
                        </a:rPr>
                        <a:t>28252+</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2000" dirty="0">
                          <a:solidFill>
                            <a:schemeClr val="bg1"/>
                          </a:solidFill>
                          <a:effectLst/>
                        </a:rPr>
                        <a:t>Unknown Ports</a:t>
                      </a:r>
                      <a:endParaRPr lang="en-PH" sz="2000" dirty="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a:solidFill>
                            <a:schemeClr val="bg1"/>
                          </a:solidFill>
                          <a:effectLst/>
                        </a:rPr>
                        <a:t>Block </a:t>
                      </a:r>
                      <a:endParaRPr lang="en-PH" sz="1800">
                        <a:solidFill>
                          <a:schemeClr val="bg1"/>
                        </a:solidFill>
                        <a:effectLst/>
                        <a:latin typeface="Calibri" panose="020F0502020204030204" pitchFamily="34" charset="0"/>
                        <a:ea typeface="Calibri" panose="020F0502020204030204" pitchFamily="34" charset="0"/>
                      </a:endParaRPr>
                    </a:p>
                  </a:txBody>
                  <a:tcPr marL="46266" marR="46266" marT="0" marB="0"/>
                </a:tc>
                <a:tc>
                  <a:txBody>
                    <a:bodyPr/>
                    <a:lstStyle/>
                    <a:p>
                      <a:pPr marL="0" marR="0">
                        <a:lnSpc>
                          <a:spcPct val="107000"/>
                        </a:lnSpc>
                        <a:spcBef>
                          <a:spcPts val="0"/>
                        </a:spcBef>
                        <a:spcAft>
                          <a:spcPts val="0"/>
                        </a:spcAft>
                      </a:pPr>
                      <a:r>
                        <a:rPr lang="en-PH" sz="1800" dirty="0">
                          <a:solidFill>
                            <a:schemeClr val="bg1"/>
                          </a:solidFill>
                          <a:effectLst/>
                        </a:rPr>
                        <a:t>Unknown Ports are blocked by default (whitelisting);</a:t>
                      </a:r>
                      <a:endParaRPr lang="en-PH" sz="1800" dirty="0">
                        <a:solidFill>
                          <a:schemeClr val="bg1"/>
                        </a:solidFill>
                        <a:effectLst/>
                        <a:latin typeface="Calibri" panose="020F0502020204030204" pitchFamily="34" charset="0"/>
                        <a:ea typeface="Calibri" panose="020F0502020204030204" pitchFamily="34" charset="0"/>
                      </a:endParaRPr>
                    </a:p>
                  </a:txBody>
                  <a:tcPr marL="46266" marR="46266" marT="0" marB="0"/>
                </a:tc>
              </a:tr>
            </a:tbl>
          </a:graphicData>
        </a:graphic>
      </p:graphicFrame>
    </p:spTree>
    <p:extLst>
      <p:ext uri="{BB962C8B-B14F-4D97-AF65-F5344CB8AC3E}">
        <p14:creationId xmlns:p14="http://schemas.microsoft.com/office/powerpoint/2010/main" val="266432599"/>
      </p:ext>
    </p:extLst>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28"/>
            <a:ext cx="8229600" cy="717449"/>
          </a:xfrm>
        </p:spPr>
        <p:txBody>
          <a:bodyPr>
            <a:normAutofit fontScale="90000"/>
          </a:bodyPr>
          <a:lstStyle/>
          <a:p>
            <a:r>
              <a:rPr lang="en-US" b="1" dirty="0" smtClean="0"/>
              <a:t>Infrastructure Level</a:t>
            </a:r>
            <a:endParaRPr lang="en-PH" dirty="0"/>
          </a:p>
        </p:txBody>
      </p:sp>
      <p:graphicFrame>
        <p:nvGraphicFramePr>
          <p:cNvPr id="4" name="Content Placeholder 4"/>
          <p:cNvGraphicFramePr>
            <a:graphicFrameLocks/>
          </p:cNvGraphicFramePr>
          <p:nvPr>
            <p:extLst>
              <p:ext uri="{D42A27DB-BD31-4B8C-83A1-F6EECF244321}">
                <p14:modId xmlns:p14="http://schemas.microsoft.com/office/powerpoint/2010/main" val="478406371"/>
              </p:ext>
            </p:extLst>
          </p:nvPr>
        </p:nvGraphicFramePr>
        <p:xfrm>
          <a:off x="338202" y="1220779"/>
          <a:ext cx="8517698" cy="5343511"/>
        </p:xfrm>
        <a:graphic>
          <a:graphicData uri="http://schemas.openxmlformats.org/drawingml/2006/table">
            <a:tbl>
              <a:tblPr bandRow="1">
                <a:tableStyleId>{BDBED569-4797-4DF1-A0F4-6AAB3CD982D8}</a:tableStyleId>
              </a:tblPr>
              <a:tblGrid>
                <a:gridCol w="269850"/>
                <a:gridCol w="1471269"/>
                <a:gridCol w="1064712"/>
                <a:gridCol w="3219189"/>
                <a:gridCol w="2492678"/>
              </a:tblGrid>
              <a:tr h="608863">
                <a:tc>
                  <a:txBody>
                    <a:bodyPr/>
                    <a:lstStyle/>
                    <a:p>
                      <a:pPr marL="0" marR="0" algn="ctr">
                        <a:lnSpc>
                          <a:spcPct val="107000"/>
                        </a:lnSpc>
                        <a:spcBef>
                          <a:spcPts val="0"/>
                        </a:spcBef>
                        <a:spcAft>
                          <a:spcPts val="800"/>
                        </a:spcAft>
                      </a:pPr>
                      <a:r>
                        <a:rPr lang="en-US" sz="2000" dirty="0">
                          <a:solidFill>
                            <a:schemeClr val="bg1"/>
                          </a:solidFill>
                          <a:effectLst/>
                        </a:rPr>
                        <a:t>#</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dirty="0">
                          <a:solidFill>
                            <a:schemeClr val="bg1"/>
                          </a:solidFill>
                          <a:effectLst/>
                        </a:rPr>
                        <a:t>Potential Risk</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dirty="0">
                          <a:solidFill>
                            <a:schemeClr val="bg1"/>
                          </a:solidFill>
                          <a:effectLst/>
                        </a:rPr>
                        <a:t>Risk Level</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dirty="0" smtClean="0">
                          <a:solidFill>
                            <a:schemeClr val="bg1"/>
                          </a:solidFill>
                          <a:effectLst/>
                        </a:rPr>
                        <a:t>Recommendation</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800" dirty="0" smtClean="0">
                          <a:solidFill>
                            <a:schemeClr val="bg1"/>
                          </a:solidFill>
                          <a:effectLst/>
                          <a:latin typeface="Calibri" panose="020F0502020204030204" pitchFamily="34" charset="0"/>
                          <a:ea typeface="Calibri" panose="020F0502020204030204" pitchFamily="34" charset="0"/>
                        </a:rPr>
                        <a:t>Action Taken</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r>
              <a:tr h="1811239">
                <a:tc>
                  <a:txBody>
                    <a:bodyPr/>
                    <a:lstStyle/>
                    <a:p>
                      <a:pPr marL="0" marR="0">
                        <a:lnSpc>
                          <a:spcPct val="107000"/>
                        </a:lnSpc>
                        <a:spcBef>
                          <a:spcPts val="0"/>
                        </a:spcBef>
                        <a:spcAft>
                          <a:spcPts val="800"/>
                        </a:spcAft>
                      </a:pPr>
                      <a:r>
                        <a:rPr lang="en-US" sz="2000">
                          <a:solidFill>
                            <a:schemeClr val="bg1"/>
                          </a:solidFill>
                          <a:effectLst/>
                        </a:rPr>
                        <a:t>1</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Absence of VLANs on very division/section</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Low</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Isolate the risk by clustering offices in separate VLAN.</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rowSpan="2">
                  <a:txBody>
                    <a:bodyPr/>
                    <a:lstStyle/>
                    <a:p>
                      <a:pPr marL="0" marR="0">
                        <a:lnSpc>
                          <a:spcPct val="107000"/>
                        </a:lnSpc>
                        <a:spcBef>
                          <a:spcPts val="0"/>
                        </a:spcBef>
                        <a:spcAft>
                          <a:spcPts val="800"/>
                        </a:spcAft>
                      </a:pPr>
                      <a:r>
                        <a:rPr lang="en-US" sz="2800" dirty="0" smtClean="0">
                          <a:solidFill>
                            <a:schemeClr val="bg1"/>
                          </a:solidFill>
                          <a:effectLst/>
                          <a:latin typeface="Calibri" panose="020F0502020204030204" pitchFamily="34" charset="0"/>
                          <a:ea typeface="Calibri" panose="020F0502020204030204" pitchFamily="34" charset="0"/>
                        </a:rPr>
                        <a:t>The incorporation of DMZ</a:t>
                      </a:r>
                      <a:r>
                        <a:rPr lang="en-US" sz="2800" baseline="0" dirty="0" smtClean="0">
                          <a:solidFill>
                            <a:schemeClr val="bg1"/>
                          </a:solidFill>
                          <a:effectLst/>
                          <a:latin typeface="Calibri" panose="020F0502020204030204" pitchFamily="34" charset="0"/>
                          <a:ea typeface="Calibri" panose="020F0502020204030204" pitchFamily="34" charset="0"/>
                        </a:rPr>
                        <a:t> &amp; </a:t>
                      </a:r>
                      <a:r>
                        <a:rPr lang="en-US" sz="2800" baseline="0" dirty="0" smtClean="0">
                          <a:solidFill>
                            <a:schemeClr val="bg1"/>
                          </a:solidFill>
                          <a:effectLst/>
                          <a:latin typeface="Calibri" panose="020F0502020204030204" pitchFamily="34" charset="0"/>
                          <a:ea typeface="Calibri" panose="020F0502020204030204" pitchFamily="34" charset="0"/>
                        </a:rPr>
                        <a:t>VLANs </a:t>
                      </a:r>
                      <a:r>
                        <a:rPr lang="en-US" sz="2800" baseline="0" dirty="0" smtClean="0">
                          <a:solidFill>
                            <a:schemeClr val="bg1"/>
                          </a:solidFill>
                          <a:effectLst/>
                          <a:latin typeface="Calibri" panose="020F0502020204030204" pitchFamily="34" charset="0"/>
                          <a:ea typeface="Calibri" panose="020F0502020204030204" pitchFamily="34" charset="0"/>
                        </a:rPr>
                        <a:t>were included in the ISSP for 2026-2028 Plan for approval of DICT.</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r>
              <a:tr h="2880000">
                <a:tc>
                  <a:txBody>
                    <a:bodyPr/>
                    <a:lstStyle/>
                    <a:p>
                      <a:pPr marL="0" marR="0">
                        <a:lnSpc>
                          <a:spcPct val="107000"/>
                        </a:lnSpc>
                        <a:spcBef>
                          <a:spcPts val="0"/>
                        </a:spcBef>
                        <a:spcAft>
                          <a:spcPts val="800"/>
                        </a:spcAft>
                      </a:pPr>
                      <a:r>
                        <a:rPr lang="en-US" sz="2000">
                          <a:solidFill>
                            <a:schemeClr val="bg1"/>
                          </a:solidFill>
                          <a:effectLst/>
                        </a:rPr>
                        <a:t>2</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Absence of DMZ.</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Low</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1800" dirty="0">
                          <a:solidFill>
                            <a:schemeClr val="bg1"/>
                          </a:solidFill>
                          <a:effectLst/>
                        </a:rPr>
                        <a:t>The current infrastructure and security feature of the network is really impressive but it is recommended the maximum/latest security technology as possible. Creation of DMZ is highly </a:t>
                      </a:r>
                      <a:r>
                        <a:rPr lang="en-US" sz="2000" dirty="0">
                          <a:solidFill>
                            <a:schemeClr val="bg1"/>
                          </a:solidFill>
                          <a:effectLst/>
                        </a:rPr>
                        <a:t>recommended. </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vMerge="1">
                  <a:txBody>
                    <a:bodyPr/>
                    <a:lstStyle/>
                    <a:p>
                      <a:pPr marL="0" marR="0">
                        <a:lnSpc>
                          <a:spcPct val="107000"/>
                        </a:lnSpc>
                        <a:spcBef>
                          <a:spcPts val="0"/>
                        </a:spcBef>
                        <a:spcAft>
                          <a:spcPts val="800"/>
                        </a:spcAft>
                      </a:pP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1547196777"/>
      </p:ext>
    </p:extLst>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1666"/>
          </a:xfrm>
        </p:spPr>
        <p:txBody>
          <a:bodyPr>
            <a:normAutofit/>
          </a:bodyPr>
          <a:lstStyle/>
          <a:p>
            <a:r>
              <a:rPr lang="en-US" b="1" dirty="0" smtClean="0"/>
              <a:t>Mitigation Strategies</a:t>
            </a:r>
            <a:endParaRPr lang="en-PH" dirty="0"/>
          </a:p>
        </p:txBody>
      </p:sp>
      <p:graphicFrame>
        <p:nvGraphicFramePr>
          <p:cNvPr id="3" name="Table 2"/>
          <p:cNvGraphicFramePr>
            <a:graphicFrameLocks noGrp="1"/>
          </p:cNvGraphicFramePr>
          <p:nvPr>
            <p:extLst>
              <p:ext uri="{D42A27DB-BD31-4B8C-83A1-F6EECF244321}">
                <p14:modId xmlns:p14="http://schemas.microsoft.com/office/powerpoint/2010/main" val="3399200911"/>
              </p:ext>
            </p:extLst>
          </p:nvPr>
        </p:nvGraphicFramePr>
        <p:xfrm>
          <a:off x="363255" y="801666"/>
          <a:ext cx="8592855" cy="5740275"/>
        </p:xfrm>
        <a:graphic>
          <a:graphicData uri="http://schemas.openxmlformats.org/drawingml/2006/table">
            <a:tbl>
              <a:tblPr bandRow="1">
                <a:tableStyleId>{BDBED569-4797-4DF1-A0F4-6AAB3CD982D8}</a:tableStyleId>
              </a:tblPr>
              <a:tblGrid>
                <a:gridCol w="814192"/>
                <a:gridCol w="1966586"/>
                <a:gridCol w="5812077"/>
              </a:tblGrid>
              <a:tr h="125721">
                <a:tc>
                  <a:txBody>
                    <a:bodyPr/>
                    <a:lstStyle/>
                    <a:p>
                      <a:pPr marL="0" marR="0" algn="ctr">
                        <a:lnSpc>
                          <a:spcPct val="107000"/>
                        </a:lnSpc>
                        <a:spcBef>
                          <a:spcPts val="0"/>
                        </a:spcBef>
                        <a:spcAft>
                          <a:spcPts val="800"/>
                        </a:spcAft>
                      </a:pPr>
                      <a:r>
                        <a:rPr lang="en-US" sz="1600" dirty="0">
                          <a:solidFill>
                            <a:schemeClr val="bg1"/>
                          </a:solidFill>
                          <a:effectLst/>
                        </a:rPr>
                        <a:t>Category</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gn="ctr">
                        <a:lnSpc>
                          <a:spcPct val="107000"/>
                        </a:lnSpc>
                        <a:spcBef>
                          <a:spcPts val="0"/>
                        </a:spcBef>
                        <a:spcAft>
                          <a:spcPts val="800"/>
                        </a:spcAft>
                      </a:pPr>
                      <a:r>
                        <a:rPr lang="en-US" sz="1600" dirty="0">
                          <a:solidFill>
                            <a:schemeClr val="bg1"/>
                          </a:solidFill>
                          <a:effectLst/>
                        </a:rPr>
                        <a:t>Vulnerability Addressed</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gn="ctr">
                        <a:lnSpc>
                          <a:spcPct val="107000"/>
                        </a:lnSpc>
                        <a:spcBef>
                          <a:spcPts val="0"/>
                        </a:spcBef>
                        <a:spcAft>
                          <a:spcPts val="800"/>
                        </a:spcAft>
                      </a:pPr>
                      <a:r>
                        <a:rPr lang="en-US" sz="1600" dirty="0">
                          <a:solidFill>
                            <a:schemeClr val="bg1"/>
                          </a:solidFill>
                          <a:effectLst/>
                        </a:rPr>
                        <a:t>Mitigation Strategy</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r>
              <a:tr h="1257212">
                <a:tc>
                  <a:txBody>
                    <a:bodyPr/>
                    <a:lstStyle/>
                    <a:p>
                      <a:pPr marL="0" marR="0">
                        <a:lnSpc>
                          <a:spcPct val="107000"/>
                        </a:lnSpc>
                        <a:spcBef>
                          <a:spcPts val="0"/>
                        </a:spcBef>
                        <a:spcAft>
                          <a:spcPts val="800"/>
                        </a:spcAft>
                      </a:pPr>
                      <a:r>
                        <a:rPr lang="en-US" sz="1600">
                          <a:solidFill>
                            <a:schemeClr val="bg1"/>
                          </a:solidFill>
                          <a:effectLst/>
                        </a:rPr>
                        <a:t>Web Application Security</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dirty="0">
                          <a:solidFill>
                            <a:schemeClr val="bg1"/>
                          </a:solidFill>
                          <a:effectLst/>
                        </a:rPr>
                        <a:t>Vulnerable JS Libraries, Missing Security Headers, CSRF, </a:t>
                      </a:r>
                      <a:r>
                        <a:rPr lang="en-US" sz="1600" dirty="0" err="1">
                          <a:solidFill>
                            <a:schemeClr val="bg1"/>
                          </a:solidFill>
                          <a:effectLst/>
                        </a:rPr>
                        <a:t>Clickjacking</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 Updated all outdated libraries using CDN versions</a:t>
                      </a:r>
                      <a:br>
                        <a:rPr lang="en-US" sz="1600">
                          <a:solidFill>
                            <a:schemeClr val="bg1"/>
                          </a:solidFill>
                          <a:effectLst/>
                        </a:rPr>
                      </a:br>
                      <a:r>
                        <a:rPr lang="en-US" sz="1600">
                          <a:solidFill>
                            <a:schemeClr val="bg1"/>
                          </a:solidFill>
                          <a:effectLst/>
                        </a:rPr>
                        <a:t>- Enforced secure HTTP response headers via </a:t>
                      </a:r>
                      <a:r>
                        <a:rPr lang="en-US" sz="1200">
                          <a:solidFill>
                            <a:schemeClr val="bg1"/>
                          </a:solidFill>
                          <a:effectLst/>
                        </a:rPr>
                        <a:t>.htaccess</a:t>
                      </a:r>
                      <a:r>
                        <a:rPr lang="en-US" sz="1600">
                          <a:solidFill>
                            <a:schemeClr val="bg1"/>
                          </a:solidFill>
                          <a:effectLst/>
                        </a:rPr>
                        <a:t> and </a:t>
                      </a:r>
                      <a:r>
                        <a:rPr lang="en-US" sz="1200">
                          <a:solidFill>
                            <a:schemeClr val="bg1"/>
                          </a:solidFill>
                          <a:effectLst/>
                        </a:rPr>
                        <a:t>httpd.conf</a:t>
                      </a:r>
                      <a:r>
                        <a:rPr lang="en-US" sz="1600">
                          <a:solidFill>
                            <a:schemeClr val="bg1"/>
                          </a:solidFill>
                          <a:effectLst/>
                        </a:rPr>
                        <a:t/>
                      </a:r>
                      <a:br>
                        <a:rPr lang="en-US" sz="1600">
                          <a:solidFill>
                            <a:schemeClr val="bg1"/>
                          </a:solidFill>
                          <a:effectLst/>
                        </a:rPr>
                      </a:br>
                      <a:r>
                        <a:rPr lang="en-US" sz="1600">
                          <a:solidFill>
                            <a:schemeClr val="bg1"/>
                          </a:solidFill>
                          <a:effectLst/>
                        </a:rPr>
                        <a:t>- Enabled CSRF protection in server configuration</a:t>
                      </a:r>
                      <a:br>
                        <a:rPr lang="en-US" sz="1600">
                          <a:solidFill>
                            <a:schemeClr val="bg1"/>
                          </a:solidFill>
                          <a:effectLst/>
                        </a:rPr>
                      </a:br>
                      <a:r>
                        <a:rPr lang="en-US" sz="1600">
                          <a:solidFill>
                            <a:schemeClr val="bg1"/>
                          </a:solidFill>
                          <a:effectLst/>
                        </a:rPr>
                        <a:t>- Implemented proper error handling and custom error pages</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r>
              <a:tr h="1005769">
                <a:tc>
                  <a:txBody>
                    <a:bodyPr/>
                    <a:lstStyle/>
                    <a:p>
                      <a:pPr marL="0" marR="0">
                        <a:lnSpc>
                          <a:spcPct val="107000"/>
                        </a:lnSpc>
                        <a:spcBef>
                          <a:spcPts val="0"/>
                        </a:spcBef>
                        <a:spcAft>
                          <a:spcPts val="800"/>
                        </a:spcAft>
                      </a:pPr>
                      <a:r>
                        <a:rPr lang="en-US" sz="1600">
                          <a:solidFill>
                            <a:schemeClr val="bg1"/>
                          </a:solidFill>
                          <a:effectLst/>
                        </a:rPr>
                        <a:t>Data Protection</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Information Disclosure (X-Powered-By, Debug Mode, Server Version)</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dirty="0">
                          <a:solidFill>
                            <a:schemeClr val="bg1"/>
                          </a:solidFill>
                          <a:effectLst/>
                        </a:rPr>
                        <a:t>- Disabled debug mode in production</a:t>
                      </a:r>
                      <a:br>
                        <a:rPr lang="en-US" sz="1600" dirty="0">
                          <a:solidFill>
                            <a:schemeClr val="bg1"/>
                          </a:solidFill>
                          <a:effectLst/>
                        </a:rPr>
                      </a:br>
                      <a:r>
                        <a:rPr lang="en-US" sz="1600" dirty="0">
                          <a:solidFill>
                            <a:schemeClr val="bg1"/>
                          </a:solidFill>
                          <a:effectLst/>
                        </a:rPr>
                        <a:t>- Removed server version banners and powered-by headers</a:t>
                      </a:r>
                      <a:br>
                        <a:rPr lang="en-US" sz="1600" dirty="0">
                          <a:solidFill>
                            <a:schemeClr val="bg1"/>
                          </a:solidFill>
                          <a:effectLst/>
                        </a:rPr>
                      </a:br>
                      <a:r>
                        <a:rPr lang="en-US" sz="1600" dirty="0">
                          <a:solidFill>
                            <a:schemeClr val="bg1"/>
                          </a:solidFill>
                          <a:effectLst/>
                        </a:rPr>
                        <a:t>- Minified JS files and removed developer comments</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r>
              <a:tr h="628606">
                <a:tc>
                  <a:txBody>
                    <a:bodyPr/>
                    <a:lstStyle/>
                    <a:p>
                      <a:pPr marL="0" marR="0">
                        <a:lnSpc>
                          <a:spcPct val="107000"/>
                        </a:lnSpc>
                        <a:spcBef>
                          <a:spcPts val="0"/>
                        </a:spcBef>
                        <a:spcAft>
                          <a:spcPts val="800"/>
                        </a:spcAft>
                      </a:pPr>
                      <a:r>
                        <a:rPr lang="en-US" sz="1600">
                          <a:solidFill>
                            <a:schemeClr val="bg1"/>
                          </a:solidFill>
                          <a:effectLst/>
                        </a:rPr>
                        <a:t>Access Control</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Session Exposure, Absence of Anti-CSRF Tokens</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 Sanitized all session-related outputs (no exposure in JS console)</a:t>
                      </a:r>
                      <a:br>
                        <a:rPr lang="en-US" sz="1600">
                          <a:solidFill>
                            <a:schemeClr val="bg1"/>
                          </a:solidFill>
                          <a:effectLst/>
                        </a:rPr>
                      </a:br>
                      <a:r>
                        <a:rPr lang="en-US" sz="1600">
                          <a:solidFill>
                            <a:schemeClr val="bg1"/>
                          </a:solidFill>
                          <a:effectLst/>
                        </a:rPr>
                        <a:t>- Implemented CSRF tokens for all forms</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r>
              <a:tr h="754327">
                <a:tc>
                  <a:txBody>
                    <a:bodyPr/>
                    <a:lstStyle/>
                    <a:p>
                      <a:pPr marL="0" marR="0">
                        <a:lnSpc>
                          <a:spcPct val="107000"/>
                        </a:lnSpc>
                        <a:spcBef>
                          <a:spcPts val="0"/>
                        </a:spcBef>
                        <a:spcAft>
                          <a:spcPts val="800"/>
                        </a:spcAft>
                      </a:pPr>
                      <a:r>
                        <a:rPr lang="en-US" sz="1600">
                          <a:solidFill>
                            <a:schemeClr val="bg1"/>
                          </a:solidFill>
                          <a:effectLst/>
                        </a:rPr>
                        <a:t>Server/Infrastructure</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Open Ports, Service Fingerprinting</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dirty="0">
                          <a:solidFill>
                            <a:schemeClr val="bg1"/>
                          </a:solidFill>
                          <a:effectLst/>
                        </a:rPr>
                        <a:t>- Disabled unused services</a:t>
                      </a:r>
                      <a:br>
                        <a:rPr lang="en-US" sz="1600" dirty="0">
                          <a:solidFill>
                            <a:schemeClr val="bg1"/>
                          </a:solidFill>
                          <a:effectLst/>
                        </a:rPr>
                      </a:br>
                      <a:r>
                        <a:rPr lang="en-US" sz="1600" dirty="0">
                          <a:solidFill>
                            <a:schemeClr val="bg1"/>
                          </a:solidFill>
                          <a:effectLst/>
                        </a:rPr>
                        <a:t>- Restricted access to necessary ports only (via firewall rules)</a:t>
                      </a:r>
                      <a:br>
                        <a:rPr lang="en-US" sz="1600" dirty="0">
                          <a:solidFill>
                            <a:schemeClr val="bg1"/>
                          </a:solidFill>
                          <a:effectLst/>
                        </a:rPr>
                      </a:br>
                      <a:r>
                        <a:rPr lang="en-US" sz="1600" dirty="0">
                          <a:solidFill>
                            <a:schemeClr val="bg1"/>
                          </a:solidFill>
                          <a:effectLst/>
                        </a:rPr>
                        <a:t>- Enforced internal-only access to MySQL and </a:t>
                      </a:r>
                      <a:r>
                        <a:rPr lang="en-US" sz="1600" dirty="0" err="1">
                          <a:solidFill>
                            <a:schemeClr val="bg1"/>
                          </a:solidFill>
                          <a:effectLst/>
                        </a:rPr>
                        <a:t>Redis</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r>
              <a:tr h="754327">
                <a:tc>
                  <a:txBody>
                    <a:bodyPr/>
                    <a:lstStyle/>
                    <a:p>
                      <a:pPr marL="0" marR="0">
                        <a:lnSpc>
                          <a:spcPct val="107000"/>
                        </a:lnSpc>
                        <a:spcBef>
                          <a:spcPts val="0"/>
                        </a:spcBef>
                        <a:spcAft>
                          <a:spcPts val="800"/>
                        </a:spcAft>
                      </a:pPr>
                      <a:r>
                        <a:rPr lang="en-US" sz="1600">
                          <a:solidFill>
                            <a:schemeClr val="bg1"/>
                          </a:solidFill>
                          <a:effectLst/>
                        </a:rPr>
                        <a:t>Monitoring &amp; Logging</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a:solidFill>
                            <a:schemeClr val="bg1"/>
                          </a:solidFill>
                          <a:effectLst/>
                        </a:rPr>
                        <a:t>Application Errors, Misconfigurations</a:t>
                      </a:r>
                      <a:endParaRPr lang="en-US" sz="1400">
                        <a:solidFill>
                          <a:schemeClr val="bg1"/>
                        </a:solidFill>
                        <a:effectLst/>
                        <a:latin typeface="Calibri" panose="020F0502020204030204" pitchFamily="34" charset="0"/>
                        <a:ea typeface="Calibri" panose="020F0502020204030204" pitchFamily="34" charset="0"/>
                      </a:endParaRPr>
                    </a:p>
                  </a:txBody>
                  <a:tcPr marL="44055" marR="44055" marT="0" marB="0"/>
                </a:tc>
                <a:tc>
                  <a:txBody>
                    <a:bodyPr/>
                    <a:lstStyle/>
                    <a:p>
                      <a:pPr marL="0" marR="0">
                        <a:lnSpc>
                          <a:spcPct val="107000"/>
                        </a:lnSpc>
                        <a:spcBef>
                          <a:spcPts val="0"/>
                        </a:spcBef>
                        <a:spcAft>
                          <a:spcPts val="800"/>
                        </a:spcAft>
                      </a:pPr>
                      <a:r>
                        <a:rPr lang="en-US" sz="1600" dirty="0">
                          <a:solidFill>
                            <a:schemeClr val="bg1"/>
                          </a:solidFill>
                          <a:effectLst/>
                        </a:rPr>
                        <a:t>- Enabled application logging</a:t>
                      </a:r>
                      <a:br>
                        <a:rPr lang="en-US" sz="1600" dirty="0">
                          <a:solidFill>
                            <a:schemeClr val="bg1"/>
                          </a:solidFill>
                          <a:effectLst/>
                        </a:rPr>
                      </a:br>
                      <a:r>
                        <a:rPr lang="en-US" sz="1600" dirty="0">
                          <a:solidFill>
                            <a:schemeClr val="bg1"/>
                          </a:solidFill>
                          <a:effectLst/>
                        </a:rPr>
                        <a:t>- Integrated Prometheus and </a:t>
                      </a:r>
                      <a:r>
                        <a:rPr lang="en-US" sz="1600" dirty="0" err="1">
                          <a:solidFill>
                            <a:schemeClr val="bg1"/>
                          </a:solidFill>
                          <a:effectLst/>
                        </a:rPr>
                        <a:t>Grafana</a:t>
                      </a:r>
                      <a:r>
                        <a:rPr lang="en-US" sz="1600" dirty="0">
                          <a:solidFill>
                            <a:schemeClr val="bg1"/>
                          </a:solidFill>
                          <a:effectLst/>
                        </a:rPr>
                        <a:t> for real-time monitoring and alerts</a:t>
                      </a:r>
                      <a:br>
                        <a:rPr lang="en-US" sz="1600" dirty="0">
                          <a:solidFill>
                            <a:schemeClr val="bg1"/>
                          </a:solidFill>
                          <a:effectLst/>
                        </a:rPr>
                      </a:br>
                      <a:r>
                        <a:rPr lang="en-US" sz="1600" dirty="0">
                          <a:solidFill>
                            <a:schemeClr val="bg1"/>
                          </a:solidFill>
                          <a:effectLst/>
                        </a:rPr>
                        <a:t>- Regularly audit logs for suspicious activity</a:t>
                      </a:r>
                      <a:endParaRPr lang="en-US" sz="1400" dirty="0">
                        <a:solidFill>
                          <a:schemeClr val="bg1"/>
                        </a:solidFill>
                        <a:effectLst/>
                        <a:latin typeface="Calibri" panose="020F0502020204030204" pitchFamily="34" charset="0"/>
                        <a:ea typeface="Calibri" panose="020F0502020204030204" pitchFamily="34" charset="0"/>
                      </a:endParaRPr>
                    </a:p>
                  </a:txBody>
                  <a:tcPr marL="44055" marR="44055" marT="0" marB="0"/>
                </a:tc>
              </a:tr>
            </a:tbl>
          </a:graphicData>
        </a:graphic>
      </p:graphicFrame>
    </p:spTree>
    <p:extLst>
      <p:ext uri="{BB962C8B-B14F-4D97-AF65-F5344CB8AC3E}">
        <p14:creationId xmlns:p14="http://schemas.microsoft.com/office/powerpoint/2010/main" val="2596269015"/>
      </p:ext>
    </p:extLst>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1666"/>
          </a:xfrm>
        </p:spPr>
        <p:txBody>
          <a:bodyPr>
            <a:normAutofit/>
          </a:bodyPr>
          <a:lstStyle/>
          <a:p>
            <a:pPr lvl="0"/>
            <a:r>
              <a:rPr lang="en-US" dirty="0">
                <a:effectLst/>
              </a:rPr>
              <a:t>Security Policies</a:t>
            </a:r>
          </a:p>
        </p:txBody>
      </p:sp>
      <p:graphicFrame>
        <p:nvGraphicFramePr>
          <p:cNvPr id="4" name="Table 3"/>
          <p:cNvGraphicFramePr>
            <a:graphicFrameLocks noGrp="1"/>
          </p:cNvGraphicFramePr>
          <p:nvPr>
            <p:extLst>
              <p:ext uri="{D42A27DB-BD31-4B8C-83A1-F6EECF244321}">
                <p14:modId xmlns:p14="http://schemas.microsoft.com/office/powerpoint/2010/main" val="429382370"/>
              </p:ext>
            </p:extLst>
          </p:nvPr>
        </p:nvGraphicFramePr>
        <p:xfrm>
          <a:off x="244258" y="801666"/>
          <a:ext cx="8442542" cy="5792089"/>
        </p:xfrm>
        <a:graphic>
          <a:graphicData uri="http://schemas.openxmlformats.org/drawingml/2006/table">
            <a:tbl>
              <a:tblPr bandRow="1">
                <a:tableStyleId>{BDBED569-4797-4DF1-A0F4-6AAB3CD982D8}</a:tableStyleId>
              </a:tblPr>
              <a:tblGrid>
                <a:gridCol w="2192055"/>
                <a:gridCol w="6250487"/>
              </a:tblGrid>
              <a:tr h="111384">
                <a:tc>
                  <a:txBody>
                    <a:bodyPr/>
                    <a:lstStyle/>
                    <a:p>
                      <a:pPr marL="0" marR="0" algn="ctr">
                        <a:lnSpc>
                          <a:spcPct val="107000"/>
                        </a:lnSpc>
                        <a:spcBef>
                          <a:spcPts val="0"/>
                        </a:spcBef>
                        <a:spcAft>
                          <a:spcPts val="800"/>
                        </a:spcAft>
                      </a:pPr>
                      <a:r>
                        <a:rPr lang="en-US" sz="1200" dirty="0">
                          <a:solidFill>
                            <a:schemeClr val="bg1"/>
                          </a:solidFill>
                          <a:effectLst/>
                        </a:rPr>
                        <a:t>Policy Title</a:t>
                      </a:r>
                      <a:endParaRPr lang="en-US" sz="1100" dirty="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gn="ctr">
                        <a:lnSpc>
                          <a:spcPct val="107000"/>
                        </a:lnSpc>
                        <a:spcBef>
                          <a:spcPts val="0"/>
                        </a:spcBef>
                        <a:spcAft>
                          <a:spcPts val="800"/>
                        </a:spcAft>
                      </a:pPr>
                      <a:r>
                        <a:rPr lang="en-US" sz="1200">
                          <a:solidFill>
                            <a:schemeClr val="bg1"/>
                          </a:solidFill>
                          <a:effectLst/>
                        </a:rPr>
                        <a:t>Description</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334151">
                <a:tc>
                  <a:txBody>
                    <a:bodyPr/>
                    <a:lstStyle/>
                    <a:p>
                      <a:pPr marL="0" marR="0">
                        <a:lnSpc>
                          <a:spcPct val="107000"/>
                        </a:lnSpc>
                        <a:spcBef>
                          <a:spcPts val="0"/>
                        </a:spcBef>
                        <a:spcAft>
                          <a:spcPts val="800"/>
                        </a:spcAft>
                      </a:pPr>
                      <a:r>
                        <a:rPr lang="en-US" sz="1200">
                          <a:solidFill>
                            <a:schemeClr val="bg1"/>
                          </a:solidFill>
                          <a:effectLst/>
                        </a:rPr>
                        <a:t>Web Application Security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a:solidFill>
                            <a:schemeClr val="bg1"/>
                          </a:solidFill>
                          <a:effectLst/>
                        </a:rPr>
                        <a:t>Defines secure coding standards (input validation, CSRF/XSS protection), use of HTTPS, required headers (CSP, X-Content-Type-Options), and version management for libraries.</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222767">
                <a:tc>
                  <a:txBody>
                    <a:bodyPr/>
                    <a:lstStyle/>
                    <a:p>
                      <a:pPr marL="0" marR="0">
                        <a:lnSpc>
                          <a:spcPct val="107000"/>
                        </a:lnSpc>
                        <a:spcBef>
                          <a:spcPts val="0"/>
                        </a:spcBef>
                        <a:spcAft>
                          <a:spcPts val="800"/>
                        </a:spcAft>
                      </a:pPr>
                      <a:r>
                        <a:rPr lang="en-US" sz="1200" dirty="0">
                          <a:solidFill>
                            <a:schemeClr val="bg1"/>
                          </a:solidFill>
                          <a:effectLst/>
                        </a:rPr>
                        <a:t>Access Control Policy</a:t>
                      </a:r>
                      <a:endParaRPr lang="en-US" sz="1100" dirty="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a:solidFill>
                            <a:schemeClr val="bg1"/>
                          </a:solidFill>
                          <a:effectLst/>
                        </a:rPr>
                        <a:t>Specifies role-based access control for admin and user levels, password policy enforcement, and session timeout guidelines.</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334151">
                <a:tc>
                  <a:txBody>
                    <a:bodyPr/>
                    <a:lstStyle/>
                    <a:p>
                      <a:pPr marL="0" marR="0">
                        <a:lnSpc>
                          <a:spcPct val="107000"/>
                        </a:lnSpc>
                        <a:spcBef>
                          <a:spcPts val="0"/>
                        </a:spcBef>
                        <a:spcAft>
                          <a:spcPts val="800"/>
                        </a:spcAft>
                      </a:pPr>
                      <a:r>
                        <a:rPr lang="en-US" sz="1200">
                          <a:solidFill>
                            <a:schemeClr val="bg1"/>
                          </a:solidFill>
                          <a:effectLst/>
                        </a:rPr>
                        <a:t>Patch Management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a:solidFill>
                            <a:schemeClr val="bg1"/>
                          </a:solidFill>
                          <a:effectLst/>
                        </a:rPr>
                        <a:t>Requires regular scanning using tools like Nmap and OWASP ZAP, and monthly review of CVEs and dependencies. Hotfix timelines are defined based on risk level.</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334151">
                <a:tc>
                  <a:txBody>
                    <a:bodyPr/>
                    <a:lstStyle/>
                    <a:p>
                      <a:pPr marL="0" marR="0">
                        <a:lnSpc>
                          <a:spcPct val="107000"/>
                        </a:lnSpc>
                        <a:spcBef>
                          <a:spcPts val="0"/>
                        </a:spcBef>
                        <a:spcAft>
                          <a:spcPts val="800"/>
                        </a:spcAft>
                      </a:pPr>
                      <a:r>
                        <a:rPr lang="en-US" sz="1200">
                          <a:solidFill>
                            <a:schemeClr val="bg1"/>
                          </a:solidFill>
                          <a:effectLst/>
                        </a:rPr>
                        <a:t>Network Security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a:solidFill>
                            <a:schemeClr val="bg1"/>
                          </a:solidFill>
                          <a:effectLst/>
                        </a:rPr>
                        <a:t>Details port management strategy, firewall configurations, VPN access, and segregation of services (all ports/and IP should be whitelisted).</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334151">
                <a:tc>
                  <a:txBody>
                    <a:bodyPr/>
                    <a:lstStyle/>
                    <a:p>
                      <a:pPr marL="0" marR="0">
                        <a:lnSpc>
                          <a:spcPct val="107000"/>
                        </a:lnSpc>
                        <a:spcBef>
                          <a:spcPts val="0"/>
                        </a:spcBef>
                        <a:spcAft>
                          <a:spcPts val="800"/>
                        </a:spcAft>
                      </a:pPr>
                      <a:r>
                        <a:rPr lang="en-US" sz="1200">
                          <a:solidFill>
                            <a:schemeClr val="bg1"/>
                          </a:solidFill>
                          <a:effectLst/>
                        </a:rPr>
                        <a:t>Incident Response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a:solidFill>
                            <a:schemeClr val="bg1"/>
                          </a:solidFill>
                          <a:effectLst/>
                        </a:rPr>
                        <a:t>Outlines procedures for breach identification, immediate containment, impact analysis, reporting, and recovery. Logs are preserved for forensic analysis.</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r>
              <a:tr h="1402957">
                <a:tc>
                  <a:txBody>
                    <a:bodyPr/>
                    <a:lstStyle/>
                    <a:p>
                      <a:pPr marL="0" marR="0">
                        <a:lnSpc>
                          <a:spcPct val="107000"/>
                        </a:lnSpc>
                        <a:spcBef>
                          <a:spcPts val="0"/>
                        </a:spcBef>
                        <a:spcAft>
                          <a:spcPts val="800"/>
                        </a:spcAft>
                      </a:pPr>
                      <a:r>
                        <a:rPr lang="en-US" sz="1200">
                          <a:solidFill>
                            <a:schemeClr val="bg1"/>
                          </a:solidFill>
                          <a:effectLst/>
                        </a:rPr>
                        <a:t>Data Backup and Recovery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dirty="0">
                          <a:solidFill>
                            <a:schemeClr val="bg1"/>
                          </a:solidFill>
                          <a:effectLst/>
                        </a:rPr>
                        <a:t>Requires encrypted backup of application databases with offsite storage and regular testing of backup integrity.</a:t>
                      </a:r>
                      <a:endParaRPr lang="en-US" sz="1100" dirty="0">
                        <a:solidFill>
                          <a:schemeClr val="bg1"/>
                        </a:solidFill>
                        <a:effectLst/>
                      </a:endParaRPr>
                    </a:p>
                    <a:p>
                      <a:pPr marL="0" marR="0">
                        <a:lnSpc>
                          <a:spcPct val="107000"/>
                        </a:lnSpc>
                        <a:spcBef>
                          <a:spcPts val="0"/>
                        </a:spcBef>
                        <a:spcAft>
                          <a:spcPts val="800"/>
                        </a:spcAft>
                      </a:pPr>
                      <a:r>
                        <a:rPr lang="en-US" sz="1200" dirty="0">
                          <a:solidFill>
                            <a:schemeClr val="bg1"/>
                          </a:solidFill>
                          <a:effectLst/>
                        </a:rPr>
                        <a:t> </a:t>
                      </a:r>
                      <a:r>
                        <a:rPr lang="en-US" sz="1200" dirty="0" smtClean="0">
                          <a:solidFill>
                            <a:schemeClr val="bg1"/>
                          </a:solidFill>
                          <a:effectLst/>
                        </a:rPr>
                        <a:t>Conduct </a:t>
                      </a:r>
                      <a:r>
                        <a:rPr lang="en-US" sz="1200" dirty="0">
                          <a:solidFill>
                            <a:schemeClr val="bg1"/>
                          </a:solidFill>
                          <a:effectLst/>
                        </a:rPr>
                        <a:t>regular/scheduled backups:</a:t>
                      </a:r>
                      <a:endParaRPr lang="en-US" sz="1100" dirty="0">
                        <a:solidFill>
                          <a:schemeClr val="bg1"/>
                        </a:solidFill>
                        <a:effectLst/>
                      </a:endParaRPr>
                    </a:p>
                    <a:p>
                      <a:pPr marL="342900" marR="0" lvl="0" indent="-342900">
                        <a:lnSpc>
                          <a:spcPct val="107000"/>
                        </a:lnSpc>
                        <a:spcBef>
                          <a:spcPts val="0"/>
                        </a:spcBef>
                        <a:spcAft>
                          <a:spcPts val="0"/>
                        </a:spcAft>
                        <a:buFont typeface="+mj-lt"/>
                        <a:buAutoNum type="arabicPeriod"/>
                      </a:pPr>
                      <a:r>
                        <a:rPr lang="en-US" sz="1200" u="none" strike="noStrike" dirty="0">
                          <a:solidFill>
                            <a:schemeClr val="bg1"/>
                          </a:solidFill>
                          <a:effectLst/>
                        </a:rPr>
                        <a:t>Full backup - every first day of the month</a:t>
                      </a:r>
                      <a:endParaRPr lang="en-US" sz="1100" u="none" strike="noStrike" dirty="0">
                        <a:solidFill>
                          <a:schemeClr val="bg1"/>
                        </a:solidFill>
                        <a:effectLst/>
                      </a:endParaRPr>
                    </a:p>
                    <a:p>
                      <a:pPr marL="342900" marR="0" lvl="0" indent="-342900">
                        <a:lnSpc>
                          <a:spcPct val="107000"/>
                        </a:lnSpc>
                        <a:spcBef>
                          <a:spcPts val="0"/>
                        </a:spcBef>
                        <a:spcAft>
                          <a:spcPts val="0"/>
                        </a:spcAft>
                        <a:buFont typeface="+mj-lt"/>
                        <a:buAutoNum type="arabicPeriod"/>
                      </a:pPr>
                      <a:r>
                        <a:rPr lang="en-US" sz="1200" u="none" strike="noStrike" dirty="0">
                          <a:solidFill>
                            <a:schemeClr val="bg1"/>
                          </a:solidFill>
                          <a:effectLst/>
                        </a:rPr>
                        <a:t>Differential Backup - daily at 6pm </a:t>
                      </a:r>
                      <a:endParaRPr lang="en-US" sz="1100" u="none" strike="noStrike" dirty="0">
                        <a:solidFill>
                          <a:schemeClr val="bg1"/>
                        </a:solidFill>
                        <a:effectLst/>
                      </a:endParaRPr>
                    </a:p>
                    <a:p>
                      <a:pPr marL="0" marR="0">
                        <a:lnSpc>
                          <a:spcPct val="107000"/>
                        </a:lnSpc>
                        <a:spcBef>
                          <a:spcPts val="0"/>
                        </a:spcBef>
                        <a:spcAft>
                          <a:spcPts val="800"/>
                        </a:spcAft>
                      </a:pPr>
                      <a:r>
                        <a:rPr lang="en-US" sz="1200" dirty="0">
                          <a:solidFill>
                            <a:schemeClr val="bg1"/>
                          </a:solidFill>
                          <a:effectLst/>
                        </a:rPr>
                        <a:t> </a:t>
                      </a:r>
                      <a:endParaRPr lang="en-US" sz="1100" dirty="0">
                        <a:solidFill>
                          <a:schemeClr val="bg1"/>
                        </a:solidFill>
                        <a:effectLst/>
                      </a:endParaRPr>
                    </a:p>
                    <a:p>
                      <a:pPr marL="0" marR="0">
                        <a:lnSpc>
                          <a:spcPct val="107000"/>
                        </a:lnSpc>
                        <a:spcBef>
                          <a:spcPts val="0"/>
                        </a:spcBef>
                        <a:spcAft>
                          <a:spcPts val="800"/>
                        </a:spcAft>
                      </a:pPr>
                      <a:r>
                        <a:rPr lang="en-US" sz="1200" dirty="0">
                          <a:solidFill>
                            <a:schemeClr val="bg1"/>
                          </a:solidFill>
                          <a:effectLst/>
                        </a:rPr>
                        <a:t>Conduct a backup quarterly integrity:</a:t>
                      </a:r>
                      <a:endParaRPr lang="en-US" sz="1100" dirty="0">
                        <a:solidFill>
                          <a:schemeClr val="bg1"/>
                        </a:solidFill>
                        <a:effectLst/>
                      </a:endParaRPr>
                    </a:p>
                    <a:p>
                      <a:pPr marL="342900" marR="0" lvl="0" indent="-342900">
                        <a:lnSpc>
                          <a:spcPct val="107000"/>
                        </a:lnSpc>
                        <a:spcBef>
                          <a:spcPts val="0"/>
                        </a:spcBef>
                        <a:spcAft>
                          <a:spcPts val="0"/>
                        </a:spcAft>
                        <a:buFont typeface="+mj-lt"/>
                        <a:buAutoNum type="arabicPeriod"/>
                      </a:pPr>
                      <a:r>
                        <a:rPr lang="en-US" sz="1200" u="none" strike="noStrike" dirty="0">
                          <a:solidFill>
                            <a:schemeClr val="bg1"/>
                          </a:solidFill>
                          <a:effectLst/>
                        </a:rPr>
                        <a:t>Generate MD5 Sub of all backup files</a:t>
                      </a:r>
                      <a:endParaRPr lang="en-US" sz="1100" u="none" strike="noStrike" dirty="0">
                        <a:solidFill>
                          <a:schemeClr val="bg1"/>
                        </a:solidFill>
                        <a:effectLst/>
                      </a:endParaRPr>
                    </a:p>
                    <a:p>
                      <a:pPr marL="342900" marR="0" lvl="0" indent="-342900">
                        <a:lnSpc>
                          <a:spcPct val="107000"/>
                        </a:lnSpc>
                        <a:spcBef>
                          <a:spcPts val="0"/>
                        </a:spcBef>
                        <a:spcAft>
                          <a:spcPts val="0"/>
                        </a:spcAft>
                        <a:buFont typeface="+mj-lt"/>
                        <a:buAutoNum type="arabicPeriod"/>
                      </a:pPr>
                      <a:r>
                        <a:rPr lang="en-US" sz="1200" u="none" strike="noStrike" dirty="0">
                          <a:solidFill>
                            <a:schemeClr val="bg1"/>
                          </a:solidFill>
                          <a:effectLst/>
                        </a:rPr>
                        <a:t>Check backup integrity using md5Sum checker</a:t>
                      </a:r>
                      <a:endParaRPr lang="en-US" sz="1100" u="none" strike="noStrike" dirty="0">
                        <a:solidFill>
                          <a:schemeClr val="bg1"/>
                        </a:solidFill>
                        <a:effectLst/>
                        <a:latin typeface="Calibri" panose="020F0502020204030204" pitchFamily="34" charset="0"/>
                        <a:ea typeface="Calibri" panose="020F0502020204030204" pitchFamily="34" charset="0"/>
                      </a:endParaRPr>
                    </a:p>
                  </a:txBody>
                  <a:tcPr marL="39031" marR="39031" marT="0" marB="0"/>
                </a:tc>
              </a:tr>
              <a:tr h="1340868">
                <a:tc>
                  <a:txBody>
                    <a:bodyPr/>
                    <a:lstStyle/>
                    <a:p>
                      <a:pPr marL="0" marR="0">
                        <a:lnSpc>
                          <a:spcPct val="107000"/>
                        </a:lnSpc>
                        <a:spcBef>
                          <a:spcPts val="0"/>
                        </a:spcBef>
                        <a:spcAft>
                          <a:spcPts val="800"/>
                        </a:spcAft>
                      </a:pPr>
                      <a:r>
                        <a:rPr lang="en-US" sz="1200">
                          <a:solidFill>
                            <a:schemeClr val="bg1"/>
                          </a:solidFill>
                          <a:effectLst/>
                        </a:rPr>
                        <a:t>Audit and Compliance Policy</a:t>
                      </a:r>
                      <a:endParaRPr lang="en-US" sz="1100">
                        <a:solidFill>
                          <a:schemeClr val="bg1"/>
                        </a:solidFill>
                        <a:effectLst/>
                        <a:latin typeface="Calibri" panose="020F0502020204030204" pitchFamily="34" charset="0"/>
                        <a:ea typeface="Calibri" panose="020F0502020204030204" pitchFamily="34" charset="0"/>
                      </a:endParaRPr>
                    </a:p>
                  </a:txBody>
                  <a:tcPr marL="39031" marR="39031" marT="0" marB="0"/>
                </a:tc>
                <a:tc>
                  <a:txBody>
                    <a:bodyPr/>
                    <a:lstStyle/>
                    <a:p>
                      <a:pPr marL="0" marR="0">
                        <a:lnSpc>
                          <a:spcPct val="107000"/>
                        </a:lnSpc>
                        <a:spcBef>
                          <a:spcPts val="0"/>
                        </a:spcBef>
                        <a:spcAft>
                          <a:spcPts val="800"/>
                        </a:spcAft>
                      </a:pPr>
                      <a:r>
                        <a:rPr lang="en-US" sz="1200" dirty="0">
                          <a:solidFill>
                            <a:schemeClr val="bg1"/>
                          </a:solidFill>
                          <a:effectLst/>
                        </a:rPr>
                        <a:t>Obtain ISO Certifications:</a:t>
                      </a:r>
                      <a:endParaRPr lang="en-US" sz="1100" dirty="0">
                        <a:solidFill>
                          <a:schemeClr val="bg1"/>
                        </a:solidFill>
                        <a:effectLst/>
                      </a:endParaRPr>
                    </a:p>
                    <a:p>
                      <a:pPr marL="342900" marR="0" lvl="0" indent="-342900">
                        <a:lnSpc>
                          <a:spcPct val="107000"/>
                        </a:lnSpc>
                        <a:spcBef>
                          <a:spcPts val="0"/>
                        </a:spcBef>
                        <a:spcAft>
                          <a:spcPts val="0"/>
                        </a:spcAft>
                        <a:buFont typeface="Symbol" panose="05050102010706020507" pitchFamily="18" charset="2"/>
                        <a:buChar char="-"/>
                      </a:pPr>
                      <a:r>
                        <a:rPr lang="en-US" sz="1200" u="none" strike="noStrike" dirty="0">
                          <a:solidFill>
                            <a:schemeClr val="bg1"/>
                          </a:solidFill>
                          <a:effectLst/>
                        </a:rPr>
                        <a:t>Database Management Standards</a:t>
                      </a:r>
                      <a:endParaRPr lang="en-US" sz="1100" u="none" strike="noStrike" dirty="0">
                        <a:solidFill>
                          <a:schemeClr val="bg1"/>
                        </a:solidFill>
                        <a:effectLst/>
                      </a:endParaRPr>
                    </a:p>
                    <a:p>
                      <a:pPr marL="342900" marR="0" lvl="0" indent="-342900">
                        <a:lnSpc>
                          <a:spcPct val="107000"/>
                        </a:lnSpc>
                        <a:spcBef>
                          <a:spcPts val="0"/>
                        </a:spcBef>
                        <a:spcAft>
                          <a:spcPts val="0"/>
                        </a:spcAft>
                        <a:buFont typeface="Symbol" panose="05050102010706020507" pitchFamily="18" charset="2"/>
                        <a:buChar char="-"/>
                      </a:pPr>
                      <a:r>
                        <a:rPr lang="en-US" sz="1200" u="none" strike="noStrike" dirty="0">
                          <a:solidFill>
                            <a:schemeClr val="bg1"/>
                          </a:solidFill>
                          <a:effectLst/>
                        </a:rPr>
                        <a:t>Network &amp; Security Standards</a:t>
                      </a:r>
                      <a:endParaRPr lang="en-US" sz="1100" u="none" strike="noStrike" dirty="0">
                        <a:solidFill>
                          <a:schemeClr val="bg1"/>
                        </a:solidFill>
                        <a:effectLst/>
                      </a:endParaRPr>
                    </a:p>
                    <a:p>
                      <a:pPr marL="342900" marR="0" lvl="0" indent="-342900">
                        <a:lnSpc>
                          <a:spcPct val="107000"/>
                        </a:lnSpc>
                        <a:spcBef>
                          <a:spcPts val="0"/>
                        </a:spcBef>
                        <a:spcAft>
                          <a:spcPts val="0"/>
                        </a:spcAft>
                        <a:buFont typeface="Symbol" panose="05050102010706020507" pitchFamily="18" charset="2"/>
                        <a:buChar char="-"/>
                      </a:pPr>
                      <a:r>
                        <a:rPr lang="en-US" sz="1200" u="none" strike="noStrike" dirty="0">
                          <a:solidFill>
                            <a:schemeClr val="bg1"/>
                          </a:solidFill>
                          <a:effectLst/>
                        </a:rPr>
                        <a:t>Server Maintenance </a:t>
                      </a:r>
                      <a:r>
                        <a:rPr lang="en-US" sz="1200" u="none" strike="noStrike" dirty="0" smtClean="0">
                          <a:solidFill>
                            <a:schemeClr val="bg1"/>
                          </a:solidFill>
                          <a:effectLst/>
                        </a:rPr>
                        <a:t>standards</a:t>
                      </a:r>
                      <a:endParaRPr lang="en-US" sz="1100" u="none" strike="noStrike" dirty="0" smtClean="0">
                        <a:solidFill>
                          <a:schemeClr val="bg1"/>
                        </a:solidFill>
                        <a:effectLst/>
                      </a:endParaRPr>
                    </a:p>
                    <a:p>
                      <a:pPr marL="0" marR="0" lvl="0" indent="0">
                        <a:lnSpc>
                          <a:spcPct val="107000"/>
                        </a:lnSpc>
                        <a:spcBef>
                          <a:spcPts val="0"/>
                        </a:spcBef>
                        <a:spcAft>
                          <a:spcPts val="0"/>
                        </a:spcAft>
                        <a:buFont typeface="Symbol" panose="05050102010706020507" pitchFamily="18" charset="2"/>
                        <a:buNone/>
                      </a:pPr>
                      <a:r>
                        <a:rPr lang="en-US" sz="1200" dirty="0">
                          <a:solidFill>
                            <a:schemeClr val="bg1"/>
                          </a:solidFill>
                          <a:effectLst/>
                        </a:rPr>
                        <a:t> </a:t>
                      </a:r>
                      <a:endParaRPr lang="en-US" sz="1100" dirty="0">
                        <a:solidFill>
                          <a:schemeClr val="bg1"/>
                        </a:solidFill>
                        <a:effectLst/>
                      </a:endParaRPr>
                    </a:p>
                    <a:p>
                      <a:pPr marL="0" marR="0">
                        <a:lnSpc>
                          <a:spcPct val="107000"/>
                        </a:lnSpc>
                        <a:spcBef>
                          <a:spcPts val="0"/>
                        </a:spcBef>
                        <a:spcAft>
                          <a:spcPts val="800"/>
                        </a:spcAft>
                      </a:pPr>
                      <a:r>
                        <a:rPr lang="en-US" sz="1200" dirty="0">
                          <a:solidFill>
                            <a:schemeClr val="bg1"/>
                          </a:solidFill>
                          <a:effectLst/>
                        </a:rPr>
                        <a:t>Establishes annual internal audits and annual external security audits to validate compliance with industry standards like OWASP Top 10.</a:t>
                      </a:r>
                      <a:endParaRPr lang="en-US" sz="1100" dirty="0">
                        <a:solidFill>
                          <a:schemeClr val="bg1"/>
                        </a:solidFill>
                        <a:effectLst/>
                        <a:latin typeface="Calibri" panose="020F0502020204030204" pitchFamily="34" charset="0"/>
                        <a:ea typeface="Calibri" panose="020F0502020204030204" pitchFamily="34" charset="0"/>
                      </a:endParaRPr>
                    </a:p>
                  </a:txBody>
                  <a:tcPr marL="39031" marR="39031" marT="0" marB="0"/>
                </a:tc>
              </a:tr>
            </a:tbl>
          </a:graphicData>
        </a:graphic>
      </p:graphicFrame>
    </p:spTree>
    <p:extLst>
      <p:ext uri="{BB962C8B-B14F-4D97-AF65-F5344CB8AC3E}">
        <p14:creationId xmlns:p14="http://schemas.microsoft.com/office/powerpoint/2010/main" val="231842308"/>
      </p:ext>
    </p:extLst>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34" y="2329841"/>
            <a:ext cx="8229600" cy="801666"/>
          </a:xfrm>
        </p:spPr>
        <p:txBody>
          <a:bodyPr>
            <a:normAutofit fontScale="90000"/>
          </a:bodyPr>
          <a:lstStyle/>
          <a:p>
            <a:pPr lvl="0" algn="r"/>
            <a:r>
              <a:rPr lang="en-US" i="1" dirty="0" smtClean="0"/>
              <a:t>"</a:t>
            </a:r>
            <a:r>
              <a:rPr lang="en-US" i="1" dirty="0" err="1" smtClean="0"/>
              <a:t>Cybersecurity</a:t>
            </a:r>
            <a:r>
              <a:rPr lang="en-US" i="1" dirty="0" smtClean="0"/>
              <a:t> is like a lock on your front door: It's only effective if you remember to close it.“</a:t>
            </a:r>
            <a:br>
              <a:rPr lang="en-US" i="1" dirty="0" smtClean="0"/>
            </a:br>
            <a:r>
              <a:rPr lang="en-US" i="1" dirty="0"/>
              <a:t/>
            </a:r>
            <a:br>
              <a:rPr lang="en-US" i="1" dirty="0"/>
            </a:br>
            <a:r>
              <a:rPr lang="en-US" dirty="0" smtClean="0"/>
              <a:t>-- Mr. Anonymous!</a:t>
            </a:r>
            <a:endParaRPr lang="en-US" dirty="0">
              <a:effectLst/>
            </a:endParaRPr>
          </a:p>
        </p:txBody>
      </p:sp>
    </p:spTree>
    <p:extLst>
      <p:ext uri="{BB962C8B-B14F-4D97-AF65-F5344CB8AC3E}">
        <p14:creationId xmlns:p14="http://schemas.microsoft.com/office/powerpoint/2010/main" val="117064118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Phase 2: Data Collection &amp; Analysis</a:t>
            </a:r>
            <a:br>
              <a:rPr lang="en-US" dirty="0"/>
            </a:br>
            <a:endParaRPr lang="en-PH" dirty="0"/>
          </a:p>
        </p:txBody>
      </p:sp>
    </p:spTree>
    <p:extLst>
      <p:ext uri="{BB962C8B-B14F-4D97-AF65-F5344CB8AC3E}">
        <p14:creationId xmlns:p14="http://schemas.microsoft.com/office/powerpoint/2010/main" val="49804704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Tools Use for Analysis</a:t>
            </a:r>
            <a:endParaRPr lang="en-PH" dirty="0"/>
          </a:p>
        </p:txBody>
      </p:sp>
      <p:sp>
        <p:nvSpPr>
          <p:cNvPr id="2" name="Content Placeholder 1"/>
          <p:cNvSpPr>
            <a:spLocks noGrp="1"/>
          </p:cNvSpPr>
          <p:nvPr>
            <p:ph idx="1"/>
          </p:nvPr>
        </p:nvSpPr>
        <p:spPr/>
        <p:txBody>
          <a:bodyPr/>
          <a:lstStyle/>
          <a:p>
            <a:r>
              <a:rPr lang="en-US" b="1" dirty="0" smtClean="0"/>
              <a:t>OWASP ZAP</a:t>
            </a:r>
            <a:r>
              <a:rPr lang="en-US" dirty="0" smtClean="0"/>
              <a:t>: For dynamic application security testing (DAST) to identify common web vulnerabilities.</a:t>
            </a:r>
          </a:p>
          <a:p>
            <a:r>
              <a:rPr lang="en-US" b="1" dirty="0" err="1" smtClean="0"/>
              <a:t>Nmap</a:t>
            </a:r>
            <a:r>
              <a:rPr lang="en-US" dirty="0" smtClean="0"/>
              <a:t>: For network reconnaissance and vulnerability scanning.</a:t>
            </a:r>
          </a:p>
          <a:p>
            <a:r>
              <a:rPr lang="en-US" b="1" dirty="0" err="1" smtClean="0"/>
              <a:t>Wireshark</a:t>
            </a:r>
            <a:r>
              <a:rPr lang="en-US" dirty="0" smtClean="0"/>
              <a:t>: For capturing and analyzing network traffic to identify potential security flaws in communication</a:t>
            </a:r>
            <a:endParaRPr lang="en-US" dirty="0"/>
          </a:p>
        </p:txBody>
      </p:sp>
    </p:spTree>
    <p:extLst>
      <p:ext uri="{BB962C8B-B14F-4D97-AF65-F5344CB8AC3E}">
        <p14:creationId xmlns:p14="http://schemas.microsoft.com/office/powerpoint/2010/main" val="3215279557"/>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Application Level </a:t>
            </a:r>
            <a:r>
              <a:rPr lang="en-US" sz="3600" dirty="0" smtClean="0"/>
              <a:t>Risk Assessment</a:t>
            </a:r>
            <a:endParaRPr lang="en-US" sz="3600" dirty="0"/>
          </a:p>
        </p:txBody>
      </p:sp>
      <p:graphicFrame>
        <p:nvGraphicFramePr>
          <p:cNvPr id="3" name="Table 2"/>
          <p:cNvGraphicFramePr>
            <a:graphicFrameLocks noGrp="1"/>
          </p:cNvGraphicFramePr>
          <p:nvPr>
            <p:extLst>
              <p:ext uri="{D42A27DB-BD31-4B8C-83A1-F6EECF244321}">
                <p14:modId xmlns:p14="http://schemas.microsoft.com/office/powerpoint/2010/main" val="727356383"/>
              </p:ext>
            </p:extLst>
          </p:nvPr>
        </p:nvGraphicFramePr>
        <p:xfrm>
          <a:off x="457199" y="1620982"/>
          <a:ext cx="8354291" cy="4522545"/>
        </p:xfrm>
        <a:graphic>
          <a:graphicData uri="http://schemas.openxmlformats.org/drawingml/2006/table">
            <a:tbl>
              <a:tblPr bandRow="1">
                <a:tableStyleId>{BDBED569-4797-4DF1-A0F4-6AAB3CD982D8}</a:tableStyleId>
              </a:tblPr>
              <a:tblGrid>
                <a:gridCol w="645091"/>
                <a:gridCol w="2375619"/>
                <a:gridCol w="1195367"/>
                <a:gridCol w="1274998"/>
                <a:gridCol w="1431608"/>
                <a:gridCol w="1431608"/>
              </a:tblGrid>
              <a:tr h="327921">
                <a:tc rowSpan="2" gridSpan="2">
                  <a:txBody>
                    <a:bodyPr/>
                    <a:lstStyle/>
                    <a:p>
                      <a:pPr marL="558800" marR="0">
                        <a:lnSpc>
                          <a:spcPct val="107000"/>
                        </a:lnSpc>
                        <a:spcBef>
                          <a:spcPts val="0"/>
                        </a:spcBef>
                        <a:spcAft>
                          <a:spcPts val="0"/>
                        </a:spcAft>
                      </a:pPr>
                      <a:r>
                        <a:rPr lang="en-US" sz="2400" dirty="0">
                          <a:solidFill>
                            <a:schemeClr val="bg1"/>
                          </a:solidFill>
                          <a:effectLst/>
                        </a:rPr>
                        <a:t> </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rowSpan="2" hMerge="1">
                  <a:txBody>
                    <a:bodyPr/>
                    <a:lstStyle/>
                    <a:p>
                      <a:endParaRPr lang="en-US"/>
                    </a:p>
                  </a:txBody>
                  <a:tcPr/>
                </a:tc>
                <a:tc gridSpan="4">
                  <a:txBody>
                    <a:bodyPr/>
                    <a:lstStyle/>
                    <a:p>
                      <a:pPr marL="0" marR="0" algn="ctr">
                        <a:lnSpc>
                          <a:spcPct val="107000"/>
                        </a:lnSpc>
                        <a:spcBef>
                          <a:spcPts val="0"/>
                        </a:spcBef>
                        <a:spcAft>
                          <a:spcPts val="0"/>
                        </a:spcAft>
                      </a:pPr>
                      <a:r>
                        <a:rPr lang="en-US" sz="2400">
                          <a:solidFill>
                            <a:schemeClr val="bg1"/>
                          </a:solidFill>
                          <a:effectLst/>
                        </a:rPr>
                        <a:t>Confidence</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r>
              <a:tr h="603773">
                <a:tc gridSpan="2" vMerge="1">
                  <a:txBody>
                    <a:bodyPr/>
                    <a:lstStyle/>
                    <a:p>
                      <a:endParaRPr lang="en-US"/>
                    </a:p>
                  </a:txBody>
                  <a:tcPr/>
                </a:tc>
                <a:tc hMerge="1" vMerge="1">
                  <a:txBody>
                    <a:bodyPr/>
                    <a:lstStyle/>
                    <a:p>
                      <a:endParaRPr lang="en-US"/>
                    </a:p>
                  </a:txBody>
                  <a:tcPr/>
                </a:tc>
                <a:tc>
                  <a:txBody>
                    <a:bodyPr/>
                    <a:lstStyle/>
                    <a:p>
                      <a:pPr marL="0" marR="0" algn="ctr">
                        <a:lnSpc>
                          <a:spcPct val="107000"/>
                        </a:lnSpc>
                        <a:spcBef>
                          <a:spcPts val="0"/>
                        </a:spcBef>
                        <a:spcAft>
                          <a:spcPts val="0"/>
                        </a:spcAft>
                      </a:pPr>
                      <a:r>
                        <a:rPr lang="en-US" sz="2400">
                          <a:solidFill>
                            <a:schemeClr val="bg1"/>
                          </a:solidFill>
                          <a:effectLst/>
                        </a:rPr>
                        <a:t>High</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bg1"/>
                          </a:solidFill>
                          <a:effectLst/>
                        </a:rPr>
                        <a:t>Medium</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bg1"/>
                          </a:solidFill>
                          <a:effectLst/>
                        </a:rPr>
                        <a:t>Low</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bg1"/>
                          </a:solidFill>
                          <a:effectLst/>
                        </a:rPr>
                        <a:t>Total</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r>
              <a:tr h="643251">
                <a:tc rowSpan="5">
                  <a:txBody>
                    <a:bodyPr/>
                    <a:lstStyle/>
                    <a:p>
                      <a:pPr marL="0" marR="0" algn="ctr">
                        <a:lnSpc>
                          <a:spcPct val="107000"/>
                        </a:lnSpc>
                        <a:spcBef>
                          <a:spcPts val="0"/>
                        </a:spcBef>
                        <a:spcAft>
                          <a:spcPts val="0"/>
                        </a:spcAft>
                      </a:pPr>
                      <a:r>
                        <a:rPr lang="en-US" sz="2400" dirty="0">
                          <a:solidFill>
                            <a:schemeClr val="bg1"/>
                          </a:solidFill>
                          <a:effectLst/>
                        </a:rPr>
                        <a:t>Risk</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vert="vert270" anchor="ctr"/>
                </a:tc>
                <a:tc>
                  <a:txBody>
                    <a:bodyPr/>
                    <a:lstStyle/>
                    <a:p>
                      <a:pPr marL="0" marR="0" algn="r">
                        <a:lnSpc>
                          <a:spcPct val="107000"/>
                        </a:lnSpc>
                        <a:spcBef>
                          <a:spcPts val="0"/>
                        </a:spcBef>
                        <a:spcAft>
                          <a:spcPts val="0"/>
                        </a:spcAft>
                      </a:pPr>
                      <a:r>
                        <a:rPr lang="en-US" sz="2400">
                          <a:solidFill>
                            <a:schemeClr val="bg1"/>
                          </a:solidFill>
                          <a:effectLst/>
                        </a:rPr>
                        <a:t>High</a:t>
                      </a:r>
                      <a:endParaRPr lang="en-US" sz="2400">
                        <a:solidFill>
                          <a:schemeClr val="bg1"/>
                        </a:solidFill>
                        <a:effectLst/>
                        <a:latin typeface="Calibri" panose="020F0502020204030204" pitchFamily="34" charset="0"/>
                        <a:ea typeface="Calibri" panose="020F0502020204030204" pitchFamily="34" charset="0"/>
                      </a:endParaRPr>
                    </a:p>
                  </a:txBody>
                  <a:tcPr marL="9525" marR="397510" marT="9525" marB="9525"/>
                </a:tc>
                <a:tc>
                  <a:txBody>
                    <a:bodyPr/>
                    <a:lstStyle/>
                    <a:p>
                      <a:pPr marL="0" marR="0" algn="ctr">
                        <a:lnSpc>
                          <a:spcPct val="107000"/>
                        </a:lnSpc>
                        <a:spcBef>
                          <a:spcPts val="0"/>
                        </a:spcBef>
                        <a:spcAft>
                          <a:spcPts val="0"/>
                        </a:spcAft>
                      </a:pPr>
                      <a:r>
                        <a:rPr lang="en-US" sz="2400" dirty="0">
                          <a:solidFill>
                            <a:schemeClr val="bg1"/>
                          </a:solidFill>
                          <a:effectLst/>
                        </a:rPr>
                        <a:t>-</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1</a:t>
                      </a:r>
                      <a:br>
                        <a:rPr lang="en-US" sz="2400" dirty="0">
                          <a:solidFill>
                            <a:schemeClr val="bg1"/>
                          </a:solidFill>
                          <a:effectLst/>
                        </a:rPr>
                      </a:br>
                      <a:r>
                        <a:rPr lang="en-US" sz="1800" dirty="0">
                          <a:solidFill>
                            <a:schemeClr val="bg1"/>
                          </a:solidFill>
                          <a:effectLst/>
                        </a:rPr>
                        <a:t>(6.2%)</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1</a:t>
                      </a:r>
                      <a:br>
                        <a:rPr lang="en-US" sz="2400">
                          <a:solidFill>
                            <a:schemeClr val="bg1"/>
                          </a:solidFill>
                          <a:effectLst/>
                        </a:rPr>
                      </a:br>
                      <a:r>
                        <a:rPr lang="en-US" sz="1800">
                          <a:solidFill>
                            <a:schemeClr val="bg1"/>
                          </a:solidFill>
                          <a:effectLst/>
                        </a:rPr>
                        <a:t>(6.2%)</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r>
              <a:tr h="643251">
                <a:tc vMerge="1">
                  <a:txBody>
                    <a:bodyPr/>
                    <a:lstStyle/>
                    <a:p>
                      <a:endParaRPr lang="en-US"/>
                    </a:p>
                  </a:txBody>
                  <a:tcPr/>
                </a:tc>
                <a:tc>
                  <a:txBody>
                    <a:bodyPr/>
                    <a:lstStyle/>
                    <a:p>
                      <a:pPr marL="0" marR="0" algn="r">
                        <a:lnSpc>
                          <a:spcPct val="107000"/>
                        </a:lnSpc>
                        <a:spcBef>
                          <a:spcPts val="0"/>
                        </a:spcBef>
                        <a:spcAft>
                          <a:spcPts val="0"/>
                        </a:spcAft>
                      </a:pPr>
                      <a:r>
                        <a:rPr lang="en-US" sz="2400">
                          <a:solidFill>
                            <a:schemeClr val="bg1"/>
                          </a:solidFill>
                          <a:effectLst/>
                        </a:rPr>
                        <a:t>Medium</a:t>
                      </a:r>
                      <a:endParaRPr lang="en-US" sz="2400">
                        <a:solidFill>
                          <a:schemeClr val="bg1"/>
                        </a:solidFill>
                        <a:effectLst/>
                        <a:latin typeface="Calibri" panose="020F0502020204030204" pitchFamily="34" charset="0"/>
                        <a:ea typeface="Calibri" panose="020F0502020204030204" pitchFamily="34" charset="0"/>
                      </a:endParaRPr>
                    </a:p>
                  </a:txBody>
                  <a:tcPr marL="9525" marR="397510" marT="9525" marB="9525"/>
                </a:tc>
                <a:tc>
                  <a:txBody>
                    <a:bodyPr/>
                    <a:lstStyle/>
                    <a:p>
                      <a:pPr marL="0" marR="0" algn="ctr">
                        <a:lnSpc>
                          <a:spcPct val="107000"/>
                        </a:lnSpc>
                        <a:spcBef>
                          <a:spcPts val="0"/>
                        </a:spcBef>
                        <a:spcAft>
                          <a:spcPts val="0"/>
                        </a:spcAft>
                      </a:pPr>
                      <a:r>
                        <a:rPr lang="en-US" sz="2400">
                          <a:solidFill>
                            <a:schemeClr val="bg1"/>
                          </a:solidFill>
                          <a:effectLst/>
                        </a:rPr>
                        <a:t>1</a:t>
                      </a:r>
                      <a:br>
                        <a:rPr lang="en-US" sz="2400">
                          <a:solidFill>
                            <a:schemeClr val="bg1"/>
                          </a:solidFill>
                          <a:effectLst/>
                        </a:rPr>
                      </a:br>
                      <a:r>
                        <a:rPr lang="en-US" sz="1800">
                          <a:solidFill>
                            <a:schemeClr val="bg1"/>
                          </a:solidFill>
                          <a:effectLst/>
                        </a:rPr>
                        <a:t>(6.2%)</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2</a:t>
                      </a:r>
                      <a:br>
                        <a:rPr lang="en-US" sz="2400" dirty="0">
                          <a:solidFill>
                            <a:schemeClr val="bg1"/>
                          </a:solidFill>
                          <a:effectLst/>
                        </a:rPr>
                      </a:br>
                      <a:r>
                        <a:rPr lang="en-US" sz="1800" dirty="0">
                          <a:solidFill>
                            <a:schemeClr val="bg1"/>
                          </a:solidFill>
                          <a:effectLst/>
                        </a:rPr>
                        <a:t>(12.5%)</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2</a:t>
                      </a:r>
                      <a:br>
                        <a:rPr lang="en-US" sz="2400" dirty="0">
                          <a:solidFill>
                            <a:schemeClr val="bg1"/>
                          </a:solidFill>
                          <a:effectLst/>
                        </a:rPr>
                      </a:br>
                      <a:r>
                        <a:rPr lang="en-US" sz="1800" dirty="0">
                          <a:solidFill>
                            <a:schemeClr val="bg1"/>
                          </a:solidFill>
                          <a:effectLst/>
                        </a:rPr>
                        <a:t>(12.5%)</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5</a:t>
                      </a:r>
                      <a:br>
                        <a:rPr lang="en-US" sz="2400">
                          <a:solidFill>
                            <a:schemeClr val="bg1"/>
                          </a:solidFill>
                          <a:effectLst/>
                        </a:rPr>
                      </a:br>
                      <a:r>
                        <a:rPr lang="en-US" sz="1800">
                          <a:solidFill>
                            <a:schemeClr val="bg1"/>
                          </a:solidFill>
                          <a:effectLst/>
                        </a:rPr>
                        <a:t>(31.2%)</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r>
              <a:tr h="668184">
                <a:tc vMerge="1">
                  <a:txBody>
                    <a:bodyPr/>
                    <a:lstStyle/>
                    <a:p>
                      <a:endParaRPr lang="en-US"/>
                    </a:p>
                  </a:txBody>
                  <a:tcPr/>
                </a:tc>
                <a:tc>
                  <a:txBody>
                    <a:bodyPr/>
                    <a:lstStyle/>
                    <a:p>
                      <a:pPr marL="0" marR="0" algn="r">
                        <a:lnSpc>
                          <a:spcPct val="107000"/>
                        </a:lnSpc>
                        <a:spcBef>
                          <a:spcPts val="0"/>
                        </a:spcBef>
                        <a:spcAft>
                          <a:spcPts val="0"/>
                        </a:spcAft>
                      </a:pPr>
                      <a:r>
                        <a:rPr lang="en-US" sz="2400">
                          <a:solidFill>
                            <a:schemeClr val="bg1"/>
                          </a:solidFill>
                          <a:effectLst/>
                        </a:rPr>
                        <a:t>Low</a:t>
                      </a:r>
                      <a:endParaRPr lang="en-US" sz="2400">
                        <a:solidFill>
                          <a:schemeClr val="bg1"/>
                        </a:solidFill>
                        <a:effectLst/>
                        <a:latin typeface="Calibri" panose="020F0502020204030204" pitchFamily="34" charset="0"/>
                        <a:ea typeface="Calibri" panose="020F0502020204030204" pitchFamily="34" charset="0"/>
                      </a:endParaRPr>
                    </a:p>
                  </a:txBody>
                  <a:tcPr marL="9525" marR="397510" marT="9525" marB="9525"/>
                </a:tc>
                <a:tc>
                  <a:txBody>
                    <a:bodyPr/>
                    <a:lstStyle/>
                    <a:p>
                      <a:pPr marL="0" marR="0" algn="ctr">
                        <a:lnSpc>
                          <a:spcPct val="107000"/>
                        </a:lnSpc>
                        <a:spcBef>
                          <a:spcPts val="0"/>
                        </a:spcBef>
                        <a:spcAft>
                          <a:spcPts val="0"/>
                        </a:spcAft>
                      </a:pPr>
                      <a:r>
                        <a:rPr lang="en-US" sz="2400">
                          <a:solidFill>
                            <a:schemeClr val="bg1"/>
                          </a:solidFill>
                          <a:effectLst/>
                        </a:rPr>
                        <a:t>1</a:t>
                      </a:r>
                      <a:br>
                        <a:rPr lang="en-US" sz="2400">
                          <a:solidFill>
                            <a:schemeClr val="bg1"/>
                          </a:solidFill>
                          <a:effectLst/>
                        </a:rPr>
                      </a:br>
                      <a:r>
                        <a:rPr lang="en-US" sz="2400">
                          <a:solidFill>
                            <a:schemeClr val="bg1"/>
                          </a:solidFill>
                          <a:effectLst/>
                        </a:rPr>
                        <a:t>(</a:t>
                      </a:r>
                      <a:r>
                        <a:rPr lang="en-US" sz="1800">
                          <a:solidFill>
                            <a:schemeClr val="bg1"/>
                          </a:solidFill>
                          <a:effectLst/>
                        </a:rPr>
                        <a:t>6.2%)</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5</a:t>
                      </a:r>
                      <a:br>
                        <a:rPr lang="en-US" sz="2400">
                          <a:solidFill>
                            <a:schemeClr val="bg1"/>
                          </a:solidFill>
                          <a:effectLst/>
                        </a:rPr>
                      </a:br>
                      <a:r>
                        <a:rPr lang="en-US" sz="1800">
                          <a:solidFill>
                            <a:schemeClr val="bg1"/>
                          </a:solidFill>
                          <a:effectLst/>
                        </a:rPr>
                        <a:t>(31.2%)</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1</a:t>
                      </a:r>
                      <a:br>
                        <a:rPr lang="en-US" sz="2400" dirty="0">
                          <a:solidFill>
                            <a:schemeClr val="bg1"/>
                          </a:solidFill>
                          <a:effectLst/>
                        </a:rPr>
                      </a:br>
                      <a:r>
                        <a:rPr lang="en-US" sz="1800" dirty="0">
                          <a:solidFill>
                            <a:schemeClr val="bg1"/>
                          </a:solidFill>
                          <a:effectLst/>
                        </a:rPr>
                        <a:t>(6.2%)</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7</a:t>
                      </a:r>
                      <a:br>
                        <a:rPr lang="en-US" sz="2400">
                          <a:solidFill>
                            <a:schemeClr val="bg1"/>
                          </a:solidFill>
                          <a:effectLst/>
                        </a:rPr>
                      </a:br>
                      <a:r>
                        <a:rPr lang="en-US" sz="1800">
                          <a:solidFill>
                            <a:schemeClr val="bg1"/>
                          </a:solidFill>
                          <a:effectLst/>
                        </a:rPr>
                        <a:t>(43.8%)</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r>
              <a:tr h="709861">
                <a:tc vMerge="1">
                  <a:txBody>
                    <a:bodyPr/>
                    <a:lstStyle/>
                    <a:p>
                      <a:endParaRPr lang="en-US"/>
                    </a:p>
                  </a:txBody>
                  <a:tcPr/>
                </a:tc>
                <a:tc>
                  <a:txBody>
                    <a:bodyPr/>
                    <a:lstStyle/>
                    <a:p>
                      <a:pPr marL="0" marR="0" algn="r">
                        <a:lnSpc>
                          <a:spcPct val="107000"/>
                        </a:lnSpc>
                        <a:spcBef>
                          <a:spcPts val="0"/>
                        </a:spcBef>
                        <a:spcAft>
                          <a:spcPts val="0"/>
                        </a:spcAft>
                      </a:pPr>
                      <a:r>
                        <a:rPr lang="en-US" sz="2400">
                          <a:solidFill>
                            <a:schemeClr val="bg1"/>
                          </a:solidFill>
                          <a:effectLst/>
                        </a:rPr>
                        <a:t>Informational</a:t>
                      </a:r>
                      <a:endParaRPr lang="en-US" sz="2400">
                        <a:solidFill>
                          <a:schemeClr val="bg1"/>
                        </a:solidFill>
                        <a:effectLst/>
                        <a:latin typeface="Calibri" panose="020F0502020204030204" pitchFamily="34" charset="0"/>
                        <a:ea typeface="Calibri" panose="020F0502020204030204" pitchFamily="34" charset="0"/>
                      </a:endParaRPr>
                    </a:p>
                  </a:txBody>
                  <a:tcPr marL="9525" marR="397510" marT="9525" marB="9525"/>
                </a:tc>
                <a:tc>
                  <a:txBody>
                    <a:bodyPr/>
                    <a:lstStyle/>
                    <a:p>
                      <a:pPr marL="0" marR="0" algn="ctr">
                        <a:lnSpc>
                          <a:spcPct val="107000"/>
                        </a:lnSpc>
                        <a:spcBef>
                          <a:spcPts val="0"/>
                        </a:spcBef>
                        <a:spcAft>
                          <a:spcPts val="0"/>
                        </a:spcAft>
                      </a:pPr>
                      <a:r>
                        <a:rPr lang="en-US" sz="2400">
                          <a:solidFill>
                            <a:schemeClr val="bg1"/>
                          </a:solidFill>
                          <a:effectLst/>
                        </a:rPr>
                        <a:t>-</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3</a:t>
                      </a:r>
                      <a:br>
                        <a:rPr lang="en-US" sz="2400">
                          <a:solidFill>
                            <a:schemeClr val="bg1"/>
                          </a:solidFill>
                          <a:effectLst/>
                        </a:rPr>
                      </a:br>
                      <a:r>
                        <a:rPr lang="en-US" sz="1800">
                          <a:solidFill>
                            <a:schemeClr val="bg1"/>
                          </a:solidFill>
                          <a:effectLst/>
                        </a:rPr>
                        <a:t>(18.8%)</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3</a:t>
                      </a:r>
                      <a:br>
                        <a:rPr lang="en-US" sz="2400" dirty="0">
                          <a:solidFill>
                            <a:schemeClr val="bg1"/>
                          </a:solidFill>
                          <a:effectLst/>
                        </a:rPr>
                      </a:br>
                      <a:r>
                        <a:rPr lang="en-US" sz="1800" dirty="0">
                          <a:solidFill>
                            <a:schemeClr val="bg1"/>
                          </a:solidFill>
                          <a:effectLst/>
                        </a:rPr>
                        <a:t>(18.8%)</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r>
              <a:tr h="643251">
                <a:tc vMerge="1">
                  <a:txBody>
                    <a:bodyPr/>
                    <a:lstStyle/>
                    <a:p>
                      <a:endParaRPr lang="en-US"/>
                    </a:p>
                  </a:txBody>
                  <a:tcPr/>
                </a:tc>
                <a:tc>
                  <a:txBody>
                    <a:bodyPr/>
                    <a:lstStyle/>
                    <a:p>
                      <a:pPr marL="0" marR="0" algn="r">
                        <a:lnSpc>
                          <a:spcPct val="107000"/>
                        </a:lnSpc>
                        <a:spcBef>
                          <a:spcPts val="0"/>
                        </a:spcBef>
                        <a:spcAft>
                          <a:spcPts val="0"/>
                        </a:spcAft>
                      </a:pPr>
                      <a:r>
                        <a:rPr lang="en-US" sz="2400">
                          <a:solidFill>
                            <a:schemeClr val="bg1"/>
                          </a:solidFill>
                          <a:effectLst/>
                        </a:rPr>
                        <a:t>Total</a:t>
                      </a:r>
                      <a:endParaRPr lang="en-US" sz="2400">
                        <a:solidFill>
                          <a:schemeClr val="bg1"/>
                        </a:solidFill>
                        <a:effectLst/>
                        <a:latin typeface="Calibri" panose="020F0502020204030204" pitchFamily="34" charset="0"/>
                        <a:ea typeface="Calibri" panose="020F0502020204030204" pitchFamily="34" charset="0"/>
                      </a:endParaRPr>
                    </a:p>
                  </a:txBody>
                  <a:tcPr marL="9525" marR="397510" marT="9525" marB="9525"/>
                </a:tc>
                <a:tc>
                  <a:txBody>
                    <a:bodyPr/>
                    <a:lstStyle/>
                    <a:p>
                      <a:pPr marL="0" marR="0" algn="ctr">
                        <a:lnSpc>
                          <a:spcPct val="107000"/>
                        </a:lnSpc>
                        <a:spcBef>
                          <a:spcPts val="0"/>
                        </a:spcBef>
                        <a:spcAft>
                          <a:spcPts val="0"/>
                        </a:spcAft>
                      </a:pPr>
                      <a:r>
                        <a:rPr lang="en-US" sz="2400">
                          <a:solidFill>
                            <a:schemeClr val="bg1"/>
                          </a:solidFill>
                          <a:effectLst/>
                        </a:rPr>
                        <a:t>2</a:t>
                      </a:r>
                      <a:br>
                        <a:rPr lang="en-US" sz="2400">
                          <a:solidFill>
                            <a:schemeClr val="bg1"/>
                          </a:solidFill>
                          <a:effectLst/>
                        </a:rPr>
                      </a:br>
                      <a:r>
                        <a:rPr lang="en-US" sz="1800">
                          <a:solidFill>
                            <a:schemeClr val="bg1"/>
                          </a:solidFill>
                          <a:effectLst/>
                        </a:rPr>
                        <a:t>(12.5%)</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11</a:t>
                      </a:r>
                      <a:br>
                        <a:rPr lang="en-US" sz="2400">
                          <a:solidFill>
                            <a:schemeClr val="bg1"/>
                          </a:solidFill>
                          <a:effectLst/>
                        </a:rPr>
                      </a:br>
                      <a:r>
                        <a:rPr lang="en-US" sz="1800">
                          <a:solidFill>
                            <a:schemeClr val="bg1"/>
                          </a:solidFill>
                          <a:effectLst/>
                        </a:rPr>
                        <a:t>(68.8%)</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a:solidFill>
                            <a:schemeClr val="bg1"/>
                          </a:solidFill>
                          <a:effectLst/>
                        </a:rPr>
                        <a:t>3</a:t>
                      </a:r>
                      <a:br>
                        <a:rPr lang="en-US" sz="2400">
                          <a:solidFill>
                            <a:schemeClr val="bg1"/>
                          </a:solidFill>
                          <a:effectLst/>
                        </a:rPr>
                      </a:br>
                      <a:r>
                        <a:rPr lang="en-US" sz="1800">
                          <a:solidFill>
                            <a:schemeClr val="bg1"/>
                          </a:solidFill>
                          <a:effectLst/>
                        </a:rPr>
                        <a:t>(18.8%)</a:t>
                      </a:r>
                      <a:endParaRPr lang="en-US" sz="24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lnSpc>
                          <a:spcPct val="107000"/>
                        </a:lnSpc>
                        <a:spcBef>
                          <a:spcPts val="0"/>
                        </a:spcBef>
                        <a:spcAft>
                          <a:spcPts val="0"/>
                        </a:spcAft>
                      </a:pPr>
                      <a:r>
                        <a:rPr lang="en-US" sz="2400" dirty="0">
                          <a:solidFill>
                            <a:schemeClr val="bg1"/>
                          </a:solidFill>
                          <a:effectLst/>
                        </a:rPr>
                        <a:t>16</a:t>
                      </a:r>
                      <a:br>
                        <a:rPr lang="en-US" sz="2400" dirty="0">
                          <a:solidFill>
                            <a:schemeClr val="bg1"/>
                          </a:solidFill>
                          <a:effectLst/>
                        </a:rPr>
                      </a:br>
                      <a:r>
                        <a:rPr lang="en-US" sz="1800" dirty="0">
                          <a:solidFill>
                            <a:schemeClr val="bg1"/>
                          </a:solidFill>
                          <a:effectLst/>
                        </a:rPr>
                        <a:t>(100%)</a:t>
                      </a:r>
                      <a:endParaRPr lang="en-US" sz="2400" dirty="0">
                        <a:solidFill>
                          <a:schemeClr val="bg1"/>
                        </a:solidFill>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1474229721"/>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Infrastructure </a:t>
            </a:r>
            <a:r>
              <a:rPr lang="en-US" sz="3600" dirty="0" smtClean="0"/>
              <a:t>Level </a:t>
            </a:r>
            <a:r>
              <a:rPr lang="en-US" sz="3600" dirty="0" smtClean="0"/>
              <a:t>Risk Assessment</a:t>
            </a:r>
            <a:endParaRPr lang="en-US" sz="36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55112269"/>
              </p:ext>
            </p:extLst>
          </p:nvPr>
        </p:nvGraphicFramePr>
        <p:xfrm>
          <a:off x="457201" y="1421195"/>
          <a:ext cx="8348596" cy="5281325"/>
        </p:xfrm>
        <a:graphic>
          <a:graphicData uri="http://schemas.openxmlformats.org/drawingml/2006/table">
            <a:tbl>
              <a:tblPr bandRow="1">
                <a:tableStyleId>{BDBED569-4797-4DF1-A0F4-6AAB3CD982D8}</a:tableStyleId>
              </a:tblPr>
              <a:tblGrid>
                <a:gridCol w="313964"/>
                <a:gridCol w="1432882"/>
                <a:gridCol w="799828"/>
                <a:gridCol w="2120177"/>
                <a:gridCol w="3681745"/>
              </a:tblGrid>
              <a:tr h="608863">
                <a:tc>
                  <a:txBody>
                    <a:bodyPr/>
                    <a:lstStyle/>
                    <a:p>
                      <a:pPr marL="0" marR="0" algn="ctr">
                        <a:lnSpc>
                          <a:spcPct val="107000"/>
                        </a:lnSpc>
                        <a:spcBef>
                          <a:spcPts val="0"/>
                        </a:spcBef>
                        <a:spcAft>
                          <a:spcPts val="800"/>
                        </a:spcAft>
                      </a:pPr>
                      <a:r>
                        <a:rPr lang="en-US" sz="2000" dirty="0">
                          <a:solidFill>
                            <a:schemeClr val="bg1"/>
                          </a:solidFill>
                          <a:effectLst/>
                        </a:rPr>
                        <a:t>#</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dirty="0">
                          <a:solidFill>
                            <a:schemeClr val="bg1"/>
                          </a:solidFill>
                          <a:effectLst/>
                        </a:rPr>
                        <a:t>Potential Risk</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dirty="0">
                          <a:solidFill>
                            <a:schemeClr val="bg1"/>
                          </a:solidFill>
                          <a:effectLst/>
                        </a:rPr>
                        <a:t>Risk Level</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a:solidFill>
                            <a:schemeClr val="bg1"/>
                          </a:solidFill>
                          <a:effectLst/>
                        </a:rPr>
                        <a:t>Impact</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nchor="ctr"/>
                </a:tc>
                <a:tc>
                  <a:txBody>
                    <a:bodyPr/>
                    <a:lstStyle/>
                    <a:p>
                      <a:pPr marL="0" marR="0" algn="ctr">
                        <a:lnSpc>
                          <a:spcPct val="107000"/>
                        </a:lnSpc>
                        <a:spcBef>
                          <a:spcPts val="0"/>
                        </a:spcBef>
                        <a:spcAft>
                          <a:spcPts val="800"/>
                        </a:spcAft>
                      </a:pPr>
                      <a:r>
                        <a:rPr lang="en-US" sz="2000">
                          <a:solidFill>
                            <a:schemeClr val="bg1"/>
                          </a:solidFill>
                          <a:effectLst/>
                        </a:rPr>
                        <a:t>Recommendation</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nchor="ctr"/>
                </a:tc>
              </a:tr>
              <a:tr h="1811239">
                <a:tc>
                  <a:txBody>
                    <a:bodyPr/>
                    <a:lstStyle/>
                    <a:p>
                      <a:pPr marL="0" marR="0">
                        <a:lnSpc>
                          <a:spcPct val="107000"/>
                        </a:lnSpc>
                        <a:spcBef>
                          <a:spcPts val="0"/>
                        </a:spcBef>
                        <a:spcAft>
                          <a:spcPts val="800"/>
                        </a:spcAft>
                      </a:pPr>
                      <a:r>
                        <a:rPr lang="en-US" sz="2000">
                          <a:solidFill>
                            <a:schemeClr val="bg1"/>
                          </a:solidFill>
                          <a:effectLst/>
                        </a:rPr>
                        <a:t>1</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Absence of VLANs on very division/section</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Low</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If there a breach on one of the </a:t>
                      </a:r>
                      <a:r>
                        <a:rPr lang="en-US" sz="2000" dirty="0" smtClean="0">
                          <a:solidFill>
                            <a:schemeClr val="bg1"/>
                          </a:solidFill>
                          <a:effectLst/>
                        </a:rPr>
                        <a:t>office</a:t>
                      </a:r>
                      <a:r>
                        <a:rPr lang="en-US" sz="2000" dirty="0">
                          <a:solidFill>
                            <a:schemeClr val="bg1"/>
                          </a:solidFill>
                          <a:effectLst/>
                        </a:rPr>
                        <a:t>, the damage could spread in the entire network. </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Isolate the risk by clustering offices in separate VLAN.</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r>
              <a:tr h="2672237">
                <a:tc>
                  <a:txBody>
                    <a:bodyPr/>
                    <a:lstStyle/>
                    <a:p>
                      <a:pPr marL="0" marR="0">
                        <a:lnSpc>
                          <a:spcPct val="107000"/>
                        </a:lnSpc>
                        <a:spcBef>
                          <a:spcPts val="0"/>
                        </a:spcBef>
                        <a:spcAft>
                          <a:spcPts val="800"/>
                        </a:spcAft>
                      </a:pPr>
                      <a:r>
                        <a:rPr lang="en-US" sz="2000">
                          <a:solidFill>
                            <a:schemeClr val="bg1"/>
                          </a:solidFill>
                          <a:effectLst/>
                        </a:rPr>
                        <a:t>2</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Absence of DMZ.</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Low</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a:solidFill>
                            <a:schemeClr val="bg1"/>
                          </a:solidFill>
                          <a:effectLst/>
                        </a:rPr>
                        <a:t>As technology evolved, malicious technique also  evolved. </a:t>
                      </a:r>
                      <a:endParaRPr lang="en-US" sz="280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nSpc>
                          <a:spcPct val="107000"/>
                        </a:lnSpc>
                        <a:spcBef>
                          <a:spcPts val="0"/>
                        </a:spcBef>
                        <a:spcAft>
                          <a:spcPts val="800"/>
                        </a:spcAft>
                      </a:pPr>
                      <a:r>
                        <a:rPr lang="en-US" sz="2000" dirty="0">
                          <a:solidFill>
                            <a:schemeClr val="bg1"/>
                          </a:solidFill>
                          <a:effectLst/>
                        </a:rPr>
                        <a:t>The current infrastructure and security feature of the network is really impressive but it is recommended the maximum/latest security technology as possible. Creation of DMZ is highly recommended. </a:t>
                      </a:r>
                      <a:endParaRPr lang="en-US" sz="2800" dirty="0">
                        <a:solidFill>
                          <a:schemeClr val="bg1"/>
                        </a:solidFill>
                        <a:effectLst/>
                        <a:latin typeface="Calibri" panose="020F0502020204030204" pitchFamily="34" charset="0"/>
                        <a:ea typeface="Calibri" panose="020F0502020204030204" pitchFamily="34" charset="0"/>
                      </a:endParaRPr>
                    </a:p>
                  </a:txBody>
                  <a:tcPr marL="68580" marR="68580" marT="0" marB="0"/>
                </a:tc>
              </a:tr>
            </a:tbl>
          </a:graphicData>
        </a:graphic>
      </p:graphicFrame>
    </p:spTree>
    <p:extLst>
      <p:ext uri="{BB962C8B-B14F-4D97-AF65-F5344CB8AC3E}">
        <p14:creationId xmlns:p14="http://schemas.microsoft.com/office/powerpoint/2010/main" val="1137906673"/>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Deployment </a:t>
            </a:r>
            <a:r>
              <a:rPr lang="en-US" sz="3200" dirty="0" smtClean="0"/>
              <a:t>Environment Risk Assessment</a:t>
            </a:r>
            <a:endParaRPr lang="en-US" sz="3200"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81423647"/>
              </p:ext>
            </p:extLst>
          </p:nvPr>
        </p:nvGraphicFramePr>
        <p:xfrm>
          <a:off x="363254" y="1417638"/>
          <a:ext cx="8386176" cy="4613215"/>
        </p:xfrm>
        <a:graphic>
          <a:graphicData uri="http://schemas.openxmlformats.org/drawingml/2006/table">
            <a:tbl>
              <a:tblPr bandRow="1">
                <a:tableStyleId>{BDBED569-4797-4DF1-A0F4-6AAB3CD982D8}</a:tableStyleId>
              </a:tblPr>
              <a:tblGrid>
                <a:gridCol w="657741"/>
                <a:gridCol w="882961"/>
                <a:gridCol w="864296"/>
                <a:gridCol w="2818356"/>
                <a:gridCol w="3162822"/>
              </a:tblGrid>
              <a:tr h="77708">
                <a:tc>
                  <a:txBody>
                    <a:bodyPr/>
                    <a:lstStyle/>
                    <a:p>
                      <a:pPr algn="ctr" fontAlgn="b"/>
                      <a:r>
                        <a:rPr lang="en-PH" sz="1600" b="1" u="none" strike="noStrike" dirty="0">
                          <a:solidFill>
                            <a:schemeClr val="bg1"/>
                          </a:solidFill>
                          <a:effectLst/>
                        </a:rPr>
                        <a:t>#</a:t>
                      </a:r>
                      <a:endParaRPr lang="en-US" sz="16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600" b="1" u="none" strike="noStrike" dirty="0">
                          <a:solidFill>
                            <a:schemeClr val="bg1"/>
                          </a:solidFill>
                          <a:effectLst/>
                        </a:rPr>
                        <a:t>Vulnerability</a:t>
                      </a:r>
                      <a:endParaRPr lang="en-US" sz="16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600" b="1" u="none" strike="noStrike" dirty="0">
                          <a:solidFill>
                            <a:schemeClr val="bg1"/>
                          </a:solidFill>
                          <a:effectLst/>
                        </a:rPr>
                        <a:t>Risk Level</a:t>
                      </a:r>
                      <a:endParaRPr lang="en-US" sz="16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600" b="1" u="none" strike="noStrike" dirty="0">
                          <a:solidFill>
                            <a:schemeClr val="bg1"/>
                          </a:solidFill>
                          <a:effectLst/>
                        </a:rPr>
                        <a:t>Impact</a:t>
                      </a:r>
                      <a:endParaRPr lang="en-US" sz="16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600" b="1" u="none" strike="noStrike" dirty="0">
                          <a:solidFill>
                            <a:schemeClr val="bg1"/>
                          </a:solidFill>
                          <a:effectLst/>
                        </a:rPr>
                        <a:t>Recommendation</a:t>
                      </a:r>
                      <a:endParaRPr lang="en-US" sz="1600" b="1" i="0" u="none" strike="noStrike" dirty="0">
                        <a:solidFill>
                          <a:schemeClr val="bg1"/>
                        </a:solidFill>
                        <a:effectLst/>
                        <a:latin typeface="Calibri" panose="020F0502020204030204" pitchFamily="34" charset="0"/>
                      </a:endParaRPr>
                    </a:p>
                  </a:txBody>
                  <a:tcPr marL="2147" marR="2147" marT="2147" marB="0" anchor="ctr"/>
                </a:tc>
              </a:tr>
              <a:tr h="417735">
                <a:tc>
                  <a:txBody>
                    <a:bodyPr/>
                    <a:lstStyle/>
                    <a:p>
                      <a:pPr algn="ctr" fontAlgn="b"/>
                      <a:r>
                        <a:rPr lang="en-PH" sz="1800" u="none" strike="noStrike" dirty="0">
                          <a:solidFill>
                            <a:schemeClr val="bg1"/>
                          </a:solidFill>
                          <a:effectLst/>
                        </a:rPr>
                        <a:t>1</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80 is Open</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Medium</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Potential information leakage before HTTPS redirect; vulnerable to downgrade attacks.</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Force unencrypted request redirect to https; disable port 80 if not strictly required.</a:t>
                      </a:r>
                      <a:endParaRPr lang="en-US" sz="1800" b="0" i="0" u="none" strike="noStrike">
                        <a:solidFill>
                          <a:schemeClr val="bg1"/>
                        </a:solidFill>
                        <a:effectLst/>
                        <a:latin typeface="Calibri" panose="020F0502020204030204" pitchFamily="34" charset="0"/>
                      </a:endParaRPr>
                    </a:p>
                  </a:txBody>
                  <a:tcPr marL="2147" marR="2147" marT="2147" marB="0" anchor="ctr"/>
                </a:tc>
              </a:tr>
              <a:tr h="417735">
                <a:tc>
                  <a:txBody>
                    <a:bodyPr/>
                    <a:lstStyle/>
                    <a:p>
                      <a:pPr algn="ctr" fontAlgn="b"/>
                      <a:r>
                        <a:rPr lang="en-PH" sz="1800" u="none" strike="noStrike" dirty="0">
                          <a:solidFill>
                            <a:schemeClr val="bg1"/>
                          </a:solidFill>
                          <a:effectLst/>
                        </a:rPr>
                        <a:t>2</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Port 135 (RPC) is Open</a:t>
                      </a:r>
                      <a:endParaRPr lang="en-US" sz="1800" b="0" i="0" u="none" strike="noStrike">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High</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Remote code execution risk; commonly targeted by malware like </a:t>
                      </a:r>
                      <a:r>
                        <a:rPr lang="en-PH" sz="1800" u="none" strike="noStrike" dirty="0" err="1">
                          <a:solidFill>
                            <a:schemeClr val="bg1"/>
                          </a:solidFill>
                          <a:effectLst/>
                        </a:rPr>
                        <a:t>WannaCry</a:t>
                      </a:r>
                      <a:r>
                        <a:rPr lang="en-PH" sz="1800" u="none" strike="noStrike" dirty="0">
                          <a:solidFill>
                            <a:schemeClr val="bg1"/>
                          </a:solidFill>
                          <a:effectLst/>
                        </a:rPr>
                        <a:t>.</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Restrict to internal/trusted IPs only; Consider blocking externally.</a:t>
                      </a:r>
                      <a:endParaRPr lang="en-US" sz="1800" b="0" i="0" u="none" strike="noStrike" dirty="0">
                        <a:solidFill>
                          <a:schemeClr val="bg1"/>
                        </a:solidFill>
                        <a:effectLst/>
                        <a:latin typeface="Calibri" panose="020F0502020204030204" pitchFamily="34" charset="0"/>
                      </a:endParaRPr>
                    </a:p>
                  </a:txBody>
                  <a:tcPr marL="2147" marR="2147" marT="2147" marB="0" anchor="ctr"/>
                </a:tc>
              </a:tr>
              <a:tr h="455516">
                <a:tc>
                  <a:txBody>
                    <a:bodyPr/>
                    <a:lstStyle/>
                    <a:p>
                      <a:pPr algn="ctr" fontAlgn="b"/>
                      <a:r>
                        <a:rPr lang="en-PH" sz="1800" u="none" strike="noStrike" dirty="0">
                          <a:solidFill>
                            <a:schemeClr val="bg1"/>
                          </a:solidFill>
                          <a:effectLst/>
                        </a:rPr>
                        <a:t>3</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137 (NetBIOS)</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High</a:t>
                      </a:r>
                      <a:endParaRPr lang="en-US" sz="1800" b="0" i="0" u="none" strike="noStrike">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Info disclosure of network names; exploited for reconnaissance and lateral movement.</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Disable NetBIOS over TCP/IP; </a:t>
                      </a:r>
                      <a:endParaRPr lang="en-US" sz="1800" b="0" i="0" u="none" strike="noStrike" dirty="0">
                        <a:solidFill>
                          <a:schemeClr val="bg1"/>
                        </a:solidFill>
                        <a:effectLst/>
                        <a:latin typeface="Calibri" panose="020F0502020204030204" pitchFamily="34" charset="0"/>
                      </a:endParaRPr>
                    </a:p>
                  </a:txBody>
                  <a:tcPr marL="2147" marR="2147" marT="2147" marB="0" anchor="ctr"/>
                </a:tc>
              </a:tr>
              <a:tr h="417735">
                <a:tc>
                  <a:txBody>
                    <a:bodyPr/>
                    <a:lstStyle/>
                    <a:p>
                      <a:pPr algn="ctr" fontAlgn="b"/>
                      <a:r>
                        <a:rPr lang="en-PH" sz="1800" u="none" strike="noStrike">
                          <a:solidFill>
                            <a:schemeClr val="bg1"/>
                          </a:solidFill>
                          <a:effectLst/>
                        </a:rPr>
                        <a:t>4</a:t>
                      </a:r>
                      <a:endParaRPr lang="en-US" sz="1800" b="0" i="0" u="none" strike="noStrike">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Port 443 (HTTPS)</a:t>
                      </a:r>
                      <a:endParaRPr lang="en-US" sz="1800" b="0" i="0" u="none" strike="noStrike">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a:solidFill>
                            <a:schemeClr val="bg1"/>
                          </a:solidFill>
                          <a:effectLst/>
                        </a:rPr>
                        <a:t>Low</a:t>
                      </a:r>
                      <a:endParaRPr lang="en-US" sz="1800" b="0" i="0" u="none" strike="noStrike">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Secure if TLS is enforced, but vulnerable to weak cipher suites or bad certificates.</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Enforce TLS 1.2/1.3, valid certs, strong ciphers, HSTS, and regular vulnerability scanning.</a:t>
                      </a:r>
                      <a:endParaRPr lang="en-US" sz="1800" b="0" i="0" u="none" strike="noStrike" dirty="0">
                        <a:solidFill>
                          <a:schemeClr val="bg1"/>
                        </a:solidFill>
                        <a:effectLst/>
                        <a:latin typeface="Calibri" panose="020F0502020204030204" pitchFamily="34" charset="0"/>
                      </a:endParaRPr>
                    </a:p>
                  </a:txBody>
                  <a:tcPr marL="2147" marR="2147" marT="2147" marB="0" anchor="ctr"/>
                </a:tc>
              </a:tr>
            </a:tbl>
          </a:graphicData>
        </a:graphic>
      </p:graphicFrame>
    </p:spTree>
    <p:extLst>
      <p:ext uri="{BB962C8B-B14F-4D97-AF65-F5344CB8AC3E}">
        <p14:creationId xmlns:p14="http://schemas.microsoft.com/office/powerpoint/2010/main" val="162727575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Level Analysis</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2719694266"/>
              </p:ext>
            </p:extLst>
          </p:nvPr>
        </p:nvGraphicFramePr>
        <p:xfrm>
          <a:off x="300624" y="1417638"/>
          <a:ext cx="8386176" cy="4674175"/>
        </p:xfrm>
        <a:graphic>
          <a:graphicData uri="http://schemas.openxmlformats.org/drawingml/2006/table">
            <a:tbl>
              <a:tblPr bandRow="1">
                <a:tableStyleId>{BDBED569-4797-4DF1-A0F4-6AAB3CD982D8}</a:tableStyleId>
              </a:tblPr>
              <a:tblGrid>
                <a:gridCol w="657741"/>
                <a:gridCol w="820331"/>
                <a:gridCol w="889348"/>
                <a:gridCol w="2592888"/>
                <a:gridCol w="3425868"/>
              </a:tblGrid>
              <a:tr h="77708">
                <a:tc>
                  <a:txBody>
                    <a:bodyPr/>
                    <a:lstStyle/>
                    <a:p>
                      <a:pPr algn="ctr" fontAlgn="b"/>
                      <a:r>
                        <a:rPr lang="en-PH" sz="1800" b="1" u="none" strike="noStrike" dirty="0">
                          <a:solidFill>
                            <a:schemeClr val="bg1"/>
                          </a:solidFill>
                          <a:effectLst/>
                        </a:rPr>
                        <a:t>#</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Vulnerability</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Risk Level</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Impact</a:t>
                      </a:r>
                      <a:endParaRPr lang="en-US" sz="1800" b="1" i="0" u="none" strike="noStrike" dirty="0">
                        <a:solidFill>
                          <a:schemeClr val="bg1"/>
                        </a:solidFill>
                        <a:effectLst/>
                        <a:latin typeface="Calibri" panose="020F0502020204030204" pitchFamily="34" charset="0"/>
                      </a:endParaRPr>
                    </a:p>
                  </a:txBody>
                  <a:tcPr marL="2147" marR="2147" marT="2147" marB="0" anchor="ctr"/>
                </a:tc>
                <a:tc>
                  <a:txBody>
                    <a:bodyPr/>
                    <a:lstStyle/>
                    <a:p>
                      <a:pPr algn="ctr" fontAlgn="b"/>
                      <a:r>
                        <a:rPr lang="en-PH" sz="1800" b="1" u="none" strike="noStrike" dirty="0">
                          <a:solidFill>
                            <a:schemeClr val="bg1"/>
                          </a:solidFill>
                          <a:effectLst/>
                        </a:rPr>
                        <a:t>Recommendation</a:t>
                      </a:r>
                      <a:endParaRPr lang="en-US" sz="1800" b="1" i="0" u="none" strike="noStrike" dirty="0">
                        <a:solidFill>
                          <a:schemeClr val="bg1"/>
                        </a:solidFill>
                        <a:effectLst/>
                        <a:latin typeface="Calibri" panose="020F0502020204030204" pitchFamily="34" charset="0"/>
                      </a:endParaRPr>
                    </a:p>
                  </a:txBody>
                  <a:tcPr marL="2147" marR="2147" marT="2147" marB="0" anchor="ctr"/>
                </a:tc>
              </a:tr>
              <a:tr h="342173">
                <a:tc>
                  <a:txBody>
                    <a:bodyPr/>
                    <a:lstStyle/>
                    <a:p>
                      <a:pPr algn="ctr" fontAlgn="b"/>
                      <a:r>
                        <a:rPr lang="en-PH" sz="1800" u="none" strike="noStrike" dirty="0">
                          <a:solidFill>
                            <a:schemeClr val="bg1"/>
                          </a:solidFill>
                          <a:effectLst/>
                        </a:rPr>
                        <a:t>5</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445 (SMB)</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High</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Known SMB vulnerabilities; targeted in </a:t>
                      </a:r>
                      <a:r>
                        <a:rPr lang="en-PH" sz="1800" u="none" strike="noStrike" dirty="0" err="1">
                          <a:solidFill>
                            <a:schemeClr val="bg1"/>
                          </a:solidFill>
                          <a:effectLst/>
                        </a:rPr>
                        <a:t>ransomware</a:t>
                      </a:r>
                      <a:r>
                        <a:rPr lang="en-PH" sz="1800" u="none" strike="noStrike" dirty="0">
                          <a:solidFill>
                            <a:schemeClr val="bg1"/>
                          </a:solidFill>
                          <a:effectLst/>
                        </a:rPr>
                        <a:t> attacks.</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Block if not needed; disable SMBv1; restrict access via firewall; </a:t>
                      </a:r>
                      <a:endParaRPr lang="en-US" sz="1800" b="0" i="0" u="none" strike="noStrike" dirty="0">
                        <a:solidFill>
                          <a:schemeClr val="bg1"/>
                        </a:solidFill>
                        <a:effectLst/>
                        <a:latin typeface="Calibri" panose="020F0502020204030204" pitchFamily="34" charset="0"/>
                      </a:endParaRPr>
                    </a:p>
                  </a:txBody>
                  <a:tcPr marL="2147" marR="2147" marT="2147" marB="0" anchor="b"/>
                </a:tc>
              </a:tr>
              <a:tr h="417735">
                <a:tc>
                  <a:txBody>
                    <a:bodyPr/>
                    <a:lstStyle/>
                    <a:p>
                      <a:pPr algn="ctr" fontAlgn="b"/>
                      <a:r>
                        <a:rPr lang="en-PH" sz="1800" u="none" strike="noStrike" dirty="0">
                          <a:solidFill>
                            <a:schemeClr val="bg1"/>
                          </a:solidFill>
                          <a:effectLst/>
                        </a:rPr>
                        <a:t>6</a:t>
                      </a:r>
                      <a:endParaRPr lang="en-US" sz="1800" b="0" i="0" u="none" strike="noStrike" dirty="0">
                        <a:solidFill>
                          <a:schemeClr val="bg1"/>
                        </a:solidFill>
                        <a:effectLst/>
                        <a:latin typeface="Calibri" panose="020F0502020204030204" pitchFamily="34" charset="0"/>
                      </a:endParaRPr>
                    </a:p>
                  </a:txBody>
                  <a:tcPr marL="2147" marR="2147" marT="2147" marB="0" anchor="ctr"/>
                </a:tc>
                <a:tc>
                  <a:txBody>
                    <a:bodyPr/>
                    <a:lstStyle/>
                    <a:p>
                      <a:pPr algn="l" fontAlgn="b"/>
                      <a:r>
                        <a:rPr lang="en-PH" sz="1800" u="none" strike="noStrike" dirty="0">
                          <a:solidFill>
                            <a:schemeClr val="bg1"/>
                          </a:solidFill>
                          <a:effectLst/>
                        </a:rPr>
                        <a:t>Port 3000</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Medium</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Often exposes </a:t>
                      </a:r>
                      <a:r>
                        <a:rPr lang="en-PH" sz="1800" u="none" strike="noStrike" dirty="0" err="1">
                          <a:solidFill>
                            <a:schemeClr val="bg1"/>
                          </a:solidFill>
                          <a:effectLst/>
                        </a:rPr>
                        <a:t>dev</a:t>
                      </a:r>
                      <a:r>
                        <a:rPr lang="en-PH" sz="1800" u="none" strike="noStrike" dirty="0">
                          <a:solidFill>
                            <a:schemeClr val="bg1"/>
                          </a:solidFill>
                          <a:effectLst/>
                        </a:rPr>
                        <a:t> environments </a:t>
                      </a:r>
                      <a:r>
                        <a:rPr lang="en-PH" sz="1800" u="none" strike="noStrike" dirty="0" smtClean="0">
                          <a:solidFill>
                            <a:schemeClr val="bg1"/>
                          </a:solidFill>
                          <a:effectLst/>
                        </a:rPr>
                        <a:t>(staging); </a:t>
                      </a:r>
                      <a:r>
                        <a:rPr lang="en-PH" sz="1800" u="none" strike="noStrike" dirty="0">
                          <a:solidFill>
                            <a:schemeClr val="bg1"/>
                          </a:solidFill>
                          <a:effectLst/>
                        </a:rPr>
                        <a:t>may contain misconfigured services.</a:t>
                      </a:r>
                      <a:endParaRPr lang="en-US" sz="1800" b="0" i="0" u="none" strike="noStrike" dirty="0">
                        <a:solidFill>
                          <a:schemeClr val="bg1"/>
                        </a:solidFill>
                        <a:effectLst/>
                        <a:latin typeface="Calibri" panose="020F0502020204030204" pitchFamily="34" charset="0"/>
                      </a:endParaRPr>
                    </a:p>
                  </a:txBody>
                  <a:tcPr marL="2147" marR="2147" marT="2147" marB="0" anchor="b"/>
                </a:tc>
                <a:tc>
                  <a:txBody>
                    <a:bodyPr/>
                    <a:lstStyle/>
                    <a:p>
                      <a:pPr algn="l" fontAlgn="b"/>
                      <a:r>
                        <a:rPr lang="en-PH" sz="1800" u="none" strike="noStrike" dirty="0">
                          <a:solidFill>
                            <a:schemeClr val="bg1"/>
                          </a:solidFill>
                          <a:effectLst/>
                        </a:rPr>
                        <a:t>Restrict to internal use; </a:t>
                      </a:r>
                      <a:endParaRPr lang="en-US" sz="1800" b="0" i="0" u="none" strike="noStrike" dirty="0">
                        <a:solidFill>
                          <a:schemeClr val="bg1"/>
                        </a:solidFill>
                        <a:effectLst/>
                        <a:latin typeface="Calibri" panose="020F0502020204030204" pitchFamily="34" charset="0"/>
                      </a:endParaRPr>
                    </a:p>
                  </a:txBody>
                  <a:tcPr marL="2147" marR="2147" marT="2147" marB="0" anchor="b"/>
                </a:tc>
              </a:tr>
              <a:tr h="417735">
                <a:tc>
                  <a:txBody>
                    <a:bodyPr/>
                    <a:lstStyle/>
                    <a:p>
                      <a:pPr algn="ctr" fontAlgn="b"/>
                      <a:r>
                        <a:rPr lang="en-PH" sz="1800" u="none" strike="noStrike" kern="1200" dirty="0">
                          <a:solidFill>
                            <a:schemeClr val="bg1"/>
                          </a:solidFill>
                          <a:effectLst/>
                          <a:latin typeface="+mn-lt"/>
                          <a:ea typeface="+mn-ea"/>
                          <a:cs typeface="+mn-cs"/>
                        </a:rPr>
                        <a:t>7</a:t>
                      </a:r>
                      <a:endParaRPr lang="en-US" sz="1800" u="none" strike="noStrike" kern="1200" dirty="0">
                        <a:solidFill>
                          <a:schemeClr val="bg1"/>
                        </a:solidFill>
                        <a:effectLst/>
                        <a:latin typeface="+mn-lt"/>
                        <a:ea typeface="+mn-ea"/>
                        <a:cs typeface="+mn-cs"/>
                      </a:endParaRPr>
                    </a:p>
                  </a:txBody>
                  <a:tcPr marL="2147" marR="2147" marT="2147" marB="0" anchor="ctr"/>
                </a:tc>
                <a:tc>
                  <a:txBody>
                    <a:bodyPr/>
                    <a:lstStyle/>
                    <a:p>
                      <a:pPr algn="l" fontAlgn="b"/>
                      <a:r>
                        <a:rPr lang="en-PH" sz="1800" u="none" strike="noStrike" kern="1200" dirty="0">
                          <a:solidFill>
                            <a:schemeClr val="bg1"/>
                          </a:solidFill>
                          <a:effectLst/>
                          <a:latin typeface="+mn-lt"/>
                          <a:ea typeface="+mn-ea"/>
                          <a:cs typeface="+mn-cs"/>
                        </a:rPr>
                        <a:t>Port 3307 (MySQL alt)</a:t>
                      </a:r>
                      <a:endParaRPr lang="en-US" sz="1800" u="none" strike="noStrike" kern="1200" dirty="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a:solidFill>
                            <a:schemeClr val="bg1"/>
                          </a:solidFill>
                          <a:effectLst/>
                          <a:latin typeface="+mn-lt"/>
                          <a:ea typeface="+mn-ea"/>
                          <a:cs typeface="+mn-cs"/>
                        </a:rPr>
                        <a:t>Medium</a:t>
                      </a:r>
                      <a:endParaRPr lang="en-US" sz="1800" u="none" strike="noStrike" kern="120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dirty="0">
                          <a:solidFill>
                            <a:schemeClr val="bg1"/>
                          </a:solidFill>
                          <a:effectLst/>
                          <a:latin typeface="+mn-lt"/>
                          <a:ea typeface="+mn-ea"/>
                          <a:cs typeface="+mn-cs"/>
                        </a:rPr>
                        <a:t>May expose database to attacks if not secured; not default MySQL port.</a:t>
                      </a:r>
                      <a:endParaRPr lang="en-US" sz="1800" u="none" strike="noStrike" kern="1200" dirty="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dirty="0">
                          <a:solidFill>
                            <a:schemeClr val="bg1"/>
                          </a:solidFill>
                          <a:effectLst/>
                          <a:latin typeface="+mn-lt"/>
                          <a:ea typeface="+mn-ea"/>
                          <a:cs typeface="+mn-cs"/>
                        </a:rPr>
                        <a:t>Use strong </a:t>
                      </a:r>
                      <a:r>
                        <a:rPr lang="en-PH" sz="1800" u="none" strike="noStrike" kern="1200" dirty="0" err="1">
                          <a:solidFill>
                            <a:schemeClr val="bg1"/>
                          </a:solidFill>
                          <a:effectLst/>
                          <a:latin typeface="+mn-lt"/>
                          <a:ea typeface="+mn-ea"/>
                          <a:cs typeface="+mn-cs"/>
                        </a:rPr>
                        <a:t>auth</a:t>
                      </a:r>
                      <a:r>
                        <a:rPr lang="en-PH" sz="1800" u="none" strike="noStrike" kern="1200" dirty="0">
                          <a:solidFill>
                            <a:schemeClr val="bg1"/>
                          </a:solidFill>
                          <a:effectLst/>
                          <a:latin typeface="+mn-lt"/>
                          <a:ea typeface="+mn-ea"/>
                          <a:cs typeface="+mn-cs"/>
                        </a:rPr>
                        <a:t>, restrict to internal IPs, enable SSL, monitor access logs.</a:t>
                      </a:r>
                      <a:endParaRPr lang="en-US" sz="1800" u="none" strike="noStrike" kern="1200" dirty="0">
                        <a:solidFill>
                          <a:schemeClr val="bg1"/>
                        </a:solidFill>
                        <a:effectLst/>
                        <a:latin typeface="+mn-lt"/>
                        <a:ea typeface="+mn-ea"/>
                        <a:cs typeface="+mn-cs"/>
                      </a:endParaRPr>
                    </a:p>
                  </a:txBody>
                  <a:tcPr marL="2147" marR="2147" marT="2147" marB="0" anchor="b"/>
                </a:tc>
              </a:tr>
              <a:tr h="417735">
                <a:tc>
                  <a:txBody>
                    <a:bodyPr/>
                    <a:lstStyle/>
                    <a:p>
                      <a:pPr algn="ctr" fontAlgn="b"/>
                      <a:r>
                        <a:rPr lang="en-PH" sz="1800" u="none" strike="noStrike" kern="1200" dirty="0">
                          <a:solidFill>
                            <a:schemeClr val="bg1"/>
                          </a:solidFill>
                          <a:effectLst/>
                          <a:latin typeface="+mn-lt"/>
                          <a:ea typeface="+mn-ea"/>
                          <a:cs typeface="+mn-cs"/>
                        </a:rPr>
                        <a:t>8</a:t>
                      </a:r>
                      <a:endParaRPr lang="en-US" sz="1800" u="none" strike="noStrike" kern="1200" dirty="0">
                        <a:solidFill>
                          <a:schemeClr val="bg1"/>
                        </a:solidFill>
                        <a:effectLst/>
                        <a:latin typeface="+mn-lt"/>
                        <a:ea typeface="+mn-ea"/>
                        <a:cs typeface="+mn-cs"/>
                      </a:endParaRPr>
                    </a:p>
                  </a:txBody>
                  <a:tcPr marL="2147" marR="2147" marT="2147" marB="0" anchor="ctr"/>
                </a:tc>
                <a:tc>
                  <a:txBody>
                    <a:bodyPr/>
                    <a:lstStyle/>
                    <a:p>
                      <a:pPr algn="l" fontAlgn="b"/>
                      <a:r>
                        <a:rPr lang="en-PH" sz="1800" u="none" strike="noStrike" kern="1200">
                          <a:solidFill>
                            <a:schemeClr val="bg1"/>
                          </a:solidFill>
                          <a:effectLst/>
                          <a:latin typeface="+mn-lt"/>
                          <a:ea typeface="+mn-ea"/>
                          <a:cs typeface="+mn-cs"/>
                        </a:rPr>
                        <a:t>Port 3389 (RDP)</a:t>
                      </a:r>
                      <a:endParaRPr lang="en-US" sz="1800" u="none" strike="noStrike" kern="120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dirty="0">
                          <a:solidFill>
                            <a:schemeClr val="bg1"/>
                          </a:solidFill>
                          <a:effectLst/>
                          <a:latin typeface="+mn-lt"/>
                          <a:ea typeface="+mn-ea"/>
                          <a:cs typeface="+mn-cs"/>
                        </a:rPr>
                        <a:t>High</a:t>
                      </a:r>
                      <a:endParaRPr lang="en-US" sz="1800" u="none" strike="noStrike" kern="1200" dirty="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dirty="0">
                          <a:solidFill>
                            <a:schemeClr val="bg1"/>
                          </a:solidFill>
                          <a:effectLst/>
                          <a:latin typeface="+mn-lt"/>
                          <a:ea typeface="+mn-ea"/>
                          <a:cs typeface="+mn-cs"/>
                        </a:rPr>
                        <a:t>High-profile attack vector for brute-force and remote access exploitation.</a:t>
                      </a:r>
                      <a:endParaRPr lang="en-US" sz="1800" u="none" strike="noStrike" kern="1200" dirty="0">
                        <a:solidFill>
                          <a:schemeClr val="bg1"/>
                        </a:solidFill>
                        <a:effectLst/>
                        <a:latin typeface="+mn-lt"/>
                        <a:ea typeface="+mn-ea"/>
                        <a:cs typeface="+mn-cs"/>
                      </a:endParaRPr>
                    </a:p>
                  </a:txBody>
                  <a:tcPr marL="2147" marR="2147" marT="2147" marB="0" anchor="b"/>
                </a:tc>
                <a:tc>
                  <a:txBody>
                    <a:bodyPr/>
                    <a:lstStyle/>
                    <a:p>
                      <a:pPr algn="l" fontAlgn="b"/>
                      <a:r>
                        <a:rPr lang="en-PH" sz="1800" u="none" strike="noStrike" kern="1200" dirty="0">
                          <a:solidFill>
                            <a:schemeClr val="bg1"/>
                          </a:solidFill>
                          <a:effectLst/>
                          <a:latin typeface="+mn-lt"/>
                          <a:ea typeface="+mn-ea"/>
                          <a:cs typeface="+mn-cs"/>
                        </a:rPr>
                        <a:t>Should be blocked / GUI based remote access is prohibited (Only RPC/SSL Allowed)</a:t>
                      </a:r>
                      <a:endParaRPr lang="en-US" sz="1800" u="none" strike="noStrike" kern="1200" dirty="0">
                        <a:solidFill>
                          <a:schemeClr val="bg1"/>
                        </a:solidFill>
                        <a:effectLst/>
                        <a:latin typeface="+mn-lt"/>
                        <a:ea typeface="+mn-ea"/>
                        <a:cs typeface="+mn-cs"/>
                      </a:endParaRPr>
                    </a:p>
                  </a:txBody>
                  <a:tcPr marL="2147" marR="2147" marT="2147" marB="0" anchor="b"/>
                </a:tc>
              </a:tr>
            </a:tbl>
          </a:graphicData>
        </a:graphic>
      </p:graphicFrame>
    </p:spTree>
    <p:extLst>
      <p:ext uri="{BB962C8B-B14F-4D97-AF65-F5344CB8AC3E}">
        <p14:creationId xmlns:p14="http://schemas.microsoft.com/office/powerpoint/2010/main" val="13565359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1535</Template>
  <TotalTime>923</TotalTime>
  <Words>7143</Words>
  <Application>Microsoft Office PowerPoint</Application>
  <PresentationFormat>On-screen Show (4:3)</PresentationFormat>
  <Paragraphs>1164</Paragraphs>
  <Slides>36</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Symbol</vt:lpstr>
      <vt:lpstr>Diseño predeterminado</vt:lpstr>
      <vt:lpstr>Security Audit of PNexus Web Application  &amp; Its Deployment Environment</vt:lpstr>
      <vt:lpstr>Objectives</vt:lpstr>
      <vt:lpstr>Scope and Limitations</vt:lpstr>
      <vt:lpstr>Phase 2: Data Collection &amp; Analysis </vt:lpstr>
      <vt:lpstr>Tools Use for Analysis</vt:lpstr>
      <vt:lpstr>Application Level Risk Assessment</vt:lpstr>
      <vt:lpstr>Infrastructure Level Risk Assessment</vt:lpstr>
      <vt:lpstr>Deployment Environment Risk Assessment</vt:lpstr>
      <vt:lpstr>Deployment Level Analysis</vt:lpstr>
      <vt:lpstr>Deployment Level Analysis</vt:lpstr>
      <vt:lpstr>Phase 3: Implementation &amp; Testin</vt:lpstr>
      <vt:lpstr>Vulnerable JS Library (Outdated)</vt:lpstr>
      <vt:lpstr>CSP Header Not Set</vt:lpstr>
      <vt:lpstr>Missing Anti-clickjacking Header</vt:lpstr>
      <vt:lpstr>Absence of Anti-CSRF Tokens</vt:lpstr>
      <vt:lpstr>Server Leaks "Server" Header</vt:lpstr>
      <vt:lpstr>Application Error Disclosure</vt:lpstr>
      <vt:lpstr>Cross-Domain JS Source File Inclusion</vt:lpstr>
      <vt:lpstr>Debug Error Messages Disclosure</vt:lpstr>
      <vt:lpstr>Server Leaks "X-Powered-By" Header</vt:lpstr>
      <vt:lpstr>X-Content-Type-Options Header Missing</vt:lpstr>
      <vt:lpstr>Timestamp Disclosure – Unix</vt:lpstr>
      <vt:lpstr>Comments in Javascripts</vt:lpstr>
      <vt:lpstr>Web Crawling Enabled</vt:lpstr>
      <vt:lpstr>Session Info in JS Console</vt:lpstr>
      <vt:lpstr>Weak protocols and Cyphers</vt:lpstr>
      <vt:lpstr>Enforce SSL Encryption</vt:lpstr>
      <vt:lpstr>Resolution for CVE-2007-6750 detected CVE after patched applied</vt:lpstr>
      <vt:lpstr>Blocked Port Used by Avahi</vt:lpstr>
      <vt:lpstr>Port Configuration (Firewall &amp; Host Security)</vt:lpstr>
      <vt:lpstr>Port Configuration (Firewall &amp; Host Security)</vt:lpstr>
      <vt:lpstr>Port Configuration (Firewall &amp; Host Security)</vt:lpstr>
      <vt:lpstr>Infrastructure Level</vt:lpstr>
      <vt:lpstr>Mitigation Strategies</vt:lpstr>
      <vt:lpstr>Security Policies</vt:lpstr>
      <vt:lpstr>"Cybersecurity is like a lock on your front door: It's only effective if you remember to close it.“  -- Mr. Anonymous!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Audit of PNexus Web Application</dc:title>
  <dc:subject/>
  <dc:creator>DSWD</dc:creator>
  <cp:keywords/>
  <dc:description>generated using python-pptx</dc:description>
  <cp:lastModifiedBy>DSWD</cp:lastModifiedBy>
  <cp:revision>167</cp:revision>
  <dcterms:created xsi:type="dcterms:W3CDTF">2013-01-27T09:14:16Z</dcterms:created>
  <dcterms:modified xsi:type="dcterms:W3CDTF">2025-05-03T03:02:06Z</dcterms:modified>
  <cp:category/>
</cp:coreProperties>
</file>