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2" r:id="rId5"/>
    <p:sldId id="283" r:id="rId6"/>
    <p:sldId id="291" r:id="rId7"/>
    <p:sldId id="284" r:id="rId8"/>
    <p:sldId id="297" r:id="rId9"/>
    <p:sldId id="298" r:id="rId10"/>
    <p:sldId id="300" r:id="rId11"/>
    <p:sldId id="301" r:id="rId12"/>
    <p:sldId id="302" r:id="rId13"/>
    <p:sldId id="303" r:id="rId14"/>
    <p:sldId id="299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574" autoAdjust="0"/>
  </p:normalViewPr>
  <p:slideViewPr>
    <p:cSldViewPr snapToGrid="0">
      <p:cViewPr varScale="1">
        <p:scale>
          <a:sx n="61" d="100"/>
          <a:sy n="61" d="100"/>
        </p:scale>
        <p:origin x="76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4/10/2020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82" y="5935851"/>
            <a:ext cx="2151918" cy="9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82" y="5935851"/>
            <a:ext cx="2151918" cy="9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82" y="5935851"/>
            <a:ext cx="2151918" cy="9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60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82" y="5935851"/>
            <a:ext cx="2151918" cy="9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96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834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82" y="5935851"/>
            <a:ext cx="2151918" cy="9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28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82" y="5935851"/>
            <a:ext cx="2151918" cy="9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5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82" y="5935851"/>
            <a:ext cx="2151918" cy="9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7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82" y="5935851"/>
            <a:ext cx="2151918" cy="9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9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82" y="5935851"/>
            <a:ext cx="2151918" cy="9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82" y="5935851"/>
            <a:ext cx="2151918" cy="9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xmlns="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82" y="5935851"/>
            <a:ext cx="2151918" cy="9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xmlns="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82" y="5935851"/>
            <a:ext cx="2151918" cy="9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80" y="6205537"/>
            <a:ext cx="1624036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xmlns="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xmlns="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122" y="6191250"/>
            <a:ext cx="1555921" cy="666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82" y="5935851"/>
            <a:ext cx="2151918" cy="9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72" r:id="rId13"/>
    <p:sldLayoutId id="2147483666" r:id="rId14"/>
    <p:sldLayoutId id="2147483667" r:id="rId15"/>
    <p:sldLayoutId id="2147483668" r:id="rId16"/>
    <p:sldLayoutId id="2147483673" r:id="rId17"/>
    <p:sldLayoutId id="2147483675" r:id="rId18"/>
    <p:sldLayoutId id="2147483669" r:id="rId19"/>
    <p:sldLayoutId id="2147483655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jpg"/><Relationship Id="rId5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2F2BFDF-E9F2-4569-A9F2-E1FFCB7FB82D}"/>
              </a:ext>
            </a:extLst>
          </p:cNvPr>
          <p:cNvSpPr txBox="1"/>
          <p:nvPr/>
        </p:nvSpPr>
        <p:spPr>
          <a:xfrm>
            <a:off x="4648200" y="6126058"/>
            <a:ext cx="5035278" cy="395424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2800" b="1" spc="-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Alden A. Quinones</a:t>
            </a:r>
            <a:r>
              <a:rPr lang="en-US" sz="28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/>
            </a:r>
            <a:br>
              <a:rPr lang="en-US" sz="28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endParaRPr lang="en-US" sz="28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8230" y="1106032"/>
            <a:ext cx="6798250" cy="2835606"/>
          </a:xfrm>
        </p:spPr>
        <p:txBody>
          <a:bodyPr/>
          <a:lstStyle/>
          <a:p>
            <a:r>
              <a:rPr lang="en-US" dirty="0" smtClean="0"/>
              <a:t>Offline </a:t>
            </a:r>
            <a:r>
              <a:rPr lang="en-US" dirty="0"/>
              <a:t>Grievance Redress System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xmlns="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665" y="4702594"/>
            <a:ext cx="2468335" cy="108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836908" y="432000"/>
            <a:ext cx="91980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Generation of reports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775"/>
          <a:stretch/>
        </p:blipFill>
        <p:spPr>
          <a:xfrm>
            <a:off x="650929" y="864000"/>
            <a:ext cx="4695986" cy="2794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491"/>
          <a:stretch/>
        </p:blipFill>
        <p:spPr>
          <a:xfrm>
            <a:off x="2665708" y="2340398"/>
            <a:ext cx="6803756" cy="4061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18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836908" y="432000"/>
            <a:ext cx="91980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999"/>
          <a:stretch/>
        </p:blipFill>
        <p:spPr>
          <a:xfrm>
            <a:off x="836908" y="1112954"/>
            <a:ext cx="8462075" cy="5024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5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Alden A. </a:t>
            </a:r>
            <a:r>
              <a:rPr lang="en-US" dirty="0" err="1" smtClean="0"/>
              <a:t>Quiñones</a:t>
            </a:r>
            <a:endParaRPr lang="en-US" dirty="0"/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xmlns="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17342" y="4424994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96560" y="4429062"/>
            <a:ext cx="2910342" cy="238016"/>
          </a:xfrm>
        </p:spPr>
        <p:txBody>
          <a:bodyPr/>
          <a:lstStyle/>
          <a:p>
            <a:r>
              <a:rPr lang="en-US" dirty="0" smtClean="0"/>
              <a:t>Aaquinones.fo12@dswd.gov.ph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dirty="0">
                <a:latin typeface="Corbel" panose="020B0503020204020204" pitchFamily="34" charset="0"/>
              </a:rPr>
              <a:t>CONSULTANTS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341" y="59363"/>
            <a:ext cx="2321659" cy="105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224" y="200460"/>
            <a:ext cx="5184913" cy="432000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dirty="0" smtClean="0"/>
              <a:t>the 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306139" y="632460"/>
            <a:ext cx="4498999" cy="727550"/>
          </a:xfrm>
        </p:spPr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mi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fermentum</a:t>
            </a:r>
            <a:r>
              <a:rPr lang="en-US" dirty="0" smtClean="0"/>
              <a:t> a magna </a:t>
            </a:r>
            <a:r>
              <a:rPr lang="en-US" dirty="0" err="1" smtClean="0"/>
              <a:t>ut.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490980"/>
            <a:ext cx="9500224" cy="491077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The </a:t>
            </a:r>
            <a:r>
              <a:rPr lang="en-US" sz="3600" b="1" dirty="0" smtClean="0"/>
              <a:t>Offline </a:t>
            </a:r>
            <a:r>
              <a:rPr lang="en-US" sz="3600" b="1" dirty="0"/>
              <a:t>Grievance Redress System (GRS</a:t>
            </a:r>
            <a:r>
              <a:rPr lang="en-US" sz="3600" b="1" dirty="0" smtClean="0"/>
              <a:t>) </a:t>
            </a:r>
            <a:r>
              <a:rPr lang="en-US" sz="3600" dirty="0" smtClean="0"/>
              <a:t>is an offline application system software </a:t>
            </a:r>
            <a:r>
              <a:rPr lang="en-US" sz="3600" dirty="0"/>
              <a:t>aims to capture and resolve grievances effectively and expeditiously in a transparent manner.  It is intended to provide a venue for beneficiaries and the public at large to air their concerns, complaints and suggestions to improve the program. Their queries and complaints will be responded appropriately. </a:t>
            </a:r>
            <a:endParaRPr lang="en-US" sz="2400" dirty="0"/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xmlns="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82" y="5935851"/>
            <a:ext cx="2151918" cy="9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the system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" y="1343906"/>
            <a:ext cx="7438273" cy="393364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The primary objective of the </a:t>
            </a:r>
            <a:r>
              <a:rPr lang="en-US" sz="3200" dirty="0" smtClean="0"/>
              <a:t>Offline-GRS </a:t>
            </a:r>
            <a:r>
              <a:rPr lang="en-US" sz="3200" dirty="0"/>
              <a:t>is </a:t>
            </a:r>
            <a:r>
              <a:rPr lang="en-US" sz="3200" dirty="0" smtClean="0"/>
              <a:t>to capture, organize,  and resolve grievances in a more efferent and secure manner. </a:t>
            </a:r>
            <a:endParaRPr lang="en-US" dirty="0"/>
          </a:p>
        </p:txBody>
      </p:sp>
      <p:pic>
        <p:nvPicPr>
          <p:cNvPr id="19" name="Picture Placeholder 18" descr="decorative element">
            <a:extLst>
              <a:ext uri="{FF2B5EF4-FFF2-40B4-BE49-F238E27FC236}">
                <a16:creationId xmlns:a16="http://schemas.microsoft.com/office/drawing/2014/main" xmlns="" id="{78E3D4B9-3B79-3A44-BAC1-8FEE23274B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82" y="5935851"/>
            <a:ext cx="2151918" cy="9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Comparison of manual process versus automated process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19626"/>
            <a:ext cx="4500000" cy="498616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Manual System (Excel based)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79759"/>
            <a:ext cx="4500000" cy="2520000"/>
          </a:xfrm>
        </p:spPr>
        <p:txBody>
          <a:bodyPr/>
          <a:lstStyle/>
          <a:p>
            <a:r>
              <a:rPr lang="en-US" dirty="0" smtClean="0"/>
              <a:t>Difficulty in consolidation.</a:t>
            </a:r>
          </a:p>
          <a:p>
            <a:r>
              <a:rPr lang="en-US" dirty="0" smtClean="0"/>
              <a:t>Unsecured (unencrypted)</a:t>
            </a:r>
          </a:p>
          <a:p>
            <a:r>
              <a:rPr lang="en-US" b="1" dirty="0"/>
              <a:t>Excel</a:t>
            </a:r>
            <a:r>
              <a:rPr lang="en-US" dirty="0"/>
              <a:t> is vulnerable to </a:t>
            </a:r>
            <a:r>
              <a:rPr lang="en-US" dirty="0" smtClean="0"/>
              <a:t>fraud/corruption</a:t>
            </a:r>
          </a:p>
          <a:p>
            <a:r>
              <a:rPr lang="en-US" dirty="0" smtClean="0"/>
              <a:t>Susceptible </a:t>
            </a:r>
            <a:r>
              <a:rPr lang="en-US" dirty="0"/>
              <a:t>to human </a:t>
            </a:r>
            <a:r>
              <a:rPr lang="en-US" dirty="0" smtClean="0"/>
              <a:t>error.</a:t>
            </a:r>
          </a:p>
          <a:p>
            <a:r>
              <a:rPr lang="en-US" dirty="0" smtClean="0"/>
              <a:t>Difficulty in tracking records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2120386"/>
            <a:ext cx="4500000" cy="496920"/>
          </a:xfrm>
        </p:spPr>
        <p:txBody>
          <a:bodyPr/>
          <a:lstStyle/>
          <a:p>
            <a:r>
              <a:rPr lang="en-US" dirty="0" smtClean="0"/>
              <a:t>Offline-based system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976449"/>
            <a:ext cx="4500000" cy="3579333"/>
          </a:xfrm>
        </p:spPr>
        <p:txBody>
          <a:bodyPr/>
          <a:lstStyle/>
          <a:p>
            <a:r>
              <a:rPr lang="en-US" dirty="0" smtClean="0"/>
              <a:t>Can be used even without internet.</a:t>
            </a:r>
          </a:p>
          <a:p>
            <a:r>
              <a:rPr lang="en-US" dirty="0" smtClean="0"/>
              <a:t>Reporting system is encrypted</a:t>
            </a:r>
          </a:p>
          <a:p>
            <a:r>
              <a:rPr lang="en-US" dirty="0" smtClean="0"/>
              <a:t>Analyze data </a:t>
            </a:r>
            <a:r>
              <a:rPr lang="en-US" dirty="0"/>
              <a:t>collected from </a:t>
            </a:r>
            <a:r>
              <a:rPr lang="en-US" dirty="0" smtClean="0"/>
              <a:t>field </a:t>
            </a:r>
            <a:r>
              <a:rPr lang="en-US" dirty="0"/>
              <a:t>offices across </a:t>
            </a:r>
            <a:r>
              <a:rPr lang="en-US" dirty="0" smtClean="0"/>
              <a:t>the region in graphical form</a:t>
            </a:r>
          </a:p>
          <a:p>
            <a:r>
              <a:rPr lang="en-US" dirty="0" smtClean="0"/>
              <a:t>Can generate excel report </a:t>
            </a:r>
            <a:r>
              <a:rPr lang="en-US" dirty="0" err="1" smtClean="0"/>
              <a:t>effiently</a:t>
            </a:r>
            <a:endParaRPr lang="en-US" dirty="0" smtClean="0"/>
          </a:p>
          <a:p>
            <a:r>
              <a:rPr lang="en-US" dirty="0" smtClean="0"/>
              <a:t>Accept digital attachment of documents</a:t>
            </a:r>
          </a:p>
          <a:p>
            <a:r>
              <a:rPr lang="en-US" dirty="0" smtClean="0"/>
              <a:t>Efficient tracking of records</a:t>
            </a:r>
          </a:p>
          <a:p>
            <a:r>
              <a:rPr lang="en-US" dirty="0" smtClean="0"/>
              <a:t>Automatic document control number system.</a:t>
            </a:r>
          </a:p>
          <a:p>
            <a:r>
              <a:rPr lang="en-US" dirty="0" smtClean="0"/>
              <a:t>Intuitive interface</a:t>
            </a:r>
          </a:p>
          <a:p>
            <a:r>
              <a:rPr lang="en-US" dirty="0" smtClean="0"/>
              <a:t>Able to adopt in different sizes of screen.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82" y="5935851"/>
            <a:ext cx="2151918" cy="9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2F2BFDF-E9F2-4569-A9F2-E1FFCB7FB82D}"/>
              </a:ext>
            </a:extLst>
          </p:cNvPr>
          <p:cNvSpPr txBox="1"/>
          <p:nvPr/>
        </p:nvSpPr>
        <p:spPr>
          <a:xfrm>
            <a:off x="4648200" y="6126058"/>
            <a:ext cx="5035278" cy="395424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2800" b="1" spc="-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Alden A. Quinones</a:t>
            </a:r>
            <a:r>
              <a:rPr lang="en-US" sz="28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/>
            </a:r>
            <a:br>
              <a:rPr lang="en-US" sz="28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endParaRPr lang="en-US" sz="28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2800" y="1603096"/>
            <a:ext cx="6798250" cy="1674470"/>
          </a:xfrm>
        </p:spPr>
        <p:txBody>
          <a:bodyPr/>
          <a:lstStyle/>
          <a:p>
            <a:r>
              <a:rPr lang="en-US" dirty="0" smtClean="0"/>
              <a:t>Overview of the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665" y="4702594"/>
            <a:ext cx="2468335" cy="108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648"/>
          <a:stretch/>
        </p:blipFill>
        <p:spPr>
          <a:xfrm>
            <a:off x="836908" y="1350208"/>
            <a:ext cx="8301926" cy="48956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836908" y="432000"/>
            <a:ext cx="91980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Main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836908" y="432000"/>
            <a:ext cx="91980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Encoding of grievances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064"/>
          <a:stretch/>
        </p:blipFill>
        <p:spPr>
          <a:xfrm>
            <a:off x="945396" y="998349"/>
            <a:ext cx="8338089" cy="49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836908" y="432000"/>
            <a:ext cx="91980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Consolidation of grievances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462"/>
          <a:stretch/>
        </p:blipFill>
        <p:spPr>
          <a:xfrm>
            <a:off x="836908" y="1007389"/>
            <a:ext cx="8383550" cy="5005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58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836908" y="432000"/>
            <a:ext cx="91980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Downloading of grs reports (for </a:t>
            </a:r>
            <a:r>
              <a:rPr lang="en-US" sz="2800" dirty="0" err="1" smtClean="0"/>
              <a:t>conso</a:t>
            </a:r>
            <a:r>
              <a:rPr lang="en-US" sz="2800" dirty="0" smtClean="0"/>
              <a:t>.)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061"/>
          <a:stretch/>
        </p:blipFill>
        <p:spPr>
          <a:xfrm>
            <a:off x="836909" y="1035157"/>
            <a:ext cx="8586550" cy="5148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77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C84B30EC-0085-4B02-B549-85261AA7A7FD}" vid="{B38EAA63-7B49-47D5-A9B8-CCF1CC914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1D8AE1-AF50-4238-9545-788684540A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15BD18-190D-4514-9BDF-0746D033B5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19935D-ADE6-42ED-B568-839405AD6ABE}">
  <ds:schemaRefs>
    <ds:schemaRef ds:uri="http://schemas.microsoft.com/office/2006/documentManagement/types"/>
    <ds:schemaRef ds:uri="http://www.w3.org/XML/1998/namespace"/>
    <ds:schemaRef ds:uri="http://purl.org/dc/terms/"/>
    <ds:schemaRef ds:uri="16c05727-aa75-4e4a-9b5f-8a80a1165891"/>
    <ds:schemaRef ds:uri="http://schemas.microsoft.com/office/2006/metadata/properties"/>
    <ds:schemaRef ds:uri="71af3243-3dd4-4a8d-8c0d-dd76da1f02a5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0</TotalTime>
  <Words>231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Office Theme</vt:lpstr>
      <vt:lpstr>Offline Grievance Redress System </vt:lpstr>
      <vt:lpstr>About the System</vt:lpstr>
      <vt:lpstr>Objective of the system</vt:lpstr>
      <vt:lpstr>Comparison</vt:lpstr>
      <vt:lpstr>Overview of the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2020-04-10T09:33:48Z</dcterms:created>
  <dcterms:modified xsi:type="dcterms:W3CDTF">2020-04-10T11:24:16Z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