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5803278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5803278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803278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5803278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5803278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5803278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5803278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5803278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5803278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5803278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5803278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5803278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803278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5803278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pandas.pdf" TargetMode="External"/><Relationship Id="rId4" Type="http://schemas.openxmlformats.org/officeDocument/2006/relationships/hyperlink" Target="https://pypi.org/project/pandas-profiling/" TargetMode="External"/><Relationship Id="rId5" Type="http://schemas.openxmlformats.org/officeDocument/2006/relationships/hyperlink" Target="https://scikit-learn.org/st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8375"/>
            <a:ext cx="8520600" cy="134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One </a:t>
            </a:r>
            <a:endParaRPr/>
          </a:p>
        </p:txBody>
      </p:sp>
      <p:sp>
        <p:nvSpPr>
          <p:cNvPr id="55" name="Google Shape;55;p13"/>
          <p:cNvSpPr txBox="1"/>
          <p:nvPr>
            <p:ph idx="1" type="subTitle"/>
          </p:nvPr>
        </p:nvSpPr>
        <p:spPr>
          <a:xfrm>
            <a:off x="269000" y="1600675"/>
            <a:ext cx="8520600" cy="173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Resolving the increase in customers with Data Analysis and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trying to </a:t>
            </a:r>
            <a:r>
              <a:rPr lang="en"/>
              <a:t>understand how much credit to allow someone for our credit card</a:t>
            </a:r>
            <a:endParaRPr/>
          </a:p>
          <a:p>
            <a:pPr indent="-342900" lvl="0" marL="457200" rtl="0" algn="l">
              <a:spcBef>
                <a:spcPts val="0"/>
              </a:spcBef>
              <a:spcAft>
                <a:spcPts val="0"/>
              </a:spcAft>
              <a:buSzPts val="1800"/>
              <a:buChar char="-"/>
            </a:pPr>
            <a:r>
              <a:rPr lang="en"/>
              <a:t>We are also trying to understand if at the very least should be approved or not for our card.</a:t>
            </a:r>
            <a:endParaRPr/>
          </a:p>
          <a:p>
            <a:pPr indent="-342900" lvl="0" marL="457200" rtl="0" algn="l">
              <a:spcBef>
                <a:spcPts val="0"/>
              </a:spcBef>
              <a:spcAft>
                <a:spcPts val="0"/>
              </a:spcAft>
              <a:buSzPts val="1800"/>
              <a:buChar char="-"/>
            </a:pPr>
            <a:r>
              <a:rPr lang="en"/>
              <a:t>With python we can </a:t>
            </a:r>
            <a:r>
              <a:rPr lang="en"/>
              <a:t>analyze</a:t>
            </a:r>
            <a:r>
              <a:rPr lang="en"/>
              <a:t> the dataset and use machine learning to predict these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BADIR Framework </a:t>
            </a:r>
            <a:r>
              <a:rPr b="1" i="1" lang="en" sz="1211"/>
              <a:t>(from </a:t>
            </a:r>
            <a:r>
              <a:rPr b="1" lang="en" sz="1211"/>
              <a:t>Jain and Sharma, </a:t>
            </a:r>
            <a:r>
              <a:rPr b="1" i="1" lang="en" sz="1211"/>
              <a:t>Behind Every Good Decision, </a:t>
            </a:r>
            <a:r>
              <a:rPr b="1" lang="en" sz="1211"/>
              <a:t>chapter 4)</a:t>
            </a:r>
            <a:endParaRPr b="1" sz="291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t>We will be using the BADIR framework to understand this problem. BADIR is an acronym</a:t>
            </a:r>
            <a:endParaRPr/>
          </a:p>
          <a:p>
            <a:pPr indent="0" lvl="0" marL="0" rtl="0" algn="l">
              <a:lnSpc>
                <a:spcPct val="100000"/>
              </a:lnSpc>
              <a:spcBef>
                <a:spcPts val="1200"/>
              </a:spcBef>
              <a:spcAft>
                <a:spcPts val="0"/>
              </a:spcAft>
              <a:buNone/>
            </a:pPr>
            <a:r>
              <a:rPr lang="en"/>
              <a:t>T</a:t>
            </a:r>
            <a:r>
              <a:rPr lang="en"/>
              <a:t>hat stand for:</a:t>
            </a:r>
            <a:r>
              <a:rPr lang="en"/>
              <a:t> </a:t>
            </a:r>
            <a:endParaRPr/>
          </a:p>
          <a:p>
            <a:pPr indent="0" lvl="0" marL="0" rtl="0" algn="l">
              <a:lnSpc>
                <a:spcPct val="100000"/>
              </a:lnSpc>
              <a:spcBef>
                <a:spcPts val="1200"/>
              </a:spcBef>
              <a:spcAft>
                <a:spcPts val="0"/>
              </a:spcAft>
              <a:buNone/>
            </a:pPr>
            <a:r>
              <a:rPr lang="en" sz="1500"/>
              <a:t>B- </a:t>
            </a:r>
            <a:r>
              <a:rPr lang="en" sz="1500">
                <a:solidFill>
                  <a:schemeClr val="dk1"/>
                </a:solidFill>
              </a:rPr>
              <a:t>Business question</a:t>
            </a:r>
            <a:endParaRPr sz="1500">
              <a:solidFill>
                <a:schemeClr val="dk1"/>
              </a:solidFill>
            </a:endParaRPr>
          </a:p>
          <a:p>
            <a:pPr indent="0" lvl="0" marL="0" rtl="0" algn="l">
              <a:spcBef>
                <a:spcPts val="1200"/>
              </a:spcBef>
              <a:spcAft>
                <a:spcPts val="0"/>
              </a:spcAft>
              <a:buNone/>
            </a:pPr>
            <a:r>
              <a:rPr lang="en" sz="1500"/>
              <a:t>A- </a:t>
            </a:r>
            <a:r>
              <a:rPr lang="en" sz="1500">
                <a:solidFill>
                  <a:schemeClr val="dk1"/>
                </a:solidFill>
              </a:rPr>
              <a:t>Analysis plan</a:t>
            </a:r>
            <a:endParaRPr sz="1500">
              <a:solidFill>
                <a:schemeClr val="dk1"/>
              </a:solidFill>
            </a:endParaRPr>
          </a:p>
          <a:p>
            <a:pPr indent="0" lvl="0" marL="0" rtl="0" algn="l">
              <a:spcBef>
                <a:spcPts val="1200"/>
              </a:spcBef>
              <a:spcAft>
                <a:spcPts val="0"/>
              </a:spcAft>
              <a:buNone/>
            </a:pPr>
            <a:r>
              <a:rPr lang="en" sz="1500"/>
              <a:t>D- </a:t>
            </a:r>
            <a:r>
              <a:rPr lang="en" sz="1500">
                <a:solidFill>
                  <a:schemeClr val="dk1"/>
                </a:solidFill>
              </a:rPr>
              <a:t>Data collection</a:t>
            </a:r>
            <a:endParaRPr sz="1500">
              <a:solidFill>
                <a:schemeClr val="dk1"/>
              </a:solidFill>
            </a:endParaRPr>
          </a:p>
          <a:p>
            <a:pPr indent="0" lvl="0" marL="0" rtl="0" algn="l">
              <a:spcBef>
                <a:spcPts val="1200"/>
              </a:spcBef>
              <a:spcAft>
                <a:spcPts val="0"/>
              </a:spcAft>
              <a:buNone/>
            </a:pPr>
            <a:r>
              <a:rPr lang="en" sz="1500"/>
              <a:t>I- </a:t>
            </a:r>
            <a:r>
              <a:rPr lang="en" sz="1500">
                <a:solidFill>
                  <a:schemeClr val="dk1"/>
                </a:solidFill>
              </a:rPr>
              <a:t>Insights</a:t>
            </a:r>
            <a:endParaRPr sz="1500">
              <a:solidFill>
                <a:schemeClr val="dk1"/>
              </a:solidFill>
            </a:endParaRPr>
          </a:p>
          <a:p>
            <a:pPr indent="0" lvl="0" marL="0" rtl="0" algn="l">
              <a:spcBef>
                <a:spcPts val="1200"/>
              </a:spcBef>
              <a:spcAft>
                <a:spcPts val="0"/>
              </a:spcAft>
              <a:buNone/>
            </a:pPr>
            <a:r>
              <a:rPr lang="en" sz="1500"/>
              <a:t>R- </a:t>
            </a:r>
            <a:r>
              <a:rPr lang="en" sz="1500">
                <a:solidFill>
                  <a:schemeClr val="dk1"/>
                </a:solidFill>
              </a:rPr>
              <a:t>Recommendation</a:t>
            </a:r>
            <a:endParaRPr sz="15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Business Question</a:t>
            </a:r>
            <a:r>
              <a:rPr lang="en" sz="1200"/>
              <a:t>-</a:t>
            </a:r>
            <a:endParaRPr sz="1200"/>
          </a:p>
          <a:p>
            <a:pPr indent="0" lvl="0" marL="0" rtl="0" algn="l">
              <a:lnSpc>
                <a:spcPct val="100000"/>
              </a:lnSpc>
              <a:spcBef>
                <a:spcPts val="1200"/>
              </a:spcBef>
              <a:spcAft>
                <a:spcPts val="0"/>
              </a:spcAft>
              <a:buNone/>
            </a:pPr>
            <a:r>
              <a:rPr lang="en" sz="1200"/>
              <a:t>How to figure out how much credit should we allow customers to have, and if they should be approved or not for our card.</a:t>
            </a:r>
            <a:endParaRPr sz="1200"/>
          </a:p>
          <a:p>
            <a:pPr indent="0" lvl="0" marL="0" rtl="0" algn="l">
              <a:spcBef>
                <a:spcPts val="1200"/>
              </a:spcBef>
              <a:spcAft>
                <a:spcPts val="0"/>
              </a:spcAft>
              <a:buNone/>
            </a:pPr>
            <a:r>
              <a:rPr lang="en" sz="1200" u="sng"/>
              <a:t>Analysis Plan-</a:t>
            </a:r>
            <a:endParaRPr sz="1200" u="sng"/>
          </a:p>
          <a:p>
            <a:pPr indent="0" lvl="0" marL="0" rtl="0" algn="l">
              <a:spcBef>
                <a:spcPts val="1200"/>
              </a:spcBef>
              <a:spcAft>
                <a:spcPts val="0"/>
              </a:spcAft>
              <a:buNone/>
            </a:pPr>
            <a:r>
              <a:rPr lang="en" sz="1200"/>
              <a:t>We will use the dataset provided to see if different factors affect a person’s credit score. Our dataset includes: the amount of given credit to customers, their gender, their marital status,their  age, their history of past payments (if there was any delays with their payments) , their bill statements, and their previous bill payments.</a:t>
            </a:r>
            <a:endParaRPr sz="1200"/>
          </a:p>
          <a:p>
            <a:pPr indent="0" lvl="0" marL="0" rtl="0" algn="l">
              <a:spcBef>
                <a:spcPts val="1200"/>
              </a:spcBef>
              <a:spcAft>
                <a:spcPts val="0"/>
              </a:spcAft>
              <a:buNone/>
            </a:pPr>
            <a:r>
              <a:rPr lang="en" sz="1200" u="sng"/>
              <a:t>Data Collection-</a:t>
            </a:r>
            <a:endParaRPr sz="1200"/>
          </a:p>
          <a:p>
            <a:pPr indent="0" lvl="0" marL="0" rtl="0" algn="l">
              <a:lnSpc>
                <a:spcPct val="115000"/>
              </a:lnSpc>
              <a:spcBef>
                <a:spcPts val="1200"/>
              </a:spcBef>
              <a:spcAft>
                <a:spcPts val="0"/>
              </a:spcAft>
              <a:buNone/>
            </a:pPr>
            <a:r>
              <a:rPr lang="en" sz="1200"/>
              <a:t>The data was collected from Yeh, I. C., &amp; Lien, C. H. (2009). The comparisons of data mining techniques for the</a:t>
            </a:r>
            <a:endParaRPr sz="1200"/>
          </a:p>
          <a:p>
            <a:pPr indent="0" lvl="0" marL="0" rtl="0" algn="l">
              <a:lnSpc>
                <a:spcPct val="115000"/>
              </a:lnSpc>
              <a:spcBef>
                <a:spcPts val="0"/>
              </a:spcBef>
              <a:spcAft>
                <a:spcPts val="0"/>
              </a:spcAft>
              <a:buNone/>
            </a:pPr>
            <a:r>
              <a:rPr lang="en" sz="1200"/>
              <a:t>predictive accuracy of probability of default of credit card clients. Expert Systems with Applications, 36(2), 2473-2480.</a:t>
            </a:r>
            <a:endParaRPr sz="1200"/>
          </a:p>
          <a:p>
            <a:pPr indent="0" lvl="0" marL="0" rtl="0" algn="l">
              <a:lnSpc>
                <a:spcPct val="115000"/>
              </a:lnSpc>
              <a:spcBef>
                <a:spcPts val="0"/>
              </a:spcBef>
              <a:spcAft>
                <a:spcPts val="0"/>
              </a:spcAft>
              <a:buNone/>
            </a:pPr>
            <a:r>
              <a:rPr lang="en" sz="1200"/>
              <a:t>The data needs to be changed to a numeric type for our python applications. This can be cleaned and changed using python.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Insights-</a:t>
            </a:r>
            <a:endParaRPr sz="12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can use the data from the customers and test them on machine learning algorithms to see if there are clear conclusions that we can find.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u="sng"/>
              <a:t>Recommendations-</a:t>
            </a:r>
            <a:endParaRPr sz="1200" u="sng"/>
          </a:p>
          <a:p>
            <a:pPr indent="0" lvl="0" marL="0" rtl="0" algn="l">
              <a:lnSpc>
                <a:spcPct val="115000"/>
              </a:lnSpc>
              <a:spcBef>
                <a:spcPts val="0"/>
              </a:spcBef>
              <a:spcAft>
                <a:spcPts val="0"/>
              </a:spcAft>
              <a:buNone/>
            </a:pPr>
            <a:r>
              <a:t/>
            </a:r>
            <a:endParaRPr sz="1200" u="sng"/>
          </a:p>
          <a:p>
            <a:pPr indent="0" lvl="0" marL="0" rtl="0" algn="l">
              <a:lnSpc>
                <a:spcPct val="115000"/>
              </a:lnSpc>
              <a:spcBef>
                <a:spcPts val="0"/>
              </a:spcBef>
              <a:spcAft>
                <a:spcPts val="0"/>
              </a:spcAft>
              <a:buNone/>
            </a:pPr>
            <a:r>
              <a:rPr lang="en" sz="1200"/>
              <a:t>With our results we easily respond to the increased amount of customers we are gaining.</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3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78" name="Google Shape;78;p17"/>
          <p:cNvSpPr txBox="1"/>
          <p:nvPr>
            <p:ph idx="1" type="body"/>
          </p:nvPr>
        </p:nvSpPr>
        <p:spPr>
          <a:xfrm>
            <a:off x="311700" y="711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The data was collected from Yeh, I. C., &amp; Lien, C. H. (2009). The comparisons of data mining techniques for the</a:t>
            </a:r>
            <a:endParaRPr sz="1300"/>
          </a:p>
          <a:p>
            <a:pPr indent="0" lvl="0" marL="0" rtl="0" algn="l">
              <a:spcBef>
                <a:spcPts val="0"/>
              </a:spcBef>
              <a:spcAft>
                <a:spcPts val="0"/>
              </a:spcAft>
              <a:buNone/>
            </a:pPr>
            <a:r>
              <a:rPr lang="en" sz="1300"/>
              <a:t>predictive accuracy of probability of default of credit card clients. Expert Systems with Applications, 36(2), 2473-2480.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can use their research about customers payments to predict our own customers and that could help with pre approving our customers and it would provide us with an estimate for a credit that we could give to them.</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We will also use various python libraries to help clean and analyze this data.</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47275" y="9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preview of the data we are working with</a:t>
            </a:r>
            <a:endParaRPr/>
          </a:p>
        </p:txBody>
      </p:sp>
      <p:pic>
        <p:nvPicPr>
          <p:cNvPr id="84" name="Google Shape;84;p18"/>
          <p:cNvPicPr preferRelativeResize="0"/>
          <p:nvPr/>
        </p:nvPicPr>
        <p:blipFill>
          <a:blip r:embed="rId3">
            <a:alphaModFix/>
          </a:blip>
          <a:stretch>
            <a:fillRect/>
          </a:stretch>
        </p:blipFill>
        <p:spPr>
          <a:xfrm>
            <a:off x="1508200" y="713500"/>
            <a:ext cx="6032324" cy="43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the Data</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use the pandas library (</a:t>
            </a:r>
            <a:r>
              <a:rPr lang="en" u="sng">
                <a:solidFill>
                  <a:schemeClr val="hlink"/>
                </a:solidFill>
                <a:hlinkClick r:id="rId3"/>
              </a:rPr>
              <a:t>https://pandas.pydata.org/pandas-docs/stable/pandas.pdf</a:t>
            </a:r>
            <a:r>
              <a:rPr lang="en"/>
              <a:t>)  +</a:t>
            </a:r>
            <a:endParaRPr/>
          </a:p>
          <a:p>
            <a:pPr indent="0" lvl="0" marL="0" rtl="0" algn="l">
              <a:spcBef>
                <a:spcPts val="1200"/>
              </a:spcBef>
              <a:spcAft>
                <a:spcPts val="0"/>
              </a:spcAft>
              <a:buNone/>
            </a:pPr>
            <a:r>
              <a:rPr lang="en"/>
              <a:t>pandas_profiling library (</a:t>
            </a:r>
            <a:r>
              <a:rPr lang="en" u="sng">
                <a:solidFill>
                  <a:schemeClr val="hlink"/>
                </a:solidFill>
                <a:hlinkClick r:id="rId4"/>
              </a:rPr>
              <a:t>https://pypi.org/project/pandas-profiling/</a:t>
            </a:r>
            <a:r>
              <a:rPr lang="en"/>
              <a:t>) to manage this data. </a:t>
            </a:r>
            <a:endParaRPr/>
          </a:p>
          <a:p>
            <a:pPr indent="0" lvl="0" marL="0" rtl="0" algn="l">
              <a:spcBef>
                <a:spcPts val="1200"/>
              </a:spcBef>
              <a:spcAft>
                <a:spcPts val="0"/>
              </a:spcAft>
              <a:buNone/>
            </a:pPr>
            <a:r>
              <a:rPr lang="en"/>
              <a:t>We will also use the scikit-learn library (</a:t>
            </a:r>
            <a:r>
              <a:rPr lang="en" u="sng">
                <a:solidFill>
                  <a:schemeClr val="hlink"/>
                </a:solidFill>
                <a:hlinkClick r:id="rId5"/>
              </a:rPr>
              <a:t>https://scikit-learn.org/stable/#</a:t>
            </a:r>
            <a:r>
              <a:rPr lang="en"/>
              <a:t>) to use machine learning to predict our goal results</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the Dataset </a:t>
            </a:r>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20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clean the dataset to so that it will be more usable for our machine Learning methods. We will have to change some of the data to be numerical (an integer type) as it is currently an object based data (a string type). </a:t>
            </a:r>
            <a:endParaRPr/>
          </a:p>
          <a:p>
            <a:pPr indent="0" lvl="0" marL="0" rtl="0" algn="l">
              <a:spcBef>
                <a:spcPts val="1200"/>
              </a:spcBef>
              <a:spcAft>
                <a:spcPts val="1200"/>
              </a:spcAft>
              <a:buNone/>
            </a:pPr>
            <a:r>
              <a:rPr lang="en"/>
              <a:t>There is also a missing row in the dataset that we will deal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